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10" r:id="rId2"/>
    <p:sldId id="891" r:id="rId3"/>
    <p:sldId id="892" r:id="rId4"/>
    <p:sldId id="893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700" r:id="rId14"/>
    <p:sldId id="319" r:id="rId15"/>
    <p:sldId id="320" r:id="rId16"/>
    <p:sldId id="321" r:id="rId17"/>
    <p:sldId id="322" r:id="rId18"/>
    <p:sldId id="323" r:id="rId19"/>
    <p:sldId id="324" r:id="rId20"/>
    <p:sldId id="703" r:id="rId21"/>
    <p:sldId id="705" r:id="rId22"/>
    <p:sldId id="890" r:id="rId2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B794E-751A-4E07-B5B4-B69A0141DF43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CDEED-A887-427E-A397-84F74B158BF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704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CDEED-A887-427E-A397-84F74B158BFA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2392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0579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7EFA45-6ABC-4B24-9793-CACCE6C6FF62}" type="slidenum">
              <a:rPr lang="de-DE" altLang="ru-RU" sz="1200"/>
              <a:pPr eaLnBrk="1" hangingPunct="1"/>
              <a:t>20</a:t>
            </a:fld>
            <a:endParaRPr lang="de-DE" altLang="ru-RU" sz="1200"/>
          </a:p>
        </p:txBody>
      </p:sp>
    </p:spTree>
    <p:extLst>
      <p:ext uri="{BB962C8B-B14F-4D97-AF65-F5344CB8AC3E}">
        <p14:creationId xmlns:p14="http://schemas.microsoft.com/office/powerpoint/2010/main" val="696597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1603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E5EDCE4-1719-4898-BD3E-6EADD558E425}" type="slidenum">
              <a:rPr lang="de-DE" altLang="ru-RU" sz="1200"/>
              <a:pPr eaLnBrk="1" hangingPunct="1"/>
              <a:t>21</a:t>
            </a:fld>
            <a:endParaRPr lang="de-DE" altLang="ru-RU" sz="1200"/>
          </a:p>
        </p:txBody>
      </p:sp>
    </p:spTree>
    <p:extLst>
      <p:ext uri="{BB962C8B-B14F-4D97-AF65-F5344CB8AC3E}">
        <p14:creationId xmlns:p14="http://schemas.microsoft.com/office/powerpoint/2010/main" val="2956213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0FFA7-D6F7-456E-86EF-7C8E16E9D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99F6CF-A71A-4461-AB06-909EB65B7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7D1728-3C7B-4D86-857D-F596F4904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5A6CCE-6CAD-44C1-80EF-E53FB241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F91456-8873-42E0-A2ED-C15384E1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966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862DF-79C9-4DC9-8034-7118022B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32F6B6-940F-46A5-9527-04246379B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348B93-C516-44B7-AD4B-6FC73329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D1C973-BA0A-4EA1-909B-E49911E6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18FCD2-D68B-4BBA-A3D9-05057ABE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309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69645A-9C8D-43B9-A539-4813F53B1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6FB117-A45E-4D60-853A-EA68ED091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6B822C-DDB5-4941-AFA9-6531C887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287252-2424-4739-9597-A20450DC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C818E5-F3E0-416D-94C6-B97CF068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4558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366903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02B0E-A6E7-415D-8FCE-F22FD3FD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33037A-92A8-4422-9613-036ADC79A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506EA7-98BF-4509-93BD-63FF9F97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274118-1A52-4DF9-BF4C-CB718A11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C5F4F3-D0D7-40FA-A418-5B1E7996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322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5E666-F5F0-4E1A-8A21-5E1C0FD8C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CB3962-2368-4608-89F3-159A489F6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AC17E6-BA31-4A0F-975E-32354B26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6AFB28-23DB-45A3-B3A1-80F21511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E89337-F664-46B6-83EF-826BFFA2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52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8D0953-00D4-4D37-A455-A46612D1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CDC58E-9C55-49BC-8805-227941258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BF6DCF-A61F-4197-B55B-E4595040D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70BC54-92DA-40B1-A33B-03B75B35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30EF33-3F36-45A9-A144-E82464FC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3A6771-EAD9-4CB3-8305-628B2F6C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3145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971FF-13D5-40D8-9C3E-CB15F7D2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5D5D2E-785A-405F-9368-F3044E144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DD94A8-DD07-498E-9CD6-1406469CA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EADC32-E1EA-4BF1-95A4-236CF977A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BCEE4C6-8B59-4F95-93E9-F3785F03B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86415E-E643-43C0-A140-942094B09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795247-0309-4ECB-A5BC-214C0C06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9316C6-E263-48D1-A20C-B8B64CD5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553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F5642-9C71-4150-9538-4E1CF6AD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BD7770-69F6-4F30-8AED-FDB0938F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3B2D404-0F36-4156-A967-4EC2B7B3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9F921B-5CCF-4D96-9E62-851CE991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270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1394CEC-96E8-40CB-A4C0-547E6CB5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578E56-875C-4235-84DE-9EFEC803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A66F34-2650-40DD-BD3F-4CCC652E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682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883F4-BC20-40B7-AD12-A27077616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4561D3-637D-4EB3-85CF-9A7857A24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1F067B-6412-4B5D-A359-FC6BC0546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4D3DA4-4EEF-41CD-97EE-7B1F9C31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C87668-B8FA-4AD7-B5D7-D2E2E173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735688-3C45-45C4-B7D5-82FF157C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93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DDCA5-040C-432D-8898-9D2D9C95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4FECD4-1EDA-4A46-9C31-2D34C1AD3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BA345D-9885-43F3-8E1D-BE52F7010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29F1D8-66A5-4566-9A37-17DCB3F3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DC7A-DEAA-47BA-B575-6138C53BD45C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70708C-7AF9-4374-AB1A-E0386ACC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FB2990-E473-46BA-9818-63349257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885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DEBB7-2C74-436F-AD90-4C7EE0B0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3A5815-BA1B-4E85-BCE9-233167B4D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3C1708-A793-4B41-96CF-56D134558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9DC7A-DEAA-47BA-B575-6138C53BD45C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5D4271-CD83-4EBC-8CF9-22135A217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BF1A9F-0550-47E3-AF65-320BEBECC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00047-0512-4046-BF1E-DBC37719A1F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041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8CDA68-28A8-4F19-96FA-193A41A5EF41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8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AA7D44-2E15-467B-B925-1B027419BAF8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Порівняння рядків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253A66-33EB-4FB3-82D0-4959C77D3989}"/>
              </a:ext>
            </a:extLst>
          </p:cNvPr>
          <p:cNvSpPr txBox="1"/>
          <p:nvPr/>
        </p:nvSpPr>
        <p:spPr>
          <a:xfrm>
            <a:off x="641023" y="1030509"/>
            <a:ext cx="5646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рядків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скористатися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методом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ABEA2-38F5-4099-AA67-34812B665723}"/>
              </a:ext>
            </a:extLst>
          </p:cNvPr>
          <p:cNvSpPr txBox="1"/>
          <p:nvPr/>
        </p:nvSpPr>
        <p:spPr>
          <a:xfrm>
            <a:off x="641022" y="1854191"/>
            <a:ext cx="63913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String x =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"Test String"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endParaRPr lang="uk-UA" sz="2000" dirty="0">
              <a:solidFill>
                <a:srgbClr val="000000"/>
              </a:solidFill>
              <a:latin typeface="Menlo"/>
            </a:endParaRP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"Test 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Menlo"/>
              </a:rPr>
              <a:t>String"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equals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(x)); </a:t>
            </a:r>
            <a:r>
              <a:rPr lang="en-US" sz="2000" b="0" i="0" dirty="0">
                <a:effectLst/>
                <a:latin typeface="Menlo"/>
              </a:rPr>
              <a:t>// true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46A61-3684-4BAD-A80C-F741717A9625}"/>
              </a:ext>
            </a:extLst>
          </p:cNvPr>
          <p:cNvSpPr txBox="1"/>
          <p:nvPr/>
        </p:nvSpPr>
        <p:spPr>
          <a:xfrm>
            <a:off x="5533534" y="3095595"/>
            <a:ext cx="6608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 при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рядків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нам не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важливий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регістр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equalsIgnoreCase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41D373-0590-4782-AACE-8A09CF4895C9}"/>
              </a:ext>
            </a:extLst>
          </p:cNvPr>
          <p:cNvSpPr txBox="1"/>
          <p:nvPr/>
        </p:nvSpPr>
        <p:spPr>
          <a:xfrm>
            <a:off x="4524867" y="4198983"/>
            <a:ext cx="74236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String x =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"Test String"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"test string"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equalsIgnoreCase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(x)); </a:t>
            </a:r>
            <a:r>
              <a:rPr lang="en-US" sz="2000" b="0" i="0" dirty="0">
                <a:effectLst/>
                <a:latin typeface="Menlo"/>
              </a:rPr>
              <a:t>// true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345209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AA7D44-2E15-467B-B925-1B027419BAF8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Переведення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об'єкта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примітиву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рядка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B124C7-32DB-4AC3-87C1-BEB5DFD2DC89}"/>
              </a:ext>
            </a:extLst>
          </p:cNvPr>
          <p:cNvSpPr txBox="1"/>
          <p:nvPr/>
        </p:nvSpPr>
        <p:spPr>
          <a:xfrm>
            <a:off x="350363" y="6004842"/>
            <a:ext cx="11491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перекладу </a:t>
            </a:r>
            <a:r>
              <a:rPr lang="ru-RU" sz="2000" dirty="0" err="1"/>
              <a:t>екземпляра</a:t>
            </a:r>
            <a:r>
              <a:rPr lang="ru-RU" sz="2000" dirty="0"/>
              <a:t> будь-</a:t>
            </a:r>
            <a:r>
              <a:rPr lang="ru-RU" sz="2000" dirty="0" err="1"/>
              <a:t>якого</a:t>
            </a:r>
            <a:r>
              <a:rPr lang="ru-RU" sz="2000" dirty="0"/>
              <a:t> Java-</a:t>
            </a:r>
            <a:r>
              <a:rPr lang="ru-RU" sz="2000" dirty="0" err="1"/>
              <a:t>класу</a:t>
            </a:r>
            <a:r>
              <a:rPr lang="ru-RU" sz="2000" dirty="0"/>
              <a:t> </a:t>
            </a:r>
            <a:r>
              <a:rPr lang="ru-RU" sz="2000" dirty="0" err="1"/>
              <a:t>або</a:t>
            </a:r>
            <a:r>
              <a:rPr lang="ru-RU" sz="2000" dirty="0"/>
              <a:t> будь-</a:t>
            </a:r>
            <a:r>
              <a:rPr lang="ru-RU" sz="2000" dirty="0" err="1"/>
              <a:t>якого</a:t>
            </a:r>
            <a:r>
              <a:rPr lang="ru-RU" sz="2000" dirty="0"/>
              <a:t> </a:t>
            </a:r>
            <a:r>
              <a:rPr lang="ru-RU" sz="2000" dirty="0" err="1"/>
              <a:t>примітивного</a:t>
            </a:r>
            <a:r>
              <a:rPr lang="ru-RU" sz="2000" dirty="0"/>
              <a:t> типу </a:t>
            </a:r>
            <a:r>
              <a:rPr lang="ru-RU" sz="2000" dirty="0" err="1"/>
              <a:t>даних</a:t>
            </a:r>
            <a:r>
              <a:rPr lang="ru-RU" sz="2000" dirty="0"/>
              <a:t> до рядкового </a:t>
            </a:r>
            <a:r>
              <a:rPr lang="ru-RU" sz="2000" dirty="0" err="1"/>
              <a:t>подання</a:t>
            </a:r>
            <a:r>
              <a:rPr lang="ru-RU" sz="2000" dirty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використовувати</a:t>
            </a:r>
            <a:r>
              <a:rPr lang="ru-RU" sz="2000" dirty="0"/>
              <a:t> метод </a:t>
            </a:r>
            <a:r>
              <a:rPr lang="ru-RU" sz="2000" dirty="0" err="1"/>
              <a:t>String.valueOf</a:t>
            </a:r>
            <a:r>
              <a:rPr lang="ru-RU" sz="2000" dirty="0"/>
              <a:t>():</a:t>
            </a:r>
            <a:endParaRPr lang="uk-UA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8BA279-79B2-4F99-8C5A-5FED510073B5}"/>
              </a:ext>
            </a:extLst>
          </p:cNvPr>
          <p:cNvSpPr txBox="1"/>
          <p:nvPr/>
        </p:nvSpPr>
        <p:spPr>
          <a:xfrm>
            <a:off x="7298819" y="950001"/>
            <a:ext cx="45428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Human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private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String name;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Human(String name) {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this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.name = name; }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808000"/>
                </a:solidFill>
                <a:effectLst/>
                <a:latin typeface="Menlo"/>
              </a:rPr>
              <a:t>@Override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String 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toString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()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{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return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Menlo"/>
              </a:rPr>
              <a:t>Человек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 с 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Menlo"/>
              </a:rPr>
              <a:t>именем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 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name; }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}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endParaRPr lang="uk-UA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A7ACD2-A0DE-4015-A572-CCE24B1EA262}"/>
              </a:ext>
            </a:extLst>
          </p:cNvPr>
          <p:cNvSpPr txBox="1"/>
          <p:nvPr/>
        </p:nvSpPr>
        <p:spPr>
          <a:xfrm>
            <a:off x="350363" y="950001"/>
            <a:ext cx="44588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StringExamples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{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String a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valueOf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82C8B"/>
                </a:solidFill>
                <a:effectLst/>
                <a:latin typeface="Menlo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String b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valueOf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82C8B"/>
                </a:solidFill>
                <a:effectLst/>
                <a:latin typeface="Menlo"/>
              </a:rPr>
              <a:t>12.0D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String c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valueOf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82C8B"/>
                </a:solidFill>
                <a:effectLst/>
                <a:latin typeface="Menlo"/>
              </a:rPr>
              <a:t>123.4F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String d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valueOf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82C8B"/>
                </a:solidFill>
                <a:effectLst/>
                <a:latin typeface="Menlo"/>
              </a:rPr>
              <a:t>123456L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String s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valueOf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00080"/>
                </a:solidFill>
                <a:effectLst/>
                <a:latin typeface="Menlo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String human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valueOf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Human(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"Alex"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(a);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(b);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(c);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(d);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(s);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(human);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effectLst/>
                <a:latin typeface="Menlo"/>
              </a:rPr>
              <a:t>/* </a:t>
            </a:r>
            <a:r>
              <a:rPr lang="uk-UA" b="0" i="0" dirty="0">
                <a:effectLst/>
                <a:latin typeface="Menlo"/>
              </a:rPr>
              <a:t>Консоль: 1 12.0 123.4 123456 </a:t>
            </a:r>
            <a:r>
              <a:rPr lang="en-US" b="0" i="0" dirty="0">
                <a:effectLst/>
                <a:latin typeface="Menlo"/>
              </a:rPr>
              <a:t>true </a:t>
            </a:r>
            <a:r>
              <a:rPr lang="uk-UA" dirty="0">
                <a:latin typeface="Menlo"/>
              </a:rPr>
              <a:t>Людина</a:t>
            </a:r>
            <a:r>
              <a:rPr lang="uk-UA" b="0" i="0" dirty="0">
                <a:effectLst/>
                <a:latin typeface="Menlo"/>
              </a:rPr>
              <a:t> - </a:t>
            </a:r>
            <a:r>
              <a:rPr lang="en-US" b="0" i="0" dirty="0">
                <a:effectLst/>
                <a:latin typeface="Menlo"/>
              </a:rPr>
              <a:t>Alex */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} }</a:t>
            </a:r>
            <a:endParaRPr lang="uk-UA" dirty="0"/>
          </a:p>
          <a:p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18722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Переклад рядка в число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A492A3-E3DD-4C7B-BE38-309BC0CC99BB}"/>
              </a:ext>
            </a:extLst>
          </p:cNvPr>
          <p:cNvSpPr txBox="1"/>
          <p:nvPr/>
        </p:nvSpPr>
        <p:spPr>
          <a:xfrm>
            <a:off x="190107" y="5270923"/>
            <a:ext cx="11811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 буває потрібно перевести рядок у число. У класів обгорток примітивних типів є методи, які служать саме для цієї мети. Усі ці методи починаються зі слова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parse.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Розглянемо нижче переведення рядка в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цілочисельне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Integer)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дробове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Double)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числа: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2D6DF-A122-485E-82E3-C6C236C7248A}"/>
              </a:ext>
            </a:extLst>
          </p:cNvPr>
          <p:cNvSpPr txBox="1"/>
          <p:nvPr/>
        </p:nvSpPr>
        <p:spPr>
          <a:xfrm>
            <a:off x="2696064" y="2017336"/>
            <a:ext cx="77111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Integer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Integer.</a:t>
            </a:r>
            <a:r>
              <a:rPr lang="en-US" sz="2800" b="0" i="0" dirty="0" err="1">
                <a:solidFill>
                  <a:srgbClr val="900606"/>
                </a:solidFill>
                <a:effectLst/>
                <a:latin typeface="Menlo"/>
              </a:rPr>
              <a:t>parseInt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Menlo"/>
              </a:rPr>
              <a:t>"12"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Double d =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Double.</a:t>
            </a:r>
            <a:r>
              <a:rPr lang="en-US" sz="2800" b="0" i="0" dirty="0" err="1">
                <a:solidFill>
                  <a:srgbClr val="900606"/>
                </a:solidFill>
                <a:effectLst/>
                <a:latin typeface="Menlo"/>
              </a:rPr>
              <a:t>parseDouble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Menlo"/>
              </a:rPr>
              <a:t>"12.65D"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8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r>
              <a:rPr lang="en-US" sz="2800" b="0" i="0" dirty="0">
                <a:effectLst/>
                <a:latin typeface="Menlo"/>
              </a:rPr>
              <a:t>// 12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8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(d); </a:t>
            </a:r>
            <a:r>
              <a:rPr lang="en-US" sz="2800" b="0" i="0" dirty="0">
                <a:effectLst/>
                <a:latin typeface="Menlo"/>
              </a:rPr>
              <a:t>// 12.65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266255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ru-RU" dirty="0"/>
              <a:t>Форматування рядків</a:t>
            </a:r>
          </a:p>
        </p:txBody>
      </p:sp>
      <p:graphicFrame>
        <p:nvGraphicFramePr>
          <p:cNvPr id="77827" name="Object 4"/>
          <p:cNvGraphicFramePr>
            <a:graphicFrameLocks noChangeAspect="1"/>
          </p:cNvGraphicFramePr>
          <p:nvPr/>
        </p:nvGraphicFramePr>
        <p:xfrm>
          <a:off x="1981200" y="1417638"/>
          <a:ext cx="8414550" cy="2253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Visio" r:id="rId3" imgW="6010393" imgH="1609767" progId="Visio.Drawing.11">
                  <p:embed/>
                </p:oleObj>
              </mc:Choice>
              <mc:Fallback>
                <p:oleObj name="Visio" r:id="rId3" imgW="6010393" imgH="1609767" progId="Visio.Drawing.11">
                  <p:embed/>
                  <p:pic>
                    <p:nvPicPr>
                      <p:cNvPr id="7782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417638"/>
                        <a:ext cx="8414550" cy="22536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AutoShape 5"/>
          <p:cNvSpPr>
            <a:spLocks noChangeArrowheads="1"/>
          </p:cNvSpPr>
          <p:nvPr/>
        </p:nvSpPr>
        <p:spPr bwMode="auto">
          <a:xfrm rot="1915253">
            <a:off x="6370638" y="3779838"/>
            <a:ext cx="1282700" cy="323850"/>
          </a:xfrm>
          <a:prstGeom prst="rightArrow">
            <a:avLst>
              <a:gd name="adj1" fmla="val 50000"/>
              <a:gd name="adj2" fmla="val 9902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77829" name="Rectangle 6"/>
          <p:cNvSpPr>
            <a:spLocks noChangeArrowheads="1"/>
          </p:cNvSpPr>
          <p:nvPr/>
        </p:nvSpPr>
        <p:spPr bwMode="auto">
          <a:xfrm>
            <a:off x="5772444" y="4432301"/>
            <a:ext cx="4584407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uk-UA" altLang="ru-RU" sz="1600" dirty="0">
                <a:latin typeface="Courier New" panose="02070309020205020404" pitchFamily="49" charset="0"/>
              </a:rPr>
              <a:t>Сума двох чисел 10 і 6 дорівнює 16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uk-UA" altLang="ru-RU" sz="1600" dirty="0">
                <a:latin typeface="Courier New" panose="02070309020205020404" pitchFamily="49" charset="0"/>
              </a:rPr>
              <a:t>Різниця двох чисел 10 і 6 дорівнює 4</a:t>
            </a:r>
          </a:p>
        </p:txBody>
      </p:sp>
    </p:spTree>
    <p:extLst>
      <p:ext uri="{BB962C8B-B14F-4D97-AF65-F5344CB8AC3E}">
        <p14:creationId xmlns:p14="http://schemas.microsoft.com/office/powerpoint/2010/main" val="2780775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Переклад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колекції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рядків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рядкового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подання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D87E51-52F3-4B62-A5FC-7D33FC9508FF}"/>
              </a:ext>
            </a:extLst>
          </p:cNvPr>
          <p:cNvSpPr txBox="1"/>
          <p:nvPr/>
        </p:nvSpPr>
        <p:spPr>
          <a:xfrm>
            <a:off x="6711884" y="1659285"/>
            <a:ext cx="538977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потрібно перетворити всі елементи деякої колекції рядків до рядкового подання через довільний роздільник, можна використовувати такі методи класу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CharSequence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delimiter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CharSequence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роздільник елементів, а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масив рядків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8206D-FF8B-4512-ABFC-E7A26BE05AE9}"/>
              </a:ext>
            </a:extLst>
          </p:cNvPr>
          <p:cNvSpPr txBox="1"/>
          <p:nvPr/>
        </p:nvSpPr>
        <p:spPr>
          <a:xfrm>
            <a:off x="188535" y="1720840"/>
            <a:ext cx="59074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List&lt;String&gt; people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Arrays.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asList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"Philip J. Fry"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Menlo"/>
              </a:rPr>
              <a:t>Turanga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 Leela"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"Bender Bending Rodriguez"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"Hubert Farnsworth"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"Hermes Conrad"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"John D. 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Menlo"/>
              </a:rPr>
              <a:t>Zoidberg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"Amy Wong"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);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peopleString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String.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join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"; 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, people);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peopleString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effectLst/>
                <a:latin typeface="Menlo"/>
              </a:rPr>
              <a:t>/* </a:t>
            </a:r>
            <a:r>
              <a:rPr lang="uk-UA" sz="2400" b="0" i="0" dirty="0">
                <a:effectLst/>
                <a:latin typeface="Menlo"/>
              </a:rPr>
              <a:t>Консоль: </a:t>
            </a:r>
            <a:r>
              <a:rPr lang="en-US" sz="2400" b="0" i="0" dirty="0">
                <a:effectLst/>
                <a:latin typeface="Menlo"/>
              </a:rPr>
              <a:t>Philip J. Fry; </a:t>
            </a:r>
            <a:r>
              <a:rPr lang="en-US" sz="2400" b="0" i="0" dirty="0" err="1">
                <a:effectLst/>
                <a:latin typeface="Menlo"/>
              </a:rPr>
              <a:t>Turanga</a:t>
            </a:r>
            <a:r>
              <a:rPr lang="en-US" sz="2400" b="0" i="0" dirty="0">
                <a:effectLst/>
                <a:latin typeface="Menlo"/>
              </a:rPr>
              <a:t> Leela; Bender Bending Rodriguez; Hubert Farnsworth; Hermes Conrad; John D. </a:t>
            </a:r>
            <a:r>
              <a:rPr lang="en-US" sz="2400" b="0" i="0" dirty="0" err="1">
                <a:effectLst/>
                <a:latin typeface="Menlo"/>
              </a:rPr>
              <a:t>Zoidberg</a:t>
            </a:r>
            <a:r>
              <a:rPr lang="en-US" sz="2400" b="0" i="0" dirty="0">
                <a:effectLst/>
                <a:latin typeface="Menlo"/>
              </a:rPr>
              <a:t>; Amy Wong */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}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618522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Розбиття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рядка на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рядків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8EF4E-C7B0-4A35-A1DF-FF9B302090C3}"/>
              </a:ext>
            </a:extLst>
          </p:cNvPr>
          <p:cNvSpPr txBox="1"/>
          <p:nvPr/>
        </p:nvSpPr>
        <p:spPr>
          <a:xfrm>
            <a:off x="6096000" y="1166988"/>
            <a:ext cx="52381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Цю операцію виконує метод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split(String regex) 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роздільник виступає рядкове регулярне вираження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regex. 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прикладі нижче зробимо операцію, обернену до тієї, що ми виконували в попередньому прикладі: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E581B-EC4B-45BC-BBF4-F41DDD5D85FE}"/>
              </a:ext>
            </a:extLst>
          </p:cNvPr>
          <p:cNvSpPr txBox="1"/>
          <p:nvPr/>
        </p:nvSpPr>
        <p:spPr>
          <a:xfrm>
            <a:off x="348792" y="1074656"/>
            <a:ext cx="566550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people =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"Philip J. Fry; 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Menlo"/>
              </a:rPr>
              <a:t>Turanga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 Leela; Bender Bending Rodriguez; Hubert Farnsworth; Hermes Conrad; John D. 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Menlo"/>
              </a:rPr>
              <a:t>Zoidberg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; Amy Wong"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peopleArray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people.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split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"; 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(String human :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peopleArray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(human);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}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effectLst/>
                <a:latin typeface="Menlo"/>
              </a:rPr>
              <a:t>/* </a:t>
            </a:r>
            <a:r>
              <a:rPr lang="uk-UA" sz="2400" b="0" i="0" dirty="0" err="1">
                <a:effectLst/>
                <a:latin typeface="Menlo"/>
              </a:rPr>
              <a:t>Вывод</a:t>
            </a:r>
            <a:r>
              <a:rPr lang="uk-UA" sz="2400" b="0" i="0" dirty="0">
                <a:effectLst/>
                <a:latin typeface="Menlo"/>
              </a:rPr>
              <a:t>: </a:t>
            </a:r>
            <a:r>
              <a:rPr lang="en-US" sz="2400" b="0" i="0" dirty="0">
                <a:effectLst/>
                <a:latin typeface="Menlo"/>
              </a:rPr>
              <a:t>Philip J. Fry </a:t>
            </a:r>
            <a:r>
              <a:rPr lang="en-US" sz="2400" b="0" i="0" dirty="0" err="1">
                <a:effectLst/>
                <a:latin typeface="Menlo"/>
              </a:rPr>
              <a:t>Turanga</a:t>
            </a:r>
            <a:r>
              <a:rPr lang="en-US" sz="2400" b="0" i="0" dirty="0">
                <a:effectLst/>
                <a:latin typeface="Menlo"/>
              </a:rPr>
              <a:t> Leela Bender Bending Rodriguez Hubert Farnsworth Hermes Conrad John D. </a:t>
            </a:r>
            <a:r>
              <a:rPr lang="en-US" sz="2400" b="0" i="0" dirty="0" err="1">
                <a:effectLst/>
                <a:latin typeface="Menlo"/>
              </a:rPr>
              <a:t>Zoidberg</a:t>
            </a:r>
            <a:r>
              <a:rPr lang="en-US" sz="2400" b="0" i="0" dirty="0">
                <a:effectLst/>
                <a:latin typeface="Menlo"/>
              </a:rPr>
              <a:t> Amy Wong */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uk-UA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329369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позиції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елемента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рядку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A1F691-B358-41C5-BCCD-20B1553C48A3}"/>
              </a:ext>
            </a:extLst>
          </p:cNvPr>
          <p:cNvSpPr txBox="1"/>
          <p:nvPr/>
        </p:nvSpPr>
        <p:spPr>
          <a:xfrm>
            <a:off x="407710" y="1090855"/>
            <a:ext cx="55311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мові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надає набір методів визначення позиції символу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5C6B9E-1A75-46A0-A195-FD8A44C76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22" y="3031453"/>
            <a:ext cx="5057775" cy="3057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DF02A2-A038-4C04-84B8-81D8DFEBEDEA}"/>
              </a:ext>
            </a:extLst>
          </p:cNvPr>
          <p:cNvSpPr txBox="1"/>
          <p:nvPr/>
        </p:nvSpPr>
        <p:spPr>
          <a:xfrm>
            <a:off x="6268824" y="1090855"/>
            <a:ext cx="55154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шуканий символ </a:t>
            </a: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char) str —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рядок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fromIndex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позиція з якої потрібно шукати елемент методи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повертають позицію першого знайденого елемента методи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lastIndexOf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повертають позицію останнього знайденого елемента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31ADA-8F65-4632-A706-C7E95FC1DC0A}"/>
              </a:ext>
            </a:extLst>
          </p:cNvPr>
          <p:cNvSpPr txBox="1"/>
          <p:nvPr/>
        </p:nvSpPr>
        <p:spPr>
          <a:xfrm>
            <a:off x="6268823" y="5308297"/>
            <a:ext cx="5816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знайдено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повернуть у рядку -1.</a:t>
            </a:r>
            <a:endParaRPr lang="uk-U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542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позиції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елемента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рядку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CD9BE-E591-4483-AACF-FE9EF6E3461F}"/>
              </a:ext>
            </a:extLst>
          </p:cNvPr>
          <p:cNvSpPr txBox="1"/>
          <p:nvPr/>
        </p:nvSpPr>
        <p:spPr>
          <a:xfrm>
            <a:off x="348792" y="1066815"/>
            <a:ext cx="11265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Спробуємо знайти порядковий номер літер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K, Z,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в англійському алфавіті, але матимемо на увазі, що індексація символів у рядку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починається з нуля: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233C8-E511-4F8D-8176-CA3AF75F0A97}"/>
              </a:ext>
            </a:extLst>
          </p:cNvPr>
          <p:cNvSpPr txBox="1"/>
          <p:nvPr/>
        </p:nvSpPr>
        <p:spPr>
          <a:xfrm>
            <a:off x="348792" y="2850133"/>
            <a:ext cx="112650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32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32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ru-RU" sz="32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String alphabet = </a:t>
            </a:r>
            <a:r>
              <a:rPr lang="en-US" sz="3200" b="0" i="0" dirty="0">
                <a:solidFill>
                  <a:srgbClr val="008000"/>
                </a:solidFill>
                <a:effectLst/>
                <a:latin typeface="Menlo"/>
              </a:rPr>
              <a:t>"ABCDEFGHIJKLMNOPQRSTUVWXYZ"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alphabet.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indexOf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>
                <a:solidFill>
                  <a:srgbClr val="008000"/>
                </a:solidFill>
                <a:effectLst/>
                <a:latin typeface="Menlo"/>
              </a:rPr>
              <a:t>'A'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3200" b="0" i="0" dirty="0">
                <a:effectLst/>
                <a:latin typeface="Menlo"/>
              </a:rPr>
              <a:t>// 0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alphabet.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indexOf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>
                <a:solidFill>
                  <a:srgbClr val="008000"/>
                </a:solidFill>
                <a:effectLst/>
                <a:latin typeface="Menlo"/>
              </a:rPr>
              <a:t>'K'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3200" b="0" i="0" dirty="0">
                <a:effectLst/>
                <a:latin typeface="Menlo"/>
              </a:rPr>
              <a:t>// 10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alphabet.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indexOf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>
                <a:solidFill>
                  <a:srgbClr val="008000"/>
                </a:solidFill>
                <a:effectLst/>
                <a:latin typeface="Menlo"/>
              </a:rPr>
              <a:t>'Z'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en-US" sz="3200" b="0" i="0" dirty="0">
                <a:effectLst/>
                <a:latin typeface="Menlo"/>
              </a:rPr>
              <a:t>// 25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alphabet.</a:t>
            </a:r>
            <a:r>
              <a:rPr lang="en-US" sz="3200" b="0" i="0" dirty="0" err="1">
                <a:solidFill>
                  <a:srgbClr val="900606"/>
                </a:solidFill>
                <a:effectLst/>
                <a:latin typeface="Menlo"/>
              </a:rPr>
              <a:t>indexOf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3200" b="0" i="0" dirty="0">
                <a:solidFill>
                  <a:srgbClr val="008000"/>
                </a:solidFill>
                <a:effectLst/>
                <a:latin typeface="Menlo"/>
              </a:rPr>
              <a:t>'</a:t>
            </a:r>
            <a:r>
              <a:rPr lang="uk-UA" sz="3200" b="0" i="0" dirty="0">
                <a:solidFill>
                  <a:srgbClr val="008000"/>
                </a:solidFill>
                <a:effectLst/>
                <a:latin typeface="Menlo"/>
              </a:rPr>
              <a:t>Я'</a:t>
            </a:r>
            <a:r>
              <a:rPr lang="uk-UA" sz="3200" b="0" i="0" dirty="0">
                <a:solidFill>
                  <a:srgbClr val="000000"/>
                </a:solidFill>
                <a:effectLst/>
                <a:latin typeface="Menlo"/>
              </a:rPr>
              <a:t>)); </a:t>
            </a:r>
            <a:r>
              <a:rPr lang="uk-UA" sz="3200" b="0" i="0" dirty="0">
                <a:effectLst/>
                <a:latin typeface="Menlo"/>
              </a:rPr>
              <a:t>// -1</a:t>
            </a:r>
            <a:r>
              <a:rPr lang="uk-UA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r>
              <a:rPr lang="uk-UA" sz="32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4276837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Вилучення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підрядка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рядка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25E5C-0BA1-485A-AFC5-2BD8C965CBA8}"/>
              </a:ext>
            </a:extLst>
          </p:cNvPr>
          <p:cNvSpPr txBox="1"/>
          <p:nvPr/>
        </p:nvSpPr>
        <p:spPr>
          <a:xfrm>
            <a:off x="556181" y="961534"/>
            <a:ext cx="113875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Для вилучення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підрядки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рядка клас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Java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надає методи: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substring(int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beginIndex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substring(int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beginIndex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endIndex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Розглянемо, як за допомогою методів визначення позиції елемента і вилучення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підрядки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ми можемо отримати ім'я файлу з його шляху: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93AC2-7942-4B08-83E6-E643CFCCF10D}"/>
              </a:ext>
            </a:extLst>
          </p:cNvPr>
          <p:cNvSpPr txBox="1"/>
          <p:nvPr/>
        </p:nvSpPr>
        <p:spPr>
          <a:xfrm>
            <a:off x="556181" y="3649698"/>
            <a:ext cx="10030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sz="24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filePath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"D:\\Movies\\Futurama.mp4"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sz="2400" b="1" i="0" dirty="0">
                <a:solidFill>
                  <a:srgbClr val="000080"/>
                </a:solidFill>
                <a:effectLst/>
                <a:latin typeface="Menlo"/>
              </a:rPr>
              <a:t>	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lastFileSeparatorIndex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filePath.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lastIndexOf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'\\’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sz="24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fileName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filePath.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substring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lastFileSeparatorIndex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lang="en-US" sz="2400" b="0" i="0" dirty="0">
                <a:solidFill>
                  <a:srgbClr val="082C8B"/>
                </a:solidFill>
                <a:effectLst/>
                <a:latin typeface="Menlo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sz="24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fileName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r>
              <a:rPr lang="en-US" sz="2400" b="0" i="0" dirty="0">
                <a:effectLst/>
                <a:latin typeface="Menlo"/>
              </a:rPr>
              <a:t>//9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963769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861CD8-F5AE-4B22-8A7E-9FA353A342B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Переведення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рядка у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верхній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B063A6-A748-46F5-9EDA-8D484409271B}"/>
              </a:ext>
            </a:extLst>
          </p:cNvPr>
          <p:cNvSpPr txBox="1"/>
          <p:nvPr/>
        </p:nvSpPr>
        <p:spPr>
          <a:xfrm>
            <a:off x="398282" y="1017505"/>
            <a:ext cx="909450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/>
              <a:t>Клас </a:t>
            </a:r>
            <a:r>
              <a:rPr lang="uk-UA" sz="2800" dirty="0" err="1"/>
              <a:t>String</a:t>
            </a:r>
            <a:r>
              <a:rPr lang="uk-UA" sz="2800" dirty="0"/>
              <a:t> надає методи для перекладу рядка у верхній та нижній регістри: </a:t>
            </a:r>
          </a:p>
          <a:p>
            <a:r>
              <a:rPr lang="uk-UA" sz="2800" dirty="0" err="1"/>
              <a:t>toLowerCase</a:t>
            </a:r>
            <a:r>
              <a:rPr lang="uk-UA" sz="2800" dirty="0"/>
              <a:t>() </a:t>
            </a:r>
          </a:p>
          <a:p>
            <a:r>
              <a:rPr lang="uk-UA" sz="2800" dirty="0" err="1"/>
              <a:t>toUpperCase</a:t>
            </a:r>
            <a:r>
              <a:rPr lang="uk-UA" sz="2800" dirty="0"/>
              <a:t>() </a:t>
            </a:r>
          </a:p>
          <a:p>
            <a:r>
              <a:rPr lang="uk-UA" sz="2800" dirty="0"/>
              <a:t>Розглянемо роботу даних методів на прикладі: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41C6B-5952-4340-9A8E-0DCDC36FB922}"/>
              </a:ext>
            </a:extLst>
          </p:cNvPr>
          <p:cNvSpPr txBox="1"/>
          <p:nvPr/>
        </p:nvSpPr>
        <p:spPr>
          <a:xfrm>
            <a:off x="7871381" y="2677212"/>
            <a:ext cx="9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BFDB0-596C-4E75-9308-AF97873A3826}"/>
              </a:ext>
            </a:extLst>
          </p:cNvPr>
          <p:cNvSpPr txBox="1"/>
          <p:nvPr/>
        </p:nvSpPr>
        <p:spPr>
          <a:xfrm>
            <a:off x="398282" y="3504717"/>
            <a:ext cx="756972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4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fry =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Menlo"/>
              </a:rPr>
              <a:t>"Philip J. Fry"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lowerCaseFry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fry.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toLowerCase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();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String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upperCaseFry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fry.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toUpperCase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();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lowerCaseFry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r>
              <a:rPr lang="en-US" sz="2400" b="0" i="0" dirty="0">
                <a:effectLst/>
                <a:latin typeface="Menlo"/>
              </a:rPr>
              <a:t>// </a:t>
            </a:r>
            <a:r>
              <a:rPr lang="en-US" sz="2400" b="0" i="0" dirty="0" err="1">
                <a:effectLst/>
                <a:latin typeface="Menlo"/>
              </a:rPr>
              <a:t>philip</a:t>
            </a:r>
            <a:r>
              <a:rPr lang="en-US" sz="2400" b="0" i="0" dirty="0">
                <a:effectLst/>
                <a:latin typeface="Menlo"/>
              </a:rPr>
              <a:t> j. fry</a:t>
            </a:r>
            <a:endParaRPr lang="ru-RU" sz="2400" b="0" i="0" dirty="0">
              <a:effectLst/>
              <a:latin typeface="Menlo"/>
            </a:endParaRPr>
          </a:p>
          <a:p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4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nlo"/>
              </a:rPr>
              <a:t>upperCaseFry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r>
              <a:rPr lang="en-US" sz="2400" b="0" i="0" dirty="0">
                <a:effectLst/>
                <a:latin typeface="Menlo"/>
              </a:rPr>
              <a:t>// PHILIP J. FRY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ru-RU" sz="24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402696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2CF9ED-D482-4F02-A3B9-B2923D983A71}"/>
              </a:ext>
            </a:extLst>
          </p:cNvPr>
          <p:cNvSpPr txBox="1"/>
          <p:nvPr/>
        </p:nvSpPr>
        <p:spPr>
          <a:xfrm>
            <a:off x="493486" y="865740"/>
            <a:ext cx="114227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java.util.Random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є генератором псевдовипадкових чисел. Клас представлений двома конструкторами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0EF6E-0213-402C-A1FA-F40E5896B764}"/>
              </a:ext>
            </a:extLst>
          </p:cNvPr>
          <p:cNvSpPr txBox="1"/>
          <p:nvPr/>
        </p:nvSpPr>
        <p:spPr>
          <a:xfrm>
            <a:off x="0" y="70768"/>
            <a:ext cx="121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Теорія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2F968-148A-48EC-B904-EA703DE4142B}"/>
              </a:ext>
            </a:extLst>
          </p:cNvPr>
          <p:cNvSpPr txBox="1"/>
          <p:nvPr/>
        </p:nvSpPr>
        <p:spPr>
          <a:xfrm>
            <a:off x="493486" y="2297039"/>
            <a:ext cx="116293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створює генератор чисел, що використовує унікальне початкове число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seed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дозволяє вказати початкове число вручну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39BA92-E1CB-45D7-8D8F-57531C6995D3}"/>
              </a:ext>
            </a:extLst>
          </p:cNvPr>
          <p:cNvSpPr txBox="1"/>
          <p:nvPr/>
        </p:nvSpPr>
        <p:spPr>
          <a:xfrm>
            <a:off x="493486" y="4159226"/>
            <a:ext cx="1142274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Оскільки клас створює псевдовипадкове число, то задавши початкове число, ви визначаєте початкову точку випадкової послідовності. І отримуватимете однакові випадкові послідовності. Щоб уникнути такого збігу, зазвичай використовують другий конструктор з використанням поточного часу як ініціює значення.</a:t>
            </a:r>
          </a:p>
        </p:txBody>
      </p:sp>
    </p:spTree>
    <p:extLst>
      <p:ext uri="{BB962C8B-B14F-4D97-AF65-F5344CB8AC3E}">
        <p14:creationId xmlns:p14="http://schemas.microsoft.com/office/powerpoint/2010/main" val="1369563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729" name="Group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974370"/>
              </p:ext>
            </p:extLst>
          </p:nvPr>
        </p:nvGraphicFramePr>
        <p:xfrm>
          <a:off x="914400" y="1008850"/>
          <a:ext cx="10501460" cy="5186366"/>
        </p:xfrm>
        <a:graphic>
          <a:graphicData uri="http://schemas.openxmlformats.org/drawingml/2006/table">
            <a:tbl>
              <a:tblPr/>
              <a:tblGrid>
                <a:gridCol w="5223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8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93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substring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ind1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ind2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substring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beginIndex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 </a:t>
                      </a:r>
                      <a:r>
                        <a:rPr kumimoji="0" lang="uk-UA" altLang="ru-RU" sz="16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підрядок</a:t>
                      </a: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між заданими номерами символів / починаючи з заданого номеру символу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0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trim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() 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 рядок без лідируючих і завершальних пробілів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0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toLowerCase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toUpperCase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()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 рядок в нижньому/верхньому регістрі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707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indexOf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ch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lastIndexOf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ch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indexOf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lastIndexOf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 індекс першого/останнього входження в рядок символу </a:t>
                      </a:r>
                      <a:r>
                        <a:rPr kumimoji="0" lang="uk-UA" altLang="ru-RU" sz="16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kumimoji="0" lang="uk-UA" altLang="ru-RU" sz="16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підрядку</a:t>
                      </a: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uk-UA" altLang="ru-RU" sz="16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</a:t>
                      </a:r>
                      <a:endParaRPr kumimoji="0" lang="uk-UA" altLang="ru-RU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0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boolean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contains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CharSequence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s) 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Перевіряє, чи містить рядок задану послідовність символів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77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replace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char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oldC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char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newC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replace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CharSequence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oldC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,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          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CharSequence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newC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Повертає рядок, в якому виконана заміна символу/послідовності символів </a:t>
                      </a: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oldC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 </a:t>
                      </a: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newC</a:t>
                      </a: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27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boolean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equalsIgnoreCase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compareToIgnoreCase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String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str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uk-UA" altLang="ru-RU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Порівнює рядки без врахування регістра 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C21B90-EBD3-450A-96E8-D14FC854FD3C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Таблиця</a:t>
            </a:r>
          </a:p>
        </p:txBody>
      </p:sp>
    </p:spTree>
    <p:extLst>
      <p:ext uri="{BB962C8B-B14F-4D97-AF65-F5344CB8AC3E}">
        <p14:creationId xmlns:p14="http://schemas.microsoft.com/office/powerpoint/2010/main" val="3647486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3"/>
          <p:cNvSpPr>
            <a:spLocks noGrp="1"/>
          </p:cNvSpPr>
          <p:nvPr>
            <p:ph type="body" idx="1"/>
          </p:nvPr>
        </p:nvSpPr>
        <p:spPr>
          <a:xfrm>
            <a:off x="1981200" y="1308101"/>
            <a:ext cx="8229600" cy="798513"/>
          </a:xfrm>
        </p:spPr>
        <p:txBody>
          <a:bodyPr>
            <a:normAutofit lnSpcReduction="10000"/>
          </a:bodyPr>
          <a:lstStyle/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java.lang.StringBuilder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для роботи зі змінними рядками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7496414" y="5133975"/>
            <a:ext cx="3839573" cy="11695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400" dirty="0">
                <a:latin typeface="Courier New" panose="02070309020205020404" pitchFamily="49" charset="0"/>
              </a:rPr>
              <a:t>Колись у </a:t>
            </a:r>
            <a:r>
              <a:rPr lang="ru-RU" altLang="ru-RU" sz="1400" dirty="0" err="1">
                <a:latin typeface="Courier New" panose="02070309020205020404" pitchFamily="49" charset="0"/>
              </a:rPr>
              <a:t>зимку</a:t>
            </a:r>
            <a:r>
              <a:rPr lang="ru-RU" altLang="ru-RU" sz="1400" dirty="0">
                <a:latin typeface="Courier New" panose="02070309020205020404" pitchFamily="49" charset="0"/>
              </a:rPr>
              <a:t> </a:t>
            </a:r>
            <a:r>
              <a:rPr lang="ru-RU" altLang="ru-RU" sz="1400" dirty="0" err="1">
                <a:latin typeface="Courier New" panose="02070309020205020404" pitchFamily="49" charset="0"/>
              </a:rPr>
              <a:t>пройшов</a:t>
            </a:r>
            <a:r>
              <a:rPr lang="ru-RU" altLang="ru-RU" sz="1400" dirty="0">
                <a:latin typeface="Courier New" panose="02070309020205020404" pitchFamily="49" charset="0"/>
              </a:rPr>
              <a:t> лис. 0000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400" dirty="0">
                <a:latin typeface="Courier New" panose="02070309020205020404" pitchFamily="49" charset="0"/>
              </a:rPr>
              <a:t>32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400" dirty="0">
                <a:latin typeface="Courier New" panose="02070309020205020404" pitchFamily="49" charset="0"/>
              </a:rPr>
              <a:t>Колись </a:t>
            </a:r>
            <a:r>
              <a:rPr lang="ru-RU" altLang="ru-RU" sz="1400" dirty="0" err="1">
                <a:latin typeface="Courier New" panose="02070309020205020404" pitchFamily="49" charset="0"/>
              </a:rPr>
              <a:t>ройшов</a:t>
            </a:r>
            <a:r>
              <a:rPr lang="ru-RU" altLang="ru-RU" sz="1400" dirty="0">
                <a:latin typeface="Courier New" panose="02070309020205020404" pitchFamily="49" charset="0"/>
              </a:rPr>
              <a:t> лис. 0000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400" dirty="0">
                <a:latin typeface="Courier New" panose="02070309020205020404" pitchFamily="49" charset="0"/>
              </a:rPr>
              <a:t>Колись </a:t>
            </a:r>
            <a:r>
              <a:rPr lang="ru-RU" altLang="ru-RU" sz="1400" dirty="0" err="1">
                <a:latin typeface="Courier New" panose="02070309020205020404" pitchFamily="49" charset="0"/>
              </a:rPr>
              <a:t>ройшов</a:t>
            </a:r>
            <a:r>
              <a:rPr lang="ru-RU" altLang="ru-RU" sz="1400" dirty="0">
                <a:latin typeface="Courier New" panose="02070309020205020404" pitchFamily="49" charset="0"/>
              </a:rPr>
              <a:t> лис. 0000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400" dirty="0">
                <a:latin typeface="Courier New" panose="02070309020205020404" pitchFamily="49" charset="0"/>
              </a:rPr>
              <a:t>лис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3DFC1-F02B-4549-BCBF-3A2A0A03EFEF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StringBuilder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C7F3E-4EA3-4777-AE17-A07E8F9E0667}"/>
              </a:ext>
            </a:extLst>
          </p:cNvPr>
          <p:cNvSpPr txBox="1"/>
          <p:nvPr/>
        </p:nvSpPr>
        <p:spPr>
          <a:xfrm>
            <a:off x="1133172" y="2223619"/>
            <a:ext cx="809526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("Колись");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sb.append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(" у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зимку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sb.append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(" пройшов лис.");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sb.append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(" 0000");</a:t>
            </a: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sb.length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sb.delete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(7, 16);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s1 =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sb.toString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s2 =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sb.substring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(14, 17);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(s1);</a:t>
            </a:r>
          </a:p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(s2);</a:t>
            </a:r>
          </a:p>
        </p:txBody>
      </p:sp>
      <p:sp>
        <p:nvSpPr>
          <p:cNvPr id="82949" name="AutoShape 5"/>
          <p:cNvSpPr>
            <a:spLocks noChangeArrowheads="1"/>
          </p:cNvSpPr>
          <p:nvPr/>
        </p:nvSpPr>
        <p:spPr bwMode="auto">
          <a:xfrm rot="1253994">
            <a:off x="6683294" y="4804640"/>
            <a:ext cx="781050" cy="323850"/>
          </a:xfrm>
          <a:prstGeom prst="rightArrow">
            <a:avLst>
              <a:gd name="adj1" fmla="val 50000"/>
              <a:gd name="adj2" fmla="val 602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48593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93603F9-9C89-F248-E04B-443733D6100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674224"/>
            <a:ext cx="10972800" cy="450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StringJoiner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joiner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StringJoiner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("/");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joiner.add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joiner.add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("local");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joiner.add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("bin");	//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/local/bin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StringJoiner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joiner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StringJoiner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(":", "&lt;&lt;", "&gt;&gt;");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result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joiner.add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").add("rouge").add("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blanc:rouge:blanc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colonSeparatedValue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String.join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(":",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"def");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("colon : "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colonSeparatedValue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// colon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abc:bcd:def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("London", "Paris",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NewYork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joined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String.join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("||",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("Joined : " + joined);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// Joined : London||Paris||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NewYork</a:t>
            </a:r>
            <a:endParaRPr lang="LID4096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42030-B46D-45F0-B09C-2F2C0AB4BCCF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StringJoiner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25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BA81C0-83D9-4EC5-ABCF-38425BF10C50}"/>
              </a:ext>
            </a:extLst>
          </p:cNvPr>
          <p:cNvSpPr txBox="1"/>
          <p:nvPr/>
        </p:nvSpPr>
        <p:spPr>
          <a:xfrm>
            <a:off x="0" y="70768"/>
            <a:ext cx="121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0FE632-B665-42AA-9BE8-DE22F26FF606}"/>
              </a:ext>
            </a:extLst>
          </p:cNvPr>
          <p:cNvSpPr txBox="1"/>
          <p:nvPr/>
        </p:nvSpPr>
        <p:spPr>
          <a:xfrm>
            <a:off x="333828" y="778654"/>
            <a:ext cx="1094377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nextBoolean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nextBytes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заповнює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випадково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створеними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значеннями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nextDouble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nextFloat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synchronized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nextGaussian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гауссова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випадкового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числа,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тобто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центроване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 0.0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зі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стандартним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відхиленням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 1.0 (крива нормального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розподілу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nextInt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в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діапазоні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 до 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nextInt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nextLong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типу 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synchronized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setSeeD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seed</a:t>
            </a:r>
            <a:r>
              <a:rPr lang="ru-RU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встановлює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початкове</a:t>
            </a:r>
            <a:r>
              <a:rPr lang="ru-RU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endParaRPr lang="ru-RU" sz="24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50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64E157-6874-4B4C-BF5D-30D8A7D99E0D}"/>
              </a:ext>
            </a:extLst>
          </p:cNvPr>
          <p:cNvSpPr txBox="1"/>
          <p:nvPr/>
        </p:nvSpPr>
        <p:spPr>
          <a:xfrm>
            <a:off x="0" y="61341"/>
            <a:ext cx="121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9A2316D-73C1-429B-AE5C-FCF7860E2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97" y="1374591"/>
            <a:ext cx="8927182" cy="410881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int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min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100;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int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max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200;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int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diff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max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-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min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Random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random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new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Random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int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i =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random.nextInt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diff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+ 1);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 += </a:t>
            </a:r>
            <a:r>
              <a:rPr kumimoji="0" lang="uk-UA" altLang="uk-UA" sz="4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min</a:t>
            </a:r>
            <a:r>
              <a:rPr kumimoji="0" lang="uk-UA" altLang="uk-UA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;</a:t>
            </a:r>
            <a:r>
              <a:rPr kumimoji="0" lang="uk-UA" altLang="uk-UA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8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47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BB6093-96FF-4D9A-A84A-0A2ED88CDEF8}"/>
              </a:ext>
            </a:extLst>
          </p:cNvPr>
          <p:cNvSpPr txBox="1"/>
          <p:nvPr/>
        </p:nvSpPr>
        <p:spPr>
          <a:xfrm>
            <a:off x="487051" y="1038331"/>
            <a:ext cx="11217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</a:t>
            </a:r>
            <a:r>
              <a:rPr lang="uk-UA" sz="2400" dirty="0"/>
              <a:t>Клас </a:t>
            </a:r>
            <a:r>
              <a:rPr lang="en-US" sz="2400" dirty="0"/>
              <a:t>String Java </a:t>
            </a:r>
            <a:r>
              <a:rPr lang="uk-UA" sz="2400" dirty="0"/>
              <a:t>призначений для роботи з рядками </a:t>
            </a:r>
            <a:r>
              <a:rPr lang="en-US" sz="2400" dirty="0"/>
              <a:t>Java. </a:t>
            </a:r>
            <a:r>
              <a:rPr lang="uk-UA" sz="2400" dirty="0"/>
              <a:t>Всі рядкові літерали, визначені в програмі </a:t>
            </a:r>
            <a:r>
              <a:rPr lang="en-US" sz="2400" dirty="0"/>
              <a:t>Java (</a:t>
            </a:r>
            <a:r>
              <a:rPr lang="uk-UA" sz="2400" dirty="0"/>
              <a:t>наприклад, "</a:t>
            </a:r>
            <a:r>
              <a:rPr lang="en-US" sz="2400" dirty="0" err="1"/>
              <a:t>abc</a:t>
            </a:r>
            <a:r>
              <a:rPr lang="en-US" sz="2400" dirty="0"/>
              <a:t>") - </a:t>
            </a:r>
            <a:r>
              <a:rPr lang="uk-UA" sz="2400" dirty="0"/>
              <a:t>це екземпляри класу </a:t>
            </a:r>
            <a:r>
              <a:rPr lang="en-US" sz="2400" dirty="0"/>
              <a:t>String. </a:t>
            </a:r>
            <a:r>
              <a:rPr lang="uk-UA" sz="2400" dirty="0" err="1"/>
              <a:t>Давай</a:t>
            </a:r>
            <a:r>
              <a:rPr lang="uk-UA" sz="2400" dirty="0"/>
              <a:t> подивимося на його ключові характеристики: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6800C4-DFBC-4B24-A7D2-ABEB757FB489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Теорія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8B630-BF4B-416A-9AB1-B8E151FD5E98}"/>
              </a:ext>
            </a:extLst>
          </p:cNvPr>
          <p:cNvSpPr txBox="1"/>
          <p:nvPr/>
        </p:nvSpPr>
        <p:spPr>
          <a:xfrm>
            <a:off x="487051" y="2423833"/>
            <a:ext cx="97975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Клас реалізує інтерфейси </a:t>
            </a:r>
            <a:r>
              <a:rPr lang="en-US" sz="2400" dirty="0"/>
              <a:t>Serializable </a:t>
            </a:r>
            <a:r>
              <a:rPr lang="uk-UA" sz="2400" dirty="0"/>
              <a:t>та </a:t>
            </a:r>
            <a:r>
              <a:rPr lang="en-US" sz="2400" dirty="0" err="1"/>
              <a:t>CharSequence</a:t>
            </a:r>
            <a:r>
              <a:rPr lang="en-US" sz="2400" dirty="0"/>
              <a:t>. </a:t>
            </a:r>
            <a:r>
              <a:rPr lang="uk-UA" sz="2400" dirty="0"/>
              <a:t>Оскільки він входить до пакету </a:t>
            </a:r>
            <a:r>
              <a:rPr lang="en-US" sz="2400" dirty="0" err="1"/>
              <a:t>java.lang</a:t>
            </a:r>
            <a:r>
              <a:rPr lang="en-US" sz="2400" dirty="0"/>
              <a:t>, </a:t>
            </a:r>
            <a:r>
              <a:rPr lang="uk-UA" sz="2400" dirty="0"/>
              <a:t>його не потрібно імпортувати. </a:t>
            </a:r>
            <a:endParaRPr lang="en-US" sz="2400" dirty="0"/>
          </a:p>
          <a:p>
            <a:r>
              <a:rPr lang="uk-UA" sz="2400" dirty="0"/>
              <a:t>Клас </a:t>
            </a:r>
            <a:r>
              <a:rPr lang="en-US" sz="2400" dirty="0"/>
              <a:t>String </a:t>
            </a:r>
            <a:r>
              <a:rPr lang="uk-UA" sz="2400" dirty="0"/>
              <a:t>в </a:t>
            </a:r>
            <a:r>
              <a:rPr lang="en-US" sz="2400" dirty="0"/>
              <a:t>Java - </a:t>
            </a:r>
            <a:r>
              <a:rPr lang="uk-UA" sz="2400" dirty="0"/>
              <a:t>це </a:t>
            </a:r>
            <a:r>
              <a:rPr lang="en-US" sz="2400" dirty="0"/>
              <a:t>final </a:t>
            </a:r>
            <a:r>
              <a:rPr lang="uk-UA" sz="2400" dirty="0"/>
              <a:t>клас, який може мати нащадків. Клас </a:t>
            </a:r>
            <a:r>
              <a:rPr lang="en-US" sz="2400" dirty="0"/>
              <a:t>String - immutable </a:t>
            </a:r>
            <a:r>
              <a:rPr lang="uk-UA" sz="2400" dirty="0"/>
              <a:t>клас, тобто його об'єкти не можуть бути змінені після створення. </a:t>
            </a:r>
            <a:endParaRPr lang="en-US" sz="2400" dirty="0"/>
          </a:p>
          <a:p>
            <a:r>
              <a:rPr lang="uk-UA" sz="2400" dirty="0"/>
              <a:t>Будь-які операції над об'єктом </a:t>
            </a:r>
            <a:r>
              <a:rPr lang="en-US" sz="2400" dirty="0"/>
              <a:t>String, </a:t>
            </a:r>
            <a:r>
              <a:rPr lang="uk-UA" sz="2400" dirty="0"/>
              <a:t>результатом яких має бути об'єкт класу </a:t>
            </a:r>
            <a:r>
              <a:rPr lang="en-US" sz="2400" dirty="0"/>
              <a:t>String, </a:t>
            </a:r>
            <a:r>
              <a:rPr lang="uk-UA" sz="2400" dirty="0"/>
              <a:t>призведуть до створення нового об'єкта. Завдяки своїй незмінності об'єкти класу </a:t>
            </a:r>
            <a:r>
              <a:rPr lang="en-US" sz="2400" dirty="0"/>
              <a:t>String </a:t>
            </a:r>
            <a:r>
              <a:rPr lang="uk-UA" sz="2400" dirty="0"/>
              <a:t>є </a:t>
            </a:r>
            <a:r>
              <a:rPr lang="uk-UA" sz="2400" dirty="0" err="1"/>
              <a:t>потокобезпечними</a:t>
            </a:r>
            <a:r>
              <a:rPr lang="uk-UA" sz="2400" dirty="0"/>
              <a:t> і можуть бути використані в </a:t>
            </a:r>
            <a:r>
              <a:rPr lang="uk-UA" sz="2400" dirty="0" err="1"/>
              <a:t>багатопотоковому</a:t>
            </a:r>
            <a:r>
              <a:rPr lang="uk-UA" sz="2400" dirty="0"/>
              <a:t> середовищі. </a:t>
            </a:r>
            <a:endParaRPr lang="en-US" sz="2400" dirty="0"/>
          </a:p>
          <a:p>
            <a:r>
              <a:rPr lang="uk-UA" sz="2400" dirty="0"/>
              <a:t>Кожен об'єкт у </a:t>
            </a:r>
            <a:r>
              <a:rPr lang="en-US" sz="2400" dirty="0"/>
              <a:t>Java </a:t>
            </a:r>
            <a:r>
              <a:rPr lang="uk-UA" sz="2400" dirty="0"/>
              <a:t>може бути перетворений на рядок через метод </a:t>
            </a:r>
            <a:r>
              <a:rPr lang="en-US" sz="2400" dirty="0" err="1"/>
              <a:t>toString</a:t>
            </a:r>
            <a:r>
              <a:rPr lang="en-US" sz="2400" dirty="0"/>
              <a:t>, </a:t>
            </a:r>
            <a:r>
              <a:rPr lang="uk-UA" sz="2400" dirty="0"/>
              <a:t>успадкований усіма </a:t>
            </a:r>
            <a:r>
              <a:rPr lang="en-US" sz="2400" dirty="0"/>
              <a:t>Java-</a:t>
            </a:r>
            <a:r>
              <a:rPr lang="uk-UA" sz="2400" dirty="0"/>
              <a:t>класами від класу </a:t>
            </a:r>
            <a:r>
              <a:rPr lang="en-US" sz="2400" dirty="0"/>
              <a:t>Object.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95416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AA7D44-2E15-467B-B925-1B027419BAF8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90D02C-6348-4412-9500-3232F21B8A18}"/>
              </a:ext>
            </a:extLst>
          </p:cNvPr>
          <p:cNvSpPr txBox="1"/>
          <p:nvPr/>
        </p:nvSpPr>
        <p:spPr>
          <a:xfrm>
            <a:off x="538898" y="928573"/>
            <a:ext cx="111142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один з найчастіше використовуваних класів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ньому є методи для аналізу певних символів рядка, для порівняння та пошуку рядків, вилучення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підрядків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створення копії рядка з переведенням всіх символів у нижній та верхній регістр та інші. Список усіх методів класу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можна вивчити у офіційній документації. Також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реалізований нескладний механізм конкатенації (з'єднання рядків), перетворення примітивів у рядок і навпаки.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Давай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розглянемо деякі приклади роботи з класом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Java.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86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AA7D44-2E15-467B-B925-1B027419BAF8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9E3DF-2312-4030-9E86-8C7003CC43ED}"/>
              </a:ext>
            </a:extLst>
          </p:cNvPr>
          <p:cNvSpPr txBox="1"/>
          <p:nvPr/>
        </p:nvSpPr>
        <p:spPr>
          <a:xfrm>
            <a:off x="256881" y="853159"/>
            <a:ext cx="116680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dirty="0"/>
              <a:t>Створення рядків Найпростіше створити екземпляр класу </a:t>
            </a:r>
            <a:r>
              <a:rPr lang="uk-UA" sz="3200" dirty="0" err="1"/>
              <a:t>String</a:t>
            </a:r>
            <a:r>
              <a:rPr lang="uk-UA" sz="3200" dirty="0"/>
              <a:t>, надавши йому значення рядкового літералу: </a:t>
            </a:r>
            <a:endParaRPr lang="en-US" sz="3200" dirty="0"/>
          </a:p>
          <a:p>
            <a:r>
              <a:rPr lang="uk-UA" sz="3200" dirty="0" err="1"/>
              <a:t>String</a:t>
            </a:r>
            <a:r>
              <a:rPr lang="uk-UA" sz="3200" dirty="0"/>
              <a:t> s = "I </a:t>
            </a:r>
            <a:r>
              <a:rPr lang="uk-UA" sz="3200" dirty="0" err="1"/>
              <a:t>love</a:t>
            </a:r>
            <a:r>
              <a:rPr lang="uk-UA" sz="3200" dirty="0"/>
              <a:t> </a:t>
            </a:r>
            <a:r>
              <a:rPr lang="uk-UA" sz="3200" dirty="0" err="1"/>
              <a:t>movies</a:t>
            </a:r>
            <a:r>
              <a:rPr lang="uk-UA" sz="3200" dirty="0"/>
              <a:t>"; </a:t>
            </a:r>
            <a:endParaRPr lang="en-US" sz="3200" dirty="0"/>
          </a:p>
          <a:p>
            <a:r>
              <a:rPr lang="uk-UA" sz="3200" dirty="0"/>
              <a:t>Однак клас </a:t>
            </a:r>
            <a:r>
              <a:rPr lang="uk-UA" sz="3200" dirty="0" err="1"/>
              <a:t>String</a:t>
            </a:r>
            <a:r>
              <a:rPr lang="uk-UA" sz="3200" dirty="0"/>
              <a:t> має багато конструкторів, які дозволяють: </a:t>
            </a:r>
            <a:endParaRPr lang="en-US" sz="3200" dirty="0"/>
          </a:p>
          <a:p>
            <a:r>
              <a:rPr lang="uk-UA" sz="3200" dirty="0"/>
              <a:t>створити об'єкт, що містить порожній рядок створити копію рядкової змінної </a:t>
            </a:r>
            <a:endParaRPr lang="en-US" sz="3200" dirty="0"/>
          </a:p>
          <a:p>
            <a:r>
              <a:rPr lang="uk-UA" sz="3200" dirty="0"/>
              <a:t>створити рядок на основі масиву символів </a:t>
            </a:r>
            <a:endParaRPr lang="en-US" sz="3200" dirty="0"/>
          </a:p>
          <a:p>
            <a:r>
              <a:rPr lang="uk-UA" sz="3200" dirty="0"/>
              <a:t>створити рядок на основі масиву байтів (з урахуванням кодувань) і </a:t>
            </a:r>
            <a:r>
              <a:rPr lang="uk-UA" sz="3200" dirty="0" err="1"/>
              <a:t>т.д</a:t>
            </a:r>
            <a:r>
              <a:rPr lang="uk-UA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393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AA7D44-2E15-467B-B925-1B027419BAF8}"/>
              </a:ext>
            </a:extLst>
          </p:cNvPr>
          <p:cNvSpPr txBox="1"/>
          <p:nvPr/>
        </p:nvSpPr>
        <p:spPr>
          <a:xfrm>
            <a:off x="0" y="14527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 рядків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409C8-F853-4490-A23F-D40B317DF801}"/>
              </a:ext>
            </a:extLst>
          </p:cNvPr>
          <p:cNvSpPr txBox="1"/>
          <p:nvPr/>
        </p:nvSpPr>
        <p:spPr>
          <a:xfrm>
            <a:off x="243133" y="981381"/>
            <a:ext cx="117057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Скласти два рядки в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досить просто, скориставшись оператором .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дозволяє складати один з одним і змінні, і рядкові літерали: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[]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"День"; </a:t>
            </a: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"і"; </a:t>
            </a: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night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"Ніч"; </a:t>
            </a:r>
          </a:p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dayAndNight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day + 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Menlo"/>
              </a:rPr>
              <a:t>" 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+ and + 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Menlo"/>
              </a:rPr>
              <a:t>" 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+ night;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1453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1916F-D2F5-4D86-AE5A-0F126B034DC5}"/>
              </a:ext>
            </a:extLst>
          </p:cNvPr>
          <p:cNvSpPr txBox="1"/>
          <p:nvPr/>
        </p:nvSpPr>
        <p:spPr>
          <a:xfrm>
            <a:off x="5927888" y="3973429"/>
            <a:ext cx="60944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Складаючи об'єкти класу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об'єктами інших класів, ми наводимо останні до рядкового вигляду. Перетворення об'єктів інших класів до рядкового подання виконується через неявний виклик методу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об'єкті. Продемонструємо це на прикладі: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F8949-EEED-445D-91A6-D425A0566E70}"/>
              </a:ext>
            </a:extLst>
          </p:cNvPr>
          <p:cNvSpPr txBox="1"/>
          <p:nvPr/>
        </p:nvSpPr>
        <p:spPr>
          <a:xfrm>
            <a:off x="-1571" y="93458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String. 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 рядків. Об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uk-U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єкти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11BCA2-CCC1-4135-9778-5921583A0F56}"/>
              </a:ext>
            </a:extLst>
          </p:cNvPr>
          <p:cNvSpPr txBox="1"/>
          <p:nvPr/>
        </p:nvSpPr>
        <p:spPr>
          <a:xfrm>
            <a:off x="254524" y="801344"/>
            <a:ext cx="106051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StringExamples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	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(String[]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	Human max =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Human(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Макс"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	String out =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"Java 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об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`</a:t>
            </a:r>
            <a:r>
              <a:rPr lang="uk-UA" sz="2000" dirty="0" err="1">
                <a:solidFill>
                  <a:srgbClr val="008000"/>
                </a:solidFill>
                <a:latin typeface="Menlo"/>
              </a:rPr>
              <a:t>є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Menlo"/>
              </a:rPr>
              <a:t>кт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: 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max;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(out); 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000" b="0" i="0" dirty="0">
                <a:effectLst/>
                <a:latin typeface="Menlo"/>
              </a:rPr>
              <a:t>// </a:t>
            </a:r>
            <a:r>
              <a:rPr lang="uk-UA" sz="2000" b="0" i="0" dirty="0">
                <a:effectLst/>
                <a:latin typeface="Menlo"/>
              </a:rPr>
              <a:t>Консоль: </a:t>
            </a:r>
            <a:r>
              <a:rPr lang="en-US" sz="2000" b="0" i="0" dirty="0">
                <a:effectLst/>
                <a:latin typeface="Menlo"/>
              </a:rPr>
              <a:t>Java </a:t>
            </a:r>
            <a:r>
              <a:rPr lang="uk-UA" sz="2000" b="0" i="0" dirty="0">
                <a:effectLst/>
                <a:latin typeface="Menlo"/>
              </a:rPr>
              <a:t>об</a:t>
            </a:r>
            <a:r>
              <a:rPr lang="en-US" sz="2000" b="0" i="0" dirty="0">
                <a:effectLst/>
                <a:latin typeface="Menlo"/>
              </a:rPr>
              <a:t>`</a:t>
            </a:r>
            <a:r>
              <a:rPr lang="uk-UA" sz="2000" b="0" i="0" dirty="0" err="1">
                <a:effectLst/>
                <a:latin typeface="Menlo"/>
              </a:rPr>
              <a:t>єкт</a:t>
            </a:r>
            <a:r>
              <a:rPr lang="uk-UA" sz="2000" b="0" i="0" dirty="0">
                <a:effectLst/>
                <a:latin typeface="Menlo"/>
              </a:rPr>
              <a:t>: Людина з </a:t>
            </a:r>
            <a:r>
              <a:rPr lang="uk-UA" sz="2000" b="0" i="0" dirty="0" err="1">
                <a:effectLst/>
                <a:latin typeface="Menlo"/>
              </a:rPr>
              <a:t>ім</a:t>
            </a:r>
            <a:r>
              <a:rPr lang="en-US" sz="2000" dirty="0">
                <a:latin typeface="Menlo"/>
              </a:rPr>
              <a:t>`</a:t>
            </a:r>
            <a:r>
              <a:rPr lang="uk-UA" sz="2000" dirty="0">
                <a:latin typeface="Menlo"/>
              </a:rPr>
              <a:t>ям</a:t>
            </a:r>
            <a:r>
              <a:rPr lang="uk-UA" sz="2000" b="0" i="0" dirty="0">
                <a:effectLst/>
                <a:latin typeface="Menlo"/>
              </a:rPr>
              <a:t> Макс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} </a:t>
            </a: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Human {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b="1" i="0" dirty="0">
                <a:solidFill>
                  <a:srgbClr val="000080"/>
                </a:solidFill>
                <a:effectLst/>
                <a:latin typeface="Menlo"/>
              </a:rPr>
              <a:t>	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private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String name;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b="1" i="0" dirty="0">
                <a:solidFill>
                  <a:srgbClr val="000080"/>
                </a:solidFill>
                <a:effectLst/>
                <a:latin typeface="Menlo"/>
              </a:rPr>
              <a:t>	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Human(String name)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{ 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this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.name = name; </a:t>
            </a:r>
          </a:p>
          <a:p>
            <a:r>
              <a:rPr lang="en-US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000" b="0" i="0" dirty="0">
                <a:solidFill>
                  <a:srgbClr val="808000"/>
                </a:solidFill>
                <a:effectLst/>
                <a:latin typeface="Menlo"/>
              </a:rPr>
              <a:t>@Override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String </a:t>
            </a:r>
            <a:r>
              <a:rPr lang="en-US" sz="2000" b="0" i="0" dirty="0" err="1">
                <a:solidFill>
                  <a:srgbClr val="900606"/>
                </a:solidFill>
                <a:effectLst/>
                <a:latin typeface="Menlo"/>
              </a:rPr>
              <a:t>toString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()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0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{ </a:t>
            </a: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	return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«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Людина з </a:t>
            </a:r>
            <a:r>
              <a:rPr lang="uk-UA" sz="2000" dirty="0" err="1">
                <a:solidFill>
                  <a:srgbClr val="008000"/>
                </a:solidFill>
                <a:latin typeface="Menlo"/>
              </a:rPr>
              <a:t>і</a:t>
            </a:r>
            <a:r>
              <a:rPr lang="uk-UA" sz="2000" b="0" i="0" dirty="0" err="1">
                <a:solidFill>
                  <a:srgbClr val="008000"/>
                </a:solidFill>
                <a:effectLst/>
                <a:latin typeface="Menlo"/>
              </a:rPr>
              <a:t>м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`</a:t>
            </a:r>
            <a:r>
              <a:rPr lang="uk-UA" sz="2000" dirty="0">
                <a:solidFill>
                  <a:srgbClr val="008000"/>
                </a:solidFill>
                <a:latin typeface="Menlo"/>
              </a:rPr>
              <a:t>я</a:t>
            </a:r>
            <a:r>
              <a:rPr lang="uk-UA" sz="2000" b="0" i="0" dirty="0">
                <a:solidFill>
                  <a:srgbClr val="008000"/>
                </a:solidFill>
                <a:effectLst/>
                <a:latin typeface="Menlo"/>
              </a:rPr>
              <a:t>м "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name;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	}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} </a:t>
            </a:r>
            <a:endParaRPr lang="uk-UA" sz="2000" b="0" i="0" dirty="0">
              <a:solidFill>
                <a:srgbClr val="000000"/>
              </a:solidFill>
              <a:effectLst/>
              <a:latin typeface="Menlo"/>
            </a:endParaRPr>
          </a:p>
          <a:p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0507470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2355</Words>
  <Application>Microsoft Office PowerPoint</Application>
  <PresentationFormat>Широкоэкранный</PresentationFormat>
  <Paragraphs>227</Paragraphs>
  <Slides>22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Menlo</vt:lpstr>
      <vt:lpstr>SFMono-Regular</vt:lpstr>
      <vt:lpstr>Times New Roman</vt:lpstr>
      <vt:lpstr>Wingdings</vt:lpstr>
      <vt:lpstr>Тема Office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Форматування рядків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32</cp:revision>
  <dcterms:created xsi:type="dcterms:W3CDTF">2023-11-02T11:00:34Z</dcterms:created>
  <dcterms:modified xsi:type="dcterms:W3CDTF">2023-12-27T18:56:46Z</dcterms:modified>
</cp:coreProperties>
</file>