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2" r:id="rId2"/>
    <p:sldId id="483" r:id="rId3"/>
    <p:sldId id="484" r:id="rId4"/>
    <p:sldId id="485" r:id="rId5"/>
    <p:sldId id="486" r:id="rId6"/>
    <p:sldId id="312" r:id="rId7"/>
    <p:sldId id="520" r:id="rId8"/>
    <p:sldId id="313" r:id="rId9"/>
    <p:sldId id="314" r:id="rId10"/>
    <p:sldId id="481" r:id="rId11"/>
    <p:sldId id="519" r:id="rId12"/>
    <p:sldId id="343" r:id="rId13"/>
    <p:sldId id="344" r:id="rId14"/>
    <p:sldId id="345" r:id="rId15"/>
    <p:sldId id="346" r:id="rId16"/>
    <p:sldId id="347" r:id="rId17"/>
    <p:sldId id="513" r:id="rId18"/>
    <p:sldId id="514" r:id="rId19"/>
    <p:sldId id="515" r:id="rId20"/>
    <p:sldId id="516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63F95-B9B4-4047-906D-B977243DB208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635F-3F09-444A-81BC-88DEA58DB39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38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9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4830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A798E8-9125-4665-A86F-67FE99C4E61A}" type="slidenum">
              <a:rPr lang="de-DE" altLang="ru-RU" sz="1200"/>
              <a:pPr eaLnBrk="1" hangingPunct="1"/>
              <a:t>10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61475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70E507-35B6-48AB-8A32-8B978C40DF25}" type="slidenum">
              <a:rPr lang="de-DE" altLang="ru-RU" sz="1200"/>
              <a:pPr eaLnBrk="1" hangingPunct="1"/>
              <a:t>15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331000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4E86F-A507-4186-9F15-373CC7BF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B20F88-519C-41BA-8775-9225B61D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FFB56-FA04-4EE9-8869-0283258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5C5AE-1565-4D73-83E8-A71D63B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E12FFD-EAFD-4F25-946D-743C217C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986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54FF-38A1-4571-B923-F1B4562D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60A7C-DF2D-4C62-9B68-B79FCC1E7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6FC35F-3CC7-48E6-BD21-E2F47B8D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08E70-2976-4549-B1B5-13E79C46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1A5FB-7CA7-408B-AA02-BECD90EB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68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E8A4A1-EF37-46B1-A01D-24540B435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F7EA9-D58A-45AD-8021-7072E1BC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8645B-34B5-4916-8431-CDC61D01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49E15-44C3-46C4-9D3A-0B136C2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01022-6A0D-41C4-B442-A64E8120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863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90698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6490-3784-43A9-A5C8-D7EF0E1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43662-9EB5-477C-B3B1-BA978651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B9708-BBEA-481F-9363-628389E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2F736-8804-47B5-965D-54F576BB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5F672-8E99-44A5-B98B-0876CAD6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10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8A09-D769-4F71-AA06-B01543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10569-3287-4C0B-9FB6-678DCD65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F39AEE-CF38-4E07-A01B-71C3A51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00B07-5481-4577-82F8-043CA696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3C549-C4B1-4B30-98B7-C4E5DD7C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44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FCDE-F9E3-468A-A2A8-31B732EC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4E513-DCC5-47CE-AE3B-342A7213E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3984FD-A092-44C2-B605-8913DADA6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9E96E-D949-492B-9E45-B13F7242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1EF0CA-B3D6-435A-ACC3-9D01FCD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5D53D-7DF1-4BE3-B225-A719FBE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540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7E473-9892-41A8-AA4F-6EAC909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A6CEE4-9EB9-436E-A8CA-2C0D7EE6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29B814-B387-4EB7-8827-4EFB0A64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134288-351E-46CD-9298-62422560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D581CF-4DA0-4044-9464-D2DB21244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63E908-8749-4DEF-916A-23223B4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2E953-F739-4C4A-85C8-438125DB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47AFE9-9CCB-4876-AFB9-AFEE837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90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FB71D-1556-4561-ADC3-50659CA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13B76-B337-430A-9182-342FE5F1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0E751C-354E-4A19-8B7B-3B936C5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9CEA3E-16C7-4B82-A852-75F86AC3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31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657B2C-335A-4A99-B546-EBC0701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61C64B-2CE8-4717-B822-22D67133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34ADA-6A50-4874-99FA-721E207F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74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1FC8A-BCFF-49A5-A672-43BF082E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414B5-6173-4F5F-87F8-A08D1AE6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482250-7F08-41E8-88C1-E33328636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0377AD-B574-4C17-AE4A-BA65EA4E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7B2CA-8E35-40FE-B022-9D9C8C93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AD107-35AA-426A-840A-4BDE13A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285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55EA9-D9B7-46A3-A3AD-6FD71E5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5AEA92-C394-43C2-B209-C1D6C9FFB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F15DB-677F-4E37-BA9E-3361CE8AE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F13C7-800D-4598-BBF5-60404378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318C2E-C602-4DAB-A2CD-5F9FC54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1BB9C-2969-4DBD-83E2-F3BC818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9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428A6-B38B-45BD-B2E2-3F5BFC8D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CDB99-6509-4D56-8825-A7DD5308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1804A-81DE-4911-8F39-E04F96B2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66F-601B-4BAD-881D-68CDC7399467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BE1BA-1C8A-4C99-80D0-DA6C710A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07D6D-789C-4264-8D3D-AAEE2515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EEC-9C6F-4C62-BEAA-6DB97768EF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0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D2B7F-93EB-4C88-8C54-5FD7CC583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61B1-62DA-4428-9D79-BC5B4F751B59}"/>
              </a:ext>
            </a:extLst>
          </p:cNvPr>
          <p:cNvSpPr txBox="1"/>
          <p:nvPr/>
        </p:nvSpPr>
        <p:spPr>
          <a:xfrm>
            <a:off x="1223423" y="1351508"/>
            <a:ext cx="9745154" cy="415498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Collection. Set. </a:t>
            </a:r>
            <a:r>
              <a:rPr lang="en-US" sz="8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81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 Java 8+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Boolean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removeIf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E&gt; filter)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за умовою</a:t>
            </a:r>
          </a:p>
          <a:p>
            <a:pPr lvl="1"/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 іншу колекцію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stream()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потік</a:t>
            </a:r>
          </a:p>
          <a:p>
            <a:pPr lvl="1"/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&lt;T&gt; T[] </a:t>
            </a:r>
            <a:r>
              <a:rPr lang="en-US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a[])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типізований масив з елементами колекції</a:t>
            </a:r>
          </a:p>
          <a:p>
            <a:pPr lvl="1"/>
            <a:endParaRPr lang="uk-UA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9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1740F-1171-4F97-9646-EC36C0A3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2" y="714081"/>
            <a:ext cx="11228335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27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146895"/>
            <a:ext cx="10515600" cy="238815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 методи, які виконують деякі обчислення, такі як </a:t>
            </a:r>
            <a:r>
              <a:rPr lang="uk-UA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пошук, сортування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об’єктів, які реалізують інтерфейс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Вони також реалізують принцип </a:t>
            </a:r>
            <a:r>
              <a:rPr lang="uk-UA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поліморфізма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 один і той же метод може бути використаний в різних реалізаціях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ollection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інтерфейсу.</a:t>
            </a:r>
          </a:p>
          <a:p>
            <a:pPr algn="just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Фактично, алгоритми представляють універсальну функціональність.</a:t>
            </a:r>
          </a:p>
          <a:p>
            <a:endParaRPr lang="pl-P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0343" y="1371601"/>
            <a:ext cx="9454243" cy="521176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стандартні алгоритми по роботі з колекціями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(List&lt;? super T&gt; dest, List&lt;? extends T&gt; src)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копіює елементи з одного списку в інший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int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c, Object o)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/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визначає, скільки разів заданий елемент зустрічається в колекції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disjoint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(Collection&lt;?&gt; c1, Collection&lt;?&gt; c2)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що дві колекції не містять спільних елементів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Comparator&lt;? super T&gt; comp)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максимальний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&lt;T&gt; T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extends T&gt; coll, 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Comparator&lt;? super T&gt; comp)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 мінімальний елемент в колекції, використовуючи заданий компаратор</a:t>
            </a:r>
          </a:p>
          <a:p>
            <a:pPr lvl="1"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 &lt;T&gt; void 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list, Comparator&lt;? super T&gt; c)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список, використовуючи заданий компаратор</a:t>
            </a:r>
          </a:p>
          <a:p>
            <a:pPr lvl="1">
              <a:defRPr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 &lt;T extends Comparable&lt;? super T&gt;&gt; void </a:t>
            </a:r>
            <a:r>
              <a:rPr lang="fr-FR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(List&lt;T&gt; list)</a:t>
            </a:r>
            <a:r>
              <a:rPr lang="ru-RU" sz="1600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сортує список за зростанням</a:t>
            </a:r>
          </a:p>
          <a:p>
            <a:pPr lvl="1">
              <a:defRPr/>
            </a:pPr>
            <a:r>
              <a:rPr lang="ru-RU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78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9185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списків</a:t>
            </a:r>
          </a:p>
        </p:txBody>
      </p:sp>
      <p:sp>
        <p:nvSpPr>
          <p:cNvPr id="234499" name="Стрелка вниз 4"/>
          <p:cNvSpPr>
            <a:spLocks noChangeArrowheads="1"/>
          </p:cNvSpPr>
          <p:nvPr/>
        </p:nvSpPr>
        <p:spPr bwMode="auto">
          <a:xfrm>
            <a:off x="5694364" y="4068763"/>
            <a:ext cx="530225" cy="704850"/>
          </a:xfrm>
          <a:prstGeom prst="downArrow">
            <a:avLst>
              <a:gd name="adj1" fmla="val 50000"/>
              <a:gd name="adj2" fmla="val 500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4500" name="Объект 5"/>
          <p:cNvGraphicFramePr>
            <a:graphicFrameLocks noChangeAspect="1"/>
          </p:cNvGraphicFramePr>
          <p:nvPr/>
        </p:nvGraphicFramePr>
        <p:xfrm>
          <a:off x="3635375" y="4965701"/>
          <a:ext cx="4851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876769" imgH="295568" progId="Visio.Drawing.11">
                  <p:embed/>
                </p:oleObj>
              </mc:Choice>
              <mc:Fallback>
                <p:oleObj name="Visio" r:id="rId3" imgW="2876769" imgH="295568" progId="Visio.Drawing.11">
                  <p:embed/>
                  <p:pic>
                    <p:nvPicPr>
                      <p:cNvPr id="23450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65701"/>
                        <a:ext cx="4851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Объект 6"/>
          <p:cNvGraphicFramePr>
            <a:graphicFrameLocks noChangeAspect="1"/>
          </p:cNvGraphicFramePr>
          <p:nvPr/>
        </p:nvGraphicFramePr>
        <p:xfrm>
          <a:off x="2551113" y="1395407"/>
          <a:ext cx="6484195" cy="249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5" imgW="4257888" imgH="1819497" progId="Visio.Drawing.11">
                  <p:embed/>
                </p:oleObj>
              </mc:Choice>
              <mc:Fallback>
                <p:oleObj name="Visio" r:id="rId5" imgW="4257888" imgH="1819497" progId="Visio.Drawing.11">
                  <p:embed/>
                  <p:pic>
                    <p:nvPicPr>
                      <p:cNvPr id="234501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1395407"/>
                        <a:ext cx="6484195" cy="2496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9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2064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компараторів. Інтерфейс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23" name="Объект 3"/>
          <p:cNvGraphicFramePr>
            <a:graphicFrameLocks noChangeAspect="1"/>
          </p:cNvGraphicFramePr>
          <p:nvPr/>
        </p:nvGraphicFramePr>
        <p:xfrm>
          <a:off x="2139951" y="3314701"/>
          <a:ext cx="5662991" cy="241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4257888" imgH="1819497" progId="Visio.Drawing.11">
                  <p:embed/>
                </p:oleObj>
              </mc:Choice>
              <mc:Fallback>
                <p:oleObj name="Visio" r:id="rId4" imgW="4257888" imgH="1819497" progId="Visio.Drawing.11">
                  <p:embed/>
                  <p:pic>
                    <p:nvPicPr>
                      <p:cNvPr id="23552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314701"/>
                        <a:ext cx="5662991" cy="2419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Объект 4"/>
          <p:cNvGraphicFramePr>
            <a:graphicFrameLocks noChangeAspect="1"/>
          </p:cNvGraphicFramePr>
          <p:nvPr/>
        </p:nvGraphicFramePr>
        <p:xfrm>
          <a:off x="2087563" y="1308101"/>
          <a:ext cx="69532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6" imgW="4723425" imgH="1058140" progId="Visio.Drawing.11">
                  <p:embed/>
                </p:oleObj>
              </mc:Choice>
              <mc:Fallback>
                <p:oleObj name="Visio" r:id="rId6" imgW="4723425" imgH="1058140" progId="Visio.Drawing.11">
                  <p:embed/>
                  <p:pic>
                    <p:nvPicPr>
                      <p:cNvPr id="235524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308101"/>
                        <a:ext cx="69532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5525" name="Прямая соединительная линия 7"/>
          <p:cNvCxnSpPr>
            <a:cxnSpLocks noChangeShapeType="1"/>
          </p:cNvCxnSpPr>
          <p:nvPr/>
        </p:nvCxnSpPr>
        <p:spPr bwMode="auto">
          <a:xfrm>
            <a:off x="2090738" y="3136900"/>
            <a:ext cx="54229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26" name="Стрелка вниз 8"/>
          <p:cNvSpPr>
            <a:spLocks noChangeArrowheads="1"/>
          </p:cNvSpPr>
          <p:nvPr/>
        </p:nvSpPr>
        <p:spPr bwMode="auto">
          <a:xfrm rot="18959167">
            <a:off x="5076826" y="5499100"/>
            <a:ext cx="466725" cy="503238"/>
          </a:xfrm>
          <a:prstGeom prst="downArrow">
            <a:avLst>
              <a:gd name="adj1" fmla="val 50000"/>
              <a:gd name="adj2" fmla="val 4995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5527" name="Объект 9"/>
          <p:cNvGraphicFramePr>
            <a:graphicFrameLocks noChangeAspect="1"/>
          </p:cNvGraphicFramePr>
          <p:nvPr/>
        </p:nvGraphicFramePr>
        <p:xfrm>
          <a:off x="3963989" y="6092826"/>
          <a:ext cx="4643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8" imgW="2876769" imgH="295568" progId="Visio.Drawing.11">
                  <p:embed/>
                </p:oleObj>
              </mc:Choice>
              <mc:Fallback>
                <p:oleObj name="Visio" r:id="rId8" imgW="2876769" imgH="295568" progId="Visio.Drawing.11">
                  <p:embed/>
                  <p:pic>
                    <p:nvPicPr>
                      <p:cNvPr id="235527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6092826"/>
                        <a:ext cx="4643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11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8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6547" name="Объект 1"/>
          <p:cNvGraphicFramePr>
            <a:graphicFrameLocks noChangeAspect="1"/>
          </p:cNvGraphicFramePr>
          <p:nvPr/>
        </p:nvGraphicFramePr>
        <p:xfrm>
          <a:off x="1854200" y="930275"/>
          <a:ext cx="6673850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4639474" imgH="2399170" progId="Visio.Drawing.11">
                  <p:embed/>
                </p:oleObj>
              </mc:Choice>
              <mc:Fallback>
                <p:oleObj name="Visio" r:id="rId3" imgW="4639474" imgH="2399170" progId="Visio.Drawing.11">
                  <p:embed/>
                  <p:pic>
                    <p:nvPicPr>
                      <p:cNvPr id="236547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930275"/>
                        <a:ext cx="6673850" cy="344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Объект 2"/>
          <p:cNvGraphicFramePr>
            <a:graphicFrameLocks noChangeAspect="1"/>
          </p:cNvGraphicFramePr>
          <p:nvPr/>
        </p:nvGraphicFramePr>
        <p:xfrm>
          <a:off x="2998786" y="4256087"/>
          <a:ext cx="5535254" cy="258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5" imgW="4257888" imgH="1990749" progId="Visio.Drawing.11">
                  <p:embed/>
                </p:oleObj>
              </mc:Choice>
              <mc:Fallback>
                <p:oleObj name="Visio" r:id="rId5" imgW="4257888" imgH="1990749" progId="Visio.Drawing.11">
                  <p:embed/>
                  <p:pic>
                    <p:nvPicPr>
                      <p:cNvPr id="236548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6" y="4256087"/>
                        <a:ext cx="5535254" cy="2587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49" name="Прямая соединительная линия 4"/>
          <p:cNvCxnSpPr>
            <a:cxnSpLocks noChangeShapeType="1"/>
          </p:cNvCxnSpPr>
          <p:nvPr/>
        </p:nvCxnSpPr>
        <p:spPr bwMode="auto">
          <a:xfrm>
            <a:off x="2730501" y="4113213"/>
            <a:ext cx="4371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50" name="Стрелка вправо 6"/>
          <p:cNvSpPr>
            <a:spLocks noChangeArrowheads="1"/>
          </p:cNvSpPr>
          <p:nvPr/>
        </p:nvSpPr>
        <p:spPr bwMode="auto">
          <a:xfrm rot="18942928">
            <a:off x="7759701" y="4324350"/>
            <a:ext cx="777875" cy="420688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36551" name="Объект 7"/>
          <p:cNvGraphicFramePr>
            <a:graphicFrameLocks noChangeAspect="1"/>
          </p:cNvGraphicFramePr>
          <p:nvPr/>
        </p:nvGraphicFramePr>
        <p:xfrm>
          <a:off x="8574088" y="2682876"/>
          <a:ext cx="17065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7" imgW="1133528" imgH="1057533" progId="Visio.Drawing.11">
                  <p:embed/>
                </p:oleObj>
              </mc:Choice>
              <mc:Fallback>
                <p:oleObj name="Visio" r:id="rId7" imgW="1133528" imgH="1057533" progId="Visio.Drawing.11">
                  <p:embed/>
                  <p:pic>
                    <p:nvPicPr>
                      <p:cNvPr id="236551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2682876"/>
                        <a:ext cx="17065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552" name="Прямая соединительная линия 10"/>
          <p:cNvCxnSpPr>
            <a:cxnSpLocks noChangeShapeType="1"/>
          </p:cNvCxnSpPr>
          <p:nvPr/>
        </p:nvCxnSpPr>
        <p:spPr bwMode="auto">
          <a:xfrm>
            <a:off x="2730500" y="4113214"/>
            <a:ext cx="0" cy="2397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88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>
          <a:xfrm>
            <a:off x="558931" y="1963700"/>
            <a:ext cx="8229600" cy="45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IterableVsIterator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//numbers is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List&lt;E&gt; extends Collection&lt;E&gt;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//Collection&lt;E&gt;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List&lt;Integer&gt; numbers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Arrays.asList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Integer[]{1,2,3,4});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(Integer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12841-8C1F-462A-A926-97803EF6CBD8}"/>
              </a:ext>
            </a:extLst>
          </p:cNvPr>
          <p:cNvSpPr txBox="1"/>
          <p:nvPr/>
        </p:nvSpPr>
        <p:spPr>
          <a:xfrm>
            <a:off x="558931" y="1002397"/>
            <a:ext cx="11074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було введено для використання в циклі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foreach.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реалізує інтерфейс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викликатись в циклі. Наприклад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000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92" y="1305098"/>
            <a:ext cx="7560469" cy="386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7292" y="5331656"/>
            <a:ext cx="34004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Iterable</a:t>
            </a:r>
            <a:r>
              <a:rPr lang="en-US" sz="1600" dirty="0"/>
              <a:t>&lt;T&gt;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Iterator&lt;T&gt; iterator();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5174628"/>
            <a:ext cx="3400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interface Iterator&lt;E&gt;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hasNext</a:t>
            </a:r>
            <a:r>
              <a:rPr lang="en-US" sz="1600" dirty="0"/>
              <a:t>();</a:t>
            </a:r>
          </a:p>
          <a:p>
            <a:r>
              <a:rPr lang="en-US" sz="1600" dirty="0"/>
              <a:t>    E next();</a:t>
            </a:r>
          </a:p>
          <a:p>
            <a:r>
              <a:rPr lang="en-US" sz="1600" dirty="0"/>
              <a:t>    void remove();</a:t>
            </a:r>
          </a:p>
          <a:p>
            <a:r>
              <a:rPr lang="en-US" sz="1600" dirty="0"/>
              <a:t>}</a:t>
            </a:r>
            <a:endParaRPr lang="ru-RU" sz="1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6D2F132-7901-44EE-8A27-5FA296A9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A08D670-057E-47CA-9EFE-2E7213C2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86" y="1175869"/>
            <a:ext cx="7629427" cy="450626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Імпорт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класу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Зробити колекцію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Volvo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Mazda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Отримати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ітератор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Роздрукувати перший елемент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F0CF2B-4A04-4EAB-877C-956A66E17E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0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4403-C519-42CD-8CE1-5D3AD7D5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FCD33-1CEF-44C5-9A4D-F3D217B80208}"/>
              </a:ext>
            </a:extLst>
          </p:cNvPr>
          <p:cNvSpPr txBox="1"/>
          <p:nvPr/>
        </p:nvSpPr>
        <p:spPr>
          <a:xfrm>
            <a:off x="873550" y="980388"/>
            <a:ext cx="1044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зберігання наборів даних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масиви. Однак їх не завжди зручно використовувати передусім тому, що вони мають фіксовану довжину. Цю проблему в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вирішують колекції. Однак суть не тільки в гнучких за розміром наборах об'єктів, а й у тому, що класи колекцій реалізують різні алгоритми. і структури даних, наприклад, такі як стек, черга, дерево та ряд інших.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B938DE-17F7-4787-B6A8-3FC343775AE9}"/>
              </a:ext>
            </a:extLst>
          </p:cNvPr>
          <p:cNvSpPr txBox="1"/>
          <p:nvPr/>
        </p:nvSpPr>
        <p:spPr>
          <a:xfrm>
            <a:off x="7324627" y="811037"/>
            <a:ext cx="5017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Перебирання колекції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D02843D-7C85-4F1D-B857-B91A0212D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9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Приклад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388446-CF71-4D6B-8D3A-1FA9F8F05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724" y="1336699"/>
            <a:ext cx="446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перебрати колекцію, використовуйте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і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методи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3ECC-A045-467E-A02D-BF82D4CD8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586" y="1985471"/>
            <a:ext cx="3100633" cy="11822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0F664-5BBB-491B-BB96-42A8BAF50068}"/>
              </a:ext>
            </a:extLst>
          </p:cNvPr>
          <p:cNvSpPr txBox="1"/>
          <p:nvPr/>
        </p:nvSpPr>
        <p:spPr>
          <a:xfrm>
            <a:off x="153185" y="79185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елементів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044B4A-3BD9-4981-9F85-650DC34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85" y="1168775"/>
            <a:ext cx="5512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призначені для легкої зміни колекцій, які вони проходять. Метод 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може вилучити елементи з колекції під час виконання циклу.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8609E5B-0043-4033-8EB1-7F4565BB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58" y="2045370"/>
            <a:ext cx="6766089" cy="462937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3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BB0C-B438-4147-ACAE-9F9A99D2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6" y="873519"/>
            <a:ext cx="10671928" cy="528218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По-перше, в основі всіх колекцій лежить застосування тієї чи іншої інтерфейсу, що визначає базовий функціонал. Серед цих інтерфейсів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базовий інтерфейс для всіх колекцій та інших інтерфейсів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 для структур даних у вигляді черги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представляє функціонал для </a:t>
            </a:r>
            <a:r>
              <a:rPr lang="uk-UA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двонаправлених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успадковує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представляє функціональність простих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використовується для зберігання безлічі унікальних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сортованих колекцій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розширює інтерфейс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колекцій, в яких можна здійснювати пошук за відповідністю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призначений для створення структур даних у вигляді словника, де кожен елемент має певний ключ і значення. На відміну від інших інтерфейсів, колекцій не успадковується від інтерфейсу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8732F-DBDF-4644-ADAC-001B0C3CAC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638C95-F78F-47F2-8658-F708EC5C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782425"/>
            <a:ext cx="10816472" cy="53945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Ці інтерфейси частково реалізуються абстрактними класами: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базовий абстрактний клас для інших колекцій, який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Set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для створення колекцій у вигляді множин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AbstractCollection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Queue,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колекцій у вигляді черг та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стеків</a:t>
            </a:r>
            <a:endParaRPr lang="uk-UA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AbstractSequentialList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також розширює клас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AbstractList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та реалізує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List.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Використовується для створення пов'язаних списків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AbstractMap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застосовує інтерфейс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Map,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призначений для створення наборів за типом словника з об'єктами у вигляді пари "ключ-значення"</a:t>
            </a:r>
          </a:p>
          <a:p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D729AEF-9FF8-4578-949A-4CD6B0F8F9A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1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B935-BA9F-4BD4-BFD7-0C09A030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782424"/>
            <a:ext cx="11293312" cy="5524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За допомогою застосування вищеописаних інтерфейсів та абстрактних класів у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Java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реалізується широка палітра класів колекцій - списки, множини, черги, відображення та інші, серед яких можна виділити такі: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простий список об'єктів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LinkedList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представляє пов'язаний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ArrayDeque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клас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-apple-system"/>
              </a:rPr>
              <a:t>двонаправленої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 черги, в якій ми можемо зробити вставку та видалення як на початку колекції, так і в її кінці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об'єктів або хеш-множина, де кожен елемент має ключ - унікальний хеш-код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набір відсортованих об'єктів у вигляді дерева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LinkedHashSet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пов'язана хеш-множина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PriorityQueue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черга пріоритетів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HashMap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словника, в якому кожен об'єкт має унікальний ключ та деяке значення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TreeMap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uk-UA" b="0" i="0" dirty="0">
                <a:solidFill>
                  <a:srgbClr val="000000"/>
                </a:solidFill>
                <a:effectLst/>
                <a:latin typeface="-apple-system"/>
              </a:rPr>
              <a:t>структура даних у вигляді дерева, де кожен елемент має унікальний ключ і деяке значення</a:t>
            </a:r>
          </a:p>
          <a:p>
            <a:endParaRPr lang="uk-UA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98118E5-9D4A-4D26-B090-0B356E4B4B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82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ії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2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3112"/>
          </a:xfrm>
        </p:spPr>
        <p:txBody>
          <a:bodyPr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522" y="981813"/>
            <a:ext cx="7548955" cy="53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6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01C1D7-42E1-400B-B125-5C4DD6C6C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38" y="302936"/>
            <a:ext cx="6548323" cy="625212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C13A140-A976-4565-A72B-65735A3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6" y="160256"/>
            <a:ext cx="1819373" cy="6617616"/>
          </a:xfrm>
        </p:spPr>
        <p:txBody>
          <a:bodyPr vert="vert270">
            <a:norm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колекцій</a:t>
            </a:r>
          </a:p>
        </p:txBody>
      </p:sp>
    </p:spTree>
    <p:extLst>
      <p:ext uri="{BB962C8B-B14F-4D97-AF65-F5344CB8AC3E}">
        <p14:creationId xmlns:p14="http://schemas.microsoft.com/office/powerpoint/2010/main" val="25281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92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Ієрархія інтерфейсів колекцій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2804" y="864910"/>
            <a:ext cx="7323962" cy="25640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uk-U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группою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елементів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 колекції є об’єкт</a:t>
            </a:r>
          </a:p>
          <a:p>
            <a:pPr lvl="1">
              <a:defRPr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Колекції забезпечують зберігання елементів і доступ до них</a:t>
            </a:r>
          </a:p>
          <a:p>
            <a:pPr lvl="1"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7606766" y="864910"/>
            <a:ext cx="3986212" cy="53857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батьківський інтерфейс колекцій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«множина» – колекція, яка не допускає наявності однакових елементів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«список» – колекція елементів, які слідують в певному порядку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«черга» – організує елементи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«двостороння черга» - надає доступ до елементів в порядку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 елементів, доступ до яких здійснюється за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ключем</a:t>
            </a:r>
          </a:p>
          <a:p>
            <a:pPr marL="182562" lvl="1" indent="0"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285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22966"/>
              </p:ext>
            </p:extLst>
          </p:nvPr>
        </p:nvGraphicFramePr>
        <p:xfrm>
          <a:off x="198206" y="3557789"/>
          <a:ext cx="7408560" cy="319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5005784" imgH="2161628" progId="Visio.Drawing.11">
                  <p:embed/>
                </p:oleObj>
              </mc:Choice>
              <mc:Fallback>
                <p:oleObj name="Visio" r:id="rId3" imgW="5005784" imgH="2161628" progId="Visio.Drawing.11">
                  <p:embed/>
                  <p:pic>
                    <p:nvPicPr>
                      <p:cNvPr id="22528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06" y="3557789"/>
                        <a:ext cx="7408560" cy="319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0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endParaRPr lang="ru-RU" alt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7" name="Объект 2"/>
          <p:cNvSpPr>
            <a:spLocks noGrp="1"/>
          </p:cNvSpPr>
          <p:nvPr>
            <p:ph idx="1"/>
          </p:nvPr>
        </p:nvSpPr>
        <p:spPr>
          <a:xfrm>
            <a:off x="838200" y="10054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Collection&lt;E&gt;</a:t>
            </a:r>
          </a:p>
          <a:p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елементів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пуста колекція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міститься в колекції заданий об’єкт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Iterator&lt;E&gt;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ітератор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 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масив з елементами колекції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 e)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наявність елемента в колекції. Повертає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колекція була змінена</a:t>
            </a:r>
          </a:p>
          <a:p>
            <a:pPr lvl="1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 o)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елемент з колекції</a:t>
            </a:r>
          </a:p>
          <a:p>
            <a:pPr lvl="1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 всі елементи з колекції</a:t>
            </a:r>
          </a:p>
        </p:txBody>
      </p:sp>
    </p:spTree>
    <p:extLst>
      <p:ext uri="{BB962C8B-B14F-4D97-AF65-F5344CB8AC3E}">
        <p14:creationId xmlns:p14="http://schemas.microsoft.com/office/powerpoint/2010/main" val="1180783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1493</Words>
  <Application>Microsoft Office PowerPoint</Application>
  <PresentationFormat>Широкоэкранный</PresentationFormat>
  <Paragraphs>156</Paragraphs>
  <Slides>20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Колекції</vt:lpstr>
      <vt:lpstr>Презентация PowerPoint</vt:lpstr>
      <vt:lpstr>Презентация PowerPoint</vt:lpstr>
      <vt:lpstr>Презентация PowerPoint</vt:lpstr>
      <vt:lpstr>Визначення колекцій</vt:lpstr>
      <vt:lpstr>Визначення колекцій</vt:lpstr>
      <vt:lpstr>Ієрархія інтерфейсів колекцій</vt:lpstr>
      <vt:lpstr>Інтерфейс Collection</vt:lpstr>
      <vt:lpstr>Інтерфейс Collection. Java 8+</vt:lpstr>
      <vt:lpstr>Презентация PowerPoint</vt:lpstr>
      <vt:lpstr>Алгоритми (Algorithms)</vt:lpstr>
      <vt:lpstr>Клас Collections</vt:lpstr>
      <vt:lpstr>Сортування списків</vt:lpstr>
      <vt:lpstr>Використання компараторів. Інтерфейс Comparator</vt:lpstr>
      <vt:lpstr>Інтерфейс Comparable</vt:lpstr>
      <vt:lpstr>Iterable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6.1. Архітектура колекцій</dc:title>
  <dc:creator>Шейко Ростислав Олександрович</dc:creator>
  <cp:lastModifiedBy>Шейко Ростислав Олександрович</cp:lastModifiedBy>
  <cp:revision>59</cp:revision>
  <dcterms:created xsi:type="dcterms:W3CDTF">2023-12-18T19:21:27Z</dcterms:created>
  <dcterms:modified xsi:type="dcterms:W3CDTF">2024-01-06T00:37:58Z</dcterms:modified>
</cp:coreProperties>
</file>