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83" r:id="rId2"/>
    <p:sldId id="321" r:id="rId3"/>
    <p:sldId id="467" r:id="rId4"/>
    <p:sldId id="484" r:id="rId5"/>
    <p:sldId id="322" r:id="rId6"/>
    <p:sldId id="468" r:id="rId7"/>
    <p:sldId id="485" r:id="rId8"/>
    <p:sldId id="486" r:id="rId9"/>
    <p:sldId id="487" r:id="rId10"/>
    <p:sldId id="488" r:id="rId11"/>
    <p:sldId id="489" r:id="rId12"/>
    <p:sldId id="323" r:id="rId13"/>
    <p:sldId id="324" r:id="rId14"/>
    <p:sldId id="326" r:id="rId15"/>
    <p:sldId id="327" r:id="rId16"/>
    <p:sldId id="458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F87D7-911E-4527-9694-9D5C84DC07D1}" type="datetimeFigureOut">
              <a:rPr lang="uk-UA" smtClean="0"/>
              <a:t>02.01.2024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09FF9-2651-4E8D-B1D9-8F79463855D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472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2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1306282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12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42671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0D914-6DA0-4040-858D-3F0ECA9D51D2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455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62A67-4941-4612-A1AF-B7FED6CF9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FB0007-34A5-499D-9C18-87FE31F0C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928657-B697-4A51-A0DE-FE40D5DE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E1014-919D-4569-A23D-F68AB8EB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2CA6D9-E2BE-4BD4-858D-35C9EB6C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159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EF777-5BE5-48B9-A364-CD36163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80A262-0067-4E1E-858D-202E8BF81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3E8F53-8AB1-4544-B66A-736E0998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BC201-C78C-4982-BDCA-AB9F24FD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6505B-FA30-4D92-8B0C-EBE25503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070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E7EA9F-0C93-4600-A477-39619C19A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189966-1B6A-416B-8C72-B87151755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8373AB-C389-4DB9-8C5E-58587A32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81F53-CB5B-4D10-AE72-83E4F021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069AE6-EA91-437C-A3D1-26010E02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213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ACA17-1D3A-45D1-BFE4-FA21D716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652D1-085B-4987-9FF3-D85A1602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2FEE50-531A-45AE-BFD8-6DCFD2AF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5480BE-A681-47DA-9FE3-8448246E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5EFCFC-456B-4C53-9FFA-6AFEFC49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155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32E71-862C-430D-ADF0-FAAE6C6C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BE18B8-C4B3-4F2E-8F60-8FD3D585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BD5C6F-46EB-4898-AE61-30648FCB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1C6FC0-289D-4724-95BD-8685CC29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EB9E50-97AA-47EC-9E76-F3128A7C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806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A1BA8-7F8A-4E67-964B-B272FBC0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1DDA0-E902-40E1-84B9-DCD23DC3D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2961D3-8AC4-42A6-94A8-1B1EA1F5A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86A05C-A20F-4CFA-B4A8-3823E215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02.01.2024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FCF5A1-C4D6-48E0-9B1C-86D5C724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9FC92A-1F29-44CA-81DD-758809A9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27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2F883-D076-4FB5-BDED-55CEEEFE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C87BA5-C1DB-4BDC-B607-631AC2539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5618F5-447F-4E7B-B263-4752E6235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316DD0-7047-4C3B-B5F5-A9588A84B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536754-DC62-4B0C-AC41-F5B472EDD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BFD108-0982-47FD-9358-07435B1B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02.01.2024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D4FC62-4871-400E-8DFA-A90E4437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FB5D6E-07F2-4634-BD2D-9B0C5C5D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50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A7583-2086-4FBE-B057-312FCD88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EBA584-83F5-4003-A43A-431CEB4D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02.01.2024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C5F764-F36A-41AF-859A-3B778967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9418E-1A8B-4A08-9389-AE18A4E1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305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98F19A-ACC5-4573-AF5A-91AA8811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02.01.2024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810A7F-7CB6-40D3-AD59-958C887A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23B31E-44B5-442B-938C-DB91599A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383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52BE1-09AC-4E66-9276-9063FEC6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C12E4-520A-467D-A410-0D135347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D6D02F-A8E4-48AA-B0EF-C8D314195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2384D2-C268-4888-9F16-007B6522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02.01.2024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BE84E3-AE53-40FA-9A74-687419DE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3E48D7-0814-4ABA-8F44-40353D10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864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8676F-BECB-4FF9-8F40-71CC7814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46993A-012B-4573-9CA5-377540562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185117-66DA-4AA2-8D8A-C3BEFF736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D0B008-9B14-4635-B9D0-ABFBEC1B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02.01.2024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3FFB25-FCBC-4706-AE1D-EDB71133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A8CD4F-23EC-48FD-AEA3-9D9ADF36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177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761BC-8682-42F9-B3E3-B2D6F5CA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E1C6D2-EBF7-4FDE-965B-0B0F74D1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5E9C5E-79AD-4B5C-B63B-D5CA7DDD7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32466-2303-42CB-9FA8-8B6EFE5FE206}" type="datetimeFigureOut">
              <a:rPr lang="uk-UA" smtClean="0"/>
              <a:t>02.01.2024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502768-A848-4210-8A67-D332382E5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1E935-E2F7-4385-9679-379D36B59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97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List. Queue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1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5074C6-86DC-4926-A89F-8DF4243AC3E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B7F34-7929-47D6-ABFE-DA75500BDE97}"/>
              </a:ext>
            </a:extLst>
          </p:cNvPr>
          <p:cNvSpPr txBox="1"/>
          <p:nvPr/>
        </p:nvSpPr>
        <p:spPr>
          <a:xfrm>
            <a:off x="499621" y="121605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 видалити елемент по індексу: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51190-76CE-449A-B00A-4521FD93A979}"/>
              </a:ext>
            </a:extLst>
          </p:cNvPr>
          <p:cNvSpPr txBox="1"/>
          <p:nvPr/>
        </p:nvSpPr>
        <p:spPr>
          <a:xfrm>
            <a:off x="499621" y="167772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4D5F800-C206-42EF-AFD4-4CC7AE4AE764}"/>
              </a:ext>
            </a:extLst>
          </p:cNvPr>
          <p:cNvSpPr/>
          <p:nvPr/>
        </p:nvSpPr>
        <p:spPr>
          <a:xfrm>
            <a:off x="499621" y="2531952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pPr algn="ctr"/>
            <a:endParaRPr lang="uk-UA" sz="12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3ACC0BA-E060-4A1E-A11C-CA2BDED154D4}"/>
              </a:ext>
            </a:extLst>
          </p:cNvPr>
          <p:cNvSpPr/>
          <p:nvPr/>
        </p:nvSpPr>
        <p:spPr>
          <a:xfrm>
            <a:off x="3234965" y="2531952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uk-UA" sz="12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25480EB-96E5-4E41-B0A0-6756F1E71ECE}"/>
              </a:ext>
            </a:extLst>
          </p:cNvPr>
          <p:cNvSpPr/>
          <p:nvPr/>
        </p:nvSpPr>
        <p:spPr>
          <a:xfrm>
            <a:off x="5970309" y="2531952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“Hi!”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str4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str2</a:t>
            </a:r>
          </a:p>
          <a:p>
            <a:pPr algn="ctr"/>
            <a:endParaRPr lang="uk-UA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3FE8B-7989-4A01-AED9-AA71B1FC6C8B}"/>
              </a:ext>
            </a:extLst>
          </p:cNvPr>
          <p:cNvSpPr txBox="1"/>
          <p:nvPr/>
        </p:nvSpPr>
        <p:spPr>
          <a:xfrm>
            <a:off x="567180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6A09E-D262-45F7-AE77-9741949F020C}"/>
              </a:ext>
            </a:extLst>
          </p:cNvPr>
          <p:cNvSpPr txBox="1"/>
          <p:nvPr/>
        </p:nvSpPr>
        <p:spPr>
          <a:xfrm>
            <a:off x="3302524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A66C6-D570-4EDF-B9D8-0772E41A2F2F}"/>
              </a:ext>
            </a:extLst>
          </p:cNvPr>
          <p:cNvSpPr txBox="1"/>
          <p:nvPr/>
        </p:nvSpPr>
        <p:spPr>
          <a:xfrm>
            <a:off x="6037869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str3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9B6746B4-8ABA-4048-9C7B-6057797A9F0E}"/>
              </a:ext>
            </a:extLst>
          </p:cNvPr>
          <p:cNvSpPr/>
          <p:nvPr/>
        </p:nvSpPr>
        <p:spPr>
          <a:xfrm>
            <a:off x="2784048" y="2712241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0D272642-97E2-4C17-B945-A8157BAD473E}"/>
              </a:ext>
            </a:extLst>
          </p:cNvPr>
          <p:cNvSpPr/>
          <p:nvPr/>
        </p:nvSpPr>
        <p:spPr>
          <a:xfrm flipH="1">
            <a:off x="2765980" y="3067513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FC4E6C10-710A-4F5D-8835-B97716AD4BDE}"/>
              </a:ext>
            </a:extLst>
          </p:cNvPr>
          <p:cNvSpPr/>
          <p:nvPr/>
        </p:nvSpPr>
        <p:spPr>
          <a:xfrm>
            <a:off x="5537462" y="2712241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9975F67B-D9A7-49CD-820F-5F268FA6C016}"/>
              </a:ext>
            </a:extLst>
          </p:cNvPr>
          <p:cNvSpPr/>
          <p:nvPr/>
        </p:nvSpPr>
        <p:spPr>
          <a:xfrm flipH="1">
            <a:off x="5519394" y="3067513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87DF4E3-1DEF-4067-86EA-3A4979FC08CC}"/>
              </a:ext>
            </a:extLst>
          </p:cNvPr>
          <p:cNvSpPr/>
          <p:nvPr/>
        </p:nvSpPr>
        <p:spPr>
          <a:xfrm>
            <a:off x="8705653" y="2554341"/>
            <a:ext cx="2589227" cy="10263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str1.next = str3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tr3.previous = str1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str2.next = 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str2.previous = null</a:t>
            </a:r>
          </a:p>
          <a:p>
            <a:endParaRPr lang="uk-UA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D91267-0D8A-4CAB-AA43-9B7974CAA035}"/>
              </a:ext>
            </a:extLst>
          </p:cNvPr>
          <p:cNvSpPr txBox="1"/>
          <p:nvPr/>
        </p:nvSpPr>
        <p:spPr>
          <a:xfrm>
            <a:off x="8773214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44C3CC-754A-4340-B892-68F5E944CF1C}"/>
              </a:ext>
            </a:extLst>
          </p:cNvPr>
          <p:cNvSpPr txBox="1"/>
          <p:nvPr/>
        </p:nvSpPr>
        <p:spPr>
          <a:xfrm>
            <a:off x="499621" y="381236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6C10F6F-E266-4BD6-AF8C-02B9099C90BF}"/>
              </a:ext>
            </a:extLst>
          </p:cNvPr>
          <p:cNvSpPr/>
          <p:nvPr/>
        </p:nvSpPr>
        <p:spPr>
          <a:xfrm>
            <a:off x="2312709" y="486193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str3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pPr algn="ctr"/>
            <a:endParaRPr lang="uk-UA" sz="1200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06D4F85-9647-4F15-BCD5-56236F8AF631}"/>
              </a:ext>
            </a:extLst>
          </p:cNvPr>
          <p:cNvSpPr/>
          <p:nvPr/>
        </p:nvSpPr>
        <p:spPr>
          <a:xfrm>
            <a:off x="5048053" y="486193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pPr algn="ctr"/>
            <a:endParaRPr lang="uk-UA" sz="1200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2A7455FB-BAEA-4C7C-8AE9-C87387E2C5BB}"/>
              </a:ext>
            </a:extLst>
          </p:cNvPr>
          <p:cNvSpPr/>
          <p:nvPr/>
        </p:nvSpPr>
        <p:spPr>
          <a:xfrm>
            <a:off x="7783397" y="486193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“Hi!”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str1</a:t>
            </a:r>
          </a:p>
          <a:p>
            <a:pPr algn="ctr"/>
            <a:endParaRPr lang="uk-UA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9D13DA-0F95-461E-B49F-52D4460D8986}"/>
              </a:ext>
            </a:extLst>
          </p:cNvPr>
          <p:cNvSpPr txBox="1"/>
          <p:nvPr/>
        </p:nvSpPr>
        <p:spPr>
          <a:xfrm>
            <a:off x="2380268" y="44693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A0B13-AB8D-4031-A42D-5551C40CEB2A}"/>
              </a:ext>
            </a:extLst>
          </p:cNvPr>
          <p:cNvSpPr txBox="1"/>
          <p:nvPr/>
        </p:nvSpPr>
        <p:spPr>
          <a:xfrm>
            <a:off x="5115612" y="44693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00E4B1-5AC4-4EAF-963C-221E1B9C606B}"/>
              </a:ext>
            </a:extLst>
          </p:cNvPr>
          <p:cNvSpPr txBox="1"/>
          <p:nvPr/>
        </p:nvSpPr>
        <p:spPr>
          <a:xfrm>
            <a:off x="7850957" y="44693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str3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Соединитель: изогнутый 30">
            <a:extLst>
              <a:ext uri="{FF2B5EF4-FFF2-40B4-BE49-F238E27FC236}">
                <a16:creationId xmlns:a16="http://schemas.microsoft.com/office/drawing/2014/main" id="{B361CFD6-9792-4F52-8098-57F3506937F7}"/>
              </a:ext>
            </a:extLst>
          </p:cNvPr>
          <p:cNvCxnSpPr>
            <a:stCxn id="23" idx="2"/>
            <a:endCxn id="21" idx="2"/>
          </p:cNvCxnSpPr>
          <p:nvPr/>
        </p:nvCxnSpPr>
        <p:spPr>
          <a:xfrm rot="5400000">
            <a:off x="6156488" y="3152936"/>
            <a:ext cx="12700" cy="5470688"/>
          </a:xfrm>
          <a:prstGeom prst="curved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39EEED85-D7B7-4868-841B-5FF24AEC280F}"/>
              </a:ext>
            </a:extLst>
          </p:cNvPr>
          <p:cNvCxnSpPr>
            <a:stCxn id="21" idx="2"/>
            <a:endCxn id="23" idx="2"/>
          </p:cNvCxnSpPr>
          <p:nvPr/>
        </p:nvCxnSpPr>
        <p:spPr>
          <a:xfrm rot="16200000" flipH="1">
            <a:off x="6156488" y="3152936"/>
            <a:ext cx="12700" cy="5470688"/>
          </a:xfrm>
          <a:prstGeom prst="curvedConnector3">
            <a:avLst>
              <a:gd name="adj1" fmla="val 35814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06EE885-68D3-4FE1-B2ED-FC550B7523D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CD882-4F2A-4CDF-B693-0080B939E3CF}"/>
              </a:ext>
            </a:extLst>
          </p:cNvPr>
          <p:cNvSpPr txBox="1"/>
          <p:nvPr/>
        </p:nvSpPr>
        <p:spPr>
          <a:xfrm>
            <a:off x="801278" y="1084082"/>
            <a:ext cx="111236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ми спробуємо вставити у середину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списка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мільйонів елементів, то: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1873 м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витратить на це 181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ми спробуємо вставити у початок списку таку ж кількість елементів: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107 м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витратить на це 43448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Тому дуже важливо правильно обирати свою колекцію під свою задачу!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5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1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D25832-3B9A-44A4-8D13-F2E658AD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066" y="791852"/>
            <a:ext cx="60864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43932" y="791852"/>
            <a:ext cx="10515600" cy="5564498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uk-UA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призначена для розміщення елементу перед його обробкою. 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колекцію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методами для вставки, вибірки і перегляду елементів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сховище елементів, призначених для обробки.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Крім базових методів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надає додаткові методи для додавання, отримання і перевірки елементів.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Найчастіше порядок видачі елементів відповідає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(first-in, first-out)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 в загальному випадку визначається конкретною реалізацією.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не можуть зберігати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endParaRPr lang="ru-RU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черги може бути обмежений розмір.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39680F3-5533-4E72-8BC4-5863EAFA898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6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958359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 Collection&lt;E&gt;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element();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повертає, але не видаляє головний елемент черги</a:t>
            </a:r>
          </a:p>
          <a:p>
            <a:pPr marL="723900" indent="-368300" algn="just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offer(E o);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додає в кінець черги новий елемент і повертає </a:t>
            </a:r>
            <a:r>
              <a:rPr lang="uk-UA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якщо вставка вдалась.</a:t>
            </a: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peek();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 перший елемент черги, не видаляючи його.</a:t>
            </a: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poll();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 перший елемент і видаляє його з черги</a:t>
            </a: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remove();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 і видаляє головний елемент черги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E107E42-9278-432B-823C-12B1C00D639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9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033773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AbstractQueue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методи 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Queue: </a:t>
            </a:r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indent="-436563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offer(Object o)</a:t>
            </a: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peek()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poll()</a:t>
            </a: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ADBA401-1C85-403F-8835-8A5054358B5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1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413DD-7AE9-47E8-8D07-86B0C476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153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 реалізацію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8FDFD-C705-44C1-B80F-F9E64B9D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4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єдина пряма реалізація інтерфейсу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беручи до уваги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більше є списком, ніж чергою).</a:t>
            </a:r>
            <a:b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Ця черга упорядковує елементи або за їх натуральним порядком (використовуючи інтерфейс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з допомогою інтерфейсу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отриманому в конструкторі.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5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5292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6017" name="Rectangle 1"/>
          <p:cNvSpPr>
            <a:spLocks noChangeAspect="1" noChangeArrowheads="1"/>
          </p:cNvSpPr>
          <p:nvPr/>
        </p:nvSpPr>
        <p:spPr bwMode="auto">
          <a:xfrm>
            <a:off x="1371600" y="1295138"/>
            <a:ext cx="10210801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QueueExample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=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java.util.LinkedList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queue.size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&gt; 0)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queue.remove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4238612" y="5997451"/>
            <a:ext cx="480131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Oklahoma Indiana Georgia Texas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2438400" y="5614988"/>
            <a:ext cx="7315200" cy="4286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ru-RU" sz="2400" dirty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269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106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952107"/>
            <a:ext cx="10515600" cy="522485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реалізувати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двонаправлену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чергу, яка дозволяє вставку і видалення елементів в два кінці черги.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 «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двонаправлену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чергу і, відповідно, методи доступу до першого і останнього елементів двосторонньої черги. 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забезпечують видалення, вставку і обробку елементів. Кожен з цих методів існує в двох формах. 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Одні методи створюють виключну ситуацію у випадку невдалого завершення, інші повертають яке-небудь зі значень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залежності від типу операції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0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952107"/>
            <a:ext cx="10515600" cy="43513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Друга форма додавання елементів в чергу зроблена спеціально для реалізацій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 мають обмеження за розміром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addFirst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addLast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вставляють елементи в початок і в кінець черги відповідно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успадкований від 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абсолютно аналогічний методу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addLast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49DF95B-6CA4-4B70-A750-11667125CC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5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4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08743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47323" y="1087438"/>
            <a:ext cx="9697354" cy="5296800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List&lt;E&gt;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впорядкована 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елементів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позиційний доступ (доступ за номером елемента)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елемента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 e)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додає новий елемент 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кінець списку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 index, E element)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вставляє елемент на задану позицію</a:t>
            </a:r>
          </a:p>
          <a:p>
            <a:pPr lvl="1"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(Object o)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елемент з масиву (перше входження)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 remove(int index)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елемент на заданій позиції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 sort(Comparator&lt;? super E&gt; c)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сортує список з використанням заданого компаратору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 get(int index)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елемент на заданій позиції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 set(int index, E element)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заміняє елемент на заданій позиції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(Object o)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індекс першого входження заданого елементу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(Object o)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індекс останнього входження заданого елементу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 size()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кількість елементів в списку</a:t>
            </a:r>
          </a:p>
          <a:p>
            <a:pPr lvl="1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831590" y="1179513"/>
            <a:ext cx="2843213" cy="1755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java.util.ArrayList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java.util.LinkedList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java.util.Vector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java.util.Stack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9381" name="Прямая соединительная линия 5"/>
          <p:cNvCxnSpPr>
            <a:cxnSpLocks noChangeShapeType="1"/>
          </p:cNvCxnSpPr>
          <p:nvPr/>
        </p:nvCxnSpPr>
        <p:spPr bwMode="auto">
          <a:xfrm>
            <a:off x="7717289" y="1087438"/>
            <a:ext cx="0" cy="1847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9382" name="Прямая соединительная линия 7"/>
          <p:cNvCxnSpPr>
            <a:cxnSpLocks noChangeShapeType="1"/>
          </p:cNvCxnSpPr>
          <p:nvPr/>
        </p:nvCxnSpPr>
        <p:spPr bwMode="auto">
          <a:xfrm>
            <a:off x="7717289" y="2935288"/>
            <a:ext cx="32194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02496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3101" y="1168706"/>
            <a:ext cx="11745797" cy="452058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ефективна реалізація 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змінного розміру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indent="-436563" algn="just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 пусту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двонаправлену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чергу з місткістю 16 елементів</a:t>
            </a:r>
          </a:p>
          <a:p>
            <a:pPr marL="1163638" indent="-436563" algn="just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E&gt; c);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двонаправлену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чергу з елементів колекції в тому порядку, в якому вони повертаються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ітератором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колекції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1163638" indent="-436563" algn="just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пусту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двонаправлену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чергу з місткістю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C21B0EE-8C68-411E-80E4-B9EF293935D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5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70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981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6070598"/>
            <a:ext cx="7315200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929" name="Rectangle 1"/>
          <p:cNvSpPr>
            <a:spLocks noChangeArrowheads="1"/>
          </p:cNvSpPr>
          <p:nvPr/>
        </p:nvSpPr>
        <p:spPr bwMode="auto">
          <a:xfrm>
            <a:off x="1271561" y="1218078"/>
            <a:ext cx="9126203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DequeExample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java.util.Deque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&lt;String&gt;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java.util.LinkedList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deque.addFirst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deque.size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() &gt; 0)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deque.remove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4332372" y="6128086"/>
            <a:ext cx="480131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Texas Oklahoma Indiana Georgia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26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856573" y="812165"/>
            <a:ext cx="8510663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ArrayDequeExample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[])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stack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stack.isEmpty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(stack.pop() + 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queue.isEmpty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queue.remove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10045906" y="1292012"/>
            <a:ext cx="1795684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045906" y="1863516"/>
            <a:ext cx="17956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 C B A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 C 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39ABFBF-9910-4C10-AC5F-5F52F40620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89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16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090334"/>
            <a:ext cx="10515600" cy="43513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клас черги з пріоритетами. За умовчанням черга з пріоритетами розміщує елементи відповідно природному порядку сортування використовуючи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 з найменшим значенням присвоюється найбільший пріоритет. Якщо декілька елементів мають однаковий найвищий елемент – зв’язок визначається довільно.</a:t>
            </a:r>
          </a:p>
          <a:p>
            <a:pPr algn="just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 можна вказати спеціальний порядок розміщення, використовуючи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A6D0B8D-F332-4EAA-88F2-54CE3E93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153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4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4205" y="1414021"/>
            <a:ext cx="11236751" cy="4762942"/>
          </a:xfrm>
        </p:spPr>
        <p:txBody>
          <a:bodyPr/>
          <a:lstStyle/>
          <a:p>
            <a:pPr>
              <a:buNone/>
            </a:pPr>
            <a:r>
              <a:rPr lang="uk-U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Конструктори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чергу з пріоритетами початковою ємністю 11, яка розміщує елементи відповідно природному порядку сортування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E&gt; c); 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Comparator&lt;? super E&gt; comparator); 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 extends E&gt; c);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 extends E&gt; c);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D22F9A0-027B-4AD4-9F9C-183FAE98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153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</a:p>
        </p:txBody>
      </p:sp>
    </p:spTree>
    <p:extLst>
      <p:ext uri="{BB962C8B-B14F-4D97-AF65-F5344CB8AC3E}">
        <p14:creationId xmlns:p14="http://schemas.microsoft.com/office/powerpoint/2010/main" val="1331912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586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1313416" y="1031815"/>
            <a:ext cx="9565167" cy="53245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PriorityQueueExample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queue1 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"Priority queue using Comparable:"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(queue1.size() &gt; 0)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(queue1.remove() + 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041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104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496478" y="829133"/>
            <a:ext cx="9879628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queue2 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&lt;String&gt;(4,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lang="en-US" sz="20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reverseOrder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</a:t>
            </a:r>
            <a:r>
              <a:rPr lang="en-US" sz="20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nPriority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queue using Comparator:"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(queue2.size() &gt; 0)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(queue2.remove() + 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7595870" y="4986986"/>
            <a:ext cx="1578429" cy="3905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spect="1" noChangeArrowheads="1"/>
          </p:cNvSpPr>
          <p:nvPr/>
        </p:nvSpPr>
        <p:spPr bwMode="auto">
          <a:xfrm>
            <a:off x="7595870" y="5425598"/>
            <a:ext cx="459613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 queue using Comparable: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Georgia Indiana Oklahoma Texas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 queue using Comparator: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Texas Oklahoma Indiana Georgia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0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80A07-D8F1-4C28-A624-1A9C0A04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66751-A27B-465D-A4BF-81C07D41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346"/>
            <a:ext cx="10515600" cy="3462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мабуть найчастіше використовувана колекція.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інкапсулює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звичайний масив, довжина якого автоматично збільшується при додаванні нових елементів.</a:t>
            </a:r>
            <a:b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як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 масив, то час доступу до елементу за індексом мінімальний (на відміну від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видаленні довільного елементу зі списку, всі елементи, які знаходяться «правіше» зміщуються на одну клітинку вліво, при цьому реальний розмір масиву (його ємність,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міняється. Якщо при додаванні елементу з’ясовується, що масив повністю заповнений, то буде створений новий масив розміром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 * 3) / 2 + 1,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який будуть поміщені всі елементи зі старого масиву + новий, додаваний елемент.</a:t>
            </a:r>
          </a:p>
        </p:txBody>
      </p:sp>
    </p:spTree>
    <p:extLst>
      <p:ext uri="{BB962C8B-B14F-4D97-AF65-F5344CB8AC3E}">
        <p14:creationId xmlns:p14="http://schemas.microsoft.com/office/powerpoint/2010/main" val="159616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0B209F-8AA2-46FD-9486-B417F22254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Конструктор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3BE8F1-DB4F-42CD-BF96-A84E4C21E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43" y="1252701"/>
            <a:ext cx="106727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порожній список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 &lt;? extends E&gt; col):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список, до якого додаються всі елементи колекції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capacity):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список, який має початкову ємність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9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8225"/>
          </a:xfrm>
        </p:spPr>
        <p:txBody>
          <a:bodyPr/>
          <a:lstStyle/>
          <a:p>
            <a:pPr algn="ctr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</a:t>
            </a:r>
          </a:p>
        </p:txBody>
      </p:sp>
      <p:graphicFrame>
        <p:nvGraphicFramePr>
          <p:cNvPr id="230403" name="Объект 5"/>
          <p:cNvGraphicFramePr>
            <a:graphicFrameLocks noChangeAspect="1"/>
          </p:cNvGraphicFramePr>
          <p:nvPr/>
        </p:nvGraphicFramePr>
        <p:xfrm>
          <a:off x="1061356" y="898071"/>
          <a:ext cx="8229599" cy="466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3" imgW="4600642" imgH="3019529" progId="Visio.Drawing.11">
                  <p:embed/>
                </p:oleObj>
              </mc:Choice>
              <mc:Fallback>
                <p:oleObj name="Visio" r:id="rId3" imgW="4600642" imgH="3019529" progId="Visio.Drawing.11">
                  <p:embed/>
                  <p:pic>
                    <p:nvPicPr>
                      <p:cNvPr id="230403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356" y="898071"/>
                        <a:ext cx="8229599" cy="4669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4" name="Стрелка вниз 6"/>
          <p:cNvSpPr>
            <a:spLocks noChangeArrowheads="1"/>
          </p:cNvSpPr>
          <p:nvPr/>
        </p:nvSpPr>
        <p:spPr bwMode="auto">
          <a:xfrm rot="18708763">
            <a:off x="4480379" y="5542687"/>
            <a:ext cx="512762" cy="612775"/>
          </a:xfrm>
          <a:prstGeom prst="downArrow">
            <a:avLst>
              <a:gd name="adj1" fmla="val 50000"/>
              <a:gd name="adj2" fmla="val 499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0405" name="Объект 7"/>
          <p:cNvGraphicFramePr>
            <a:graphicFrameLocks noChangeAspect="1"/>
          </p:cNvGraphicFramePr>
          <p:nvPr/>
        </p:nvGraphicFramePr>
        <p:xfrm>
          <a:off x="5077052" y="5711824"/>
          <a:ext cx="408305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5" imgW="2876769" imgH="752662" progId="Visio.Drawing.11">
                  <p:embed/>
                </p:oleObj>
              </mc:Choice>
              <mc:Fallback>
                <p:oleObj name="Visio" r:id="rId5" imgW="2876769" imgH="752662" progId="Visio.Drawing.11">
                  <p:embed/>
                  <p:pic>
                    <p:nvPicPr>
                      <p:cNvPr id="230405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052" y="5711824"/>
                        <a:ext cx="408305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09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80A07-D8F1-4C28-A624-1A9C0A04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4081"/>
          </a:xfrm>
        </p:spPr>
        <p:txBody>
          <a:bodyPr/>
          <a:lstStyle/>
          <a:p>
            <a:pPr algn="ctr"/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66751-A27B-465D-A4BF-81C07D41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0836"/>
            <a:ext cx="10972800" cy="4983161"/>
          </a:xfrm>
        </p:spPr>
        <p:txBody>
          <a:bodyPr>
            <a:normAutofit fontScale="92500" lnSpcReduction="20000"/>
          </a:bodyPr>
          <a:lstStyle/>
          <a:p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Двозв’язний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список. Це структура даних, яка складається з вузлів, кожен з яких містить як власне дані, так і  два посилання («зв’язки») на наступний і попередній вузол списку. Доступ до довільного елементу здійснюється за лінійний час (але доступ до першого і останнього елементу списку завжди здійснюється за константний час — посилання постійно зберігаються на перший і останній, так що додавання елементу в кінець списку зовсім не значить, що доведеться перебирати весь список в пошуках останнього елементу). В цілому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абсолютних величинах програє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за використовуваною пам’яттю і за швидкістю виконання операцій.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Застарілі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 класу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 впорядкований список елементів, які зберігаються у "внутрішньому" масиві.</a:t>
            </a:r>
            <a:b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 похідний від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який додані методи вштовхування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виштовхування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елементів, так що список може трактуватись в термінах, прийнятих для опису структури даних стеку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8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97EF99-6E8D-476A-98CA-FD10DE24C45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09534-3BBD-41A4-B2E9-BA5E312D14B2}"/>
              </a:ext>
            </a:extLst>
          </p:cNvPr>
          <p:cNvSpPr txBox="1"/>
          <p:nvPr/>
        </p:nvSpPr>
        <p:spPr>
          <a:xfrm>
            <a:off x="388855" y="954539"/>
            <a:ext cx="91039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str1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str2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name is Earl"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str3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 love Java"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str4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live in Kyiv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LinkedList&lt;String&gt;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LinkedList&lt;&gt;();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(str1);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(str2);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(str3);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(str4);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E42A2-46C5-4191-9DFA-D4B668CFF0EB}"/>
              </a:ext>
            </a:extLst>
          </p:cNvPr>
          <p:cNvSpPr txBox="1"/>
          <p:nvPr/>
        </p:nvSpPr>
        <p:spPr>
          <a:xfrm>
            <a:off x="388855" y="5257130"/>
            <a:ext cx="925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[Hello World! My name is Earl, I love Java, I live in Kyiv]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7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2F84DDB-4E36-463E-AE52-800987AA691A}"/>
              </a:ext>
            </a:extLst>
          </p:cNvPr>
          <p:cNvSpPr/>
          <p:nvPr/>
        </p:nvSpPr>
        <p:spPr>
          <a:xfrm>
            <a:off x="937969" y="240265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pPr algn="ctr"/>
            <a:endParaRPr lang="uk-UA" sz="12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F9052F-6560-461B-9C26-AD9F9A9743FB}"/>
              </a:ext>
            </a:extLst>
          </p:cNvPr>
          <p:cNvSpPr/>
          <p:nvPr/>
        </p:nvSpPr>
        <p:spPr>
          <a:xfrm>
            <a:off x="3673313" y="240265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uk-UA" sz="12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6EDB563-3BB0-4DA1-B0AF-C6693CCE8618}"/>
              </a:ext>
            </a:extLst>
          </p:cNvPr>
          <p:cNvSpPr/>
          <p:nvPr/>
        </p:nvSpPr>
        <p:spPr>
          <a:xfrm>
            <a:off x="6408657" y="240265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“Hi!”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str4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str2</a:t>
            </a:r>
          </a:p>
          <a:p>
            <a:pPr algn="ctr"/>
            <a:endParaRPr lang="uk-UA" sz="12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CFA696A-E306-41F8-88EB-F7525BEDC9C9}"/>
              </a:ext>
            </a:extLst>
          </p:cNvPr>
          <p:cNvSpPr/>
          <p:nvPr/>
        </p:nvSpPr>
        <p:spPr>
          <a:xfrm>
            <a:off x="9144000" y="2410904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“Greetings!”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str3</a:t>
            </a:r>
          </a:p>
          <a:p>
            <a:pPr algn="ctr"/>
            <a:endParaRPr lang="uk-UA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6EE07-4DD6-4A07-9B14-F40B3B662520}"/>
              </a:ext>
            </a:extLst>
          </p:cNvPr>
          <p:cNvSpPr txBox="1"/>
          <p:nvPr/>
        </p:nvSpPr>
        <p:spPr>
          <a:xfrm>
            <a:off x="1005528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B2BF1-6012-483E-94D1-04DD78FFF113}"/>
              </a:ext>
            </a:extLst>
          </p:cNvPr>
          <p:cNvSpPr txBox="1"/>
          <p:nvPr/>
        </p:nvSpPr>
        <p:spPr>
          <a:xfrm>
            <a:off x="3740872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2D5CE-86EB-4DEF-9184-A49D672EA8EC}"/>
              </a:ext>
            </a:extLst>
          </p:cNvPr>
          <p:cNvSpPr txBox="1"/>
          <p:nvPr/>
        </p:nvSpPr>
        <p:spPr>
          <a:xfrm>
            <a:off x="6476217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str3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4D58E-2D53-4EFB-9056-B564721913B9}"/>
              </a:ext>
            </a:extLst>
          </p:cNvPr>
          <p:cNvSpPr txBox="1"/>
          <p:nvPr/>
        </p:nvSpPr>
        <p:spPr>
          <a:xfrm>
            <a:off x="9211560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str4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5ADD1FBD-8866-4C46-A27F-BE0B5BC850B0}"/>
              </a:ext>
            </a:extLst>
          </p:cNvPr>
          <p:cNvSpPr/>
          <p:nvPr/>
        </p:nvSpPr>
        <p:spPr>
          <a:xfrm>
            <a:off x="3222396" y="2582945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57739902-2BD5-4334-A79E-BEBC937302D8}"/>
              </a:ext>
            </a:extLst>
          </p:cNvPr>
          <p:cNvSpPr/>
          <p:nvPr/>
        </p:nvSpPr>
        <p:spPr>
          <a:xfrm flipH="1">
            <a:off x="3204328" y="2938217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B606CE2A-BA91-4D3E-82DF-2E93495C500A}"/>
              </a:ext>
            </a:extLst>
          </p:cNvPr>
          <p:cNvSpPr/>
          <p:nvPr/>
        </p:nvSpPr>
        <p:spPr>
          <a:xfrm>
            <a:off x="5975810" y="2582945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4732EAD0-2CB8-40C0-8F30-84C56213D29D}"/>
              </a:ext>
            </a:extLst>
          </p:cNvPr>
          <p:cNvSpPr/>
          <p:nvPr/>
        </p:nvSpPr>
        <p:spPr>
          <a:xfrm flipH="1">
            <a:off x="5957742" y="2938217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D6F01E78-1CC3-4502-99B1-96F8947B7131}"/>
              </a:ext>
            </a:extLst>
          </p:cNvPr>
          <p:cNvSpPr/>
          <p:nvPr/>
        </p:nvSpPr>
        <p:spPr>
          <a:xfrm>
            <a:off x="8693083" y="2582945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3C45B4DE-8399-4C83-B5B2-EBD7B6A82F43}"/>
              </a:ext>
            </a:extLst>
          </p:cNvPr>
          <p:cNvSpPr/>
          <p:nvPr/>
        </p:nvSpPr>
        <p:spPr>
          <a:xfrm flipH="1">
            <a:off x="8675015" y="2938217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476E867-5322-450B-8C71-D987957D5811}"/>
              </a:ext>
            </a:extLst>
          </p:cNvPr>
          <p:cNvSpPr/>
          <p:nvPr/>
        </p:nvSpPr>
        <p:spPr>
          <a:xfrm>
            <a:off x="3673313" y="4461906"/>
            <a:ext cx="4952214" cy="134803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4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-струн (рядок),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крім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вмісту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(рядок з текстом)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9C28E-5212-4E41-B1E0-F5532E4DCEB8}"/>
              </a:ext>
            </a:extLst>
          </p:cNvPr>
          <p:cNvSpPr txBox="1"/>
          <p:nvPr/>
        </p:nvSpPr>
        <p:spPr>
          <a:xfrm>
            <a:off x="3673312" y="4044099"/>
            <a:ext cx="49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працює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F86C416B-ED60-4429-9E58-BA54C688330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4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A732D91-D8B7-4998-A436-BDA1839D1CC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6E9BC-FA85-4F7E-8260-E2BCC1F66F9F}"/>
              </a:ext>
            </a:extLst>
          </p:cNvPr>
          <p:cNvSpPr txBox="1"/>
          <p:nvPr/>
        </p:nvSpPr>
        <p:spPr>
          <a:xfrm>
            <a:off x="499621" y="121605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 додати новий елемент: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D30FC-097F-498A-A18E-746BFEA2AD33}"/>
              </a:ext>
            </a:extLst>
          </p:cNvPr>
          <p:cNvSpPr txBox="1"/>
          <p:nvPr/>
        </p:nvSpPr>
        <p:spPr>
          <a:xfrm>
            <a:off x="499621" y="167772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(str2);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CCD5909-DF98-4379-B3A2-CD26B15021E2}"/>
              </a:ext>
            </a:extLst>
          </p:cNvPr>
          <p:cNvSpPr/>
          <p:nvPr/>
        </p:nvSpPr>
        <p:spPr>
          <a:xfrm>
            <a:off x="1445445" y="2653385"/>
            <a:ext cx="2589227" cy="121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endParaRPr lang="uk-UA" sz="12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13EF375-56E9-43F2-9A66-F748DDC5C0A1}"/>
              </a:ext>
            </a:extLst>
          </p:cNvPr>
          <p:cNvSpPr/>
          <p:nvPr/>
        </p:nvSpPr>
        <p:spPr>
          <a:xfrm>
            <a:off x="4820241" y="2653385"/>
            <a:ext cx="2589227" cy="12116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CF1C811-34D2-4DEA-9E0D-D799120B4145}"/>
              </a:ext>
            </a:extLst>
          </p:cNvPr>
          <p:cNvSpPr/>
          <p:nvPr/>
        </p:nvSpPr>
        <p:spPr>
          <a:xfrm>
            <a:off x="8195037" y="2653385"/>
            <a:ext cx="2589227" cy="12116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tr1.next = str2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str2.next = 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Str2.previous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str1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025709-AE9C-41B1-9023-8326E956944F}"/>
              </a:ext>
            </a:extLst>
          </p:cNvPr>
          <p:cNvSpPr txBox="1"/>
          <p:nvPr/>
        </p:nvSpPr>
        <p:spPr>
          <a:xfrm>
            <a:off x="1552282" y="2324054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82CAC-6FB0-4BC8-A8FF-71C88CE70AB8}"/>
              </a:ext>
            </a:extLst>
          </p:cNvPr>
          <p:cNvSpPr txBox="1"/>
          <p:nvPr/>
        </p:nvSpPr>
        <p:spPr>
          <a:xfrm>
            <a:off x="4987566" y="2284053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6F53FCB2-3014-488E-AF2C-D21C209BE887}"/>
              </a:ext>
            </a:extLst>
          </p:cNvPr>
          <p:cNvSpPr/>
          <p:nvPr/>
        </p:nvSpPr>
        <p:spPr>
          <a:xfrm>
            <a:off x="3190973" y="5175304"/>
            <a:ext cx="2589227" cy="121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endParaRPr lang="uk-UA" sz="1200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6D65EE4-3080-4B67-87BA-B17F5A73CE33}"/>
              </a:ext>
            </a:extLst>
          </p:cNvPr>
          <p:cNvSpPr/>
          <p:nvPr/>
        </p:nvSpPr>
        <p:spPr>
          <a:xfrm>
            <a:off x="6565769" y="5175304"/>
            <a:ext cx="2589227" cy="12116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str1</a:t>
            </a:r>
          </a:p>
          <a:p>
            <a:pPr algn="ctr"/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F46ED1-4836-4A34-BF14-8B9C0DA8DDF3}"/>
              </a:ext>
            </a:extLst>
          </p:cNvPr>
          <p:cNvSpPr txBox="1"/>
          <p:nvPr/>
        </p:nvSpPr>
        <p:spPr>
          <a:xfrm>
            <a:off x="3297810" y="4845973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2D24D-64E9-4715-9261-EFCA58CC3CF2}"/>
              </a:ext>
            </a:extLst>
          </p:cNvPr>
          <p:cNvSpPr txBox="1"/>
          <p:nvPr/>
        </p:nvSpPr>
        <p:spPr>
          <a:xfrm>
            <a:off x="6733094" y="48059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3450DC8E-E985-4541-9A94-75930D8936D0}"/>
              </a:ext>
            </a:extLst>
          </p:cNvPr>
          <p:cNvSpPr/>
          <p:nvPr/>
        </p:nvSpPr>
        <p:spPr>
          <a:xfrm>
            <a:off x="6000555" y="5425834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23656435-46E4-4C11-AD07-3520765CAA19}"/>
              </a:ext>
            </a:extLst>
          </p:cNvPr>
          <p:cNvSpPr/>
          <p:nvPr/>
        </p:nvSpPr>
        <p:spPr>
          <a:xfrm flipH="1">
            <a:off x="5982487" y="5781106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6D530-07C2-4102-AEA1-552E9137F457}"/>
              </a:ext>
            </a:extLst>
          </p:cNvPr>
          <p:cNvSpPr txBox="1"/>
          <p:nvPr/>
        </p:nvSpPr>
        <p:spPr>
          <a:xfrm>
            <a:off x="499621" y="41305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1346789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2265</Words>
  <Application>Microsoft Office PowerPoint</Application>
  <PresentationFormat>Широкоэкранный</PresentationFormat>
  <Paragraphs>303</Paragraphs>
  <Slides>26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Visio</vt:lpstr>
      <vt:lpstr>Презентация PowerPoint</vt:lpstr>
      <vt:lpstr>Інтерфейс List</vt:lpstr>
      <vt:lpstr>ArrayList</vt:lpstr>
      <vt:lpstr>Презентация PowerPoint</vt:lpstr>
      <vt:lpstr>ArrayList. Приклад</vt:lpstr>
      <vt:lpstr>LinkedList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Черги Queue</vt:lpstr>
      <vt:lpstr>Презентация PowerPoint</vt:lpstr>
      <vt:lpstr>Презентация PowerPoint</vt:lpstr>
      <vt:lpstr>Презентация PowerPoint</vt:lpstr>
      <vt:lpstr>Про реалізацію Queue</vt:lpstr>
      <vt:lpstr>Черги Queue. Приклад</vt:lpstr>
      <vt:lpstr>Черги Queue</vt:lpstr>
      <vt:lpstr>Презентация PowerPoint</vt:lpstr>
      <vt:lpstr>Презентация PowerPoint</vt:lpstr>
      <vt:lpstr>Черги Queue. Приклад</vt:lpstr>
      <vt:lpstr>Презентация PowerPoint</vt:lpstr>
      <vt:lpstr>PriorityQueue</vt:lpstr>
      <vt:lpstr>PriorityQueue. Конструктори</vt:lpstr>
      <vt:lpstr>Черги Queue. Приклад</vt:lpstr>
      <vt:lpstr>Черги Queue. Приклад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6.3. Інтерфейс List, Queue і його реалізації</dc:title>
  <dc:creator>Шейко Ростислав Олександрович</dc:creator>
  <cp:lastModifiedBy>Шейко Ростислав Олександрович</cp:lastModifiedBy>
  <cp:revision>29</cp:revision>
  <dcterms:created xsi:type="dcterms:W3CDTF">2023-12-18T19:23:58Z</dcterms:created>
  <dcterms:modified xsi:type="dcterms:W3CDTF">2024-01-05T16:51:10Z</dcterms:modified>
</cp:coreProperties>
</file>