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786" r:id="rId2"/>
    <p:sldId id="787" r:id="rId3"/>
    <p:sldId id="789" r:id="rId4"/>
    <p:sldId id="792" r:id="rId5"/>
    <p:sldId id="790" r:id="rId6"/>
    <p:sldId id="788" r:id="rId7"/>
    <p:sldId id="860" r:id="rId8"/>
    <p:sldId id="791" r:id="rId9"/>
    <p:sldId id="793" r:id="rId10"/>
    <p:sldId id="794" r:id="rId11"/>
    <p:sldId id="795" r:id="rId12"/>
    <p:sldId id="285" r:id="rId13"/>
    <p:sldId id="283" r:id="rId14"/>
    <p:sldId id="296" r:id="rId15"/>
    <p:sldId id="286" r:id="rId16"/>
    <p:sldId id="284" r:id="rId17"/>
    <p:sldId id="281" r:id="rId18"/>
    <p:sldId id="289" r:id="rId19"/>
    <p:sldId id="292" r:id="rId20"/>
    <p:sldId id="288" r:id="rId21"/>
    <p:sldId id="291" r:id="rId22"/>
    <p:sldId id="297" r:id="rId23"/>
    <p:sldId id="298" r:id="rId24"/>
    <p:sldId id="300" r:id="rId25"/>
    <p:sldId id="302" r:id="rId26"/>
    <p:sldId id="299" r:id="rId27"/>
    <p:sldId id="301" r:id="rId28"/>
    <p:sldId id="303" r:id="rId29"/>
    <p:sldId id="304" r:id="rId3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D7E89-71D3-4690-A337-393BB880BFFA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93557-2D3F-4020-81B9-9FC9A7D52D0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1540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93557-2D3F-4020-81B9-9FC9A7D52D0C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487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2627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9CF5A96-3756-4B1D-BBF9-3CB98D9E3751}" type="slidenum">
              <a:rPr lang="de-DE" altLang="ru-RU" sz="1200"/>
              <a:pPr eaLnBrk="1" hangingPunct="1"/>
              <a:t>11</a:t>
            </a:fld>
            <a:endParaRPr lang="de-DE" altLang="ru-RU" sz="1200"/>
          </a:p>
        </p:txBody>
      </p:sp>
    </p:spTree>
    <p:extLst>
      <p:ext uri="{BB962C8B-B14F-4D97-AF65-F5344CB8AC3E}">
        <p14:creationId xmlns:p14="http://schemas.microsoft.com/office/powerpoint/2010/main" val="76251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DDC0-48C5-4481-BC28-9AFD88F46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4CEE20-D4EB-4257-9485-876FCA069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48AAE4-978E-45FE-905B-DC75F861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CE34CA-6724-4F4C-A7D0-801FB7269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7F8F0E-06DE-46A8-8F18-26A0E5F3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653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13054-37BC-49BC-BD4D-C6CFCFF9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CBF842-AF7E-4267-B112-115FF4DE2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F770DD-41AE-4BCC-A550-DEDE87D3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C1C27A-C3C0-4C22-B38D-361204EB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218DF1-DFD0-4B46-85D0-1E745F06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66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DABA917-F126-4168-876D-28DA7E6FF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6CFB66-A761-4B8F-8D8D-740D2542A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AC6C42-2CA0-4812-8DFD-4660892D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EB287C-5B71-4775-BBE4-6332BB92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362C50-0B3F-44AA-80CD-3EF23DE5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0629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50880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Объект 6"/>
          <p:cNvSpPr>
            <a:spLocks noGrp="1"/>
          </p:cNvSpPr>
          <p:nvPr>
            <p:ph sz="quarter" idx="12"/>
          </p:nvPr>
        </p:nvSpPr>
        <p:spPr>
          <a:xfrm>
            <a:off x="6530384" y="1617663"/>
            <a:ext cx="50880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1718907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68440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8E0C6-A03E-4189-9480-A94E773C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D58379-4160-4FCF-BE2A-01E02E35E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C534D9-76E4-4794-B071-7335E44C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F1B9DE-A7D2-4924-97B3-F4D86F8C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D8899B-55CF-425F-AFDA-D31C4655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448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82E2F-B62B-4C6F-996A-8EAE53FC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CE252D-C422-48E7-B85A-AE110C8CA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FC06D4-D3EF-4E1A-BE86-A2D92FDD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C3F5F5-833F-429C-9029-CAE78D1C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D9B785-27C2-433C-B557-0BF3AB52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289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B76C0-59B6-4F61-A7DB-071D81E6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93A7D4-70D6-491A-BB45-2697ED360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95B92C-79FF-441F-8340-57EAB16C8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870C69-8A57-4A8B-B0E8-5A489FEB5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F99687-022B-4D04-BC14-62845BDE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9B19D7-9265-4417-A4C7-0600AD11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25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13C92-86DD-4B24-9C62-4EE74E71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ED8BDF-6379-443B-811C-AE0372613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7CC5EA-676B-42B1-8375-8EDB32AD0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7F52E5-CD22-4B7E-A10F-3F3879F8B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C3EE61-F67A-4116-BDA7-AF8AEB2AD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6A6C55C-6EFB-462D-9984-F506CBC2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DB10580-EDEC-4FAC-BC5D-F7988950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1A669CF-E470-48DF-A725-505C6FC4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672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008DF-A04F-4539-982C-D9F6CB77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F07F26-C33B-4BF8-9DDB-557F77B17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F426C8-F8FB-48A3-80E8-F78808D5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44BF32-5FAE-48E0-A9DD-1F23C32A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529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D128991-829E-46D0-8EDA-0367B828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1BC749-8694-4B28-8E72-9DE7C85C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6813EC-1B44-4E95-9784-369923D8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541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9507B-8D7E-4C29-95B4-86ED9BF92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B8B44C-930D-44A7-879F-88E2E9E98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240509-279F-405C-90B1-338407DD5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45B206-C40A-4374-AE9F-D5CFD0B2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0E8777-AA18-4E1D-B8B7-1240CB08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49F216-8AF5-4EDC-8EB7-15095583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438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C48F9-B4AE-49E0-A894-5EAC84EF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5006C4B-63F4-4823-8B86-2B907771B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5E07C4-A044-4009-9279-AE1AE3FCF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FC927A-91B6-425B-A726-2E73D399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9442C4-7AC5-40DC-A0BC-75191FFC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FAB3FB-E81A-49CC-8571-C28CF253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09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8F9CA-49FA-4691-A513-E8D0599F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20A3BA-D948-4062-B6FF-7F323513B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83C235-1F95-4731-8084-90C37FCC7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44BD0-D7E7-4896-B097-66BF5B47B1C7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AE0318-BC22-4CA0-8BC1-40152BC4F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537FEE-7005-4692-97F8-35A70FEE6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137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Текст 2"/>
          <p:cNvSpPr>
            <a:spLocks noGrp="1"/>
          </p:cNvSpPr>
          <p:nvPr>
            <p:ph type="body" idx="4294967295"/>
          </p:nvPr>
        </p:nvSpPr>
        <p:spPr>
          <a:xfrm>
            <a:off x="2246313" y="2906714"/>
            <a:ext cx="7772400" cy="1500187"/>
          </a:xfrm>
        </p:spPr>
        <p:txBody>
          <a:bodyPr anchor="b"/>
          <a:lstStyle/>
          <a:p>
            <a:pPr marL="0" indent="0">
              <a:buNone/>
            </a:pPr>
            <a:endParaRPr lang="ru-RU" alt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961B1-62DA-4428-9D79-BC5B4F751B59}"/>
              </a:ext>
            </a:extLst>
          </p:cNvPr>
          <p:cNvSpPr txBox="1"/>
          <p:nvPr/>
        </p:nvSpPr>
        <p:spPr>
          <a:xfrm>
            <a:off x="1223423" y="1351508"/>
            <a:ext cx="9745154" cy="415498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узагальнення </a:t>
            </a:r>
          </a:p>
        </p:txBody>
      </p:sp>
    </p:spTree>
    <p:extLst>
      <p:ext uri="{BB962C8B-B14F-4D97-AF65-F5344CB8AC3E}">
        <p14:creationId xmlns:p14="http://schemas.microsoft.com/office/powerpoint/2010/main" val="240463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726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555" name="Объект 3"/>
          <p:cNvSpPr>
            <a:spLocks noGrp="1"/>
          </p:cNvSpPr>
          <p:nvPr>
            <p:ph sz="quarter" idx="11"/>
          </p:nvPr>
        </p:nvSpPr>
        <p:spPr>
          <a:xfrm>
            <a:off x="1913641" y="999241"/>
            <a:ext cx="8333672" cy="5292023"/>
          </a:xfrm>
        </p:spPr>
        <p:txBody>
          <a:bodyPr>
            <a:normAutofit/>
          </a:bodyPr>
          <a:lstStyle/>
          <a:p>
            <a:r>
              <a:rPr lang="uk-UA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ru-RU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cast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(Object obj)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Field[]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getDeclaredFields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Method[]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getDeclaredMethods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Field[]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getFields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Method[]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getMethods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Class&lt;?&gt;[]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getInterfaces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Class&lt;?&gt;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getSuperclass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getSimpleName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isInterface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newInstance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Class&lt;?&gt;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forName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754133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6500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2579" name="Объект 3"/>
          <p:cNvGraphicFramePr>
            <a:graphicFrameLocks noChangeAspect="1"/>
          </p:cNvGraphicFramePr>
          <p:nvPr/>
        </p:nvGraphicFramePr>
        <p:xfrm>
          <a:off x="2119314" y="1116014"/>
          <a:ext cx="7680325" cy="362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813177" imgH="2741175" progId="Visio.Drawing.11">
                  <p:embed/>
                </p:oleObj>
              </mc:Choice>
              <mc:Fallback>
                <p:oleObj name="Visio" r:id="rId3" imgW="5813177" imgH="2741175" progId="Visio.Drawing.11">
                  <p:embed/>
                  <p:pic>
                    <p:nvPicPr>
                      <p:cNvPr id="152579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4" y="1116014"/>
                        <a:ext cx="7680325" cy="362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0" name="Объект 7"/>
          <p:cNvGraphicFramePr>
            <a:graphicFrameLocks noChangeAspect="1"/>
          </p:cNvGraphicFramePr>
          <p:nvPr/>
        </p:nvGraphicFramePr>
        <p:xfrm>
          <a:off x="1949451" y="5016501"/>
          <a:ext cx="8228013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676587" imgH="847591" progId="Visio.Drawing.11">
                  <p:embed/>
                </p:oleObj>
              </mc:Choice>
              <mc:Fallback>
                <p:oleObj name="Visio" r:id="rId5" imgW="5676587" imgH="847591" progId="Visio.Drawing.11">
                  <p:embed/>
                  <p:pic>
                    <p:nvPicPr>
                      <p:cNvPr id="15258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1" y="5016501"/>
                        <a:ext cx="8228013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472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1C65459-455D-44D9-A0DC-2E3F974A4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92151"/>
          </a:xfrm>
        </p:spPr>
        <p:txBody>
          <a:bodyPr/>
          <a:lstStyle/>
          <a:p>
            <a:pPr algn="ctr" eaLnBrk="1" hangingPunct="1"/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без застосування узагальнень</a:t>
            </a:r>
            <a:endParaRPr lang="ru-RU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E5DAF6A-72F5-4F51-A5A9-1F79F7C88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1052514"/>
            <a:ext cx="8435975" cy="554513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Перевантаження коду змінними типу 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uk-UA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class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Box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2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private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Object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object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3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void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add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(Object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object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) {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this.object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=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object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;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2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Object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get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() {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return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object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;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Перевантаження коду приведенням типів</a:t>
            </a:r>
            <a:endParaRPr lang="ru-RU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static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void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main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String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[]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args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Box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integerBox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=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new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Box(); //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домовимося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uk-UA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передавати в</a:t>
            </a:r>
            <a:endParaRPr lang="en-US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                            // Box </a:t>
            </a:r>
            <a:r>
              <a:rPr lang="uk-UA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значення 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endParaRPr lang="ru-RU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integerBox.add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("10"); //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увага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–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це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значення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типу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String</a:t>
            </a:r>
            <a:endParaRPr lang="ru-RU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...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someInteger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= (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)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integerBox.get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();//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помилка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endParaRPr lang="en-US" altLang="en-US" sz="1500" b="1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                       </a:t>
            </a:r>
            <a:r>
              <a:rPr lang="uk-UA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                        //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часу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виконання</a:t>
            </a:r>
            <a:endParaRPr lang="ru-RU" altLang="en-US" sz="1500" b="1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en-US" sz="17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негаразд із типами - </a:t>
            </a:r>
            <a:r>
              <a:rPr lang="uk-UA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помилка часу виконання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java.lang.ClassCastException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:</a:t>
            </a:r>
            <a:r>
              <a:rPr lang="uk-UA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java.lang.String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cannot be cast to </a:t>
            </a:r>
            <a:r>
              <a:rPr lang="en-US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java.lang.Integer</a:t>
            </a:r>
            <a:endParaRPr lang="ru-RU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A6A2F45F-D547-4970-9F1E-445FDC55B4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679" y="1027522"/>
            <a:ext cx="10275217" cy="4430597"/>
          </a:xfrm>
        </p:spPr>
        <p:txBody>
          <a:bodyPr>
            <a:noAutofit/>
          </a:bodyPr>
          <a:lstStyle/>
          <a:p>
            <a:pPr eaLnBrk="1" hangingPunct="1"/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класи задач, які потребують застосування узагальнень:</a:t>
            </a:r>
          </a:p>
          <a:p>
            <a:pPr lvl="1" eaLnBrk="1" hangingPunct="1"/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функцій-утиліт для колекцій (пошук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max, min</a:t>
            </a:r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avg, sum </a:t>
            </a:r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тощо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контейнерів для об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єктів</a:t>
            </a:r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різних типів (стек, колекція тощо)</a:t>
            </a:r>
          </a:p>
          <a:p>
            <a:pPr eaLnBrk="1" hangingPunct="1"/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Мотивація для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generics:</a:t>
            </a: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uk-UA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тримувати</a:t>
            </a:r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етапі компіляції помилки приведення типів</a:t>
            </a:r>
          </a:p>
          <a:p>
            <a:pPr lvl="1" eaLnBrk="1" hangingPunct="1"/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Обійтись без приведення типів “вручну”</a:t>
            </a:r>
          </a:p>
          <a:p>
            <a:pPr lvl="1" eaLnBrk="1" hangingPunct="1"/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Отримати більш безпечний код, який краще пишеться та </a:t>
            </a:r>
            <a:r>
              <a:rPr lang="uk-UA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читається</a:t>
            </a: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8355F-0FC3-423E-B167-C7A31359D6DC}"/>
              </a:ext>
            </a:extLst>
          </p:cNvPr>
          <p:cNvSpPr txBox="1"/>
          <p:nvPr/>
        </p:nvSpPr>
        <p:spPr>
          <a:xfrm>
            <a:off x="1572" y="0"/>
            <a:ext cx="121904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Узагальнення (</a:t>
            </a:r>
            <a:r>
              <a:rPr lang="en-US" sz="4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Generics)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D188CC9-FB86-4317-A30C-BB5880447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820131"/>
          </a:xfrm>
        </p:spPr>
        <p:txBody>
          <a:bodyPr/>
          <a:lstStyle/>
          <a:p>
            <a:pPr algn="ctr" eaLnBrk="1" hangingPunct="1"/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Історія появи узагальнень в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8D1EAEC-8C8D-49B4-AB29-6C536F83B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7010" y="1121790"/>
            <a:ext cx="10646790" cy="5055173"/>
          </a:xfrm>
        </p:spPr>
        <p:txBody>
          <a:bodyPr>
            <a:normAutofit/>
          </a:bodyPr>
          <a:lstStyle/>
          <a:p>
            <a:pPr eaLnBrk="1" hangingPunct="1"/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Узагальнення побачили світ в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J2SE 5 (2004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р.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uk-UA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- розширити систему типів мови, що широко застосовується і до якої висуваються вимоги жорсткої зворотної сумісності</a:t>
            </a:r>
          </a:p>
          <a:p>
            <a:pPr eaLnBrk="1" hangingPunct="1"/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Роботу розпочато у 1999р.</a:t>
            </a:r>
          </a:p>
          <a:p>
            <a:pPr eaLnBrk="1" hangingPunct="1"/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Деякі деталі із проробки задачі:</a:t>
            </a:r>
          </a:p>
          <a:p>
            <a:pPr lvl="1" eaLnBrk="1" hangingPunct="1"/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Специфікація “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JSR-014: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Generics to the Java Programming Language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розроблялася протягом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1999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-2004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Розширення системи типів </a:t>
            </a:r>
            <a:r>
              <a:rPr lang="uk-UA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підстановочними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типами (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wildcards) 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здійснено у співпраці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університету </a:t>
            </a:r>
            <a:r>
              <a:rPr lang="uk-UA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м.Орхус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(Данія)</a:t>
            </a:r>
          </a:p>
          <a:p>
            <a:pPr lvl="2" eaLnBrk="1" hangingPunct="1"/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Цікаво – один із відомих уродженців </a:t>
            </a:r>
            <a:r>
              <a:rPr lang="uk-UA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м.Орхус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Бйорн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Страуструп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автор мови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</a:p>
          <a:p>
            <a:pPr eaLnBrk="1" hangingPunct="1"/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DE9D0D6-5D30-4647-BC8B-26654D13AF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92150"/>
          </a:xfrm>
        </p:spPr>
        <p:txBody>
          <a:bodyPr/>
          <a:lstStyle/>
          <a:p>
            <a:pPr algn="ctr" eaLnBrk="1" hangingPunct="1"/>
            <a:r>
              <a:rPr lang="uk-UA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застосування узагальнень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8A0E69D-A8AE-4236-BF48-A98E2DA37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052513"/>
            <a:ext cx="8578850" cy="54721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Замість 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застосовуємо “типи-параметри”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class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Box&lt;T&gt;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5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private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T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4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void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add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(T t) { this.t = t;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4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T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get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() {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return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t;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uk-UA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потрібно приводити типи</a:t>
            </a:r>
            <a:endParaRPr lang="ru-RU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static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void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main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String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[]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args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Box&lt;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&gt;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integerBox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=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new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Box&lt;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&gt;();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integerBox.add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("10");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               //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Помилка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компіляції</a:t>
            </a:r>
            <a:endParaRPr lang="ru-RU" altLang="en-US" sz="1500" b="1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someInteger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=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integerBox.get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();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// Не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потрібне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приведення</a:t>
            </a:r>
            <a:endParaRPr lang="ru-RU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                                        //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типів</a:t>
            </a:r>
            <a:endParaRPr lang="ru-RU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uk-UA" altLang="en-US" sz="1700" dirty="0"/>
          </a:p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Негаразд із типами - помилка компіляції</a:t>
            </a:r>
            <a:endParaRPr lang="ru-RU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ABD393B-E86D-4D34-BABF-F2442A316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62216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uk-UA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 узагальнень в </a:t>
            </a: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ru-RU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150A847-02B0-47E4-AA10-A9273ED2C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547" y="1093509"/>
            <a:ext cx="10407192" cy="501836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елементи мови</a:t>
            </a:r>
          </a:p>
          <a:p>
            <a:pPr eaLnBrk="1" hangingPunct="1">
              <a:lnSpc>
                <a:spcPct val="90000"/>
              </a:lnSpc>
            </a:pP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функціональність </a:t>
            </a:r>
            <a:r>
              <a:rPr lang="uk-UA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компілятора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яка дозволяє виявити певні помилки на стадії компіляції</a:t>
            </a:r>
          </a:p>
          <a:p>
            <a:pPr eaLnBrk="1" hangingPunct="1">
              <a:lnSpc>
                <a:spcPct val="90000"/>
              </a:lnSpc>
            </a:pPr>
            <a:endParaRPr lang="uk-UA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</a:t>
            </a:r>
            <a:r>
              <a:rPr lang="uk-UA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функціональність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endParaRPr lang="uk-UA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erasure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стадії виконання (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уся інформація про узагальнення стирається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 вимоги жорсткої зворотної сумісності – старий байт-код повинен працювати на нових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endParaRPr lang="uk-UA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Узагальнення не потребують додаткових ресурсів часу виконання 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7FD8DE1-97B2-4F4A-9EFF-B6B0AC128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641022"/>
          </a:xfrm>
        </p:spPr>
        <p:txBody>
          <a:bodyPr/>
          <a:lstStyle/>
          <a:p>
            <a:pPr algn="ctr" eaLnBrk="1" hangingPunct="1"/>
            <a:r>
              <a:rPr lang="ru-RU" alt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мови</a:t>
            </a:r>
            <a:r>
              <a:rPr lang="ru-RU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узагальнюються</a:t>
            </a:r>
            <a:endParaRPr lang="ru-RU" alt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FF698F9-62F6-49D2-B38B-8728A49D42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0326" y="999242"/>
            <a:ext cx="10001839" cy="5617263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Що може бути узагальнене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</a:p>
          <a:p>
            <a:pPr lvl="2" eaLnBrk="1" hangingPunct="1">
              <a:lnSpc>
                <a:spcPct val="80000"/>
              </a:lnSpc>
            </a:pP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 не всі, див. нижче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Інтерфейси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</a:p>
          <a:p>
            <a:pPr lvl="1" eaLnBrk="1" hangingPunct="1">
              <a:lnSpc>
                <a:spcPct val="80000"/>
              </a:lnSpc>
            </a:pPr>
            <a:endParaRPr lang="uk-UA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Які типи можуть бути параметрами для узагальнення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Типи-посилання (класи, інтерфейси, масиви)</a:t>
            </a:r>
          </a:p>
          <a:p>
            <a:pPr eaLnBrk="1" hangingPunct="1">
              <a:lnSpc>
                <a:spcPct val="80000"/>
              </a:lnSpc>
            </a:pPr>
            <a:endParaRPr lang="uk-UA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Які типи не можуть бути параметрами для узагальнення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Примітивні типи (але класи-оболонки можуть)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</a:t>
            </a: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класи не можуть бути узагальнені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uk-UA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Чому?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Throwable </a:t>
            </a: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його нащадки</a:t>
            </a:r>
          </a:p>
          <a:p>
            <a:pPr lvl="2" eaLnBrk="1" hangingPunct="1">
              <a:lnSpc>
                <a:spcPct val="80000"/>
              </a:lnSpc>
            </a:pP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Обмеження викликане тим, що механізм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 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 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працює з </a:t>
            </a:r>
            <a:r>
              <a:rPr lang="uk-UA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параметризованими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класами</a:t>
            </a:r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E417F85-7A44-42D2-B2F7-0ABA3BE87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1268414"/>
          </a:xfrm>
        </p:spPr>
        <p:txBody>
          <a:bodyPr/>
          <a:lstStyle/>
          <a:p>
            <a:pPr algn="ctr" eaLnBrk="1" hangingPunct="1"/>
            <a:r>
              <a:rPr lang="uk-UA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Узагальнені типи</a:t>
            </a:r>
            <a:br>
              <a:rPr lang="uk-UA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FBE5151-6C16-4259-BF85-16DAB1059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836614"/>
            <a:ext cx="8229600" cy="58324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Узагальнені типи – узагальнені класи та узагальнені інтерфейси</a:t>
            </a:r>
          </a:p>
          <a:p>
            <a:pPr eaLnBrk="1" hangingPunct="1">
              <a:lnSpc>
                <a:spcPct val="80000"/>
              </a:lnSpc>
            </a:pPr>
            <a:endParaRPr lang="uk-UA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uk-UA" altLang="en-US" sz="8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class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Box&lt;T&gt;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4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private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T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4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void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add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(T t) {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this.t = t;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4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T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get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() {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return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t;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5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Box – </a:t>
            </a:r>
            <a:r>
              <a:rPr lang="uk-U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узагальнений клас, який вводить </a:t>
            </a:r>
            <a:r>
              <a:rPr lang="uk-UA" altLang="en-US" sz="1600" b="1" dirty="0">
                <a:solidFill>
                  <a:srgbClr val="2035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змінну типу</a:t>
            </a:r>
            <a:r>
              <a:rPr lang="uk-UA" altLang="en-US" sz="1600" dirty="0">
                <a:solidFill>
                  <a:srgbClr val="2035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endParaRPr lang="uk-UA" altLang="en-US" sz="1700" dirty="0"/>
          </a:p>
          <a:p>
            <a:pPr eaLnBrk="1" hangingPunct="1">
              <a:lnSpc>
                <a:spcPct val="80000"/>
              </a:lnSpc>
            </a:pPr>
            <a:endParaRPr lang="uk-UA" altLang="en-US" sz="1700" dirty="0"/>
          </a:p>
          <a:p>
            <a:pPr eaLnBrk="1" hangingPunct="1">
              <a:lnSpc>
                <a:spcPct val="80000"/>
              </a:lnSpc>
            </a:pP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Декілька змінних типу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class </a:t>
            </a:r>
            <a:r>
              <a:rPr lang="en-US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Suitecase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&lt;T,U&gt;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{</a:t>
            </a:r>
            <a:r>
              <a:rPr lang="is-I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…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uk-UA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Успадкування</a:t>
            </a: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узагальнених класів/інтерфейсів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Suitecase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&lt;T,U&gt;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extends Box&lt;T&gt; {…}</a:t>
            </a:r>
            <a:endParaRPr lang="uk-UA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083BC3-9B59-42A7-B439-823C907EB280}"/>
              </a:ext>
            </a:extLst>
          </p:cNvPr>
          <p:cNvSpPr/>
          <p:nvPr/>
        </p:nvSpPr>
        <p:spPr>
          <a:xfrm>
            <a:off x="6977064" y="5240338"/>
            <a:ext cx="3690937" cy="161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Угода щодо назв змінних типів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E – Element (</a:t>
            </a:r>
            <a:r>
              <a:rPr lang="uk-UA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використовується у 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Java Collections Framework)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K – Key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T – Type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V - Value</a:t>
            </a:r>
            <a:endParaRPr lang="ru-RU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BDC99BF-AE7E-4572-B3BB-C7E032AE1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/>
          <a:lstStyle/>
          <a:p>
            <a:pPr algn="ctr" eaLnBrk="1" hangingPunct="1"/>
            <a:r>
              <a:rPr lang="uk-UA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Узагальнені типи</a:t>
            </a:r>
            <a:endParaRPr lang="ru-RU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91A1337-48B4-42E4-847A-032F52847C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11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Box&lt;T</a:t>
            </a:r>
            <a:r>
              <a:rPr lang="ru-RU" altLang="en-US" sz="1800" dirty="0">
                <a:latin typeface="Courier New" panose="02070309020205020404" pitchFamily="49" charset="0"/>
              </a:rPr>
              <a:t>&gt; - </a:t>
            </a:r>
            <a:r>
              <a:rPr lang="ru-RU" altLang="en-US" sz="1800" dirty="0" err="1">
                <a:latin typeface="Courier New" panose="02070309020205020404" pitchFamily="49" charset="0"/>
              </a:rPr>
              <a:t>узагальнений</a:t>
            </a:r>
            <a:r>
              <a:rPr lang="ru-RU" altLang="en-US" sz="1800" dirty="0">
                <a:latin typeface="Courier New" panose="02070309020205020404" pitchFamily="49" charset="0"/>
              </a:rPr>
              <a:t> </a:t>
            </a:r>
            <a:r>
              <a:rPr lang="ru-RU" altLang="en-US" sz="1800" dirty="0" err="1">
                <a:latin typeface="Courier New" panose="02070309020205020404" pitchFamily="49" charset="0"/>
              </a:rPr>
              <a:t>клас</a:t>
            </a:r>
            <a:r>
              <a:rPr lang="ru-RU" altLang="en-US" sz="1800" dirty="0">
                <a:latin typeface="Courier New" panose="02070309020205020404" pitchFamily="49" charset="0"/>
              </a:rPr>
              <a:t> </a:t>
            </a:r>
            <a:r>
              <a:rPr lang="ru-RU" altLang="en-US" sz="1800" dirty="0" err="1">
                <a:latin typeface="Courier New" panose="02070309020205020404" pitchFamily="49" charset="0"/>
              </a:rPr>
              <a:t>із</a:t>
            </a:r>
            <a:r>
              <a:rPr lang="ru-RU" altLang="en-US" sz="1800" dirty="0">
                <a:latin typeface="Courier New" panose="02070309020205020404" pitchFamily="49" charset="0"/>
              </a:rPr>
              <a:t> </a:t>
            </a:r>
            <a:r>
              <a:rPr lang="ru-RU" altLang="en-US" sz="1800" dirty="0" err="1">
                <a:latin typeface="Courier New" panose="02070309020205020404" pitchFamily="49" charset="0"/>
              </a:rPr>
              <a:t>змінною</a:t>
            </a:r>
            <a:r>
              <a:rPr lang="ru-RU" altLang="en-US" sz="1800" dirty="0">
                <a:latin typeface="Courier New" panose="02070309020205020404" pitchFamily="49" charset="0"/>
              </a:rPr>
              <a:t> типу </a:t>
            </a:r>
            <a:r>
              <a:rPr lang="en-US" altLang="en-US" sz="1800" dirty="0">
                <a:latin typeface="Courier New" panose="02070309020205020404" pitchFamily="49" charset="0"/>
              </a:rPr>
              <a:t>T</a:t>
            </a:r>
            <a:endParaRPr lang="ru-RU" altLang="en-US" sz="1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800" b="1" dirty="0">
                <a:solidFill>
                  <a:srgbClr val="203582"/>
                </a:solidFill>
                <a:latin typeface="Courier New" panose="02070309020205020404" pitchFamily="49" charset="0"/>
              </a:rPr>
              <a:t>Box&lt;</a:t>
            </a:r>
            <a:r>
              <a:rPr lang="ru-RU" altLang="en-US" sz="18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800" b="1" dirty="0">
                <a:solidFill>
                  <a:srgbClr val="203582"/>
                </a:solidFill>
                <a:latin typeface="Courier New" panose="02070309020205020404" pitchFamily="49" charset="0"/>
              </a:rPr>
              <a:t>&gt;</a:t>
            </a: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</a:rPr>
              <a:t>- </a:t>
            </a:r>
            <a:r>
              <a:rPr lang="uk-UA" altLang="en-US" sz="1800" b="1" dirty="0" err="1">
                <a:latin typeface="Courier New" panose="02070309020205020404" pitchFamily="49" charset="0"/>
              </a:rPr>
              <a:t>параметризований</a:t>
            </a:r>
            <a:r>
              <a:rPr lang="uk-UA" altLang="en-US" sz="1800" b="1" dirty="0">
                <a:latin typeface="Courier New" panose="02070309020205020404" pitchFamily="49" charset="0"/>
              </a:rPr>
              <a:t> тип,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800" b="1" dirty="0">
                <a:latin typeface="Courier New" panose="02070309020205020404" pitchFamily="49" charset="0"/>
              </a:rPr>
              <a:t>				із параметром (аргументом) </a:t>
            </a:r>
            <a:r>
              <a:rPr lang="ru-RU" altLang="en-US" sz="18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endParaRPr lang="uk-UA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900" dirty="0">
                <a:latin typeface="Courier New" panose="02070309020205020404" pitchFamily="49" charset="0"/>
              </a:rPr>
              <a:t>Приклади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Vector&lt;String&gt;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Seq&lt;Seq&lt;A&gt;&gt;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Collection&lt;Integer&gt;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Pair&lt;</a:t>
            </a:r>
            <a:r>
              <a:rPr lang="en-US" altLang="en-US" sz="18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String,String</a:t>
            </a:r>
            <a:r>
              <a:rPr lang="en-US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&gt;</a:t>
            </a:r>
            <a:endParaRPr lang="uk-UA" altLang="en-US" sz="18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8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Iterator</a:t>
            </a: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&lt;</a:t>
            </a:r>
            <a:r>
              <a:rPr lang="ru-RU" altLang="en-US" sz="18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</a:t>
            </a:r>
            <a:r>
              <a:rPr lang="ru-RU" altLang="en-US" sz="1800" b="1" dirty="0">
                <a:solidFill>
                  <a:srgbClr val="203582"/>
                </a:solidFill>
                <a:latin typeface="Courier New" panose="02070309020205020404" pitchFamily="49" charset="0"/>
              </a:rPr>
              <a:t>[]</a:t>
            </a: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&gt; -</a:t>
            </a:r>
            <a:r>
              <a:rPr lang="ru-RU" altLang="en-US" sz="1800" dirty="0">
                <a:latin typeface="Courier New" panose="02070309020205020404" pitchFamily="49" charset="0"/>
              </a:rPr>
              <a:t> </a:t>
            </a:r>
            <a:r>
              <a:rPr lang="ru-RU" altLang="en-US" sz="1800" b="1" dirty="0" err="1">
                <a:latin typeface="Courier New" panose="02070309020205020404" pitchFamily="49" charset="0"/>
              </a:rPr>
              <a:t>параметризація</a:t>
            </a:r>
            <a:r>
              <a:rPr lang="ru-RU" altLang="en-US" sz="1800" b="1" dirty="0">
                <a:latin typeface="Courier New" panose="02070309020205020404" pitchFamily="49" charset="0"/>
              </a:rPr>
              <a:t> </a:t>
            </a:r>
            <a:r>
              <a:rPr lang="ru-RU" altLang="en-US" sz="1800" b="1" dirty="0" err="1">
                <a:latin typeface="Courier New" panose="02070309020205020404" pitchFamily="49" charset="0"/>
              </a:rPr>
              <a:t>масивом</a:t>
            </a:r>
            <a:endParaRPr lang="uk-UA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uk-UA" altLang="en-US" sz="1700" b="1" dirty="0"/>
          </a:p>
          <a:p>
            <a:pPr eaLnBrk="1" hangingPunct="1">
              <a:lnSpc>
                <a:spcPct val="80000"/>
              </a:lnSpc>
            </a:pPr>
            <a:r>
              <a:rPr lang="uk-UA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 конструктора </a:t>
            </a:r>
            <a:endParaRPr lang="ru-RU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Box&lt;</a:t>
            </a:r>
            <a:r>
              <a:rPr lang="ru-RU" altLang="en-US" sz="18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&gt; </a:t>
            </a:r>
            <a:r>
              <a:rPr lang="ru-RU" altLang="en-US" sz="18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integerBox</a:t>
            </a: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 = </a:t>
            </a:r>
            <a:r>
              <a:rPr lang="ru-RU" altLang="en-US" sz="1800" dirty="0" err="1">
                <a:solidFill>
                  <a:srgbClr val="203582"/>
                </a:solidFill>
                <a:latin typeface="Courier New" panose="02070309020205020404" pitchFamily="49" charset="0"/>
              </a:rPr>
              <a:t>new</a:t>
            </a: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 Box&lt;</a:t>
            </a:r>
            <a:r>
              <a:rPr lang="ru-RU" altLang="en-US" sz="18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&gt;();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5608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java.lang.Object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387" name="Объект 2"/>
          <p:cNvSpPr>
            <a:spLocks noGrp="1"/>
          </p:cNvSpPr>
          <p:nvPr>
            <p:ph sz="quarter" idx="11"/>
          </p:nvPr>
        </p:nvSpPr>
        <p:spPr>
          <a:xfrm>
            <a:off x="1338607" y="1197204"/>
            <a:ext cx="3750920" cy="4921021"/>
          </a:xfrm>
        </p:spPr>
        <p:txBody>
          <a:bodyPr>
            <a:normAutofit/>
          </a:bodyPr>
          <a:lstStyle/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Всі класи є нащадками класу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java.lang.Object</a:t>
            </a:r>
            <a:endParaRPr lang="en-US" alt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при оголошені класу явно не вказується батьківський 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успадковується від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напряму</a:t>
            </a:r>
            <a:endParaRPr lang="uk-UA" alt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388" name="Объект 1"/>
          <p:cNvSpPr>
            <a:spLocks noGrp="1"/>
          </p:cNvSpPr>
          <p:nvPr>
            <p:ph sz="quarter" idx="12"/>
          </p:nvPr>
        </p:nvSpPr>
        <p:spPr>
          <a:xfrm>
            <a:off x="5089527" y="1197204"/>
            <a:ext cx="6269772" cy="4500562"/>
          </a:xfrm>
        </p:spPr>
        <p:txBody>
          <a:bodyPr/>
          <a:lstStyle/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класу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Object </a:t>
            </a:r>
            <a:r>
              <a:rPr lang="en-US" altLang="ru-RU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alt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s(Object obj)</a:t>
            </a:r>
            <a:endParaRPr lang="ru-RU" alt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lang="en-US" altLang="ru-RU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finalize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alt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altLang="ru-RU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alt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lang="en-US" altLang="ru-RU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alt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altLang="ru-RU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final void </a:t>
            </a:r>
            <a:r>
              <a:rPr lang="en-US" altLang="ru-RU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final void </a:t>
            </a:r>
            <a:r>
              <a:rPr lang="en-US" altLang="ru-RU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notifyAll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final void </a:t>
            </a:r>
            <a:r>
              <a:rPr lang="en-US" altLang="ru-RU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final void </a:t>
            </a:r>
            <a:r>
              <a:rPr lang="en-US" altLang="ru-RU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(long timeout)</a:t>
            </a:r>
            <a:endParaRPr lang="ru-RU" alt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497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DCAFA0F-9392-4D4D-B65E-BDF89D1C3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 eaLnBrk="1" hangingPunct="1"/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Узагальнені методи</a:t>
            </a:r>
            <a:b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77D13ED-6126-4155-88BC-425E151EC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uk-UA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Узагальнений метод</a:t>
            </a:r>
            <a:endParaRPr lang="en-US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700" dirty="0" err="1">
                <a:solidFill>
                  <a:srgbClr val="203582"/>
                </a:solidFill>
                <a:latin typeface="Courier New" panose="02070309020205020404" pitchFamily="49" charset="0"/>
              </a:rPr>
              <a:t>class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uk-UA" altLang="en-US" sz="17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Inspector</a:t>
            </a:r>
            <a:r>
              <a:rPr lang="en-US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8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uk-UA" altLang="en-US" sz="17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 &lt;</a:t>
            </a:r>
            <a:r>
              <a:rPr lang="en-US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&gt; </a:t>
            </a:r>
            <a:r>
              <a:rPr lang="uk-UA" altLang="en-US" sz="17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void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uk-UA" altLang="en-US" sz="17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inspect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)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        </a:t>
            </a:r>
            <a:r>
              <a:rPr lang="uk-UA" altLang="en-US" sz="17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System.out.println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.</a:t>
            </a:r>
            <a:r>
              <a:rPr lang="uk-UA" altLang="en-US" sz="1700" dirty="0" err="1">
                <a:solidFill>
                  <a:srgbClr val="203582"/>
                </a:solidFill>
                <a:latin typeface="Courier New" panose="02070309020205020404" pitchFamily="49" charset="0"/>
              </a:rPr>
              <a:t>getClass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().</a:t>
            </a:r>
            <a:r>
              <a:rPr lang="uk-UA" altLang="en-US" sz="1700" dirty="0" err="1">
                <a:solidFill>
                  <a:srgbClr val="203582"/>
                </a:solidFill>
                <a:latin typeface="Courier New" panose="02070309020205020404" pitchFamily="49" charset="0"/>
              </a:rPr>
              <a:t>getName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());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  <a:endParaRPr lang="en-US" altLang="en-US" sz="17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 методу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Inspector </a:t>
            </a:r>
            <a:r>
              <a:rPr lang="en-US" altLang="en-US" sz="17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 = new Inspector();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String s = "Hello";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i.inspect</a:t>
            </a:r>
            <a:r>
              <a:rPr lang="en-US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(s);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// 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короткий синтаксис</a:t>
            </a:r>
            <a:endParaRPr lang="en-US" altLang="en-US" sz="17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.&lt;String&gt;inspect(s);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// повний синтаксис</a:t>
            </a:r>
            <a:endParaRPr lang="en-US" altLang="en-US" sz="17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sz="17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uk-UA" altLang="en-US" sz="1700" dirty="0">
              <a:solidFill>
                <a:srgbClr val="2035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Узагальнення конструкторів відбувається аналогічно</a:t>
            </a:r>
            <a:endParaRPr lang="ru-RU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C353FB3-8541-4E82-A1AE-2AB712D66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 eaLnBrk="1" hangingPunct="1"/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Обмеження для змінних типу</a:t>
            </a:r>
            <a:b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D47490F-4C5C-4333-A2C1-FD5F27FF0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96975"/>
            <a:ext cx="8794750" cy="53276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Подібного немає в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endParaRPr lang="uk-UA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uk-UA" altLang="en-US" sz="19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900" b="1" dirty="0">
                <a:solidFill>
                  <a:srgbClr val="203582"/>
                </a:solidFill>
                <a:latin typeface="Courier New" panose="02070309020205020404" pitchFamily="49" charset="0"/>
              </a:rPr>
              <a:t>extends</a:t>
            </a:r>
            <a:r>
              <a:rPr lang="ru-RU" altLang="en-US" sz="19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0" b="1" dirty="0">
                <a:solidFill>
                  <a:srgbClr val="203582"/>
                </a:solidFill>
                <a:latin typeface="Courier New" panose="02070309020205020404" pitchFamily="49" charset="0"/>
              </a:rPr>
              <a:t>&amp;</a:t>
            </a:r>
          </a:p>
          <a:p>
            <a:pPr eaLnBrk="1" hangingPunct="1">
              <a:lnSpc>
                <a:spcPct val="80000"/>
              </a:lnSpc>
            </a:pPr>
            <a:endParaRPr lang="ru-RU" altLang="en-US" sz="19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700" dirty="0"/>
              <a:t> – </a:t>
            </a: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означає, що параметр типу повинен успадковувати вказаний клас чи реалізовувати вказані інтерфейси</a:t>
            </a: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sz="1700" b="1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sz="1700" dirty="0"/>
              <a:t> - </a:t>
            </a: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вказати декілька типів, які мають бути успадковані або реалізовані (один клас, декілька інтерфейсів). “,” застосувати не можна, оскільки це роздільник між змінними типу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16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600" dirty="0" err="1">
                <a:solidFill>
                  <a:srgbClr val="203582"/>
                </a:solidFill>
                <a:latin typeface="Courier New" panose="02070309020205020404" pitchFamily="49" charset="0"/>
              </a:rPr>
              <a:t>class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uk-UA" altLang="en-US" sz="16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Inspector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uk-UA" altLang="en-US" sz="16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uk-UA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 &lt;</a:t>
            </a:r>
            <a:r>
              <a:rPr lang="en-US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T extends </a:t>
            </a:r>
            <a:r>
              <a:rPr lang="en-US" altLang="en-US" sz="16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Number&amp;Comparable</a:t>
            </a:r>
            <a:r>
              <a:rPr lang="uk-UA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&gt; </a:t>
            </a:r>
            <a:r>
              <a:rPr lang="uk-UA" altLang="en-US" sz="16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void</a:t>
            </a:r>
            <a:r>
              <a:rPr lang="uk-UA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uk-UA" altLang="en-US" sz="16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inspect</a:t>
            </a:r>
            <a:r>
              <a:rPr lang="uk-UA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uk-UA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uk-UA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)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{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…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Inspector </a:t>
            </a:r>
            <a:r>
              <a:rPr lang="en-US" altLang="en-US" sz="16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= new Inspector();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String s = "Hello";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i.inspect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(s);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// 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помилка компіляції,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                      // оскільки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s - 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це не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Number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&amp;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Comparable</a:t>
            </a:r>
            <a:endParaRPr lang="ru-RU" altLang="en-US" sz="19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6951-389D-43C2-8BFD-F9FFB96E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Whildcards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підстановочні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типи)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C86C-710B-41BC-B0D1-57B528D4B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951" y="2420939"/>
            <a:ext cx="8856663" cy="3709987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public void </a:t>
            </a:r>
            <a:r>
              <a:rPr lang="en-US" altLang="en-US" sz="2000" dirty="0" err="1">
                <a:solidFill>
                  <a:srgbClr val="203582"/>
                </a:solidFill>
                <a:latin typeface="Courier New" panose="02070309020205020404" pitchFamily="49" charset="0"/>
              </a:rPr>
              <a:t>boxTest</a:t>
            </a: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203582"/>
                </a:solidFill>
                <a:latin typeface="Courier New" panose="02070309020205020404" pitchFamily="49" charset="0"/>
              </a:rPr>
              <a:t>Box&lt;Number&gt;</a:t>
            </a: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 n)</a:t>
            </a:r>
            <a:r>
              <a:rPr lang="uk-UA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{ ...}</a:t>
            </a:r>
            <a:endParaRPr lang="uk-UA" altLang="en-US" sz="20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1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>
                <a:solidFill>
                  <a:srgbClr val="203582"/>
                </a:solidFill>
                <a:latin typeface="Courier New" panose="02070309020205020404" pitchFamily="49" charset="0"/>
              </a:rPr>
              <a:t>boxTest</a:t>
            </a: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(new </a:t>
            </a:r>
            <a:r>
              <a:rPr lang="en-US" altLang="en-US" sz="2000" b="1" dirty="0">
                <a:solidFill>
                  <a:srgbClr val="203582"/>
                </a:solidFill>
                <a:latin typeface="Courier New" panose="02070309020205020404" pitchFamily="49" charset="0"/>
              </a:rPr>
              <a:t>Box&lt;Integer&gt;()</a:t>
            </a: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);</a:t>
            </a:r>
            <a:r>
              <a:rPr lang="uk-UA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// compile error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>
                <a:solidFill>
                  <a:srgbClr val="203582"/>
                </a:solidFill>
                <a:latin typeface="Courier New" panose="02070309020205020404" pitchFamily="49" charset="0"/>
              </a:rPr>
              <a:t>boxTest</a:t>
            </a: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(new </a:t>
            </a:r>
            <a:r>
              <a:rPr lang="en-US" altLang="en-US" sz="2000" b="1" dirty="0">
                <a:solidFill>
                  <a:srgbClr val="203582"/>
                </a:solidFill>
                <a:latin typeface="Courier New" panose="02070309020205020404" pitchFamily="49" charset="0"/>
              </a:rPr>
              <a:t>Box&lt;Double&gt;()</a:t>
            </a: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); </a:t>
            </a:r>
            <a:r>
              <a:rPr lang="uk-UA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// compile error</a:t>
            </a:r>
          </a:p>
          <a:p>
            <a:pPr marL="0" indent="0">
              <a:lnSpc>
                <a:spcPct val="80000"/>
              </a:lnSpc>
              <a:buNone/>
            </a:pPr>
            <a:endParaRPr lang="uk-UA" altLang="en-US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0DA-6BE2-4F28-8F15-D84ACFF9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7838"/>
          </a:xfrm>
        </p:spPr>
        <p:txBody>
          <a:bodyPr/>
          <a:lstStyle/>
          <a:p>
            <a:pPr algn="ctr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Whildcards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підстановочні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типи)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236DE-808F-4AC6-8FE1-6152B7B5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951" y="1719263"/>
            <a:ext cx="8856663" cy="4411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en-US" sz="1800" dirty="0"/>
              <a:t>Опція 1</a:t>
            </a:r>
            <a:endParaRPr lang="uk-UA" altLang="en-US" sz="1600" b="1" dirty="0"/>
          </a:p>
          <a:p>
            <a:pPr eaLnBrk="1" hangingPunct="1">
              <a:lnSpc>
                <a:spcPct val="80000"/>
              </a:lnSpc>
            </a:pPr>
            <a:endParaRPr lang="uk-UA" altLang="en-US" sz="16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public void </a:t>
            </a:r>
            <a:r>
              <a:rPr lang="en-US" altLang="en-US" sz="1600" dirty="0" err="1">
                <a:solidFill>
                  <a:srgbClr val="203582"/>
                </a:solidFill>
                <a:latin typeface="Courier New" panose="02070309020205020404" pitchFamily="49" charset="0"/>
              </a:rPr>
              <a:t>boxTest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Box&lt;</a:t>
            </a:r>
            <a:r>
              <a:rPr lang="uk-UA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n)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{ ...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0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err="1">
                <a:solidFill>
                  <a:srgbClr val="203582"/>
                </a:solidFill>
                <a:latin typeface="Courier New" panose="02070309020205020404" pitchFamily="49" charset="0"/>
              </a:rPr>
              <a:t>boxTest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(new </a:t>
            </a:r>
            <a:r>
              <a:rPr lang="en-US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Box&lt;Integer&gt;()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);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// ok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err="1">
                <a:solidFill>
                  <a:srgbClr val="203582"/>
                </a:solidFill>
                <a:latin typeface="Courier New" panose="02070309020205020404" pitchFamily="49" charset="0"/>
              </a:rPr>
              <a:t>boxTest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(new </a:t>
            </a:r>
            <a:r>
              <a:rPr lang="en-US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Box&lt;Double&gt;()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); 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// ok</a:t>
            </a:r>
            <a:endParaRPr lang="uk-UA" altLang="en-US" sz="16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err="1">
                <a:solidFill>
                  <a:srgbClr val="203582"/>
                </a:solidFill>
                <a:latin typeface="Courier New" panose="02070309020205020404" pitchFamily="49" charset="0"/>
              </a:rPr>
              <a:t>boxTest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(new </a:t>
            </a:r>
            <a:r>
              <a:rPr lang="en-US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Box&lt;String&gt;()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); 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600" dirty="0">
                <a:solidFill>
                  <a:srgbClr val="C00000"/>
                </a:solidFill>
                <a:latin typeface="Courier New" panose="02070309020205020404" pitchFamily="49" charset="0"/>
              </a:rPr>
              <a:t>ok?</a:t>
            </a:r>
            <a:endParaRPr lang="uk-UA" altLang="en-US" sz="1600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16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16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uk-UA" altLang="en-US" sz="1600" b="1" dirty="0"/>
          </a:p>
          <a:p>
            <a:pPr eaLnBrk="1" hangingPunct="1">
              <a:lnSpc>
                <a:spcPct val="80000"/>
              </a:lnSpc>
            </a:pPr>
            <a:r>
              <a:rPr lang="uk-UA" altLang="en-US" sz="1800" dirty="0"/>
              <a:t>Опція 2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public void </a:t>
            </a:r>
            <a:r>
              <a:rPr lang="en-US" altLang="en-US" sz="1600" dirty="0" err="1">
                <a:solidFill>
                  <a:srgbClr val="203582"/>
                </a:solidFill>
                <a:latin typeface="Courier New" panose="02070309020205020404" pitchFamily="49" charset="0"/>
              </a:rPr>
              <a:t>boxTest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Box&lt;</a:t>
            </a:r>
            <a:r>
              <a:rPr lang="uk-UA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? </a:t>
            </a:r>
            <a:r>
              <a:rPr lang="en-US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extends Number&gt;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n)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{ ...}</a:t>
            </a:r>
            <a:endParaRPr lang="uk-UA" altLang="en-US" sz="16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0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err="1">
                <a:solidFill>
                  <a:srgbClr val="203582"/>
                </a:solidFill>
                <a:latin typeface="Courier New" panose="02070309020205020404" pitchFamily="49" charset="0"/>
              </a:rPr>
              <a:t>boxTest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(new </a:t>
            </a:r>
            <a:r>
              <a:rPr lang="en-US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Box&lt;Integer&gt;()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);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// ok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err="1">
                <a:solidFill>
                  <a:srgbClr val="203582"/>
                </a:solidFill>
                <a:latin typeface="Courier New" panose="02070309020205020404" pitchFamily="49" charset="0"/>
              </a:rPr>
              <a:t>boxTest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(new </a:t>
            </a:r>
            <a:r>
              <a:rPr lang="en-US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Box&lt;Double&gt;()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); 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// ok</a:t>
            </a:r>
            <a:endParaRPr lang="uk-UA" altLang="en-US" sz="16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16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16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endParaRPr lang="en-US" altLang="en-US" sz="3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D7C4-3EF9-4BBE-ADC0-C1853CBAD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357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Wildcards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F3E33-9FEC-44B1-A8A0-638B81614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uk-UA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“?”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тільки для тих </a:t>
            </a:r>
            <a:r>
              <a:rPr lang="en-US" alt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arguments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полях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локальних змінних/методах/конструкторах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декларації класів</a:t>
            </a:r>
          </a:p>
          <a:p>
            <a:pPr lvl="1" eaLnBrk="1" hangingPunct="1">
              <a:lnSpc>
                <a:spcPct val="80000"/>
              </a:lnSpc>
            </a:pPr>
            <a:endParaRPr lang="uk-UA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endParaRPr lang="uk-UA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uk-UA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uk-UA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E12B6B1-36A6-41EB-AB6F-9D6FF5CFC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4076701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uk-UA"/>
              <a:t>List&lt;Integer&gt; l = Arrays.</a:t>
            </a:r>
            <a:r>
              <a:rPr lang="en-US" altLang="uk-UA" i="1"/>
              <a:t>asList</a:t>
            </a:r>
            <a:r>
              <a:rPr lang="en-US" altLang="uk-UA"/>
              <a:t>(</a:t>
            </a:r>
            <a:r>
              <a:rPr lang="en-US" altLang="uk-UA">
                <a:solidFill>
                  <a:srgbClr val="0000FF"/>
                </a:solidFill>
              </a:rPr>
              <a:t>1</a:t>
            </a:r>
            <a:r>
              <a:rPr lang="en-US" altLang="uk-UA"/>
              <a:t>, </a:t>
            </a:r>
            <a:r>
              <a:rPr lang="en-US" altLang="uk-UA">
                <a:solidFill>
                  <a:srgbClr val="0000FF"/>
                </a:solidFill>
              </a:rPr>
              <a:t>2</a:t>
            </a:r>
            <a:r>
              <a:rPr lang="en-US" altLang="uk-UA"/>
              <a:t>);</a:t>
            </a:r>
            <a:br>
              <a:rPr lang="en-US" altLang="uk-UA"/>
            </a:br>
            <a:r>
              <a:rPr lang="en-US" altLang="uk-UA"/>
              <a:t>List&lt;? </a:t>
            </a:r>
            <a:r>
              <a:rPr lang="en-US" altLang="uk-UA" b="1">
                <a:solidFill>
                  <a:srgbClr val="000080"/>
                </a:solidFill>
              </a:rPr>
              <a:t>extends </a:t>
            </a:r>
            <a:r>
              <a:rPr lang="en-US" altLang="uk-UA"/>
              <a:t>Number&gt; lNum = l;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7FA1-B872-4E4E-AB9E-391E73C69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Bounded 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D6652-ECE4-49A6-B7AA-519B4CFBF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272"/>
            <a:ext cx="10515600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wildcards</a:t>
            </a:r>
            <a:endParaRPr lang="uk-UA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&lt;? extends </a:t>
            </a:r>
            <a:r>
              <a:rPr lang="uk-UA" altLang="en-US" sz="2000" i="1" dirty="0">
                <a:solidFill>
                  <a:srgbClr val="203582"/>
                </a:solidFill>
                <a:latin typeface="Courier New" panose="02070309020205020404" pitchFamily="49" charset="0"/>
              </a:rPr>
              <a:t>Тип</a:t>
            </a: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sz="2000" dirty="0"/>
              <a:t> - </a:t>
            </a: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будь-який тип-нащадок </a:t>
            </a:r>
            <a:r>
              <a:rPr lang="uk-UA" altLang="en-US" sz="2000" i="1" dirty="0">
                <a:solidFill>
                  <a:srgbClr val="2035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endParaRPr lang="en-US" altLang="en-US" sz="2000" dirty="0">
              <a:solidFill>
                <a:srgbClr val="2035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&lt;? super </a:t>
            </a:r>
            <a:r>
              <a:rPr lang="uk-UA" altLang="en-US" sz="2000" i="1" dirty="0">
                <a:solidFill>
                  <a:srgbClr val="203582"/>
                </a:solidFill>
                <a:latin typeface="Courier New" panose="02070309020205020404" pitchFamily="49" charset="0"/>
              </a:rPr>
              <a:t>Тип</a:t>
            </a: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sz="2000" dirty="0"/>
              <a:t> -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будь-</a:t>
            </a: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тип-пращур </a:t>
            </a:r>
            <a:r>
              <a:rPr lang="ru-RU" altLang="en-US" sz="2000" i="1" dirty="0">
                <a:solidFill>
                  <a:srgbClr val="2035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endParaRPr lang="uk-UA" altLang="en-US" sz="2000" i="1" dirty="0">
              <a:solidFill>
                <a:srgbClr val="2035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uk-UA" sz="3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F397-819E-4D60-99BA-EEC111BA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4413"/>
          </a:xfrm>
        </p:spPr>
        <p:txBody>
          <a:bodyPr/>
          <a:lstStyle/>
          <a:p>
            <a:pPr algn="ctr"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Давайте подивимось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source</a:t>
            </a:r>
          </a:p>
        </p:txBody>
      </p:sp>
      <p:sp>
        <p:nvSpPr>
          <p:cNvPr id="28674" name="Rectangle 4">
            <a:extLst>
              <a:ext uri="{FF2B5EF4-FFF2-40B4-BE49-F238E27FC236}">
                <a16:creationId xmlns:a16="http://schemas.microsoft.com/office/drawing/2014/main" id="{072F1AF3-DB9F-4849-A01D-B306CF9DA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133601"/>
            <a:ext cx="7272338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0080"/>
                </a:solidFill>
              </a:rPr>
              <a:t>public class </a:t>
            </a:r>
            <a:r>
              <a:rPr lang="en-US" altLang="en-US"/>
              <a:t>LinkedList&lt;</a:t>
            </a:r>
            <a:r>
              <a:rPr lang="en-US" altLang="en-US">
                <a:solidFill>
                  <a:srgbClr val="20999D"/>
                </a:solidFill>
              </a:rPr>
              <a:t>E</a:t>
            </a:r>
            <a:r>
              <a:rPr lang="en-US" altLang="en-US"/>
              <a:t>&gt; {</a:t>
            </a:r>
            <a:br>
              <a:rPr lang="en-US" altLang="en-US"/>
            </a:br>
            <a:r>
              <a:rPr lang="en-US" altLang="en-US"/>
              <a:t>    </a:t>
            </a:r>
            <a:r>
              <a:rPr lang="en-US" altLang="en-US" b="1">
                <a:solidFill>
                  <a:srgbClr val="000080"/>
                </a:solidFill>
              </a:rPr>
              <a:t>public boolean </a:t>
            </a:r>
            <a:r>
              <a:rPr lang="en-US" altLang="en-US"/>
              <a:t>addAll(Collection&lt;? </a:t>
            </a:r>
            <a:r>
              <a:rPr lang="en-US" altLang="en-US" b="1">
                <a:solidFill>
                  <a:srgbClr val="000080"/>
                </a:solidFill>
              </a:rPr>
              <a:t>extends </a:t>
            </a:r>
            <a:r>
              <a:rPr lang="en-US" altLang="en-US">
                <a:solidFill>
                  <a:srgbClr val="20999D"/>
                </a:solidFill>
              </a:rPr>
              <a:t>E</a:t>
            </a:r>
            <a:r>
              <a:rPr lang="en-US" altLang="en-US"/>
              <a:t>&gt; c) {…}</a:t>
            </a:r>
            <a:br>
              <a:rPr lang="en-US" altLang="en-US"/>
            </a:br>
            <a:r>
              <a:rPr lang="en-US" altLang="en-US"/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5CED-D572-4EBE-88BC-42577B88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8025"/>
          </a:xfrm>
        </p:spPr>
        <p:txBody>
          <a:bodyPr/>
          <a:lstStyle/>
          <a:p>
            <a:pPr algn="ctr"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Далі і глибше 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source</a:t>
            </a:r>
          </a:p>
        </p:txBody>
      </p:sp>
      <p:sp>
        <p:nvSpPr>
          <p:cNvPr id="29698" name="Rectangle 5">
            <a:extLst>
              <a:ext uri="{FF2B5EF4-FFF2-40B4-BE49-F238E27FC236}">
                <a16:creationId xmlns:a16="http://schemas.microsoft.com/office/drawing/2014/main" id="{7DDBCCF9-71CB-47A5-9208-0C701326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4" y="1700213"/>
            <a:ext cx="66071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0080"/>
                </a:solidFill>
              </a:rPr>
              <a:t>public interface </a:t>
            </a:r>
            <a:r>
              <a:rPr lang="en-US" altLang="en-US"/>
              <a:t>List&lt;</a:t>
            </a:r>
            <a:r>
              <a:rPr lang="en-US" altLang="en-US">
                <a:solidFill>
                  <a:srgbClr val="20999D"/>
                </a:solidFill>
              </a:rPr>
              <a:t>E</a:t>
            </a:r>
            <a:r>
              <a:rPr lang="en-US" altLang="en-US"/>
              <a:t>&gt; </a:t>
            </a:r>
            <a:r>
              <a:rPr lang="en-US" altLang="en-US" b="1">
                <a:solidFill>
                  <a:srgbClr val="000080"/>
                </a:solidFill>
              </a:rPr>
              <a:t>extends </a:t>
            </a:r>
            <a:r>
              <a:rPr lang="en-US" altLang="en-US"/>
              <a:t>Collection&lt;</a:t>
            </a:r>
            <a:r>
              <a:rPr lang="en-US" altLang="en-US">
                <a:solidFill>
                  <a:srgbClr val="20999D"/>
                </a:solidFill>
              </a:rPr>
              <a:t>E</a:t>
            </a:r>
            <a:r>
              <a:rPr lang="en-US" altLang="en-US"/>
              <a:t>&gt;</a:t>
            </a:r>
            <a:br>
              <a:rPr lang="en-US" altLang="en-US"/>
            </a:br>
            <a:r>
              <a:rPr lang="en-US" altLang="en-US"/>
              <a:t>    </a:t>
            </a:r>
            <a:r>
              <a:rPr lang="en-US" altLang="en-US" b="1">
                <a:solidFill>
                  <a:srgbClr val="000080"/>
                </a:solidFill>
              </a:rPr>
              <a:t>default void </a:t>
            </a:r>
            <a:r>
              <a:rPr lang="en-US" altLang="en-US"/>
              <a:t>sort(Comparator&lt;? </a:t>
            </a:r>
            <a:r>
              <a:rPr lang="en-US" altLang="en-US" b="1">
                <a:solidFill>
                  <a:srgbClr val="000080"/>
                </a:solidFill>
              </a:rPr>
              <a:t>super </a:t>
            </a:r>
            <a:r>
              <a:rPr lang="en-US" altLang="en-US"/>
              <a:t>E&gt; c) { … }</a:t>
            </a:r>
            <a:br>
              <a:rPr lang="en-US" altLang="en-US"/>
            </a:br>
            <a:r>
              <a:rPr lang="en-US" altLang="en-US"/>
              <a:t>}</a:t>
            </a:r>
          </a:p>
        </p:txBody>
      </p:sp>
      <p:sp>
        <p:nvSpPr>
          <p:cNvPr id="29699" name="TextBox 3">
            <a:extLst>
              <a:ext uri="{FF2B5EF4-FFF2-40B4-BE49-F238E27FC236}">
                <a16:creationId xmlns:a16="http://schemas.microsoft.com/office/drawing/2014/main" id="{D8B7927B-BFF8-4BBC-9479-90FC34458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4038" y="4292601"/>
            <a:ext cx="3365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uk-UA"/>
              <a:t>Див. наступний слайд для </a:t>
            </a:r>
          </a:p>
          <a:p>
            <a:r>
              <a:rPr lang="uk-UA" altLang="uk-UA"/>
              <a:t>прикладу навіщо все це</a:t>
            </a:r>
            <a:endParaRPr lang="en-US" altLang="uk-UA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3">
            <a:extLst>
              <a:ext uri="{FF2B5EF4-FFF2-40B4-BE49-F238E27FC236}">
                <a16:creationId xmlns:a16="http://schemas.microsoft.com/office/drawing/2014/main" id="{045DB19E-F87E-4D6D-8E94-F823BCE1F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26" y="1844052"/>
            <a:ext cx="5265738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uk-UA" sz="1400" b="1" dirty="0">
                <a:solidFill>
                  <a:srgbClr val="FF0000"/>
                </a:solidFill>
              </a:rPr>
              <a:t>Це продовження попереднього слайду</a:t>
            </a:r>
          </a:p>
          <a:p>
            <a:r>
              <a:rPr lang="uk-UA" altLang="uk-UA" sz="1400" b="1" dirty="0">
                <a:solidFill>
                  <a:srgbClr val="FF0000"/>
                </a:solidFill>
              </a:rPr>
              <a:t>Дано</a:t>
            </a:r>
          </a:p>
          <a:p>
            <a:endParaRPr lang="en-US" altLang="uk-UA" sz="1400" b="1" dirty="0">
              <a:solidFill>
                <a:srgbClr val="000080"/>
              </a:solidFill>
            </a:endParaRPr>
          </a:p>
          <a:p>
            <a:r>
              <a:rPr lang="en-US" altLang="uk-UA" sz="1400" b="1" dirty="0">
                <a:solidFill>
                  <a:srgbClr val="000080"/>
                </a:solidFill>
              </a:rPr>
              <a:t>class </a:t>
            </a:r>
            <a:r>
              <a:rPr lang="en-US" altLang="uk-UA" sz="1400" dirty="0"/>
              <a:t>A {}</a:t>
            </a:r>
            <a:br>
              <a:rPr lang="en-US" altLang="uk-UA" sz="1400" dirty="0"/>
            </a:br>
            <a:br>
              <a:rPr lang="en-US" altLang="uk-UA" sz="1400" dirty="0"/>
            </a:br>
            <a:r>
              <a:rPr lang="en-US" altLang="uk-UA" sz="1400" b="1" dirty="0">
                <a:solidFill>
                  <a:srgbClr val="000080"/>
                </a:solidFill>
              </a:rPr>
              <a:t>class </a:t>
            </a:r>
            <a:r>
              <a:rPr lang="en-US" altLang="uk-UA" sz="1400" dirty="0"/>
              <a:t>AA </a:t>
            </a:r>
            <a:r>
              <a:rPr lang="en-US" altLang="uk-UA" sz="1400" b="1" dirty="0">
                <a:solidFill>
                  <a:srgbClr val="000080"/>
                </a:solidFill>
              </a:rPr>
              <a:t>extends </a:t>
            </a:r>
            <a:r>
              <a:rPr lang="en-US" altLang="uk-UA" sz="1400" dirty="0"/>
              <a:t>A {}</a:t>
            </a:r>
            <a:br>
              <a:rPr lang="en-US" altLang="uk-UA" sz="1400" dirty="0"/>
            </a:br>
            <a:br>
              <a:rPr lang="en-US" altLang="uk-UA" sz="1400" dirty="0"/>
            </a:br>
            <a:r>
              <a:rPr lang="en-US" altLang="uk-UA" sz="1400" b="1" dirty="0">
                <a:solidFill>
                  <a:srgbClr val="000080"/>
                </a:solidFill>
              </a:rPr>
              <a:t>class </a:t>
            </a:r>
            <a:r>
              <a:rPr lang="en-US" altLang="uk-UA" sz="1400" dirty="0"/>
              <a:t>AAA </a:t>
            </a:r>
            <a:r>
              <a:rPr lang="en-US" altLang="uk-UA" sz="1400" b="1" dirty="0">
                <a:solidFill>
                  <a:srgbClr val="000080"/>
                </a:solidFill>
              </a:rPr>
              <a:t>extends </a:t>
            </a:r>
            <a:r>
              <a:rPr lang="en-US" altLang="uk-UA" sz="1400" dirty="0"/>
              <a:t>AA {}</a:t>
            </a:r>
            <a:br>
              <a:rPr lang="en-US" altLang="uk-UA" sz="1400" dirty="0"/>
            </a:br>
            <a:br>
              <a:rPr lang="en-US" altLang="uk-UA" sz="1400" dirty="0"/>
            </a:br>
            <a:r>
              <a:rPr lang="en-US" altLang="uk-UA" sz="1400" b="1" dirty="0">
                <a:solidFill>
                  <a:srgbClr val="000080"/>
                </a:solidFill>
              </a:rPr>
              <a:t>class </a:t>
            </a:r>
            <a:r>
              <a:rPr lang="en-US" altLang="uk-UA" sz="1400" dirty="0" err="1"/>
              <a:t>AComparator</a:t>
            </a:r>
            <a:r>
              <a:rPr lang="en-US" altLang="uk-UA" sz="1400" dirty="0"/>
              <a:t> </a:t>
            </a:r>
            <a:r>
              <a:rPr lang="en-US" altLang="uk-UA" sz="1400" b="1" dirty="0">
                <a:solidFill>
                  <a:srgbClr val="000080"/>
                </a:solidFill>
              </a:rPr>
              <a:t>implements </a:t>
            </a:r>
            <a:r>
              <a:rPr lang="en-US" altLang="uk-UA" sz="1400" dirty="0"/>
              <a:t>Comparator&lt;A&gt; {</a:t>
            </a:r>
            <a:br>
              <a:rPr lang="en-US" altLang="uk-UA" sz="1400" dirty="0"/>
            </a:br>
            <a:r>
              <a:rPr lang="en-US" altLang="uk-UA" sz="1400" dirty="0"/>
              <a:t>    </a:t>
            </a:r>
            <a:r>
              <a:rPr lang="en-US" altLang="uk-UA" sz="1400" b="1" dirty="0">
                <a:solidFill>
                  <a:srgbClr val="000080"/>
                </a:solidFill>
              </a:rPr>
              <a:t>public int </a:t>
            </a:r>
            <a:r>
              <a:rPr lang="en-US" altLang="uk-UA" sz="1400" dirty="0"/>
              <a:t>compare(A o1, A o2) {  </a:t>
            </a:r>
            <a:r>
              <a:rPr lang="en-US" altLang="uk-UA" sz="1400" b="1" dirty="0">
                <a:solidFill>
                  <a:srgbClr val="000080"/>
                </a:solidFill>
              </a:rPr>
              <a:t>return </a:t>
            </a:r>
            <a:r>
              <a:rPr lang="en-US" altLang="uk-UA" sz="1400" dirty="0">
                <a:solidFill>
                  <a:srgbClr val="0000FF"/>
                </a:solidFill>
              </a:rPr>
              <a:t>0</a:t>
            </a:r>
            <a:r>
              <a:rPr lang="en-US" altLang="uk-UA" sz="1400" dirty="0"/>
              <a:t>; }</a:t>
            </a:r>
            <a:br>
              <a:rPr lang="en-US" altLang="uk-UA" sz="1400" dirty="0"/>
            </a:br>
            <a:r>
              <a:rPr lang="en-US" altLang="uk-UA" sz="1400" dirty="0"/>
              <a:t>}</a:t>
            </a:r>
            <a:br>
              <a:rPr lang="en-US" altLang="uk-UA" sz="1400" dirty="0"/>
            </a:br>
            <a:br>
              <a:rPr lang="en-US" altLang="uk-UA" sz="1400" dirty="0"/>
            </a:br>
            <a:r>
              <a:rPr lang="en-US" altLang="uk-UA" sz="1400" b="1" dirty="0">
                <a:solidFill>
                  <a:srgbClr val="000080"/>
                </a:solidFill>
              </a:rPr>
              <a:t>class </a:t>
            </a:r>
            <a:r>
              <a:rPr lang="en-US" altLang="uk-UA" sz="1400" dirty="0" err="1"/>
              <a:t>AAComparator</a:t>
            </a:r>
            <a:r>
              <a:rPr lang="en-US" altLang="uk-UA" sz="1400" dirty="0"/>
              <a:t> </a:t>
            </a:r>
            <a:r>
              <a:rPr lang="en-US" altLang="uk-UA" sz="1400" b="1" dirty="0">
                <a:solidFill>
                  <a:srgbClr val="000080"/>
                </a:solidFill>
              </a:rPr>
              <a:t>implements </a:t>
            </a:r>
            <a:r>
              <a:rPr lang="en-US" altLang="uk-UA" sz="1400" dirty="0"/>
              <a:t>Comparator&lt;AA&gt; {</a:t>
            </a:r>
            <a:br>
              <a:rPr lang="en-US" altLang="uk-UA" sz="1400" dirty="0"/>
            </a:br>
            <a:r>
              <a:rPr lang="en-US" altLang="uk-UA" sz="1400" dirty="0"/>
              <a:t>    </a:t>
            </a:r>
            <a:r>
              <a:rPr lang="en-US" altLang="uk-UA" sz="1400" b="1" dirty="0">
                <a:solidFill>
                  <a:srgbClr val="000080"/>
                </a:solidFill>
              </a:rPr>
              <a:t>public int </a:t>
            </a:r>
            <a:r>
              <a:rPr lang="en-US" altLang="uk-UA" sz="1400" dirty="0"/>
              <a:t>compare(AA o1, AA o2) { </a:t>
            </a:r>
            <a:r>
              <a:rPr lang="en-US" altLang="uk-UA" sz="1400" b="1" dirty="0">
                <a:solidFill>
                  <a:srgbClr val="000080"/>
                </a:solidFill>
              </a:rPr>
              <a:t>return </a:t>
            </a:r>
            <a:r>
              <a:rPr lang="en-US" altLang="uk-UA" sz="1400" dirty="0">
                <a:solidFill>
                  <a:srgbClr val="0000FF"/>
                </a:solidFill>
              </a:rPr>
              <a:t>0</a:t>
            </a:r>
            <a:r>
              <a:rPr lang="en-US" altLang="uk-UA" sz="1400" dirty="0"/>
              <a:t>; }</a:t>
            </a:r>
            <a:br>
              <a:rPr lang="en-US" altLang="uk-UA" sz="1400" dirty="0"/>
            </a:br>
            <a:r>
              <a:rPr lang="en-US" altLang="uk-UA" sz="1400" dirty="0"/>
              <a:t>}</a:t>
            </a:r>
            <a:br>
              <a:rPr lang="en-US" altLang="uk-UA" sz="1400" dirty="0"/>
            </a:br>
            <a:br>
              <a:rPr lang="en-US" altLang="uk-UA" sz="1400" dirty="0"/>
            </a:br>
            <a:r>
              <a:rPr lang="en-US" altLang="uk-UA" sz="1400" b="1" dirty="0">
                <a:solidFill>
                  <a:srgbClr val="000080"/>
                </a:solidFill>
              </a:rPr>
              <a:t>class </a:t>
            </a:r>
            <a:r>
              <a:rPr lang="en-US" altLang="uk-UA" sz="1400" dirty="0" err="1"/>
              <a:t>AAAComparator</a:t>
            </a:r>
            <a:r>
              <a:rPr lang="en-US" altLang="uk-UA" sz="1400" dirty="0"/>
              <a:t> </a:t>
            </a:r>
            <a:r>
              <a:rPr lang="en-US" altLang="uk-UA" sz="1400" b="1" dirty="0">
                <a:solidFill>
                  <a:srgbClr val="000080"/>
                </a:solidFill>
              </a:rPr>
              <a:t>implements </a:t>
            </a:r>
            <a:r>
              <a:rPr lang="en-US" altLang="uk-UA" sz="1400" dirty="0"/>
              <a:t>Comparator&lt;AAA&gt; {</a:t>
            </a:r>
            <a:br>
              <a:rPr lang="en-US" altLang="uk-UA" sz="1400" dirty="0"/>
            </a:br>
            <a:r>
              <a:rPr lang="en-US" altLang="uk-UA" sz="1400" dirty="0"/>
              <a:t>    </a:t>
            </a:r>
            <a:r>
              <a:rPr lang="en-US" altLang="uk-UA" sz="1400" b="1" dirty="0">
                <a:solidFill>
                  <a:srgbClr val="000080"/>
                </a:solidFill>
              </a:rPr>
              <a:t>public int </a:t>
            </a:r>
            <a:r>
              <a:rPr lang="en-US" altLang="uk-UA" sz="1400" dirty="0"/>
              <a:t>compare(AAA o1, AAA o2) { </a:t>
            </a:r>
            <a:r>
              <a:rPr lang="en-US" altLang="uk-UA" sz="1400" b="1" dirty="0">
                <a:solidFill>
                  <a:srgbClr val="000080"/>
                </a:solidFill>
              </a:rPr>
              <a:t>return </a:t>
            </a:r>
            <a:r>
              <a:rPr lang="en-US" altLang="uk-UA" sz="1400" dirty="0">
                <a:solidFill>
                  <a:srgbClr val="0000FF"/>
                </a:solidFill>
              </a:rPr>
              <a:t>0</a:t>
            </a:r>
            <a:r>
              <a:rPr lang="en-US" altLang="uk-UA" sz="1400" dirty="0"/>
              <a:t>;  }</a:t>
            </a:r>
            <a:br>
              <a:rPr lang="en-US" altLang="uk-UA" sz="1400" dirty="0"/>
            </a:br>
            <a:r>
              <a:rPr lang="en-US" altLang="uk-UA" sz="1400" dirty="0"/>
              <a:t>}</a:t>
            </a:r>
            <a:br>
              <a:rPr lang="en-US" altLang="uk-UA" sz="1400" dirty="0"/>
            </a:br>
            <a:endParaRPr lang="en-US" altLang="uk-UA" sz="1400" dirty="0"/>
          </a:p>
        </p:txBody>
      </p:sp>
      <p:sp>
        <p:nvSpPr>
          <p:cNvPr id="33794" name="Rectangle 4">
            <a:extLst>
              <a:ext uri="{FF2B5EF4-FFF2-40B4-BE49-F238E27FC236}">
                <a16:creationId xmlns:a16="http://schemas.microsoft.com/office/drawing/2014/main" id="{A8FC6068-E475-4FC3-A056-F5B3ABB67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036" y="4432170"/>
            <a:ext cx="4572000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uk-UA" sz="1600" b="1" dirty="0">
                <a:solidFill>
                  <a:srgbClr val="FF0000"/>
                </a:solidFill>
              </a:rPr>
              <a:t>Який рядок не буде компілюватися і чому</a:t>
            </a:r>
          </a:p>
          <a:p>
            <a:r>
              <a:rPr lang="en-US" altLang="uk-UA" sz="1600" b="1" dirty="0">
                <a:solidFill>
                  <a:srgbClr val="000080"/>
                </a:solidFill>
              </a:rPr>
              <a:t>public static void </a:t>
            </a:r>
            <a:r>
              <a:rPr lang="en-US" altLang="uk-UA" sz="1600" dirty="0"/>
              <a:t>main(String[] </a:t>
            </a:r>
            <a:r>
              <a:rPr lang="en-US" altLang="uk-UA" sz="1600" dirty="0" err="1"/>
              <a:t>args</a:t>
            </a:r>
            <a:r>
              <a:rPr lang="en-US" altLang="uk-UA" sz="1600" dirty="0"/>
              <a:t>) {</a:t>
            </a:r>
            <a:br>
              <a:rPr lang="en-US" altLang="uk-UA" sz="1600" dirty="0"/>
            </a:br>
            <a:br>
              <a:rPr lang="en-US" altLang="uk-UA" sz="1600" dirty="0"/>
            </a:br>
            <a:r>
              <a:rPr lang="en-US" altLang="uk-UA" sz="1600" dirty="0"/>
              <a:t>    List&lt;AA&gt; l = </a:t>
            </a:r>
            <a:r>
              <a:rPr lang="en-US" altLang="uk-UA" sz="1600" b="1" dirty="0">
                <a:solidFill>
                  <a:srgbClr val="000080"/>
                </a:solidFill>
              </a:rPr>
              <a:t>new </a:t>
            </a:r>
            <a:r>
              <a:rPr lang="en-US" altLang="uk-UA" sz="1600" dirty="0" err="1"/>
              <a:t>ArrayList</a:t>
            </a:r>
            <a:r>
              <a:rPr lang="en-US" altLang="uk-UA" sz="1600" dirty="0"/>
              <a:t>&lt;&gt;();</a:t>
            </a:r>
            <a:br>
              <a:rPr lang="en-US" altLang="uk-UA" sz="1600" dirty="0"/>
            </a:br>
            <a:r>
              <a:rPr lang="en-US" altLang="uk-UA" sz="1600" dirty="0"/>
              <a:t>    </a:t>
            </a:r>
            <a:r>
              <a:rPr lang="en-US" altLang="uk-UA" sz="1600" dirty="0" err="1"/>
              <a:t>l.sort</a:t>
            </a:r>
            <a:r>
              <a:rPr lang="en-US" altLang="uk-UA" sz="1600" dirty="0"/>
              <a:t>(</a:t>
            </a:r>
            <a:r>
              <a:rPr lang="en-US" altLang="uk-UA" sz="1600" b="1" dirty="0">
                <a:solidFill>
                  <a:srgbClr val="000080"/>
                </a:solidFill>
              </a:rPr>
              <a:t>new </a:t>
            </a:r>
            <a:r>
              <a:rPr lang="en-US" altLang="uk-UA" sz="1600" dirty="0" err="1"/>
              <a:t>AComparator</a:t>
            </a:r>
            <a:r>
              <a:rPr lang="en-US" altLang="uk-UA" sz="1600" dirty="0"/>
              <a:t>());</a:t>
            </a:r>
            <a:br>
              <a:rPr lang="en-US" altLang="uk-UA" sz="1600" dirty="0"/>
            </a:br>
            <a:r>
              <a:rPr lang="en-US" altLang="uk-UA" sz="1600" dirty="0"/>
              <a:t>    </a:t>
            </a:r>
            <a:r>
              <a:rPr lang="en-US" altLang="uk-UA" sz="1600" dirty="0" err="1"/>
              <a:t>l.sort</a:t>
            </a:r>
            <a:r>
              <a:rPr lang="en-US" altLang="uk-UA" sz="1600" dirty="0"/>
              <a:t>(</a:t>
            </a:r>
            <a:r>
              <a:rPr lang="en-US" altLang="uk-UA" sz="1600" b="1" dirty="0">
                <a:solidFill>
                  <a:srgbClr val="000080"/>
                </a:solidFill>
              </a:rPr>
              <a:t>new </a:t>
            </a:r>
            <a:r>
              <a:rPr lang="en-US" altLang="uk-UA" sz="1600" dirty="0" err="1"/>
              <a:t>AAComparator</a:t>
            </a:r>
            <a:r>
              <a:rPr lang="en-US" altLang="uk-UA" sz="1600" dirty="0"/>
              <a:t>());</a:t>
            </a:r>
            <a:br>
              <a:rPr lang="en-US" altLang="uk-UA" sz="1600" dirty="0"/>
            </a:br>
            <a:r>
              <a:rPr lang="en-US" altLang="uk-UA" sz="1600" dirty="0"/>
              <a:t>    </a:t>
            </a:r>
            <a:r>
              <a:rPr lang="en-US" altLang="uk-UA" sz="1600" dirty="0" err="1"/>
              <a:t>l.sort</a:t>
            </a:r>
            <a:r>
              <a:rPr lang="en-US" altLang="uk-UA" sz="1600" dirty="0"/>
              <a:t>(</a:t>
            </a:r>
            <a:r>
              <a:rPr lang="en-US" altLang="uk-UA" sz="1600" b="1" dirty="0">
                <a:solidFill>
                  <a:srgbClr val="000080"/>
                </a:solidFill>
              </a:rPr>
              <a:t>new </a:t>
            </a:r>
            <a:r>
              <a:rPr lang="en-US" altLang="uk-UA" sz="1600" dirty="0" err="1"/>
              <a:t>AAAComparator</a:t>
            </a:r>
            <a:r>
              <a:rPr lang="en-US" altLang="uk-UA" sz="1600" dirty="0"/>
              <a:t>());</a:t>
            </a:r>
            <a:br>
              <a:rPr lang="en-US" altLang="uk-UA" sz="1600" dirty="0"/>
            </a:br>
            <a:r>
              <a:rPr lang="en-US" altLang="uk-UA" sz="1600" dirty="0"/>
              <a:t>}</a:t>
            </a:r>
            <a:br>
              <a:rPr lang="en-US" altLang="uk-UA" sz="1600" dirty="0"/>
            </a:br>
            <a:endParaRPr lang="en-US" altLang="uk-UA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6A647D-71F2-40CA-BEC8-D6D53062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8025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source. </a:t>
            </a:r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Задачка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420D-DBB8-4152-BD78-ED20945E8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3950"/>
          </a:xfrm>
        </p:spPr>
        <p:txBody>
          <a:bodyPr/>
          <a:lstStyle/>
          <a:p>
            <a:pPr algn="ctr">
              <a:defRPr/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Реальний кейс з використанням узагальнень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8" name="Rectangle 4">
            <a:extLst>
              <a:ext uri="{FF2B5EF4-FFF2-40B4-BE49-F238E27FC236}">
                <a16:creationId xmlns:a16="http://schemas.microsoft.com/office/drawing/2014/main" id="{D437A6C7-15D0-4392-931E-71F46D5E9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739" y="1125539"/>
            <a:ext cx="8453437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uk-UA" sz="1400" b="1">
                <a:solidFill>
                  <a:srgbClr val="000080"/>
                </a:solidFill>
              </a:rPr>
              <a:t>class </a:t>
            </a:r>
            <a:r>
              <a:rPr lang="en-US" altLang="uk-UA" sz="1400"/>
              <a:t>State &lt;</a:t>
            </a:r>
            <a:r>
              <a:rPr lang="en-US" altLang="uk-UA" sz="1400">
                <a:solidFill>
                  <a:srgbClr val="20999D"/>
                </a:solidFill>
              </a:rPr>
              <a:t>V</a:t>
            </a:r>
            <a:r>
              <a:rPr lang="en-US" altLang="uk-UA" sz="1400"/>
              <a:t>&gt; {</a:t>
            </a:r>
            <a:br>
              <a:rPr lang="en-US" altLang="uk-UA" sz="1400"/>
            </a:br>
            <a:r>
              <a:rPr lang="en-US" altLang="uk-UA" sz="1400"/>
              <a:t>    </a:t>
            </a:r>
            <a:r>
              <a:rPr lang="en-US" altLang="uk-UA" sz="1400">
                <a:solidFill>
                  <a:srgbClr val="20999D"/>
                </a:solidFill>
              </a:rPr>
              <a:t>V </a:t>
            </a:r>
            <a:r>
              <a:rPr lang="en-US" altLang="uk-UA" sz="1400" b="1">
                <a:solidFill>
                  <a:srgbClr val="660E7A"/>
                </a:solidFill>
              </a:rPr>
              <a:t>value</a:t>
            </a:r>
            <a:r>
              <a:rPr lang="en-US" altLang="uk-UA" sz="1400"/>
              <a:t>;</a:t>
            </a:r>
            <a:br>
              <a:rPr lang="en-US" altLang="uk-UA" sz="1400"/>
            </a:br>
            <a:r>
              <a:rPr lang="en-US" altLang="uk-UA" sz="1400"/>
              <a:t>}</a:t>
            </a:r>
            <a:br>
              <a:rPr lang="en-US" altLang="uk-UA" sz="1400"/>
            </a:br>
            <a:r>
              <a:rPr lang="en-US" altLang="uk-UA" sz="1400" b="1">
                <a:solidFill>
                  <a:srgbClr val="000080"/>
                </a:solidFill>
              </a:rPr>
              <a:t>interface </a:t>
            </a:r>
            <a:r>
              <a:rPr lang="en-US" altLang="uk-UA" sz="1400"/>
              <a:t>TransitionFunction&lt;</a:t>
            </a:r>
            <a:r>
              <a:rPr lang="en-US" altLang="uk-UA" sz="1400">
                <a:solidFill>
                  <a:srgbClr val="20999D"/>
                </a:solidFill>
              </a:rPr>
              <a:t>V</a:t>
            </a:r>
            <a:r>
              <a:rPr lang="en-US" altLang="uk-UA" sz="1400"/>
              <a:t>, </a:t>
            </a:r>
            <a:r>
              <a:rPr lang="en-US" altLang="uk-UA" sz="1400">
                <a:solidFill>
                  <a:srgbClr val="20999D"/>
                </a:solidFill>
              </a:rPr>
              <a:t>S</a:t>
            </a:r>
            <a:r>
              <a:rPr lang="en-US" altLang="uk-UA" sz="1400"/>
              <a:t>&gt; {</a:t>
            </a:r>
            <a:br>
              <a:rPr lang="en-US" altLang="uk-UA" sz="1400"/>
            </a:br>
            <a:r>
              <a:rPr lang="en-US" altLang="uk-UA" sz="1400"/>
              <a:t>    </a:t>
            </a:r>
            <a:r>
              <a:rPr lang="en-US" altLang="uk-UA" sz="1400">
                <a:solidFill>
                  <a:srgbClr val="20999D"/>
                </a:solidFill>
              </a:rPr>
              <a:t>V </a:t>
            </a:r>
            <a:r>
              <a:rPr lang="en-US" altLang="uk-UA" sz="1400"/>
              <a:t>transit (</a:t>
            </a:r>
            <a:r>
              <a:rPr lang="en-US" altLang="uk-UA" sz="1400">
                <a:solidFill>
                  <a:srgbClr val="20999D"/>
                </a:solidFill>
              </a:rPr>
              <a:t>V </a:t>
            </a:r>
            <a:r>
              <a:rPr lang="en-US" altLang="uk-UA" sz="1400"/>
              <a:t>calue, </a:t>
            </a:r>
            <a:r>
              <a:rPr lang="en-US" altLang="uk-UA" sz="1400">
                <a:solidFill>
                  <a:srgbClr val="20999D"/>
                </a:solidFill>
              </a:rPr>
              <a:t>S </a:t>
            </a:r>
            <a:r>
              <a:rPr lang="en-US" altLang="uk-UA" sz="1400"/>
              <a:t>signal);</a:t>
            </a:r>
            <a:br>
              <a:rPr lang="en-US" altLang="uk-UA" sz="1400"/>
            </a:br>
            <a:r>
              <a:rPr lang="en-US" altLang="uk-UA" sz="1400"/>
              <a:t>}</a:t>
            </a:r>
            <a:br>
              <a:rPr lang="en-US" altLang="uk-UA" sz="1400"/>
            </a:br>
            <a:br>
              <a:rPr lang="en-US" altLang="uk-UA" sz="1400"/>
            </a:br>
            <a:r>
              <a:rPr lang="en-US" altLang="uk-UA" sz="1400" b="1">
                <a:solidFill>
                  <a:srgbClr val="000080"/>
                </a:solidFill>
              </a:rPr>
              <a:t>class </a:t>
            </a:r>
            <a:r>
              <a:rPr lang="en-US" altLang="uk-UA" sz="1400"/>
              <a:t>StateLauncher&lt;</a:t>
            </a:r>
            <a:r>
              <a:rPr lang="en-US" altLang="uk-UA" sz="1400">
                <a:solidFill>
                  <a:srgbClr val="20999D"/>
                </a:solidFill>
              </a:rPr>
              <a:t>V</a:t>
            </a:r>
            <a:r>
              <a:rPr lang="en-US" altLang="uk-UA" sz="1400"/>
              <a:t>&gt; {</a:t>
            </a:r>
            <a:br>
              <a:rPr lang="en-US" altLang="uk-UA" sz="1400"/>
            </a:br>
            <a:r>
              <a:rPr lang="en-US" altLang="uk-UA" sz="1400"/>
              <a:t>    State &lt;</a:t>
            </a:r>
            <a:r>
              <a:rPr lang="en-US" altLang="uk-UA" sz="1400">
                <a:solidFill>
                  <a:srgbClr val="20999D"/>
                </a:solidFill>
              </a:rPr>
              <a:t>V</a:t>
            </a:r>
            <a:r>
              <a:rPr lang="en-US" altLang="uk-UA" sz="1400"/>
              <a:t>&gt; </a:t>
            </a:r>
            <a:r>
              <a:rPr lang="en-US" altLang="uk-UA" sz="1400" b="1">
                <a:solidFill>
                  <a:srgbClr val="660E7A"/>
                </a:solidFill>
              </a:rPr>
              <a:t>internalState</a:t>
            </a:r>
            <a:r>
              <a:rPr lang="en-US" altLang="uk-UA" sz="1400"/>
              <a:t>;</a:t>
            </a:r>
            <a:br>
              <a:rPr lang="en-US" altLang="uk-UA" sz="1400"/>
            </a:br>
            <a:r>
              <a:rPr lang="en-US" altLang="uk-UA" sz="1400"/>
              <a:t>    &lt;</a:t>
            </a:r>
            <a:r>
              <a:rPr lang="en-US" altLang="uk-UA" sz="1400">
                <a:solidFill>
                  <a:srgbClr val="20999D"/>
                </a:solidFill>
              </a:rPr>
              <a:t>S</a:t>
            </a:r>
            <a:r>
              <a:rPr lang="en-US" altLang="uk-UA" sz="1400"/>
              <a:t>&gt; StateLauncher (</a:t>
            </a:r>
            <a:r>
              <a:rPr lang="en-US" altLang="uk-UA" sz="1400">
                <a:solidFill>
                  <a:srgbClr val="20999D"/>
                </a:solidFill>
              </a:rPr>
              <a:t>V </a:t>
            </a:r>
            <a:r>
              <a:rPr lang="en-US" altLang="uk-UA" sz="1400"/>
              <a:t>value, TransitionFunction&lt;</a:t>
            </a:r>
            <a:r>
              <a:rPr lang="en-US" altLang="uk-UA" sz="1400">
                <a:solidFill>
                  <a:srgbClr val="20999D"/>
                </a:solidFill>
              </a:rPr>
              <a:t>V</a:t>
            </a:r>
            <a:r>
              <a:rPr lang="en-US" altLang="uk-UA" sz="1400"/>
              <a:t>,</a:t>
            </a:r>
            <a:r>
              <a:rPr lang="en-US" altLang="uk-UA" sz="1400">
                <a:solidFill>
                  <a:srgbClr val="20999D"/>
                </a:solidFill>
              </a:rPr>
              <a:t>S</a:t>
            </a:r>
            <a:r>
              <a:rPr lang="en-US" altLang="uk-UA" sz="1400"/>
              <a:t>&gt; transFunc, </a:t>
            </a:r>
            <a:r>
              <a:rPr lang="en-US" altLang="uk-UA" sz="1400">
                <a:solidFill>
                  <a:srgbClr val="20999D"/>
                </a:solidFill>
              </a:rPr>
              <a:t>S </a:t>
            </a:r>
            <a:r>
              <a:rPr lang="en-US" altLang="uk-UA" sz="1400"/>
              <a:t>signal) {</a:t>
            </a:r>
            <a:br>
              <a:rPr lang="en-US" altLang="uk-UA" sz="1400"/>
            </a:br>
            <a:r>
              <a:rPr lang="en-US" altLang="uk-UA" sz="1400"/>
              <a:t>        </a:t>
            </a:r>
            <a:r>
              <a:rPr lang="en-US" altLang="uk-UA" sz="1400" b="1">
                <a:solidFill>
                  <a:srgbClr val="660E7A"/>
                </a:solidFill>
              </a:rPr>
              <a:t>internalState</a:t>
            </a:r>
            <a:r>
              <a:rPr lang="en-US" altLang="uk-UA" sz="1400"/>
              <a:t>.</a:t>
            </a:r>
            <a:r>
              <a:rPr lang="en-US" altLang="uk-UA" sz="1400" b="1">
                <a:solidFill>
                  <a:srgbClr val="660E7A"/>
                </a:solidFill>
              </a:rPr>
              <a:t>value </a:t>
            </a:r>
            <a:r>
              <a:rPr lang="en-US" altLang="uk-UA" sz="1400"/>
              <a:t>= transFunc.transit(value, signal);</a:t>
            </a:r>
            <a:br>
              <a:rPr lang="en-US" altLang="uk-UA" sz="1400"/>
            </a:br>
            <a:r>
              <a:rPr lang="en-US" altLang="uk-UA" sz="1400"/>
              <a:t>    }</a:t>
            </a:r>
            <a:br>
              <a:rPr lang="en-US" altLang="uk-UA" sz="1400"/>
            </a:br>
            <a:r>
              <a:rPr lang="en-US" altLang="uk-UA" sz="1400"/>
              <a:t>}</a:t>
            </a:r>
            <a:br>
              <a:rPr lang="en-US" altLang="uk-UA" sz="1400"/>
            </a:br>
            <a:endParaRPr lang="en-US" altLang="uk-UA" sz="1400"/>
          </a:p>
        </p:txBody>
      </p:sp>
      <p:sp>
        <p:nvSpPr>
          <p:cNvPr id="34819" name="Rectangle 6">
            <a:extLst>
              <a:ext uri="{FF2B5EF4-FFF2-40B4-BE49-F238E27FC236}">
                <a16:creationId xmlns:a16="http://schemas.microsoft.com/office/drawing/2014/main" id="{0602E01A-9309-4A2D-B2C9-C5EF543E5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4149726"/>
            <a:ext cx="82804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uk-UA" sz="1400" b="1">
                <a:solidFill>
                  <a:srgbClr val="000080"/>
                </a:solidFill>
              </a:rPr>
              <a:t>public static void </a:t>
            </a:r>
            <a:r>
              <a:rPr lang="en-US" altLang="uk-UA" sz="1400"/>
              <a:t>main(String[] args) {</a:t>
            </a:r>
            <a:br>
              <a:rPr lang="en-US" altLang="uk-UA" sz="1400"/>
            </a:br>
            <a:br>
              <a:rPr lang="en-US" altLang="uk-UA" sz="1400"/>
            </a:br>
            <a:r>
              <a:rPr lang="en-US" altLang="uk-UA" sz="1400"/>
              <a:t>    StateLauncher&lt;Integer&gt; sl = </a:t>
            </a:r>
            <a:r>
              <a:rPr lang="en-US" altLang="uk-UA" sz="1400" b="1">
                <a:solidFill>
                  <a:srgbClr val="000080"/>
                </a:solidFill>
              </a:rPr>
              <a:t>new </a:t>
            </a:r>
            <a:r>
              <a:rPr lang="en-US" altLang="uk-UA" sz="1400"/>
              <a:t>StateLauncher&lt;Integer&gt;(</a:t>
            </a:r>
            <a:br>
              <a:rPr lang="en-US" altLang="uk-UA" sz="1400"/>
            </a:br>
            <a:r>
              <a:rPr lang="en-US" altLang="uk-UA" sz="1400"/>
              <a:t>            </a:t>
            </a:r>
            <a:r>
              <a:rPr lang="en-US" altLang="uk-UA" sz="1400">
                <a:solidFill>
                  <a:srgbClr val="0000FF"/>
                </a:solidFill>
              </a:rPr>
              <a:t>1</a:t>
            </a:r>
            <a:r>
              <a:rPr lang="en-US" altLang="uk-UA" sz="1400"/>
              <a:t>,</a:t>
            </a:r>
            <a:br>
              <a:rPr lang="en-US" altLang="uk-UA" sz="1400"/>
            </a:br>
            <a:r>
              <a:rPr lang="en-US" altLang="uk-UA" sz="1400"/>
              <a:t>            </a:t>
            </a:r>
            <a:r>
              <a:rPr lang="en-US" altLang="uk-UA" sz="1400" b="1">
                <a:solidFill>
                  <a:srgbClr val="000080"/>
                </a:solidFill>
              </a:rPr>
              <a:t>new </a:t>
            </a:r>
            <a:r>
              <a:rPr lang="en-US" altLang="uk-UA" sz="1400"/>
              <a:t>TransitionFunction&lt;Integer, String&gt;() {</a:t>
            </a:r>
            <a:br>
              <a:rPr lang="en-US" altLang="uk-UA" sz="1400"/>
            </a:br>
            <a:r>
              <a:rPr lang="en-US" altLang="uk-UA" sz="1400"/>
              <a:t>                </a:t>
            </a:r>
            <a:r>
              <a:rPr lang="en-US" altLang="uk-UA" sz="1400" b="1">
                <a:solidFill>
                  <a:srgbClr val="000080"/>
                </a:solidFill>
              </a:rPr>
              <a:t>public </a:t>
            </a:r>
            <a:r>
              <a:rPr lang="en-US" altLang="uk-UA" sz="1400"/>
              <a:t>Integer transit(Integer value, String signal) {</a:t>
            </a:r>
            <a:br>
              <a:rPr lang="en-US" altLang="uk-UA" sz="1400"/>
            </a:br>
            <a:r>
              <a:rPr lang="en-US" altLang="uk-UA" sz="1400"/>
              <a:t>                    </a:t>
            </a:r>
            <a:r>
              <a:rPr lang="en-US" altLang="uk-UA" sz="1400" b="1">
                <a:solidFill>
                  <a:srgbClr val="000080"/>
                </a:solidFill>
              </a:rPr>
              <a:t>return </a:t>
            </a:r>
            <a:r>
              <a:rPr lang="en-US" altLang="uk-UA" sz="1400"/>
              <a:t>value + signal.hashCode();</a:t>
            </a:r>
            <a:br>
              <a:rPr lang="en-US" altLang="uk-UA" sz="1400"/>
            </a:br>
            <a:r>
              <a:rPr lang="en-US" altLang="uk-UA" sz="1400"/>
              <a:t>                }</a:t>
            </a:r>
            <a:br>
              <a:rPr lang="en-US" altLang="uk-UA" sz="1400"/>
            </a:br>
            <a:r>
              <a:rPr lang="en-US" altLang="uk-UA" sz="1400"/>
              <a:t>            },</a:t>
            </a:r>
            <a:br>
              <a:rPr lang="en-US" altLang="uk-UA" sz="1400"/>
            </a:br>
            <a:r>
              <a:rPr lang="en-US" altLang="uk-UA" sz="1400"/>
              <a:t>            </a:t>
            </a:r>
            <a:r>
              <a:rPr lang="en-US" altLang="uk-UA" sz="1400" b="1">
                <a:solidFill>
                  <a:srgbClr val="008000"/>
                </a:solidFill>
              </a:rPr>
              <a:t>"sample signal"</a:t>
            </a:r>
            <a:r>
              <a:rPr lang="en-US" altLang="uk-UA" sz="1400"/>
              <a:t>);</a:t>
            </a:r>
            <a:br>
              <a:rPr lang="en-US" altLang="uk-UA" sz="1400"/>
            </a:br>
            <a:r>
              <a:rPr lang="en-US" altLang="uk-UA" sz="140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849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>
          <a:xfrm>
            <a:off x="1225486" y="791850"/>
            <a:ext cx="9700180" cy="11369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порівнює два об’єкти на рівність</a:t>
            </a: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перевизначені методу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 також перевизначити метод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436" name="Прямая соединительная линия 7"/>
          <p:cNvCxnSpPr>
            <a:cxnSpLocks noChangeShapeType="1"/>
          </p:cNvCxnSpPr>
          <p:nvPr/>
        </p:nvCxnSpPr>
        <p:spPr bwMode="auto">
          <a:xfrm>
            <a:off x="4551363" y="3995738"/>
            <a:ext cx="5715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437" name="Прямая соединительная линия 10"/>
          <p:cNvCxnSpPr>
            <a:cxnSpLocks noChangeShapeType="1"/>
          </p:cNvCxnSpPr>
          <p:nvPr/>
        </p:nvCxnSpPr>
        <p:spPr bwMode="auto">
          <a:xfrm>
            <a:off x="4551363" y="3995738"/>
            <a:ext cx="0" cy="25971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46438" name="Объект 11"/>
          <p:cNvGraphicFramePr>
            <a:graphicFrameLocks noChangeAspect="1"/>
          </p:cNvGraphicFramePr>
          <p:nvPr/>
        </p:nvGraphicFramePr>
        <p:xfrm>
          <a:off x="4824413" y="4114800"/>
          <a:ext cx="5167312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113359" imgH="2067691" progId="Visio.Drawing.11">
                  <p:embed/>
                </p:oleObj>
              </mc:Choice>
              <mc:Fallback>
                <p:oleObj name="Visio" r:id="rId2" imgW="4113359" imgH="2067691" progId="Visio.Drawing.11">
                  <p:embed/>
                  <p:pic>
                    <p:nvPicPr>
                      <p:cNvPr id="146438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4114800"/>
                        <a:ext cx="5167312" cy="259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9" name="Объект 1"/>
          <p:cNvGraphicFramePr>
            <a:graphicFrameLocks noChangeAspect="1"/>
          </p:cNvGraphicFramePr>
          <p:nvPr/>
        </p:nvGraphicFramePr>
        <p:xfrm>
          <a:off x="2114551" y="1960563"/>
          <a:ext cx="5929313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563080" imgH="1895744" progId="Visio.Drawing.11">
                  <p:embed/>
                </p:oleObj>
              </mc:Choice>
              <mc:Fallback>
                <p:oleObj name="Visio" r:id="rId4" imgW="4563080" imgH="1895744" progId="Visio.Drawing.11">
                  <p:embed/>
                  <p:pic>
                    <p:nvPicPr>
                      <p:cNvPr id="146439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1" y="1960563"/>
                        <a:ext cx="5929313" cy="246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364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4972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507" name="Объект 2"/>
          <p:cNvSpPr>
            <a:spLocks noGrp="1"/>
          </p:cNvSpPr>
          <p:nvPr>
            <p:ph sz="quarter" idx="11"/>
          </p:nvPr>
        </p:nvSpPr>
        <p:spPr>
          <a:xfrm>
            <a:off x="1338605" y="1112363"/>
            <a:ext cx="10001839" cy="5005862"/>
          </a:xfrm>
        </p:spPr>
        <p:txBody>
          <a:bodyPr>
            <a:noAutofit/>
          </a:bodyPr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хеш-код об’єкту</a:t>
            </a:r>
          </a:p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Стандартна реалізація методу використовує як хеш-код адресу об’єкту в пам’яті</a:t>
            </a:r>
          </a:p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перевизначені методу необхідно враховувати наступну угоду:</a:t>
            </a:r>
          </a:p>
          <a:p>
            <a:pPr lvl="1"/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одного і того ж об’єкту метод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повинен завжди повертати одне і те ж значення</a:t>
            </a:r>
          </a:p>
          <a:p>
            <a:pPr lvl="1"/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рівних об’єктів (при перевірці методом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метод </a:t>
            </a:r>
            <a:r>
              <a:rPr lang="en-US" altLang="ru-RU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повинен завжди повертати одне і те ж значення</a:t>
            </a:r>
          </a:p>
          <a:p>
            <a:pPr lvl="1"/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допускається повертання однакового хеш-коду для різних об’єктів, в той же час це знижує продуктивність при роботі з хеш-таблицями</a:t>
            </a:r>
          </a:p>
        </p:txBody>
      </p:sp>
    </p:spTree>
    <p:extLst>
      <p:ext uri="{BB962C8B-B14F-4D97-AF65-F5344CB8AC3E}">
        <p14:creationId xmlns:p14="http://schemas.microsoft.com/office/powerpoint/2010/main" val="102062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723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459" name="Объект 2"/>
          <p:cNvSpPr>
            <a:spLocks noGrp="1"/>
          </p:cNvSpPr>
          <p:nvPr>
            <p:ph sz="quarter" idx="11"/>
          </p:nvPr>
        </p:nvSpPr>
        <p:spPr>
          <a:xfrm>
            <a:off x="1602835" y="757235"/>
            <a:ext cx="9172001" cy="4625469"/>
          </a:xfrm>
        </p:spPr>
        <p:txBody>
          <a:bodyPr/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перетворює об’єкт в рядок</a:t>
            </a:r>
          </a:p>
        </p:txBody>
      </p:sp>
      <p:graphicFrame>
        <p:nvGraphicFramePr>
          <p:cNvPr id="147460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350845"/>
              </p:ext>
            </p:extLst>
          </p:nvPr>
        </p:nvGraphicFramePr>
        <p:xfrm>
          <a:off x="2149475" y="1649413"/>
          <a:ext cx="6781800" cy="445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915492" imgH="2568418" progId="Visio.Drawing.11">
                  <p:embed/>
                </p:oleObj>
              </mc:Choice>
              <mc:Fallback>
                <p:oleObj name="Visio" r:id="rId2" imgW="3915492" imgH="2568418" progId="Visio.Drawing.11">
                  <p:embed/>
                  <p:pic>
                    <p:nvPicPr>
                      <p:cNvPr id="14746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1649413"/>
                        <a:ext cx="6781800" cy="445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62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2679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quarter" idx="11"/>
          </p:nvPr>
        </p:nvSpPr>
        <p:spPr>
          <a:xfrm>
            <a:off x="952107" y="942680"/>
            <a:ext cx="10407192" cy="191958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 копію об’єкта</a:t>
            </a:r>
          </a:p>
          <a:p>
            <a:pPr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працює для об’єктів класів, які реалізують інтерфейс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Cloneable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перевизначати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щоб зробити його публічним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випадку, якщо об’єкт для копіювання містить посилання на зовнішні об’єкти</a:t>
            </a:r>
          </a:p>
          <a:p>
            <a:pPr lvl="1">
              <a:defRPr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5412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357629"/>
              </p:ext>
            </p:extLst>
          </p:nvPr>
        </p:nvGraphicFramePr>
        <p:xfrm>
          <a:off x="2620652" y="2852738"/>
          <a:ext cx="6923398" cy="379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172877" imgH="2906375" progId="Visio.Drawing.11">
                  <p:embed/>
                </p:oleObj>
              </mc:Choice>
              <mc:Fallback>
                <p:oleObj name="Visio" r:id="rId2" imgW="5172877" imgH="2906375" progId="Visio.Drawing.11">
                  <p:embed/>
                  <p:pic>
                    <p:nvPicPr>
                      <p:cNvPr id="145412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652" y="2852738"/>
                        <a:ext cx="6923398" cy="379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50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7D5E2A6-6F80-D8F6-C596-9D9424CF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7839"/>
          </a:xfrm>
        </p:spPr>
        <p:txBody>
          <a:bodyPr/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Клонування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об'єктів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A0D625E-496B-83FF-2A7B-5C75F4313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706" y="1600201"/>
            <a:ext cx="8024589" cy="4500563"/>
          </a:xfrm>
          <a:noFill/>
        </p:spPr>
      </p:pic>
    </p:spTree>
    <p:extLst>
      <p:ext uri="{BB962C8B-B14F-4D97-AF65-F5344CB8AC3E}">
        <p14:creationId xmlns:p14="http://schemas.microsoft.com/office/powerpoint/2010/main" val="228602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8729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finalize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>
          <a:xfrm>
            <a:off x="678730" y="848412"/>
            <a:ext cx="10821971" cy="21868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викликається одноразово збирачем сміття перед знищенням об’єкту</a:t>
            </a: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може використовуватись для вивільнення ресурсів об’єкту</a:t>
            </a: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Відсутня гарантія виклику даного методу</a:t>
            </a:r>
          </a:p>
          <a:p>
            <a:pPr lvl="1"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848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272265"/>
              </p:ext>
            </p:extLst>
          </p:nvPr>
        </p:nvGraphicFramePr>
        <p:xfrm>
          <a:off x="2884602" y="2811722"/>
          <a:ext cx="5861525" cy="402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124408" imgH="2828826" progId="Visio.Drawing.11">
                  <p:embed/>
                </p:oleObj>
              </mc:Choice>
              <mc:Fallback>
                <p:oleObj name="Visio" r:id="rId2" imgW="4124408" imgH="2828826" progId="Visio.Drawing.11">
                  <p:embed/>
                  <p:pic>
                    <p:nvPicPr>
                      <p:cNvPr id="14848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602" y="2811722"/>
                        <a:ext cx="5861525" cy="4020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08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0132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getClass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RTTI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1" name="Объект 2"/>
          <p:cNvSpPr>
            <a:spLocks noGrp="1"/>
          </p:cNvSpPr>
          <p:nvPr>
            <p:ph sz="quarter" idx="11"/>
          </p:nvPr>
        </p:nvSpPr>
        <p:spPr>
          <a:xfrm>
            <a:off x="1951039" y="1026661"/>
            <a:ext cx="3873499" cy="255171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alt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getClass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об’єкт класу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java.lang.Class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який містить інформацію про клас об’єкту</a:t>
            </a:r>
          </a:p>
          <a:p>
            <a:pPr>
              <a:defRPr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не може бути перевизначений</a:t>
            </a:r>
          </a:p>
          <a:p>
            <a:pPr>
              <a:defRPr/>
            </a:pPr>
            <a:endParaRPr lang="en-US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>
          <a:xfrm>
            <a:off x="6367464" y="1026661"/>
            <a:ext cx="4626776" cy="301942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Run-time type identification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RTTI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механізм, який дозволяє визначити тип даних об’єкту під час виконання програми</a:t>
            </a:r>
          </a:p>
          <a:p>
            <a:pPr>
              <a:defRPr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RTTI:</a:t>
            </a:r>
          </a:p>
          <a:p>
            <a:pPr lvl="1">
              <a:defRPr/>
            </a:pP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Object.getClass</a:t>
            </a:r>
            <a:endParaRPr lang="en-US" alt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0533" name="Объект 3"/>
          <p:cNvGraphicFramePr>
            <a:graphicFrameLocks noChangeAspect="1"/>
          </p:cNvGraphicFramePr>
          <p:nvPr/>
        </p:nvGraphicFramePr>
        <p:xfrm>
          <a:off x="3460751" y="4637089"/>
          <a:ext cx="6742095" cy="1893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714752" imgH="1323924" progId="Visio.Drawing.11">
                  <p:embed/>
                </p:oleObj>
              </mc:Choice>
              <mc:Fallback>
                <p:oleObj name="Visio" r:id="rId2" imgW="4714752" imgH="1323924" progId="Visio.Drawing.11">
                  <p:embed/>
                  <p:pic>
                    <p:nvPicPr>
                      <p:cNvPr id="150533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1" y="4637089"/>
                        <a:ext cx="6742095" cy="1893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4" name="Объект 4"/>
          <p:cNvGraphicFramePr>
            <a:graphicFrameLocks noChangeAspect="1"/>
          </p:cNvGraphicFramePr>
          <p:nvPr/>
        </p:nvGraphicFramePr>
        <p:xfrm>
          <a:off x="1951039" y="3660775"/>
          <a:ext cx="22637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971884" imgH="600016" progId="Visio.Drawing.11">
                  <p:embed/>
                </p:oleObj>
              </mc:Choice>
              <mc:Fallback>
                <p:oleObj name="Visio" r:id="rId4" imgW="1971884" imgH="600016" progId="Visio.Drawing.11">
                  <p:embed/>
                  <p:pic>
                    <p:nvPicPr>
                      <p:cNvPr id="150534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039" y="3660775"/>
                        <a:ext cx="2263775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5" name="Стрелка вправо 5"/>
          <p:cNvSpPr>
            <a:spLocks noChangeArrowheads="1"/>
          </p:cNvSpPr>
          <p:nvPr/>
        </p:nvSpPr>
        <p:spPr bwMode="auto">
          <a:xfrm rot="-7367118">
            <a:off x="2628107" y="4663282"/>
            <a:ext cx="777875" cy="411162"/>
          </a:xfrm>
          <a:prstGeom prst="rightArrow">
            <a:avLst>
              <a:gd name="adj1" fmla="val 50000"/>
              <a:gd name="adj2" fmla="val 5008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897977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1915</Words>
  <Application>Microsoft Office PowerPoint</Application>
  <PresentationFormat>Широкоэкранный</PresentationFormat>
  <Paragraphs>277</Paragraphs>
  <Slides>29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Times New Roman</vt:lpstr>
      <vt:lpstr>Wingdings</vt:lpstr>
      <vt:lpstr>Тема Office</vt:lpstr>
      <vt:lpstr>Visio</vt:lpstr>
      <vt:lpstr>Презентация PowerPoint</vt:lpstr>
      <vt:lpstr>Клас java.lang.Object</vt:lpstr>
      <vt:lpstr>Клас Object. Метод equals</vt:lpstr>
      <vt:lpstr>Клас Object. Метод hashCode</vt:lpstr>
      <vt:lpstr>Клас Object. Метод toString</vt:lpstr>
      <vt:lpstr>Клас Object. Метод clone</vt:lpstr>
      <vt:lpstr>Клонування об'єктів</vt:lpstr>
      <vt:lpstr>Клас Object. Метод finalize</vt:lpstr>
      <vt:lpstr>Клас Object. Метод getClass. RTTI</vt:lpstr>
      <vt:lpstr>Клас Class</vt:lpstr>
      <vt:lpstr>Клас Class</vt:lpstr>
      <vt:lpstr>Приклад без застосування узагальнень</vt:lpstr>
      <vt:lpstr>Презентация PowerPoint</vt:lpstr>
      <vt:lpstr>Історія появи узагальнень в Java</vt:lpstr>
      <vt:lpstr>Приклад застосування узагальнень</vt:lpstr>
      <vt:lpstr>Реалізація узагальнень в Java</vt:lpstr>
      <vt:lpstr>Елементи мови, які узагальнюються</vt:lpstr>
      <vt:lpstr>Узагальнені типи </vt:lpstr>
      <vt:lpstr>Узагальнені типи</vt:lpstr>
      <vt:lpstr>Узагальнені методи </vt:lpstr>
      <vt:lpstr>Обмеження для змінних типу </vt:lpstr>
      <vt:lpstr>Whildcards (підстановочні типи)</vt:lpstr>
      <vt:lpstr>Whildcards (підстановочні типи)</vt:lpstr>
      <vt:lpstr>Wildcards details</vt:lpstr>
      <vt:lpstr>Bounded wildcards</vt:lpstr>
      <vt:lpstr>Давайте подивимось java source</vt:lpstr>
      <vt:lpstr>Далі і глибше у java source</vt:lpstr>
      <vt:lpstr>Java source. Задачка</vt:lpstr>
      <vt:lpstr>Реальний кейс з використанням узагальнень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3.8. Клас Object</dc:title>
  <dc:creator>Шейко Ростислав Олександрович</dc:creator>
  <cp:lastModifiedBy>Шейко Ростислав Олександрович</cp:lastModifiedBy>
  <cp:revision>9</cp:revision>
  <dcterms:created xsi:type="dcterms:W3CDTF">2023-12-18T18:52:39Z</dcterms:created>
  <dcterms:modified xsi:type="dcterms:W3CDTF">2024-06-01T09:58:24Z</dcterms:modified>
</cp:coreProperties>
</file>