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786" r:id="rId2"/>
    <p:sldId id="789" r:id="rId3"/>
    <p:sldId id="790" r:id="rId4"/>
    <p:sldId id="791" r:id="rId5"/>
    <p:sldId id="792" r:id="rId6"/>
    <p:sldId id="787" r:id="rId7"/>
    <p:sldId id="798" r:id="rId8"/>
    <p:sldId id="799" r:id="rId9"/>
    <p:sldId id="800" r:id="rId10"/>
    <p:sldId id="788" r:id="rId11"/>
    <p:sldId id="793" r:id="rId12"/>
    <p:sldId id="794" r:id="rId13"/>
    <p:sldId id="795" r:id="rId14"/>
    <p:sldId id="796" r:id="rId15"/>
    <p:sldId id="797" r:id="rId16"/>
    <p:sldId id="801" r:id="rId17"/>
    <p:sldId id="802" r:id="rId18"/>
    <p:sldId id="803" r:id="rId19"/>
    <p:sldId id="804" r:id="rId2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0F992E1-A5DC-42D6-8A1F-4E70946D542C}">
          <p14:sldIdLst>
            <p14:sldId id="786"/>
            <p14:sldId id="789"/>
            <p14:sldId id="790"/>
            <p14:sldId id="791"/>
            <p14:sldId id="792"/>
            <p14:sldId id="787"/>
            <p14:sldId id="798"/>
            <p14:sldId id="799"/>
            <p14:sldId id="800"/>
            <p14:sldId id="788"/>
            <p14:sldId id="793"/>
            <p14:sldId id="794"/>
            <p14:sldId id="795"/>
            <p14:sldId id="796"/>
            <p14:sldId id="797"/>
            <p14:sldId id="801"/>
            <p14:sldId id="802"/>
            <p14:sldId id="803"/>
            <p14:sldId id="8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A7313-6C2C-4535-AD93-9A5AB9AF49C5}" type="datetimeFigureOut">
              <a:rPr lang="uk-UA" smtClean="0"/>
              <a:t>01.06.2024</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E04E8-B3F8-4F1B-86E2-252255380C8F}" type="slidenum">
              <a:rPr lang="uk-UA" smtClean="0"/>
              <a:t>‹#›</a:t>
            </a:fld>
            <a:endParaRPr lang="uk-UA"/>
          </a:p>
        </p:txBody>
      </p:sp>
    </p:spTree>
    <p:extLst>
      <p:ext uri="{BB962C8B-B14F-4D97-AF65-F5344CB8AC3E}">
        <p14:creationId xmlns:p14="http://schemas.microsoft.com/office/powerpoint/2010/main" val="323771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E92E04E8-B3F8-4F1B-86E2-252255380C8F}" type="slidenum">
              <a:rPr lang="uk-UA" smtClean="0"/>
              <a:t>1</a:t>
            </a:fld>
            <a:endParaRPr lang="uk-UA"/>
          </a:p>
        </p:txBody>
      </p:sp>
    </p:spTree>
    <p:extLst>
      <p:ext uri="{BB962C8B-B14F-4D97-AF65-F5344CB8AC3E}">
        <p14:creationId xmlns:p14="http://schemas.microsoft.com/office/powerpoint/2010/main" val="162610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244368-4733-57EA-3424-55F709E030C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2E717C2F-4B62-84B3-E14E-EFD0EC048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3D00B96C-FAA1-42AF-9587-6EBCD8C53E47}"/>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04048F96-0860-D93F-FF02-7233522F194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BE7D28E7-F5B7-A0CA-B0B7-22AD0F746A95}"/>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55948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D63F7C-3CE0-BB3B-CFDB-4EF51A4C564D}"/>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53366FC2-6A61-A7AC-4712-37380B421CD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E8FA707-6A20-5155-5B06-719D9B8FCFF1}"/>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F4EE235D-0A39-9868-C196-3CF45717D27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8B64E8B2-FE15-B3E0-BCE1-16982191214B}"/>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269810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AB69DF8-7EB7-F2EF-FBC9-E4F7A0453D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14EAC22D-D16F-B4FD-38F5-BCE47A57312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47E95122-9F74-CDC4-E8DC-422C25E21E23}"/>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56C3BE5A-3372-6225-4213-5B4E99BBCC2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AF19FB5E-6BB7-F244-F513-333E79EB3131}"/>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198181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D84992-ACD4-36A4-8122-34B295950EB5}"/>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E57E06EE-E608-98E4-2F1D-AF3A1229765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2CDEF408-92AA-FBA3-F669-69A305935302}"/>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66B51687-42A2-6E1B-D0BE-00056B9677BD}"/>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72EC3C7C-BB3D-4525-9B8A-F29C36C9414F}"/>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39322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BCDED7-762C-D357-69C6-2225F7F77AB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DF77EE39-B979-F215-0155-37304807D6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FABEEC3-458D-7553-DD72-5DB29900176F}"/>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1A5E69EB-8E86-4968-72F2-4B13869F931D}"/>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4C3B1598-CB09-6705-234B-F357A8020D8B}"/>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187658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4C4C60-44C1-2A7C-8D90-6F21BE59F789}"/>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F6D02C82-6CAC-FBF8-C6ED-9FD3A2676BD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6C06AAEE-57B0-4FC1-F153-957048B66FC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9346B014-37A1-9EBC-F448-24299C04BAB2}"/>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6" name="Нижний колонтитул 5">
            <a:extLst>
              <a:ext uri="{FF2B5EF4-FFF2-40B4-BE49-F238E27FC236}">
                <a16:creationId xmlns:a16="http://schemas.microsoft.com/office/drawing/2014/main" id="{C78AB319-F490-A21B-1E1D-AFBD1D94254A}"/>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C3871725-4396-8FE7-16AF-F78A630A892E}"/>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152332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2C6C9A-C727-91EE-C1EC-C66AB4722734}"/>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E18F9D0D-3C5F-61D6-DB06-13ADD0A15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B58F97A-45DE-EB8B-C383-BFC3F746AA1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782617A8-6B7C-E606-8DF9-3F01BDB81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0D42111-22FE-06C4-9EAA-BDD024BACC6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83E9AD6A-938E-D740-B3DF-7ECF8993DECF}"/>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8" name="Нижний колонтитул 7">
            <a:extLst>
              <a:ext uri="{FF2B5EF4-FFF2-40B4-BE49-F238E27FC236}">
                <a16:creationId xmlns:a16="http://schemas.microsoft.com/office/drawing/2014/main" id="{CC0C7911-9610-5BEC-5DAD-08AF9D4F7DA3}"/>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208EE04D-131B-E410-4591-B3E273E93BC3}"/>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84285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168EE0-56F6-BC8B-28E2-8AC6FB8F19AC}"/>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26EC52D-024E-A5EE-8345-231E2E1E6964}"/>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4" name="Нижний колонтитул 3">
            <a:extLst>
              <a:ext uri="{FF2B5EF4-FFF2-40B4-BE49-F238E27FC236}">
                <a16:creationId xmlns:a16="http://schemas.microsoft.com/office/drawing/2014/main" id="{CE8B7518-69A7-960A-A589-06F74220120C}"/>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0EB97043-717F-D200-4A6D-3A21F53660D0}"/>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292969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43EEA47-7B36-4B8D-1A2A-36EDBDE7F1DD}"/>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3" name="Нижний колонтитул 2">
            <a:extLst>
              <a:ext uri="{FF2B5EF4-FFF2-40B4-BE49-F238E27FC236}">
                <a16:creationId xmlns:a16="http://schemas.microsoft.com/office/drawing/2014/main" id="{92B0DC68-2405-5699-ADD3-BFE0AC914B2D}"/>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018C919E-D6D9-6ED2-EEBA-D3F1AA42E34A}"/>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266762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3CBA86-D903-0201-6D85-2DEE2E8A8D3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4529F4AC-AB41-91AE-2CD2-880B5F3CC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48EF174C-057F-9A1D-FDD1-6A34CADEB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DCAE77C-2CB2-A4CF-6B7A-8D09CB1FCF90}"/>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6" name="Нижний колонтитул 5">
            <a:extLst>
              <a:ext uri="{FF2B5EF4-FFF2-40B4-BE49-F238E27FC236}">
                <a16:creationId xmlns:a16="http://schemas.microsoft.com/office/drawing/2014/main" id="{FCC58FDD-C178-F6D0-7440-3E218E587E4C}"/>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58A21BF0-C72A-29E4-B170-562980A72EFA}"/>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231070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D7C2C2-6E33-3619-D2D3-7AE860FBAA5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F5957EC5-2428-9A25-E2E1-C03DFC8843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F78C717F-CBD8-B791-EF81-0B685AFED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B3DD288-F246-2B6D-8E53-2DCE0A2F46FF}"/>
              </a:ext>
            </a:extLst>
          </p:cNvPr>
          <p:cNvSpPr>
            <a:spLocks noGrp="1"/>
          </p:cNvSpPr>
          <p:nvPr>
            <p:ph type="dt" sz="half" idx="10"/>
          </p:nvPr>
        </p:nvSpPr>
        <p:spPr/>
        <p:txBody>
          <a:bodyPr/>
          <a:lstStyle/>
          <a:p>
            <a:fld id="{7BBE6D23-E4C3-44CC-A24D-1E438BAF9A17}" type="datetimeFigureOut">
              <a:rPr lang="uk-UA" smtClean="0"/>
              <a:t>01.06.2024</a:t>
            </a:fld>
            <a:endParaRPr lang="uk-UA"/>
          </a:p>
        </p:txBody>
      </p:sp>
      <p:sp>
        <p:nvSpPr>
          <p:cNvPr id="6" name="Нижний колонтитул 5">
            <a:extLst>
              <a:ext uri="{FF2B5EF4-FFF2-40B4-BE49-F238E27FC236}">
                <a16:creationId xmlns:a16="http://schemas.microsoft.com/office/drawing/2014/main" id="{BF41544F-A34D-3CD3-CC30-5C45CEE85F28}"/>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7B6FD0C9-7314-E909-68E0-F9AA2C155DD1}"/>
              </a:ext>
            </a:extLst>
          </p:cNvPr>
          <p:cNvSpPr>
            <a:spLocks noGrp="1"/>
          </p:cNvSpPr>
          <p:nvPr>
            <p:ph type="sldNum" sz="quarter" idx="12"/>
          </p:nvPr>
        </p:nvSpPr>
        <p:spPr/>
        <p:txBody>
          <a:bodyPr/>
          <a:lstStyle/>
          <a:p>
            <a:fld id="{67B3F8C0-4F74-4202-8CD2-E9F0F64AE26B}" type="slidenum">
              <a:rPr lang="uk-UA" smtClean="0"/>
              <a:t>‹#›</a:t>
            </a:fld>
            <a:endParaRPr lang="uk-UA"/>
          </a:p>
        </p:txBody>
      </p:sp>
    </p:spTree>
    <p:extLst>
      <p:ext uri="{BB962C8B-B14F-4D97-AF65-F5344CB8AC3E}">
        <p14:creationId xmlns:p14="http://schemas.microsoft.com/office/powerpoint/2010/main" val="16872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F717B0-5760-7C1A-58B0-E34FA6CA2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955D11A4-CA49-7DE3-1CA0-372CA4DAB2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3DFC1423-D0CD-89F2-49F7-35A42A826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BE6D23-E4C3-44CC-A24D-1E438BAF9A17}"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10C6CB61-C39E-FB95-4676-9B1D8BA65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Номер слайда 5">
            <a:extLst>
              <a:ext uri="{FF2B5EF4-FFF2-40B4-BE49-F238E27FC236}">
                <a16:creationId xmlns:a16="http://schemas.microsoft.com/office/drawing/2014/main" id="{0E276A5B-D9F7-69E9-836F-EA40964BA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B3F8C0-4F74-4202-8CD2-E9F0F64AE26B}" type="slidenum">
              <a:rPr lang="uk-UA" smtClean="0"/>
              <a:t>‹#›</a:t>
            </a:fld>
            <a:endParaRPr lang="uk-UA"/>
          </a:p>
        </p:txBody>
      </p:sp>
    </p:spTree>
    <p:extLst>
      <p:ext uri="{BB962C8B-B14F-4D97-AF65-F5344CB8AC3E}">
        <p14:creationId xmlns:p14="http://schemas.microsoft.com/office/powerpoint/2010/main" val="256700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factoring.guru/uk/design-patterns/catalo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refactoring.guru/uk/design-patterns/abstract-factory"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Текст 2"/>
          <p:cNvSpPr>
            <a:spLocks noGrp="1"/>
          </p:cNvSpPr>
          <p:nvPr>
            <p:ph type="body" idx="4294967295"/>
          </p:nvPr>
        </p:nvSpPr>
        <p:spPr>
          <a:xfrm>
            <a:off x="2246313" y="2906714"/>
            <a:ext cx="7772400" cy="1500187"/>
          </a:xfrm>
        </p:spPr>
        <p:txBody>
          <a:bodyPr anchor="b"/>
          <a:lstStyle/>
          <a:p>
            <a:pPr marL="0" indent="0">
              <a:buNone/>
            </a:pPr>
            <a:endParaRPr lang="ru-RU" altLang="ru-RU"/>
          </a:p>
        </p:txBody>
      </p:sp>
      <p:sp>
        <p:nvSpPr>
          <p:cNvPr id="4" name="TextBox 3">
            <a:extLst>
              <a:ext uri="{FF2B5EF4-FFF2-40B4-BE49-F238E27FC236}">
                <a16:creationId xmlns:a16="http://schemas.microsoft.com/office/drawing/2014/main" id="{C48961B1-62DA-4428-9D79-BC5B4F751B59}"/>
              </a:ext>
            </a:extLst>
          </p:cNvPr>
          <p:cNvSpPr txBox="1"/>
          <p:nvPr/>
        </p:nvSpPr>
        <p:spPr>
          <a:xfrm>
            <a:off x="1223423" y="1351508"/>
            <a:ext cx="9745154" cy="4154984"/>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8800" b="1" dirty="0">
                <a:latin typeface="Times New Roman" panose="02020603050405020304" pitchFamily="18" charset="0"/>
                <a:cs typeface="Times New Roman" panose="02020603050405020304" pitchFamily="18" charset="0"/>
              </a:rPr>
              <a:t>Тема уроку: </a:t>
            </a:r>
            <a:r>
              <a:rPr lang="uk-UA" sz="8800" b="1" dirty="0" err="1">
                <a:latin typeface="Times New Roman" panose="02020603050405020304" pitchFamily="18" charset="0"/>
                <a:cs typeface="Times New Roman" panose="02020603050405020304" pitchFamily="18" charset="0"/>
              </a:rPr>
              <a:t>патерни</a:t>
            </a:r>
            <a:r>
              <a:rPr lang="uk-UA" sz="8800" b="1" dirty="0">
                <a:latin typeface="Times New Roman" panose="02020603050405020304" pitchFamily="18" charset="0"/>
                <a:cs typeface="Times New Roman" panose="02020603050405020304" pitchFamily="18" charset="0"/>
              </a:rPr>
              <a:t> проектування</a:t>
            </a:r>
          </a:p>
        </p:txBody>
      </p:sp>
      <p:sp>
        <p:nvSpPr>
          <p:cNvPr id="3" name="TextBox 2">
            <a:extLst>
              <a:ext uri="{FF2B5EF4-FFF2-40B4-BE49-F238E27FC236}">
                <a16:creationId xmlns:a16="http://schemas.microsoft.com/office/drawing/2014/main" id="{A7BD7BF9-EA2B-C4CC-B616-939ECF42BE44}"/>
              </a:ext>
            </a:extLst>
          </p:cNvPr>
          <p:cNvSpPr txBox="1"/>
          <p:nvPr/>
        </p:nvSpPr>
        <p:spPr>
          <a:xfrm>
            <a:off x="6853084" y="6488668"/>
            <a:ext cx="6096000" cy="369332"/>
          </a:xfrm>
          <a:prstGeom prst="rect">
            <a:avLst/>
          </a:prstGeom>
          <a:noFill/>
        </p:spPr>
        <p:txBody>
          <a:bodyPr wrap="square">
            <a:spAutoFit/>
          </a:bodyPr>
          <a:lstStyle/>
          <a:p>
            <a:r>
              <a:rPr lang="uk-UA" dirty="0">
                <a:hlinkClick r:id="rId3"/>
              </a:rPr>
              <a:t>https://refactoring.guru/uk/design-patterns/catalog</a:t>
            </a:r>
            <a:endParaRPr lang="en-US" dirty="0"/>
          </a:p>
        </p:txBody>
      </p:sp>
    </p:spTree>
    <p:extLst>
      <p:ext uri="{BB962C8B-B14F-4D97-AF65-F5344CB8AC3E}">
        <p14:creationId xmlns:p14="http://schemas.microsoft.com/office/powerpoint/2010/main" val="240463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80946DE-9B83-660A-F664-3DDB27D37A1C}"/>
              </a:ext>
            </a:extLst>
          </p:cNvPr>
          <p:cNvSpPr>
            <a:spLocks noGrp="1"/>
          </p:cNvSpPr>
          <p:nvPr>
            <p:ph type="title"/>
          </p:nvPr>
        </p:nvSpPr>
        <p:spPr>
          <a:xfrm>
            <a:off x="0" y="108155"/>
            <a:ext cx="12192000" cy="565608"/>
          </a:xfrm>
        </p:spPr>
        <p:txBody>
          <a:bodyPr>
            <a:normAutofit fontScale="90000"/>
          </a:bodyPr>
          <a:lstStyle/>
          <a:p>
            <a:pPr algn="ctr"/>
            <a:r>
              <a:rPr lang="uk-UA" altLang="ru-RU" i="1" dirty="0">
                <a:latin typeface="Times New Roman" panose="02020603050405020304" pitchFamily="18" charset="0"/>
                <a:cs typeface="Times New Roman" panose="02020603050405020304" pitchFamily="18" charset="0"/>
              </a:rPr>
              <a:t>Фабричний метод. </a:t>
            </a:r>
            <a:r>
              <a:rPr lang="en-US" altLang="ru-RU" i="1" dirty="0">
                <a:latin typeface="Times New Roman" panose="02020603050405020304" pitchFamily="18" charset="0"/>
                <a:cs typeface="Times New Roman" panose="02020603050405020304" pitchFamily="18" charset="0"/>
              </a:rPr>
              <a:t>Factory Method</a:t>
            </a:r>
            <a:endParaRPr lang="ru-RU" altLang="ru-RU"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8E958A-EA15-C3F5-C960-C69C59ACEBD7}"/>
              </a:ext>
            </a:extLst>
          </p:cNvPr>
          <p:cNvSpPr txBox="1"/>
          <p:nvPr/>
        </p:nvSpPr>
        <p:spPr>
          <a:xfrm>
            <a:off x="235975" y="673763"/>
            <a:ext cx="2802193" cy="5632311"/>
          </a:xfrm>
          <a:prstGeom prst="rect">
            <a:avLst/>
          </a:prstGeom>
          <a:noFill/>
        </p:spPr>
        <p:txBody>
          <a:bodyPr wrap="square">
            <a:spAutoFit/>
          </a:bodyPr>
          <a:lstStyle/>
          <a:p>
            <a:r>
              <a:rPr lang="uk-UA" sz="2400" dirty="0"/>
              <a:t>Фабричний метод — це </a:t>
            </a:r>
            <a:r>
              <a:rPr lang="uk-UA" sz="2400" dirty="0" err="1"/>
              <a:t>породжувальний</a:t>
            </a:r>
            <a:r>
              <a:rPr lang="uk-UA" sz="2400" dirty="0"/>
              <a:t> </a:t>
            </a:r>
            <a:r>
              <a:rPr lang="uk-UA" sz="2400" dirty="0" err="1"/>
              <a:t>патерн</a:t>
            </a:r>
            <a:r>
              <a:rPr lang="uk-UA" sz="2400" dirty="0"/>
              <a:t> проектування, який визначає загальний інтерфейс для створення об’єктів у суперкласі, дозволяючи підкласам змінювати тип створюваних об’єктів.</a:t>
            </a:r>
          </a:p>
        </p:txBody>
      </p:sp>
      <p:pic>
        <p:nvPicPr>
          <p:cNvPr id="9" name="Рисунок 8">
            <a:extLst>
              <a:ext uri="{FF2B5EF4-FFF2-40B4-BE49-F238E27FC236}">
                <a16:creationId xmlns:a16="http://schemas.microsoft.com/office/drawing/2014/main" id="{C9E2A764-51FC-727F-5E5E-5B35BBF50182}"/>
              </a:ext>
            </a:extLst>
          </p:cNvPr>
          <p:cNvPicPr>
            <a:picLocks noChangeAspect="1"/>
          </p:cNvPicPr>
          <p:nvPr/>
        </p:nvPicPr>
        <p:blipFill>
          <a:blip r:embed="rId2"/>
          <a:stretch>
            <a:fillRect/>
          </a:stretch>
        </p:blipFill>
        <p:spPr>
          <a:xfrm>
            <a:off x="3205316" y="662375"/>
            <a:ext cx="8591479" cy="5896112"/>
          </a:xfrm>
          <a:prstGeom prst="rect">
            <a:avLst/>
          </a:prstGeom>
        </p:spPr>
      </p:pic>
    </p:spTree>
    <p:extLst>
      <p:ext uri="{BB962C8B-B14F-4D97-AF65-F5344CB8AC3E}">
        <p14:creationId xmlns:p14="http://schemas.microsoft.com/office/powerpoint/2010/main" val="192617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A043E797-42C2-4D65-7106-16FE19BC7D87}"/>
              </a:ext>
            </a:extLst>
          </p:cNvPr>
          <p:cNvSpPr>
            <a:spLocks noGrp="1"/>
          </p:cNvSpPr>
          <p:nvPr>
            <p:ph type="title"/>
          </p:nvPr>
        </p:nvSpPr>
        <p:spPr>
          <a:xfrm>
            <a:off x="0" y="108155"/>
            <a:ext cx="12192000" cy="565608"/>
          </a:xfrm>
        </p:spPr>
        <p:txBody>
          <a:bodyPr>
            <a:normAutofit fontScale="90000"/>
          </a:bodyPr>
          <a:lstStyle/>
          <a:p>
            <a:pPr algn="ctr"/>
            <a:r>
              <a:rPr lang="uk-UA" altLang="ru-RU" i="1" dirty="0">
                <a:latin typeface="Times New Roman" panose="02020603050405020304" pitchFamily="18" charset="0"/>
                <a:cs typeface="Times New Roman" panose="02020603050405020304" pitchFamily="18" charset="0"/>
              </a:rPr>
              <a:t>Фабричний метод. Проблема</a:t>
            </a:r>
            <a:endParaRPr lang="ru-RU" altLang="ru-RU"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B08F141-910D-73D0-02E1-273F52C9842A}"/>
              </a:ext>
            </a:extLst>
          </p:cNvPr>
          <p:cNvSpPr txBox="1"/>
          <p:nvPr/>
        </p:nvSpPr>
        <p:spPr>
          <a:xfrm>
            <a:off x="530942" y="2052451"/>
            <a:ext cx="6096000" cy="923330"/>
          </a:xfrm>
          <a:prstGeom prst="rect">
            <a:avLst/>
          </a:prstGeom>
          <a:noFill/>
        </p:spPr>
        <p:txBody>
          <a:bodyPr wrap="square">
            <a:spAutoFit/>
          </a:bodyPr>
          <a:lstStyle/>
          <a:p>
            <a:pPr algn="l"/>
            <a:r>
              <a:rPr lang="ru-RU" b="0" i="0" dirty="0" err="1">
                <a:solidFill>
                  <a:srgbClr val="444444"/>
                </a:solidFill>
                <a:effectLst/>
                <a:highlight>
                  <a:srgbClr val="FFFFFF"/>
                </a:highlight>
                <a:latin typeface="PT Sans" panose="020B0503020203020204" pitchFamily="34" charset="-52"/>
              </a:rPr>
              <a:t>Згодом</a:t>
            </a:r>
            <a:r>
              <a:rPr lang="ru-RU" b="0" i="0" dirty="0">
                <a:solidFill>
                  <a:srgbClr val="444444"/>
                </a:solidFill>
                <a:effectLst/>
                <a:highlight>
                  <a:srgbClr val="FFFFFF"/>
                </a:highlight>
                <a:latin typeface="PT Sans" panose="020B0503020203020204" pitchFamily="34" charset="-52"/>
              </a:rPr>
              <a:t> ваша </a:t>
            </a:r>
            <a:r>
              <a:rPr lang="ru-RU" b="0" i="0" dirty="0" err="1">
                <a:solidFill>
                  <a:srgbClr val="444444"/>
                </a:solidFill>
                <a:effectLst/>
                <a:highlight>
                  <a:srgbClr val="FFFFFF"/>
                </a:highlight>
                <a:latin typeface="PT Sans" panose="020B0503020203020204" pitchFamily="34" charset="-52"/>
              </a:rPr>
              <a:t>програма</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стає</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настільки</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відомою</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що</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морські</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перевізники</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шикуються</a:t>
            </a:r>
            <a:r>
              <a:rPr lang="ru-RU" b="0" i="0" dirty="0">
                <a:solidFill>
                  <a:srgbClr val="444444"/>
                </a:solidFill>
                <a:effectLst/>
                <a:highlight>
                  <a:srgbClr val="FFFFFF"/>
                </a:highlight>
                <a:latin typeface="PT Sans" panose="020B0503020203020204" pitchFamily="34" charset="-52"/>
              </a:rPr>
              <a:t> в </a:t>
            </a:r>
            <a:r>
              <a:rPr lang="ru-RU" b="0" i="0" dirty="0" err="1">
                <a:solidFill>
                  <a:srgbClr val="444444"/>
                </a:solidFill>
                <a:effectLst/>
                <a:highlight>
                  <a:srgbClr val="FFFFFF"/>
                </a:highlight>
                <a:latin typeface="PT Sans" panose="020B0503020203020204" pitchFamily="34" charset="-52"/>
              </a:rPr>
              <a:t>чергу</a:t>
            </a:r>
            <a:r>
              <a:rPr lang="ru-RU" b="0" i="0" dirty="0">
                <a:solidFill>
                  <a:srgbClr val="444444"/>
                </a:solidFill>
                <a:effectLst/>
                <a:highlight>
                  <a:srgbClr val="FFFFFF"/>
                </a:highlight>
                <a:latin typeface="PT Sans" panose="020B0503020203020204" pitchFamily="34" charset="-52"/>
              </a:rPr>
              <a:t> і </a:t>
            </a:r>
            <a:r>
              <a:rPr lang="ru-RU" b="0" i="0" dirty="0" err="1">
                <a:solidFill>
                  <a:srgbClr val="444444"/>
                </a:solidFill>
                <a:effectLst/>
                <a:highlight>
                  <a:srgbClr val="FFFFFF"/>
                </a:highlight>
                <a:latin typeface="PT Sans" panose="020B0503020203020204" pitchFamily="34" charset="-52"/>
              </a:rPr>
              <a:t>благають</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додати</a:t>
            </a:r>
            <a:r>
              <a:rPr lang="ru-RU" b="0" i="0" dirty="0">
                <a:solidFill>
                  <a:srgbClr val="444444"/>
                </a:solidFill>
                <a:effectLst/>
                <a:highlight>
                  <a:srgbClr val="FFFFFF"/>
                </a:highlight>
                <a:latin typeface="PT Sans" panose="020B0503020203020204" pitchFamily="34" charset="-52"/>
              </a:rPr>
              <a:t> до </a:t>
            </a:r>
            <a:r>
              <a:rPr lang="ru-RU" b="0" i="0" dirty="0" err="1">
                <a:solidFill>
                  <a:srgbClr val="444444"/>
                </a:solidFill>
                <a:effectLst/>
                <a:highlight>
                  <a:srgbClr val="FFFFFF"/>
                </a:highlight>
                <a:latin typeface="PT Sans" panose="020B0503020203020204" pitchFamily="34" charset="-52"/>
              </a:rPr>
              <a:t>програми</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підтримку</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морської</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логістики</a:t>
            </a:r>
            <a:r>
              <a:rPr lang="ru-RU" b="0" i="0" dirty="0">
                <a:solidFill>
                  <a:srgbClr val="444444"/>
                </a:solidFill>
                <a:effectLst/>
                <a:highlight>
                  <a:srgbClr val="FFFFFF"/>
                </a:highlight>
                <a:latin typeface="PT Sans" panose="020B0503020203020204" pitchFamily="34" charset="-52"/>
              </a:rPr>
              <a:t>.</a:t>
            </a:r>
          </a:p>
        </p:txBody>
      </p:sp>
      <p:sp>
        <p:nvSpPr>
          <p:cNvPr id="11" name="TextBox 10">
            <a:extLst>
              <a:ext uri="{FF2B5EF4-FFF2-40B4-BE49-F238E27FC236}">
                <a16:creationId xmlns:a16="http://schemas.microsoft.com/office/drawing/2014/main" id="{7D9B2E2D-2F63-7897-E1AD-882E560C959A}"/>
              </a:ext>
            </a:extLst>
          </p:cNvPr>
          <p:cNvSpPr txBox="1"/>
          <p:nvPr/>
        </p:nvSpPr>
        <p:spPr>
          <a:xfrm>
            <a:off x="530942" y="756191"/>
            <a:ext cx="609600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444444"/>
                </a:solidFill>
                <a:effectLst/>
                <a:latin typeface="PT Sans" panose="020B0503020203020204" pitchFamily="34" charset="-52"/>
              </a:rPr>
              <a:t>Уявіть, що ви створюєте програму керування вантажними перевезеннями. Спочатку ви плануєте перевезення товарів тільки вантажними автомобілями. Тому весь ваш код працює з об’єктами класу </a:t>
            </a:r>
            <a:r>
              <a:rPr kumimoji="0" lang="uk-UA" altLang="uk-UA" sz="1200" b="0" i="0" u="none" strike="noStrike" cap="none" normalizeH="0" baseline="0" dirty="0">
                <a:ln>
                  <a:noFill/>
                </a:ln>
                <a:solidFill>
                  <a:srgbClr val="444444"/>
                </a:solidFill>
                <a:effectLst/>
                <a:latin typeface="Menlo"/>
              </a:rPr>
              <a:t>Вантажівка</a:t>
            </a:r>
            <a:r>
              <a:rPr kumimoji="0" lang="uk-UA" altLang="uk-UA" sz="1800" b="0" i="0" u="none" strike="noStrike" cap="none" normalizeH="0" baseline="0" dirty="0">
                <a:ln>
                  <a:noFill/>
                </a:ln>
                <a:solidFill>
                  <a:srgbClr val="444444"/>
                </a:solidFill>
                <a:effectLst/>
                <a:latin typeface="PT Sans" panose="020B0503020203020204" pitchFamily="34" charset="-52"/>
              </a:rPr>
              <a:t>.</a:t>
            </a:r>
            <a:r>
              <a:rPr kumimoji="0" lang="uk-UA" altLang="uk-UA" sz="1050" b="0" i="0" u="none" strike="noStrike" cap="none" normalizeH="0" baseline="0" dirty="0">
                <a:ln>
                  <a:noFill/>
                </a:ln>
                <a:solidFill>
                  <a:schemeClr val="tx1"/>
                </a:solidFill>
                <a:effectLst/>
              </a:rPr>
              <a:t> </a:t>
            </a:r>
            <a:endParaRPr kumimoji="0" lang="uk-UA" altLang="uk-UA" sz="2800" b="0" i="0" u="none" strike="noStrike" cap="none" normalizeH="0" baseline="0" dirty="0">
              <a:ln>
                <a:noFill/>
              </a:ln>
              <a:solidFill>
                <a:schemeClr val="tx1"/>
              </a:solidFill>
              <a:effectLst/>
              <a:latin typeface="Arial" panose="020B0604020202020204" pitchFamily="34" charset="0"/>
            </a:endParaRPr>
          </a:p>
        </p:txBody>
      </p:sp>
      <p:pic>
        <p:nvPicPr>
          <p:cNvPr id="13" name="Рисунок 12">
            <a:extLst>
              <a:ext uri="{FF2B5EF4-FFF2-40B4-BE49-F238E27FC236}">
                <a16:creationId xmlns:a16="http://schemas.microsoft.com/office/drawing/2014/main" id="{24194539-C976-7808-8BC7-026B28EEF290}"/>
              </a:ext>
            </a:extLst>
          </p:cNvPr>
          <p:cNvPicPr>
            <a:picLocks noChangeAspect="1"/>
          </p:cNvPicPr>
          <p:nvPr/>
        </p:nvPicPr>
        <p:blipFill>
          <a:blip r:embed="rId2"/>
          <a:stretch>
            <a:fillRect/>
          </a:stretch>
        </p:blipFill>
        <p:spPr>
          <a:xfrm>
            <a:off x="4632492" y="3162926"/>
            <a:ext cx="7135221" cy="3477110"/>
          </a:xfrm>
          <a:prstGeom prst="rect">
            <a:avLst/>
          </a:prstGeom>
        </p:spPr>
      </p:pic>
    </p:spTree>
    <p:extLst>
      <p:ext uri="{BB962C8B-B14F-4D97-AF65-F5344CB8AC3E}">
        <p14:creationId xmlns:p14="http://schemas.microsoft.com/office/powerpoint/2010/main" val="9077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236C29A5-EFFC-6E08-6A4B-9E86434C7E7E}"/>
              </a:ext>
            </a:extLst>
          </p:cNvPr>
          <p:cNvSpPr txBox="1">
            <a:spLocks/>
          </p:cNvSpPr>
          <p:nvPr/>
        </p:nvSpPr>
        <p:spPr>
          <a:xfrm>
            <a:off x="0" y="108155"/>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altLang="ru-RU" i="1" dirty="0">
                <a:latin typeface="Times New Roman" panose="02020603050405020304" pitchFamily="18" charset="0"/>
                <a:cs typeface="Times New Roman" panose="02020603050405020304" pitchFamily="18" charset="0"/>
              </a:rPr>
              <a:t>Фабричний метод. Проблема</a:t>
            </a:r>
            <a:endParaRPr lang="ru-RU" altLang="ru-RU"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0CD44E8-84EB-AA35-E628-907C3BC3D9A3}"/>
              </a:ext>
            </a:extLst>
          </p:cNvPr>
          <p:cNvSpPr txBox="1"/>
          <p:nvPr/>
        </p:nvSpPr>
        <p:spPr>
          <a:xfrm>
            <a:off x="324058" y="673763"/>
            <a:ext cx="11492803"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444444"/>
                </a:solidFill>
                <a:effectLst/>
                <a:latin typeface="PT Sans" panose="020B0503020203020204" pitchFamily="34" charset="-52"/>
              </a:rPr>
              <a:t>Чудові новини, чи не так?! Але як щодо коду? Велика частина існуючого коду жорстко прив’язана до класів </a:t>
            </a:r>
            <a:r>
              <a:rPr kumimoji="0" lang="uk-UA" altLang="uk-UA" sz="2400" b="0" i="0" u="none" strike="noStrike" cap="none" normalizeH="0" baseline="0" dirty="0">
                <a:ln>
                  <a:noFill/>
                </a:ln>
                <a:solidFill>
                  <a:srgbClr val="444444"/>
                </a:solidFill>
                <a:effectLst/>
                <a:latin typeface="Menlo"/>
              </a:rPr>
              <a:t>Вантажівок</a:t>
            </a:r>
            <a:r>
              <a:rPr kumimoji="0" lang="uk-UA" altLang="uk-UA" sz="2400" b="0" i="0" u="none" strike="noStrike" cap="none" normalizeH="0" baseline="0" dirty="0">
                <a:ln>
                  <a:noFill/>
                </a:ln>
                <a:solidFill>
                  <a:srgbClr val="444444"/>
                </a:solidFill>
                <a:effectLst/>
                <a:latin typeface="PT Sans" panose="020B0503020203020204" pitchFamily="34" charset="-52"/>
              </a:rPr>
              <a:t>. Щоб додати до програми класи морських </a:t>
            </a:r>
            <a:r>
              <a:rPr kumimoji="0" lang="uk-UA" altLang="uk-UA" sz="2400" b="0" i="0" u="none" strike="noStrike" cap="none" normalizeH="0" baseline="0" dirty="0">
                <a:ln>
                  <a:noFill/>
                </a:ln>
                <a:solidFill>
                  <a:srgbClr val="444444"/>
                </a:solidFill>
                <a:effectLst/>
                <a:latin typeface="Menlo"/>
              </a:rPr>
              <a:t>Суден</a:t>
            </a:r>
            <a:r>
              <a:rPr kumimoji="0" lang="uk-UA" altLang="uk-UA" sz="2400" b="0" i="0" u="none" strike="noStrike" cap="none" normalizeH="0" baseline="0" dirty="0">
                <a:ln>
                  <a:noFill/>
                </a:ln>
                <a:solidFill>
                  <a:srgbClr val="444444"/>
                </a:solidFill>
                <a:effectLst/>
                <a:latin typeface="PT Sans" panose="020B0503020203020204" pitchFamily="34" charset="-52"/>
              </a:rPr>
              <a:t>, знадобиться перелопачувати весь код. Якщо ж ви вирішите додати до програми ще один вид транспорту, тоді всю цю роботу доведеться повторити.</a:t>
            </a:r>
            <a:endParaRPr kumimoji="0" lang="uk-UA" altLang="uk-UA"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444444"/>
                </a:solidFill>
                <a:effectLst/>
                <a:latin typeface="PT Sans" panose="020B0503020203020204" pitchFamily="34" charset="-52"/>
              </a:rPr>
              <a:t>У підсумку ви отримаєте жахливий код, переповнений умовними операторами, що виконують ту чи іншу дію в залежності від вибраного класу транспорту.</a:t>
            </a:r>
            <a:endParaRPr kumimoji="0" lang="uk-UA" altLang="uk-UA"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454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DF5D25B3-9FC9-32BF-76C0-CB9F349569FF}"/>
              </a:ext>
            </a:extLst>
          </p:cNvPr>
          <p:cNvSpPr txBox="1">
            <a:spLocks/>
          </p:cNvSpPr>
          <p:nvPr/>
        </p:nvSpPr>
        <p:spPr>
          <a:xfrm>
            <a:off x="0" y="108155"/>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altLang="ru-RU" i="1" dirty="0">
                <a:latin typeface="Times New Roman" panose="02020603050405020304" pitchFamily="18" charset="0"/>
                <a:cs typeface="Times New Roman" panose="02020603050405020304" pitchFamily="18" charset="0"/>
              </a:rPr>
              <a:t>Фабричний метод. Рішення</a:t>
            </a:r>
            <a:endParaRPr lang="ru-RU" altLang="ru-RU"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7E92C86-DBC9-1902-553F-7EBF337986EA}"/>
              </a:ext>
            </a:extLst>
          </p:cNvPr>
          <p:cNvSpPr txBox="1"/>
          <p:nvPr/>
        </p:nvSpPr>
        <p:spPr>
          <a:xfrm>
            <a:off x="501446" y="951637"/>
            <a:ext cx="6096000"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err="1">
                <a:ln>
                  <a:noFill/>
                </a:ln>
                <a:solidFill>
                  <a:srgbClr val="444444"/>
                </a:solidFill>
                <a:effectLst/>
                <a:latin typeface="PT Sans" panose="020B0503020203020204" pitchFamily="34" charset="-52"/>
              </a:rPr>
              <a:t>Патерн</a:t>
            </a:r>
            <a:r>
              <a:rPr kumimoji="0" lang="uk-UA" altLang="uk-UA" sz="1800" b="0" i="0" u="none" strike="noStrike" cap="none" normalizeH="0" baseline="0" dirty="0">
                <a:ln>
                  <a:noFill/>
                </a:ln>
                <a:solidFill>
                  <a:srgbClr val="444444"/>
                </a:solidFill>
                <a:effectLst/>
                <a:latin typeface="PT Sans" panose="020B0503020203020204" pitchFamily="34" charset="-52"/>
              </a:rPr>
              <a:t> Фабричний метод пропонує відмовитись від безпосереднього створення об’єктів за допомогою оператора </a:t>
            </a:r>
            <a:r>
              <a:rPr kumimoji="0" lang="uk-UA" altLang="uk-UA" sz="1200" b="0" i="0" u="none" strike="noStrike" cap="none" normalizeH="0" baseline="0" dirty="0" err="1">
                <a:ln>
                  <a:noFill/>
                </a:ln>
                <a:solidFill>
                  <a:srgbClr val="444444"/>
                </a:solidFill>
                <a:effectLst/>
                <a:latin typeface="Menlo"/>
              </a:rPr>
              <a:t>new</a:t>
            </a:r>
            <a:r>
              <a:rPr kumimoji="0" lang="uk-UA" altLang="uk-UA" sz="1800" b="0" i="0" u="none" strike="noStrike" cap="none" normalizeH="0" baseline="0" dirty="0">
                <a:ln>
                  <a:noFill/>
                </a:ln>
                <a:solidFill>
                  <a:srgbClr val="444444"/>
                </a:solidFill>
                <a:effectLst/>
                <a:latin typeface="PT Sans" panose="020B0503020203020204" pitchFamily="34" charset="-52"/>
              </a:rPr>
              <a:t>, замінивши його викликом особливого </a:t>
            </a:r>
            <a:r>
              <a:rPr kumimoji="0" lang="uk-UA" altLang="uk-UA" sz="1800" b="0" i="1" u="none" strike="noStrike" cap="none" normalizeH="0" baseline="0" dirty="0">
                <a:ln>
                  <a:noFill/>
                </a:ln>
                <a:solidFill>
                  <a:srgbClr val="444444"/>
                </a:solidFill>
                <a:effectLst/>
                <a:latin typeface="PT Sans" panose="020B0503020203020204" pitchFamily="34" charset="-52"/>
              </a:rPr>
              <a:t>фабричного</a:t>
            </a:r>
            <a:r>
              <a:rPr kumimoji="0" lang="uk-UA" altLang="uk-UA" sz="1800" b="0" i="0" u="none" strike="noStrike" cap="none" normalizeH="0" baseline="0" dirty="0">
                <a:ln>
                  <a:noFill/>
                </a:ln>
                <a:solidFill>
                  <a:srgbClr val="444444"/>
                </a:solidFill>
                <a:effectLst/>
                <a:latin typeface="PT Sans" panose="020B0503020203020204" pitchFamily="34" charset="-52"/>
              </a:rPr>
              <a:t> методу. Не лякайтеся, об’єкти все одно будуть створюватися за допомогою </a:t>
            </a:r>
            <a:r>
              <a:rPr kumimoji="0" lang="uk-UA" altLang="uk-UA" sz="1200" b="0" i="0" u="none" strike="noStrike" cap="none" normalizeH="0" baseline="0" dirty="0" err="1">
                <a:ln>
                  <a:noFill/>
                </a:ln>
                <a:solidFill>
                  <a:srgbClr val="444444"/>
                </a:solidFill>
                <a:effectLst/>
                <a:latin typeface="Menlo"/>
              </a:rPr>
              <a:t>new</a:t>
            </a:r>
            <a:r>
              <a:rPr kumimoji="0" lang="uk-UA" altLang="uk-UA" sz="1800" b="0" i="0" u="none" strike="noStrike" cap="none" normalizeH="0" baseline="0" dirty="0">
                <a:ln>
                  <a:noFill/>
                </a:ln>
                <a:solidFill>
                  <a:srgbClr val="444444"/>
                </a:solidFill>
                <a:effectLst/>
                <a:latin typeface="PT Sans" panose="020B0503020203020204" pitchFamily="34" charset="-52"/>
              </a:rPr>
              <a:t>, але робити це буде фабричний метод.</a:t>
            </a:r>
            <a:r>
              <a:rPr kumimoji="0" lang="uk-UA" altLang="uk-UA" sz="1050" b="0" i="0" u="none" strike="noStrike" cap="none" normalizeH="0" baseline="0" dirty="0">
                <a:ln>
                  <a:noFill/>
                </a:ln>
                <a:solidFill>
                  <a:schemeClr val="tx1"/>
                </a:solidFill>
                <a:effectLst/>
              </a:rPr>
              <a:t> </a:t>
            </a:r>
            <a:endParaRPr kumimoji="0" lang="uk-UA" altLang="uk-UA" sz="2800" b="0" i="0" u="none" strike="noStrike" cap="none" normalizeH="0" baseline="0" dirty="0">
              <a:ln>
                <a:noFill/>
              </a:ln>
              <a:solidFill>
                <a:schemeClr val="tx1"/>
              </a:solidFill>
              <a:effectLst/>
              <a:latin typeface="Arial" panose="020B0604020202020204" pitchFamily="34" charset="0"/>
            </a:endParaRPr>
          </a:p>
        </p:txBody>
      </p:sp>
      <p:pic>
        <p:nvPicPr>
          <p:cNvPr id="9" name="Рисунок 8">
            <a:extLst>
              <a:ext uri="{FF2B5EF4-FFF2-40B4-BE49-F238E27FC236}">
                <a16:creationId xmlns:a16="http://schemas.microsoft.com/office/drawing/2014/main" id="{30C84512-168C-3EDE-C1AA-66654EA5FB13}"/>
              </a:ext>
            </a:extLst>
          </p:cNvPr>
          <p:cNvPicPr>
            <a:picLocks noChangeAspect="1"/>
          </p:cNvPicPr>
          <p:nvPr/>
        </p:nvPicPr>
        <p:blipFill>
          <a:blip r:embed="rId2"/>
          <a:stretch>
            <a:fillRect/>
          </a:stretch>
        </p:blipFill>
        <p:spPr>
          <a:xfrm>
            <a:off x="3926405" y="3105852"/>
            <a:ext cx="7249537" cy="3143689"/>
          </a:xfrm>
          <a:prstGeom prst="rect">
            <a:avLst/>
          </a:prstGeom>
        </p:spPr>
      </p:pic>
    </p:spTree>
    <p:extLst>
      <p:ext uri="{BB962C8B-B14F-4D97-AF65-F5344CB8AC3E}">
        <p14:creationId xmlns:p14="http://schemas.microsoft.com/office/powerpoint/2010/main" val="381693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8A00B7-389C-C78F-B134-A56F232E19BF}"/>
              </a:ext>
            </a:extLst>
          </p:cNvPr>
          <p:cNvSpPr txBox="1"/>
          <p:nvPr/>
        </p:nvSpPr>
        <p:spPr>
          <a:xfrm>
            <a:off x="314632" y="791776"/>
            <a:ext cx="3537993" cy="5632311"/>
          </a:xfrm>
          <a:prstGeom prst="rect">
            <a:avLst/>
          </a:prstGeom>
          <a:noFill/>
        </p:spPr>
        <p:txBody>
          <a:bodyPr wrap="square">
            <a:spAutoFit/>
          </a:bodyPr>
          <a:lstStyle/>
          <a:p>
            <a:pPr algn="l"/>
            <a:r>
              <a:rPr lang="uk-UA" sz="2000" b="0" i="0" dirty="0">
                <a:solidFill>
                  <a:srgbClr val="444444"/>
                </a:solidFill>
                <a:effectLst/>
                <a:highlight>
                  <a:srgbClr val="FFFFFF"/>
                </a:highlight>
                <a:latin typeface="PT Sans" panose="020B0503020203020204" pitchFamily="34" charset="-52"/>
              </a:rPr>
              <a:t>На перший погляд це може здатись безглуздим — ми просто перемістили виклик конструктора з одного кінця програми в інший. Проте тепер ви зможете перевизначити фабричний метод у підкласі, щоб змінити тип створюваного продукту.</a:t>
            </a:r>
          </a:p>
          <a:p>
            <a:pPr algn="l"/>
            <a:endParaRPr lang="uk-UA" sz="2000" b="0" i="0" dirty="0">
              <a:solidFill>
                <a:srgbClr val="444444"/>
              </a:solidFill>
              <a:effectLst/>
              <a:highlight>
                <a:srgbClr val="FFFFFF"/>
              </a:highlight>
              <a:latin typeface="PT Sans" panose="020B0503020203020204" pitchFamily="34" charset="-52"/>
            </a:endParaRPr>
          </a:p>
          <a:p>
            <a:pPr algn="l"/>
            <a:r>
              <a:rPr lang="uk-UA" sz="2000" b="0" i="0" dirty="0">
                <a:solidFill>
                  <a:srgbClr val="444444"/>
                </a:solidFill>
                <a:effectLst/>
                <a:highlight>
                  <a:srgbClr val="FFFFFF"/>
                </a:highlight>
                <a:latin typeface="PT Sans" panose="020B0503020203020204" pitchFamily="34" charset="-52"/>
              </a:rPr>
              <a:t>Щоб ця система запрацювала, всі об’єкти, що повертаються, повинні мати спільний інтерфейс. Підкласи зможуть виготовляти об’єкти різних класів, що відповідають одному і тому самому інтерфейсу.</a:t>
            </a:r>
          </a:p>
        </p:txBody>
      </p:sp>
      <p:sp>
        <p:nvSpPr>
          <p:cNvPr id="8" name="Заголовок 1">
            <a:extLst>
              <a:ext uri="{FF2B5EF4-FFF2-40B4-BE49-F238E27FC236}">
                <a16:creationId xmlns:a16="http://schemas.microsoft.com/office/drawing/2014/main" id="{A58FA7E4-7236-2B19-C70B-BDA452E0F714}"/>
              </a:ext>
            </a:extLst>
          </p:cNvPr>
          <p:cNvSpPr txBox="1">
            <a:spLocks/>
          </p:cNvSpPr>
          <p:nvPr/>
        </p:nvSpPr>
        <p:spPr>
          <a:xfrm>
            <a:off x="0" y="108155"/>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altLang="ru-RU" i="1" dirty="0">
                <a:latin typeface="Times New Roman" panose="02020603050405020304" pitchFamily="18" charset="0"/>
                <a:cs typeface="Times New Roman" panose="02020603050405020304" pitchFamily="18" charset="0"/>
              </a:rPr>
              <a:t>Фабричний метод. Рішення</a:t>
            </a:r>
            <a:endParaRPr lang="ru-RU" altLang="ru-RU" i="1"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BDF7F2C3-F14D-6E3C-1C4C-17C23BFBD51F}"/>
              </a:ext>
            </a:extLst>
          </p:cNvPr>
          <p:cNvPicPr>
            <a:picLocks noChangeAspect="1"/>
          </p:cNvPicPr>
          <p:nvPr/>
        </p:nvPicPr>
        <p:blipFill>
          <a:blip r:embed="rId2"/>
          <a:stretch>
            <a:fillRect/>
          </a:stretch>
        </p:blipFill>
        <p:spPr>
          <a:xfrm>
            <a:off x="3949328" y="2370669"/>
            <a:ext cx="7825289" cy="4379176"/>
          </a:xfrm>
          <a:prstGeom prst="rect">
            <a:avLst/>
          </a:prstGeom>
        </p:spPr>
      </p:pic>
    </p:spTree>
    <p:extLst>
      <p:ext uri="{BB962C8B-B14F-4D97-AF65-F5344CB8AC3E}">
        <p14:creationId xmlns:p14="http://schemas.microsoft.com/office/powerpoint/2010/main" val="377679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0CA2CA-E0C7-838D-AC78-B429208DA130}"/>
              </a:ext>
            </a:extLst>
          </p:cNvPr>
          <p:cNvSpPr txBox="1"/>
          <p:nvPr/>
        </p:nvSpPr>
        <p:spPr>
          <a:xfrm>
            <a:off x="320911" y="1747634"/>
            <a:ext cx="3620048"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444444"/>
                </a:solidFill>
                <a:effectLst/>
                <a:latin typeface="PT Sans" panose="020B0503020203020204" pitchFamily="34" charset="-52"/>
              </a:rPr>
              <a:t>Наприклад, класи </a:t>
            </a:r>
            <a:r>
              <a:rPr kumimoji="0" lang="uk-UA" altLang="uk-UA" sz="1200" b="0" i="0" u="none" strike="noStrike" cap="none" normalizeH="0" baseline="0" dirty="0">
                <a:ln>
                  <a:noFill/>
                </a:ln>
                <a:solidFill>
                  <a:srgbClr val="444444"/>
                </a:solidFill>
                <a:effectLst/>
                <a:latin typeface="Menlo"/>
              </a:rPr>
              <a:t>Вантажівка</a:t>
            </a:r>
            <a:r>
              <a:rPr kumimoji="0" lang="uk-UA" altLang="uk-UA" sz="1800" b="0" i="0" u="none" strike="noStrike" cap="none" normalizeH="0" baseline="0" dirty="0">
                <a:ln>
                  <a:noFill/>
                </a:ln>
                <a:solidFill>
                  <a:srgbClr val="444444"/>
                </a:solidFill>
                <a:effectLst/>
                <a:latin typeface="PT Sans" panose="020B0503020203020204" pitchFamily="34" charset="-52"/>
              </a:rPr>
              <a:t> і </a:t>
            </a:r>
            <a:r>
              <a:rPr kumimoji="0" lang="uk-UA" altLang="uk-UA" sz="1200" b="0" i="0" u="none" strike="noStrike" cap="none" normalizeH="0" baseline="0" dirty="0">
                <a:ln>
                  <a:noFill/>
                </a:ln>
                <a:solidFill>
                  <a:srgbClr val="444444"/>
                </a:solidFill>
                <a:effectLst/>
                <a:latin typeface="Menlo"/>
              </a:rPr>
              <a:t>Судно</a:t>
            </a:r>
            <a:r>
              <a:rPr kumimoji="0" lang="uk-UA" altLang="uk-UA" sz="1800" b="0" i="0" u="none" strike="noStrike" cap="none" normalizeH="0" baseline="0" dirty="0">
                <a:ln>
                  <a:noFill/>
                </a:ln>
                <a:solidFill>
                  <a:srgbClr val="444444"/>
                </a:solidFill>
                <a:effectLst/>
                <a:latin typeface="PT Sans" panose="020B0503020203020204" pitchFamily="34" charset="-52"/>
              </a:rPr>
              <a:t> реалізують інтерфейс </a:t>
            </a:r>
            <a:r>
              <a:rPr kumimoji="0" lang="uk-UA" altLang="uk-UA" sz="1200" b="0" i="0" u="none" strike="noStrike" cap="none" normalizeH="0" baseline="0" dirty="0">
                <a:ln>
                  <a:noFill/>
                </a:ln>
                <a:solidFill>
                  <a:srgbClr val="444444"/>
                </a:solidFill>
                <a:effectLst/>
                <a:latin typeface="Menlo"/>
              </a:rPr>
              <a:t>Транспорт</a:t>
            </a:r>
            <a:r>
              <a:rPr kumimoji="0" lang="uk-UA" altLang="uk-UA" sz="1800" b="0" i="0" u="none" strike="noStrike" cap="none" normalizeH="0" baseline="0" dirty="0">
                <a:ln>
                  <a:noFill/>
                </a:ln>
                <a:solidFill>
                  <a:srgbClr val="444444"/>
                </a:solidFill>
                <a:effectLst/>
                <a:latin typeface="PT Sans" panose="020B0503020203020204" pitchFamily="34" charset="-52"/>
              </a:rPr>
              <a:t> з методом </a:t>
            </a:r>
            <a:r>
              <a:rPr kumimoji="0" lang="uk-UA" altLang="uk-UA" sz="1200" b="0" i="0" u="none" strike="noStrike" cap="none" normalizeH="0" baseline="0" dirty="0">
                <a:ln>
                  <a:noFill/>
                </a:ln>
                <a:solidFill>
                  <a:srgbClr val="444444"/>
                </a:solidFill>
                <a:effectLst/>
                <a:latin typeface="Menlo"/>
              </a:rPr>
              <a:t>доставити</a:t>
            </a:r>
            <a:r>
              <a:rPr kumimoji="0" lang="uk-UA" altLang="uk-UA" sz="1800" b="0" i="0" u="none" strike="noStrike" cap="none" normalizeH="0" baseline="0" dirty="0">
                <a:ln>
                  <a:noFill/>
                </a:ln>
                <a:solidFill>
                  <a:srgbClr val="444444"/>
                </a:solidFill>
                <a:effectLst/>
                <a:latin typeface="PT Sans" panose="020B0503020203020204" pitchFamily="34" charset="-52"/>
              </a:rPr>
              <a:t>. Кожен з цих класів реалізує метод по-своєму: вантажівки </a:t>
            </a:r>
            <a:r>
              <a:rPr kumimoji="0" lang="uk-UA" altLang="uk-UA" sz="1800" b="0" i="0" u="none" strike="noStrike" cap="none" normalizeH="0" baseline="0" dirty="0" err="1">
                <a:ln>
                  <a:noFill/>
                </a:ln>
                <a:solidFill>
                  <a:srgbClr val="444444"/>
                </a:solidFill>
                <a:effectLst/>
                <a:latin typeface="PT Sans" panose="020B0503020203020204" pitchFamily="34" charset="-52"/>
              </a:rPr>
              <a:t>перевозять</a:t>
            </a:r>
            <a:r>
              <a:rPr kumimoji="0" lang="uk-UA" altLang="uk-UA" sz="1800" b="0" i="0" u="none" strike="noStrike" cap="none" normalizeH="0" baseline="0" dirty="0">
                <a:ln>
                  <a:noFill/>
                </a:ln>
                <a:solidFill>
                  <a:srgbClr val="444444"/>
                </a:solidFill>
                <a:effectLst/>
                <a:latin typeface="PT Sans" panose="020B0503020203020204" pitchFamily="34" charset="-52"/>
              </a:rPr>
              <a:t> вантажі сушею, а судна — морем. Фабричний метод класу </a:t>
            </a:r>
            <a:r>
              <a:rPr kumimoji="0" lang="uk-UA" altLang="uk-UA" sz="1200" b="0" i="0" u="none" strike="noStrike" cap="none" normalizeH="0" baseline="0" dirty="0" err="1">
                <a:ln>
                  <a:noFill/>
                </a:ln>
                <a:solidFill>
                  <a:srgbClr val="444444"/>
                </a:solidFill>
                <a:effectLst/>
                <a:latin typeface="Menlo"/>
              </a:rPr>
              <a:t>ДорожноїЛогістики</a:t>
            </a:r>
            <a:r>
              <a:rPr kumimoji="0" lang="uk-UA" altLang="uk-UA" sz="1800" b="0" i="0" u="none" strike="noStrike" cap="none" normalizeH="0" baseline="0" dirty="0">
                <a:ln>
                  <a:noFill/>
                </a:ln>
                <a:solidFill>
                  <a:srgbClr val="444444"/>
                </a:solidFill>
                <a:effectLst/>
                <a:latin typeface="PT Sans" panose="020B0503020203020204" pitchFamily="34" charset="-52"/>
              </a:rPr>
              <a:t> поверне об’єкт-вантажівку, а класу </a:t>
            </a:r>
            <a:r>
              <a:rPr kumimoji="0" lang="uk-UA" altLang="uk-UA" sz="1200" b="0" i="0" u="none" strike="noStrike" cap="none" normalizeH="0" baseline="0" dirty="0" err="1">
                <a:ln>
                  <a:noFill/>
                </a:ln>
                <a:solidFill>
                  <a:srgbClr val="444444"/>
                </a:solidFill>
                <a:effectLst/>
                <a:latin typeface="Menlo"/>
              </a:rPr>
              <a:t>МорськоїЛогістики</a:t>
            </a:r>
            <a:r>
              <a:rPr kumimoji="0" lang="uk-UA" altLang="uk-UA" sz="1800" b="0" i="0" u="none" strike="noStrike" cap="none" normalizeH="0" baseline="0" dirty="0">
                <a:ln>
                  <a:noFill/>
                </a:ln>
                <a:solidFill>
                  <a:srgbClr val="444444"/>
                </a:solidFill>
                <a:effectLst/>
                <a:latin typeface="PT Sans" panose="020B0503020203020204" pitchFamily="34" charset="-52"/>
              </a:rPr>
              <a:t> — об’єкт-судно.</a:t>
            </a:r>
            <a:r>
              <a:rPr kumimoji="0" lang="uk-UA" altLang="uk-UA" sz="1050" b="0" i="0" u="none" strike="noStrike" cap="none" normalizeH="0" baseline="0" dirty="0">
                <a:ln>
                  <a:noFill/>
                </a:ln>
                <a:solidFill>
                  <a:schemeClr val="tx1"/>
                </a:solidFill>
                <a:effectLst/>
              </a:rPr>
              <a:t> </a:t>
            </a:r>
            <a:endParaRPr kumimoji="0" lang="uk-UA" altLang="uk-UA" sz="2800" b="0" i="0" u="none" strike="noStrike" cap="none" normalizeH="0" baseline="0" dirty="0">
              <a:ln>
                <a:noFill/>
              </a:ln>
              <a:solidFill>
                <a:schemeClr val="tx1"/>
              </a:solidFill>
              <a:effectLst/>
              <a:latin typeface="Arial" panose="020B0604020202020204" pitchFamily="34" charset="0"/>
            </a:endParaRPr>
          </a:p>
        </p:txBody>
      </p:sp>
      <p:pic>
        <p:nvPicPr>
          <p:cNvPr id="9" name="Рисунок 8">
            <a:extLst>
              <a:ext uri="{FF2B5EF4-FFF2-40B4-BE49-F238E27FC236}">
                <a16:creationId xmlns:a16="http://schemas.microsoft.com/office/drawing/2014/main" id="{43F70479-0CB0-C393-8921-AAA1A7A88C53}"/>
              </a:ext>
            </a:extLst>
          </p:cNvPr>
          <p:cNvPicPr>
            <a:picLocks noChangeAspect="1"/>
          </p:cNvPicPr>
          <p:nvPr/>
        </p:nvPicPr>
        <p:blipFill>
          <a:blip r:embed="rId2"/>
          <a:stretch>
            <a:fillRect/>
          </a:stretch>
        </p:blipFill>
        <p:spPr>
          <a:xfrm>
            <a:off x="3940959" y="1518344"/>
            <a:ext cx="7849695" cy="4220164"/>
          </a:xfrm>
          <a:prstGeom prst="rect">
            <a:avLst/>
          </a:prstGeom>
        </p:spPr>
      </p:pic>
      <p:sp>
        <p:nvSpPr>
          <p:cNvPr id="12" name="TextBox 11">
            <a:extLst>
              <a:ext uri="{FF2B5EF4-FFF2-40B4-BE49-F238E27FC236}">
                <a16:creationId xmlns:a16="http://schemas.microsoft.com/office/drawing/2014/main" id="{4DD4E0A8-4E3C-5A55-6BDC-59B609B32A60}"/>
              </a:ext>
            </a:extLst>
          </p:cNvPr>
          <p:cNvSpPr txBox="1"/>
          <p:nvPr/>
        </p:nvSpPr>
        <p:spPr>
          <a:xfrm>
            <a:off x="381681" y="5899207"/>
            <a:ext cx="11428637"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444444"/>
                </a:solidFill>
                <a:effectLst/>
                <a:latin typeface="PT Sans" panose="020B0503020203020204" pitchFamily="34" charset="-52"/>
              </a:rPr>
              <a:t>Клієнт фабричного методу не відчує різниці між цими об’єктами, адже він трактуватиме їх як якийсь абстрактний </a:t>
            </a:r>
            <a:r>
              <a:rPr kumimoji="0" lang="uk-UA" altLang="uk-UA" sz="1200" b="0" i="0" u="none" strike="noStrike" cap="none" normalizeH="0" baseline="0" dirty="0">
                <a:ln>
                  <a:noFill/>
                </a:ln>
                <a:solidFill>
                  <a:srgbClr val="444444"/>
                </a:solidFill>
                <a:effectLst/>
                <a:latin typeface="Menlo"/>
              </a:rPr>
              <a:t>Транспорт</a:t>
            </a:r>
            <a:r>
              <a:rPr kumimoji="0" lang="uk-UA" altLang="uk-UA" sz="1800" b="0" i="0" u="none" strike="noStrike" cap="none" normalizeH="0" baseline="0" dirty="0">
                <a:ln>
                  <a:noFill/>
                </a:ln>
                <a:solidFill>
                  <a:srgbClr val="444444"/>
                </a:solidFill>
                <a:effectLst/>
                <a:latin typeface="PT Sans" panose="020B0503020203020204" pitchFamily="34" charset="-52"/>
              </a:rPr>
              <a:t>. Для нього буде важливим, щоб об’єкт мав метод </a:t>
            </a:r>
            <a:r>
              <a:rPr kumimoji="0" lang="uk-UA" altLang="uk-UA" sz="1200" b="0" i="0" u="none" strike="noStrike" cap="none" normalizeH="0" baseline="0" dirty="0">
                <a:ln>
                  <a:noFill/>
                </a:ln>
                <a:solidFill>
                  <a:srgbClr val="444444"/>
                </a:solidFill>
                <a:effectLst/>
                <a:latin typeface="Menlo"/>
              </a:rPr>
              <a:t>доставити</a:t>
            </a:r>
            <a:r>
              <a:rPr kumimoji="0" lang="uk-UA" altLang="uk-UA" sz="1800" b="0" i="0" u="none" strike="noStrike" cap="none" normalizeH="0" baseline="0" dirty="0">
                <a:ln>
                  <a:noFill/>
                </a:ln>
                <a:solidFill>
                  <a:srgbClr val="444444"/>
                </a:solidFill>
                <a:effectLst/>
                <a:latin typeface="PT Sans" panose="020B0503020203020204" pitchFamily="34" charset="-52"/>
              </a:rPr>
              <a:t>, а не те, як конкретно він працює.</a:t>
            </a:r>
            <a:r>
              <a:rPr kumimoji="0" lang="uk-UA" altLang="uk-UA" sz="1050" b="0" i="0" u="none" strike="noStrike" cap="none" normalizeH="0" baseline="0" dirty="0">
                <a:ln>
                  <a:noFill/>
                </a:ln>
                <a:solidFill>
                  <a:schemeClr val="tx1"/>
                </a:solidFill>
                <a:effectLst/>
              </a:rPr>
              <a:t> </a:t>
            </a:r>
            <a:endParaRPr kumimoji="0" lang="uk-UA" altLang="uk-UA" sz="2800" b="0" i="0" u="none" strike="noStrike" cap="none" normalizeH="0" baseline="0" dirty="0">
              <a:ln>
                <a:noFill/>
              </a:ln>
              <a:solidFill>
                <a:schemeClr val="tx1"/>
              </a:solidFill>
              <a:effectLst/>
              <a:latin typeface="Arial" panose="020B0604020202020204" pitchFamily="34" charset="0"/>
            </a:endParaRPr>
          </a:p>
        </p:txBody>
      </p:sp>
      <p:sp>
        <p:nvSpPr>
          <p:cNvPr id="13" name="Заголовок 1">
            <a:extLst>
              <a:ext uri="{FF2B5EF4-FFF2-40B4-BE49-F238E27FC236}">
                <a16:creationId xmlns:a16="http://schemas.microsoft.com/office/drawing/2014/main" id="{65B676A6-2EE0-A70E-111C-F73214A954F0}"/>
              </a:ext>
            </a:extLst>
          </p:cNvPr>
          <p:cNvSpPr txBox="1">
            <a:spLocks/>
          </p:cNvSpPr>
          <p:nvPr/>
        </p:nvSpPr>
        <p:spPr>
          <a:xfrm>
            <a:off x="0" y="108155"/>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altLang="ru-RU" i="1" dirty="0">
                <a:latin typeface="Times New Roman" panose="02020603050405020304" pitchFamily="18" charset="0"/>
                <a:cs typeface="Times New Roman" panose="02020603050405020304" pitchFamily="18" charset="0"/>
              </a:rPr>
              <a:t>Фабричний метод. Рішення</a:t>
            </a:r>
            <a:endParaRPr lang="ru-RU" altLang="ru-RU"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458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CC3C4B6-E792-0B85-87B0-C664A208D675}"/>
              </a:ext>
            </a:extLst>
          </p:cNvPr>
          <p:cNvPicPr>
            <a:picLocks noChangeAspect="1"/>
          </p:cNvPicPr>
          <p:nvPr/>
        </p:nvPicPr>
        <p:blipFill>
          <a:blip r:embed="rId2"/>
          <a:stretch>
            <a:fillRect/>
          </a:stretch>
        </p:blipFill>
        <p:spPr>
          <a:xfrm>
            <a:off x="1128019" y="282804"/>
            <a:ext cx="9935962" cy="6677957"/>
          </a:xfrm>
          <a:prstGeom prst="rect">
            <a:avLst/>
          </a:prstGeom>
        </p:spPr>
      </p:pic>
      <p:sp>
        <p:nvSpPr>
          <p:cNvPr id="6" name="Заголовок 1">
            <a:extLst>
              <a:ext uri="{FF2B5EF4-FFF2-40B4-BE49-F238E27FC236}">
                <a16:creationId xmlns:a16="http://schemas.microsoft.com/office/drawing/2014/main" id="{C4C60F88-C79F-5B88-722C-8A2A7C637E8B}"/>
              </a:ext>
            </a:extLst>
          </p:cNvPr>
          <p:cNvSpPr txBox="1">
            <a:spLocks/>
          </p:cNvSpPr>
          <p:nvPr/>
        </p:nvSpPr>
        <p:spPr>
          <a:xfrm>
            <a:off x="0" y="0"/>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altLang="ru-RU" i="1" dirty="0">
                <a:latin typeface="Times New Roman" panose="02020603050405020304" pitchFamily="18" charset="0"/>
                <a:cs typeface="Times New Roman" panose="02020603050405020304" pitchFamily="18" charset="0"/>
              </a:rPr>
              <a:t>Фабричний метод. Рішення</a:t>
            </a:r>
            <a:endParaRPr lang="ru-RU" altLang="ru-RU"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63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8EDE48-D893-067C-4B52-68A965233193}"/>
              </a:ext>
            </a:extLst>
          </p:cNvPr>
          <p:cNvSpPr txBox="1"/>
          <p:nvPr/>
        </p:nvSpPr>
        <p:spPr>
          <a:xfrm>
            <a:off x="255638" y="786184"/>
            <a:ext cx="6096000" cy="1200329"/>
          </a:xfrm>
          <a:prstGeom prst="rect">
            <a:avLst/>
          </a:prstGeom>
          <a:noFill/>
        </p:spPr>
        <p:txBody>
          <a:bodyPr wrap="square">
            <a:spAutoFit/>
          </a:bodyPr>
          <a:lstStyle/>
          <a:p>
            <a:r>
              <a:rPr lang="ru-RU" b="0" i="0" dirty="0">
                <a:solidFill>
                  <a:srgbClr val="444444"/>
                </a:solidFill>
                <a:effectLst/>
                <a:highlight>
                  <a:srgbClr val="FFFFFF"/>
                </a:highlight>
                <a:latin typeface="PT Sans" panose="020B0503020203020204" pitchFamily="34" charset="-52"/>
              </a:rPr>
              <a:t>У </a:t>
            </a:r>
            <a:r>
              <a:rPr lang="ru-RU" b="0" i="0" dirty="0" err="1">
                <a:solidFill>
                  <a:srgbClr val="444444"/>
                </a:solidFill>
                <a:effectLst/>
                <a:highlight>
                  <a:srgbClr val="FFFFFF"/>
                </a:highlight>
                <a:latin typeface="PT Sans" panose="020B0503020203020204" pitchFamily="34" charset="-52"/>
              </a:rPr>
              <a:t>цьому</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прикладі</a:t>
            </a:r>
            <a:r>
              <a:rPr lang="ru-RU" b="0" i="0" dirty="0">
                <a:solidFill>
                  <a:srgbClr val="444444"/>
                </a:solidFill>
                <a:effectLst/>
                <a:highlight>
                  <a:srgbClr val="FFFFFF"/>
                </a:highlight>
                <a:latin typeface="PT Sans" panose="020B0503020203020204" pitchFamily="34" charset="-52"/>
              </a:rPr>
              <a:t> </a:t>
            </a:r>
            <a:r>
              <a:rPr lang="ru-RU" b="1" i="0" dirty="0" err="1">
                <a:solidFill>
                  <a:srgbClr val="444444"/>
                </a:solidFill>
                <a:effectLst/>
                <a:highlight>
                  <a:srgbClr val="FFFFFF"/>
                </a:highlight>
                <a:latin typeface="PT Sans" panose="020B0503020203020204" pitchFamily="34" charset="-52"/>
              </a:rPr>
              <a:t>Фабричний</a:t>
            </a:r>
            <a:r>
              <a:rPr lang="ru-RU" b="1" i="0" dirty="0">
                <a:solidFill>
                  <a:srgbClr val="444444"/>
                </a:solidFill>
                <a:effectLst/>
                <a:highlight>
                  <a:srgbClr val="FFFFFF"/>
                </a:highlight>
                <a:latin typeface="PT Sans" panose="020B0503020203020204" pitchFamily="34" charset="-52"/>
              </a:rPr>
              <a:t> метод</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допомагає</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створювати</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крос-платформові</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елементи</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інтерфейсу</a:t>
            </a:r>
            <a:r>
              <a:rPr lang="ru-RU" b="0" i="0" dirty="0">
                <a:solidFill>
                  <a:srgbClr val="444444"/>
                </a:solidFill>
                <a:effectLst/>
                <a:highlight>
                  <a:srgbClr val="FFFFFF"/>
                </a:highlight>
                <a:latin typeface="PT Sans" panose="020B0503020203020204" pitchFamily="34" charset="-52"/>
              </a:rPr>
              <a:t>, не </a:t>
            </a:r>
            <a:r>
              <a:rPr lang="ru-RU" b="0" i="0" dirty="0" err="1">
                <a:solidFill>
                  <a:srgbClr val="444444"/>
                </a:solidFill>
                <a:effectLst/>
                <a:highlight>
                  <a:srgbClr val="FFFFFF"/>
                </a:highlight>
                <a:latin typeface="PT Sans" panose="020B0503020203020204" pitchFamily="34" charset="-52"/>
              </a:rPr>
              <a:t>прив’язуючи</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основний</a:t>
            </a:r>
            <a:r>
              <a:rPr lang="ru-RU" b="0" i="0" dirty="0">
                <a:solidFill>
                  <a:srgbClr val="444444"/>
                </a:solidFill>
                <a:effectLst/>
                <a:highlight>
                  <a:srgbClr val="FFFFFF"/>
                </a:highlight>
                <a:latin typeface="PT Sans" panose="020B0503020203020204" pitchFamily="34" charset="-52"/>
              </a:rPr>
              <a:t> код </a:t>
            </a:r>
            <a:r>
              <a:rPr lang="ru-RU" b="0" i="0" dirty="0" err="1">
                <a:solidFill>
                  <a:srgbClr val="444444"/>
                </a:solidFill>
                <a:effectLst/>
                <a:highlight>
                  <a:srgbClr val="FFFFFF"/>
                </a:highlight>
                <a:latin typeface="PT Sans" panose="020B0503020203020204" pitchFamily="34" charset="-52"/>
              </a:rPr>
              <a:t>програми</a:t>
            </a:r>
            <a:r>
              <a:rPr lang="ru-RU" b="0" i="0" dirty="0">
                <a:solidFill>
                  <a:srgbClr val="444444"/>
                </a:solidFill>
                <a:effectLst/>
                <a:highlight>
                  <a:srgbClr val="FFFFFF"/>
                </a:highlight>
                <a:latin typeface="PT Sans" panose="020B0503020203020204" pitchFamily="34" charset="-52"/>
              </a:rPr>
              <a:t> до </a:t>
            </a:r>
            <a:r>
              <a:rPr lang="ru-RU" b="0" i="0" dirty="0" err="1">
                <a:solidFill>
                  <a:srgbClr val="444444"/>
                </a:solidFill>
                <a:effectLst/>
                <a:highlight>
                  <a:srgbClr val="FFFFFF"/>
                </a:highlight>
                <a:latin typeface="PT Sans" panose="020B0503020203020204" pitchFamily="34" charset="-52"/>
              </a:rPr>
              <a:t>конкретних</a:t>
            </a:r>
            <a:r>
              <a:rPr lang="ru-RU" b="0" i="0" dirty="0">
                <a:solidFill>
                  <a:srgbClr val="444444"/>
                </a:solidFill>
                <a:effectLst/>
                <a:highlight>
                  <a:srgbClr val="FFFFFF"/>
                </a:highlight>
                <a:latin typeface="PT Sans" panose="020B0503020203020204" pitchFamily="34" charset="-52"/>
              </a:rPr>
              <a:t> </a:t>
            </a:r>
            <a:r>
              <a:rPr lang="ru-RU" b="0" i="0" dirty="0" err="1">
                <a:solidFill>
                  <a:srgbClr val="444444"/>
                </a:solidFill>
                <a:effectLst/>
                <a:highlight>
                  <a:srgbClr val="FFFFFF"/>
                </a:highlight>
                <a:latin typeface="PT Sans" panose="020B0503020203020204" pitchFamily="34" charset="-52"/>
              </a:rPr>
              <a:t>класів</a:t>
            </a:r>
            <a:r>
              <a:rPr lang="ru-RU" b="0" i="0" dirty="0">
                <a:solidFill>
                  <a:srgbClr val="444444"/>
                </a:solidFill>
                <a:effectLst/>
                <a:highlight>
                  <a:srgbClr val="FFFFFF"/>
                </a:highlight>
                <a:latin typeface="PT Sans" panose="020B0503020203020204" pitchFamily="34" charset="-52"/>
              </a:rPr>
              <a:t> кожного </a:t>
            </a:r>
            <a:r>
              <a:rPr lang="ru-RU" b="0" i="0" dirty="0" err="1">
                <a:solidFill>
                  <a:srgbClr val="444444"/>
                </a:solidFill>
                <a:effectLst/>
                <a:highlight>
                  <a:srgbClr val="FFFFFF"/>
                </a:highlight>
                <a:latin typeface="PT Sans" panose="020B0503020203020204" pitchFamily="34" charset="-52"/>
              </a:rPr>
              <a:t>елементу</a:t>
            </a:r>
            <a:r>
              <a:rPr lang="ru-RU" b="0" i="0" dirty="0">
                <a:solidFill>
                  <a:srgbClr val="444444"/>
                </a:solidFill>
                <a:effectLst/>
                <a:highlight>
                  <a:srgbClr val="FFFFFF"/>
                </a:highlight>
                <a:latin typeface="PT Sans" panose="020B0503020203020204" pitchFamily="34" charset="-52"/>
              </a:rPr>
              <a:t>.</a:t>
            </a:r>
            <a:endParaRPr lang="uk-UA" dirty="0"/>
          </a:p>
        </p:txBody>
      </p:sp>
      <p:pic>
        <p:nvPicPr>
          <p:cNvPr id="7" name="Рисунок 6">
            <a:extLst>
              <a:ext uri="{FF2B5EF4-FFF2-40B4-BE49-F238E27FC236}">
                <a16:creationId xmlns:a16="http://schemas.microsoft.com/office/drawing/2014/main" id="{5CAAAAC3-FEE0-4F26-87B2-19C11A60A93C}"/>
              </a:ext>
            </a:extLst>
          </p:cNvPr>
          <p:cNvPicPr>
            <a:picLocks noChangeAspect="1"/>
          </p:cNvPicPr>
          <p:nvPr/>
        </p:nvPicPr>
        <p:blipFill>
          <a:blip r:embed="rId2"/>
          <a:stretch>
            <a:fillRect/>
          </a:stretch>
        </p:blipFill>
        <p:spPr>
          <a:xfrm>
            <a:off x="4376722" y="1634468"/>
            <a:ext cx="6820852" cy="4277322"/>
          </a:xfrm>
          <a:prstGeom prst="rect">
            <a:avLst/>
          </a:prstGeom>
        </p:spPr>
      </p:pic>
      <p:sp>
        <p:nvSpPr>
          <p:cNvPr id="8" name="Заголовок 1">
            <a:extLst>
              <a:ext uri="{FF2B5EF4-FFF2-40B4-BE49-F238E27FC236}">
                <a16:creationId xmlns:a16="http://schemas.microsoft.com/office/drawing/2014/main" id="{4DDB2796-0C4A-687D-9FDA-659E60C2FCEA}"/>
              </a:ext>
            </a:extLst>
          </p:cNvPr>
          <p:cNvSpPr txBox="1">
            <a:spLocks/>
          </p:cNvSpPr>
          <p:nvPr/>
        </p:nvSpPr>
        <p:spPr>
          <a:xfrm>
            <a:off x="0" y="0"/>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altLang="ru-RU" i="1" dirty="0">
                <a:latin typeface="Times New Roman" panose="02020603050405020304" pitchFamily="18" charset="0"/>
                <a:cs typeface="Times New Roman" panose="02020603050405020304" pitchFamily="18" charset="0"/>
              </a:rPr>
              <a:t>Фабричний метод. Рішення</a:t>
            </a:r>
            <a:endParaRPr lang="ru-RU" altLang="ru-RU"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15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8DACF6-0855-F217-A34E-1AA1019CAB23}"/>
              </a:ext>
            </a:extLst>
          </p:cNvPr>
          <p:cNvSpPr txBox="1"/>
          <p:nvPr/>
        </p:nvSpPr>
        <p:spPr>
          <a:xfrm>
            <a:off x="737420" y="1028343"/>
            <a:ext cx="6096000" cy="4801314"/>
          </a:xfrm>
          <a:prstGeom prst="rect">
            <a:avLst/>
          </a:prstGeom>
          <a:noFill/>
        </p:spPr>
        <p:txBody>
          <a:bodyPr wrap="square">
            <a:spAutoFit/>
          </a:bodyPr>
          <a:lstStyle/>
          <a:p>
            <a:pPr algn="l"/>
            <a:r>
              <a:rPr lang="uk-UA" b="0" i="0" dirty="0">
                <a:solidFill>
                  <a:srgbClr val="444444"/>
                </a:solidFill>
                <a:effectLst/>
                <a:highlight>
                  <a:srgbClr val="FFFFFF"/>
                </a:highlight>
                <a:latin typeface="PT Sans" panose="020B0503020203020204" pitchFamily="34" charset="-52"/>
              </a:rPr>
              <a:t>Фабричний метод оголошений у класі діалогів. Його підкласи належать до різних операційних систем. Завдяки фабричному методу, вам не потрібно переписувати логіку діалогів під кожну систему. Підкласи можуть успадкувати майже увесь код базового діалогу, змінюючи типи кнопок та інших елементів, з яких базовий код будує вікна графічного </a:t>
            </a:r>
            <a:r>
              <a:rPr lang="uk-UA" b="0" i="0" dirty="0" err="1">
                <a:solidFill>
                  <a:srgbClr val="444444"/>
                </a:solidFill>
                <a:effectLst/>
                <a:highlight>
                  <a:srgbClr val="FFFFFF"/>
                </a:highlight>
                <a:latin typeface="PT Sans" panose="020B0503020203020204" pitchFamily="34" charset="-52"/>
              </a:rPr>
              <a:t>користувацього</a:t>
            </a:r>
            <a:r>
              <a:rPr lang="uk-UA" b="0" i="0" dirty="0">
                <a:solidFill>
                  <a:srgbClr val="444444"/>
                </a:solidFill>
                <a:effectLst/>
                <a:highlight>
                  <a:srgbClr val="FFFFFF"/>
                </a:highlight>
                <a:latin typeface="PT Sans" panose="020B0503020203020204" pitchFamily="34" charset="-52"/>
              </a:rPr>
              <a:t> інтерфейсу.</a:t>
            </a:r>
          </a:p>
          <a:p>
            <a:pPr algn="l"/>
            <a:r>
              <a:rPr lang="uk-UA" b="0" i="0" dirty="0">
                <a:solidFill>
                  <a:srgbClr val="444444"/>
                </a:solidFill>
                <a:effectLst/>
                <a:highlight>
                  <a:srgbClr val="FFFFFF"/>
                </a:highlight>
                <a:latin typeface="PT Sans" panose="020B0503020203020204" pitchFamily="34" charset="-52"/>
              </a:rPr>
              <a:t>Базовий клас діалогів працює з кнопками через їхній загальний програмний інтерфейс. Незалежно від того, яку варіацію кнопок повернув фабричний метод, діалог залишиться робочим. Базовий клас не залежить від конкретних класів кнопок, залишаючи підкласам прийняття рішення про тип кнопок, які необхідно створити.</a:t>
            </a:r>
          </a:p>
          <a:p>
            <a:pPr algn="l"/>
            <a:r>
              <a:rPr lang="uk-UA" b="0" i="0" dirty="0">
                <a:solidFill>
                  <a:srgbClr val="444444"/>
                </a:solidFill>
                <a:effectLst/>
                <a:highlight>
                  <a:srgbClr val="FFFFFF"/>
                </a:highlight>
                <a:latin typeface="PT Sans" panose="020B0503020203020204" pitchFamily="34" charset="-52"/>
              </a:rPr>
              <a:t>Такий підхід можна застосувати і для створення інших елементів інтерфейсу. Хоча кожен новий тип елементів наближатиме вас до </a:t>
            </a:r>
            <a:r>
              <a:rPr lang="uk-UA" b="1" i="0" u="none" strike="noStrike" dirty="0">
                <a:solidFill>
                  <a:srgbClr val="444444"/>
                </a:solidFill>
                <a:effectLst/>
                <a:highlight>
                  <a:srgbClr val="FFFFFF"/>
                </a:highlight>
                <a:latin typeface="PT Sans" panose="020B0503020203020204" pitchFamily="34" charset="-52"/>
                <a:hlinkClick r:id="rId2"/>
              </a:rPr>
              <a:t>Абстрактної фабрики</a:t>
            </a:r>
            <a:r>
              <a:rPr lang="uk-UA" b="0" i="0" dirty="0">
                <a:solidFill>
                  <a:srgbClr val="444444"/>
                </a:solidFill>
                <a:effectLst/>
                <a:highlight>
                  <a:srgbClr val="FFFFFF"/>
                </a:highlight>
                <a:latin typeface="PT Sans" panose="020B0503020203020204" pitchFamily="34" charset="-52"/>
              </a:rPr>
              <a:t>.</a:t>
            </a:r>
          </a:p>
        </p:txBody>
      </p:sp>
      <p:sp>
        <p:nvSpPr>
          <p:cNvPr id="6" name="Заголовок 1">
            <a:extLst>
              <a:ext uri="{FF2B5EF4-FFF2-40B4-BE49-F238E27FC236}">
                <a16:creationId xmlns:a16="http://schemas.microsoft.com/office/drawing/2014/main" id="{86FC2141-7C52-A180-DC5E-A586EDFAAC6F}"/>
              </a:ext>
            </a:extLst>
          </p:cNvPr>
          <p:cNvSpPr txBox="1">
            <a:spLocks/>
          </p:cNvSpPr>
          <p:nvPr/>
        </p:nvSpPr>
        <p:spPr>
          <a:xfrm>
            <a:off x="0" y="0"/>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altLang="ru-RU" i="1" dirty="0">
                <a:latin typeface="Times New Roman" panose="02020603050405020304" pitchFamily="18" charset="0"/>
                <a:cs typeface="Times New Roman" panose="02020603050405020304" pitchFamily="18" charset="0"/>
              </a:rPr>
              <a:t>Фабричний метод</a:t>
            </a:r>
            <a:endParaRPr lang="ru-RU" altLang="ru-RU"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62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34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AB98E68-1C6C-C84B-0145-F2560FC2DFB5}"/>
              </a:ext>
            </a:extLst>
          </p:cNvPr>
          <p:cNvSpPr txBox="1">
            <a:spLocks/>
          </p:cNvSpPr>
          <p:nvPr/>
        </p:nvSpPr>
        <p:spPr>
          <a:xfrm>
            <a:off x="0" y="108155"/>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b="1" i="0" dirty="0">
                <a:solidFill>
                  <a:srgbClr val="444444"/>
                </a:solidFill>
                <a:effectLst/>
                <a:highlight>
                  <a:srgbClr val="FFFFFF"/>
                </a:highlight>
                <a:latin typeface="PT Sans" panose="020B0503020203020204" pitchFamily="34" charset="-52"/>
              </a:rPr>
              <a:t>Що таке </a:t>
            </a:r>
            <a:r>
              <a:rPr lang="uk-UA" b="1" i="0" dirty="0" err="1">
                <a:solidFill>
                  <a:srgbClr val="444444"/>
                </a:solidFill>
                <a:effectLst/>
                <a:highlight>
                  <a:srgbClr val="FFFFFF"/>
                </a:highlight>
                <a:latin typeface="PT Sans" panose="020B0503020203020204" pitchFamily="34" charset="-52"/>
              </a:rPr>
              <a:t>Патерн</a:t>
            </a:r>
            <a:r>
              <a:rPr lang="uk-UA" b="1" i="0" dirty="0">
                <a:solidFill>
                  <a:srgbClr val="444444"/>
                </a:solidFill>
                <a:effectLst/>
                <a:highlight>
                  <a:srgbClr val="FFFFFF"/>
                </a:highlight>
                <a:latin typeface="PT Sans" panose="020B0503020203020204" pitchFamily="34" charset="-52"/>
              </a:rPr>
              <a:t>?</a:t>
            </a:r>
          </a:p>
        </p:txBody>
      </p:sp>
      <p:sp>
        <p:nvSpPr>
          <p:cNvPr id="6" name="TextBox 5">
            <a:extLst>
              <a:ext uri="{FF2B5EF4-FFF2-40B4-BE49-F238E27FC236}">
                <a16:creationId xmlns:a16="http://schemas.microsoft.com/office/drawing/2014/main" id="{63F31B94-0AEE-3372-F739-3DE711702404}"/>
              </a:ext>
            </a:extLst>
          </p:cNvPr>
          <p:cNvSpPr txBox="1"/>
          <p:nvPr/>
        </p:nvSpPr>
        <p:spPr>
          <a:xfrm>
            <a:off x="324464" y="748202"/>
            <a:ext cx="11680723" cy="6001643"/>
          </a:xfrm>
          <a:prstGeom prst="rect">
            <a:avLst/>
          </a:prstGeom>
          <a:noFill/>
        </p:spPr>
        <p:txBody>
          <a:bodyPr wrap="square">
            <a:spAutoFit/>
          </a:bodyPr>
          <a:lstStyle/>
          <a:p>
            <a:pPr algn="l"/>
            <a:r>
              <a:rPr lang="uk-UA" sz="2400" b="1" i="0" dirty="0" err="1">
                <a:solidFill>
                  <a:srgbClr val="444444"/>
                </a:solidFill>
                <a:effectLst/>
                <a:highlight>
                  <a:srgbClr val="FFFFFF"/>
                </a:highlight>
                <a:latin typeface="PT Sans" panose="020B0503020203020204" pitchFamily="34" charset="-52"/>
              </a:rPr>
              <a:t>Патерн</a:t>
            </a:r>
            <a:r>
              <a:rPr lang="uk-UA" sz="2400" b="1" i="0" dirty="0">
                <a:solidFill>
                  <a:srgbClr val="444444"/>
                </a:solidFill>
                <a:effectLst/>
                <a:highlight>
                  <a:srgbClr val="FFFFFF"/>
                </a:highlight>
                <a:latin typeface="PT Sans" panose="020B0503020203020204" pitchFamily="34" charset="-52"/>
              </a:rPr>
              <a:t> проектування</a:t>
            </a:r>
            <a:r>
              <a:rPr lang="uk-UA" sz="2400" b="0" i="0" dirty="0">
                <a:solidFill>
                  <a:srgbClr val="444444"/>
                </a:solidFill>
                <a:effectLst/>
                <a:highlight>
                  <a:srgbClr val="FFFFFF"/>
                </a:highlight>
                <a:latin typeface="PT Sans" panose="020B0503020203020204" pitchFamily="34" charset="-52"/>
              </a:rPr>
              <a:t> — це типовий спосіб вирішення певної проблеми, що часто зустрічається при проектуванні архітектури програм.</a:t>
            </a:r>
            <a:endParaRPr lang="en-US" sz="2400" b="0" i="0" dirty="0">
              <a:solidFill>
                <a:srgbClr val="444444"/>
              </a:solidFill>
              <a:effectLst/>
              <a:highlight>
                <a:srgbClr val="FFFFFF"/>
              </a:highlight>
              <a:latin typeface="PT Sans" panose="020B0503020203020204" pitchFamily="34" charset="-52"/>
            </a:endParaRPr>
          </a:p>
          <a:p>
            <a:pPr algn="l"/>
            <a:endParaRPr lang="uk-UA" sz="2400" b="0" i="0" dirty="0">
              <a:solidFill>
                <a:srgbClr val="444444"/>
              </a:solidFill>
              <a:effectLst/>
              <a:highlight>
                <a:srgbClr val="FFFFFF"/>
              </a:highlight>
              <a:latin typeface="PT Sans" panose="020B0503020203020204" pitchFamily="34" charset="-52"/>
            </a:endParaRPr>
          </a:p>
          <a:p>
            <a:pPr algn="l"/>
            <a:r>
              <a:rPr lang="uk-UA" sz="2400" b="0" i="0" dirty="0">
                <a:solidFill>
                  <a:srgbClr val="444444"/>
                </a:solidFill>
                <a:effectLst/>
                <a:highlight>
                  <a:srgbClr val="FFFFFF"/>
                </a:highlight>
                <a:latin typeface="PT Sans" panose="020B0503020203020204" pitchFamily="34" charset="-52"/>
              </a:rPr>
              <a:t>На відміну від готових функцій чи бібліотек, </a:t>
            </a:r>
            <a:r>
              <a:rPr lang="uk-UA" sz="2400" b="0" i="0" dirty="0" err="1">
                <a:solidFill>
                  <a:srgbClr val="444444"/>
                </a:solidFill>
                <a:effectLst/>
                <a:highlight>
                  <a:srgbClr val="FFFFFF"/>
                </a:highlight>
                <a:latin typeface="PT Sans" panose="020B0503020203020204" pitchFamily="34" charset="-52"/>
              </a:rPr>
              <a:t>патерн</a:t>
            </a:r>
            <a:r>
              <a:rPr lang="uk-UA" sz="2400" b="0" i="0" dirty="0">
                <a:solidFill>
                  <a:srgbClr val="444444"/>
                </a:solidFill>
                <a:effectLst/>
                <a:highlight>
                  <a:srgbClr val="FFFFFF"/>
                </a:highlight>
                <a:latin typeface="PT Sans" panose="020B0503020203020204" pitchFamily="34" charset="-52"/>
              </a:rPr>
              <a:t> не можна просто взяти й скопіювати в програму. </a:t>
            </a:r>
            <a:r>
              <a:rPr lang="uk-UA" sz="2400" b="0" i="0" dirty="0" err="1">
                <a:solidFill>
                  <a:srgbClr val="444444"/>
                </a:solidFill>
                <a:effectLst/>
                <a:highlight>
                  <a:srgbClr val="FFFFFF"/>
                </a:highlight>
                <a:latin typeface="PT Sans" panose="020B0503020203020204" pitchFamily="34" charset="-52"/>
              </a:rPr>
              <a:t>Патерн</a:t>
            </a:r>
            <a:r>
              <a:rPr lang="uk-UA" sz="2400" b="0" i="0" dirty="0">
                <a:solidFill>
                  <a:srgbClr val="444444"/>
                </a:solidFill>
                <a:effectLst/>
                <a:highlight>
                  <a:srgbClr val="FFFFFF"/>
                </a:highlight>
                <a:latin typeface="PT Sans" panose="020B0503020203020204" pitchFamily="34" charset="-52"/>
              </a:rPr>
              <a:t> являє собою не якийсь конкретний код, а загальний принцип вирішення певної проблеми, який майже завжди треба підлаштовувати для потреб тієї чи іншої програми.</a:t>
            </a:r>
            <a:endParaRPr lang="en-US" sz="2400" b="0" i="0" dirty="0">
              <a:solidFill>
                <a:srgbClr val="444444"/>
              </a:solidFill>
              <a:effectLst/>
              <a:highlight>
                <a:srgbClr val="FFFFFF"/>
              </a:highlight>
              <a:latin typeface="PT Sans" panose="020B0503020203020204" pitchFamily="34" charset="-52"/>
            </a:endParaRPr>
          </a:p>
          <a:p>
            <a:pPr algn="l"/>
            <a:endParaRPr lang="uk-UA" sz="2400" b="0" i="0" dirty="0">
              <a:solidFill>
                <a:srgbClr val="444444"/>
              </a:solidFill>
              <a:effectLst/>
              <a:highlight>
                <a:srgbClr val="FFFFFF"/>
              </a:highlight>
              <a:latin typeface="PT Sans" panose="020B0503020203020204" pitchFamily="34" charset="-52"/>
            </a:endParaRPr>
          </a:p>
          <a:p>
            <a:pPr algn="l"/>
            <a:r>
              <a:rPr lang="uk-UA" sz="2400" b="0" i="0" dirty="0" err="1">
                <a:solidFill>
                  <a:srgbClr val="444444"/>
                </a:solidFill>
                <a:effectLst/>
                <a:highlight>
                  <a:srgbClr val="FFFFFF"/>
                </a:highlight>
                <a:latin typeface="PT Sans" panose="020B0503020203020204" pitchFamily="34" charset="-52"/>
              </a:rPr>
              <a:t>Патерни</a:t>
            </a:r>
            <a:r>
              <a:rPr lang="uk-UA" sz="2400" b="0" i="0" dirty="0">
                <a:solidFill>
                  <a:srgbClr val="444444"/>
                </a:solidFill>
                <a:effectLst/>
                <a:highlight>
                  <a:srgbClr val="FFFFFF"/>
                </a:highlight>
                <a:latin typeface="PT Sans" panose="020B0503020203020204" pitchFamily="34" charset="-52"/>
              </a:rPr>
              <a:t> часто плутають з алгоритмами, адже обидва поняття описують типові рішення відомих проблем. Але якщо алгоритм — це чіткий набір дій, то </a:t>
            </a:r>
            <a:r>
              <a:rPr lang="uk-UA" sz="2400" b="0" i="0" dirty="0" err="1">
                <a:solidFill>
                  <a:srgbClr val="444444"/>
                </a:solidFill>
                <a:effectLst/>
                <a:highlight>
                  <a:srgbClr val="FFFFFF"/>
                </a:highlight>
                <a:latin typeface="PT Sans" panose="020B0503020203020204" pitchFamily="34" charset="-52"/>
              </a:rPr>
              <a:t>патерн</a:t>
            </a:r>
            <a:r>
              <a:rPr lang="uk-UA" sz="2400" b="0" i="0" dirty="0">
                <a:solidFill>
                  <a:srgbClr val="444444"/>
                </a:solidFill>
                <a:effectLst/>
                <a:highlight>
                  <a:srgbClr val="FFFFFF"/>
                </a:highlight>
                <a:latin typeface="PT Sans" panose="020B0503020203020204" pitchFamily="34" charset="-52"/>
              </a:rPr>
              <a:t> — це </a:t>
            </a:r>
            <a:r>
              <a:rPr lang="uk-UA" sz="2400" b="0" i="0" dirty="0" err="1">
                <a:solidFill>
                  <a:srgbClr val="444444"/>
                </a:solidFill>
                <a:effectLst/>
                <a:highlight>
                  <a:srgbClr val="FFFFFF"/>
                </a:highlight>
                <a:latin typeface="PT Sans" panose="020B0503020203020204" pitchFamily="34" charset="-52"/>
              </a:rPr>
              <a:t>високорівневий</a:t>
            </a:r>
            <a:r>
              <a:rPr lang="uk-UA" sz="2400" b="0" i="0" dirty="0">
                <a:solidFill>
                  <a:srgbClr val="444444"/>
                </a:solidFill>
                <a:effectLst/>
                <a:highlight>
                  <a:srgbClr val="FFFFFF"/>
                </a:highlight>
                <a:latin typeface="PT Sans" panose="020B0503020203020204" pitchFamily="34" charset="-52"/>
              </a:rPr>
              <a:t> опис рішення, реалізація якого може відрізнятися у двох різних програмах.</a:t>
            </a:r>
            <a:endParaRPr lang="en-US" sz="2400" b="0" i="0" dirty="0">
              <a:solidFill>
                <a:srgbClr val="444444"/>
              </a:solidFill>
              <a:effectLst/>
              <a:highlight>
                <a:srgbClr val="FFFFFF"/>
              </a:highlight>
              <a:latin typeface="PT Sans" panose="020B0503020203020204" pitchFamily="34" charset="-52"/>
            </a:endParaRPr>
          </a:p>
          <a:p>
            <a:pPr algn="l"/>
            <a:endParaRPr lang="uk-UA" sz="2400" b="0" i="0" dirty="0">
              <a:solidFill>
                <a:srgbClr val="444444"/>
              </a:solidFill>
              <a:effectLst/>
              <a:highlight>
                <a:srgbClr val="FFFFFF"/>
              </a:highlight>
              <a:latin typeface="PT Sans" panose="020B0503020203020204" pitchFamily="34" charset="-52"/>
            </a:endParaRPr>
          </a:p>
          <a:p>
            <a:pPr algn="l"/>
            <a:r>
              <a:rPr lang="uk-UA" sz="2400" b="0" i="0" dirty="0">
                <a:solidFill>
                  <a:srgbClr val="444444"/>
                </a:solidFill>
                <a:effectLst/>
                <a:highlight>
                  <a:srgbClr val="FFFFFF"/>
                </a:highlight>
                <a:latin typeface="PT Sans" panose="020B0503020203020204" pitchFamily="34" charset="-52"/>
              </a:rPr>
              <a:t>Якщо провести аналогії, то алгоритм — це кулінарний рецепт з чіткими кроками, а </a:t>
            </a:r>
            <a:r>
              <a:rPr lang="uk-UA" sz="2400" b="0" i="0" dirty="0" err="1">
                <a:solidFill>
                  <a:srgbClr val="444444"/>
                </a:solidFill>
                <a:effectLst/>
                <a:highlight>
                  <a:srgbClr val="FFFFFF"/>
                </a:highlight>
                <a:latin typeface="PT Sans" panose="020B0503020203020204" pitchFamily="34" charset="-52"/>
              </a:rPr>
              <a:t>патерн</a:t>
            </a:r>
            <a:r>
              <a:rPr lang="uk-UA" sz="2400" b="0" i="0" dirty="0">
                <a:solidFill>
                  <a:srgbClr val="444444"/>
                </a:solidFill>
                <a:effectLst/>
                <a:highlight>
                  <a:srgbClr val="FFFFFF"/>
                </a:highlight>
                <a:latin typeface="PT Sans" panose="020B0503020203020204" pitchFamily="34" charset="-52"/>
              </a:rPr>
              <a:t> — інженерне креслення, на якому намальовано рішення без конкретних кроків його отримання.</a:t>
            </a:r>
          </a:p>
        </p:txBody>
      </p:sp>
    </p:spTree>
    <p:extLst>
      <p:ext uri="{BB962C8B-B14F-4D97-AF65-F5344CB8AC3E}">
        <p14:creationId xmlns:p14="http://schemas.microsoft.com/office/powerpoint/2010/main" val="197453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20B968A6-0623-AE3A-1763-7E248BDBA82C}"/>
              </a:ext>
            </a:extLst>
          </p:cNvPr>
          <p:cNvSpPr txBox="1">
            <a:spLocks/>
          </p:cNvSpPr>
          <p:nvPr/>
        </p:nvSpPr>
        <p:spPr>
          <a:xfrm>
            <a:off x="0" y="108155"/>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b="1" i="0" dirty="0">
                <a:solidFill>
                  <a:srgbClr val="444444"/>
                </a:solidFill>
                <a:effectLst/>
                <a:highlight>
                  <a:srgbClr val="FFFFFF"/>
                </a:highlight>
                <a:latin typeface="PT Sans" panose="020B0503020203020204" pitchFamily="34" charset="-52"/>
              </a:rPr>
              <a:t>З чого складається </a:t>
            </a:r>
            <a:r>
              <a:rPr lang="uk-UA" b="1" i="0" dirty="0" err="1">
                <a:solidFill>
                  <a:srgbClr val="444444"/>
                </a:solidFill>
                <a:effectLst/>
                <a:highlight>
                  <a:srgbClr val="FFFFFF"/>
                </a:highlight>
                <a:latin typeface="PT Sans" panose="020B0503020203020204" pitchFamily="34" charset="-52"/>
              </a:rPr>
              <a:t>патерн</a:t>
            </a:r>
            <a:r>
              <a:rPr lang="uk-UA" b="1" i="0" dirty="0">
                <a:solidFill>
                  <a:srgbClr val="444444"/>
                </a:solidFill>
                <a:effectLst/>
                <a:highlight>
                  <a:srgbClr val="FFFFFF"/>
                </a:highlight>
                <a:latin typeface="PT Sans" panose="020B0503020203020204" pitchFamily="34" charset="-52"/>
              </a:rPr>
              <a:t>?</a:t>
            </a:r>
          </a:p>
        </p:txBody>
      </p:sp>
      <p:sp>
        <p:nvSpPr>
          <p:cNvPr id="8" name="TextBox 7">
            <a:extLst>
              <a:ext uri="{FF2B5EF4-FFF2-40B4-BE49-F238E27FC236}">
                <a16:creationId xmlns:a16="http://schemas.microsoft.com/office/drawing/2014/main" id="{382A3B7A-0170-C606-91B6-ADF391CD82CF}"/>
              </a:ext>
            </a:extLst>
          </p:cNvPr>
          <p:cNvSpPr txBox="1"/>
          <p:nvPr/>
        </p:nvSpPr>
        <p:spPr>
          <a:xfrm>
            <a:off x="1828800" y="1443841"/>
            <a:ext cx="8534400" cy="3970318"/>
          </a:xfrm>
          <a:prstGeom prst="rect">
            <a:avLst/>
          </a:prstGeom>
          <a:noFill/>
        </p:spPr>
        <p:txBody>
          <a:bodyPr wrap="square">
            <a:spAutoFit/>
          </a:bodyPr>
          <a:lstStyle/>
          <a:p>
            <a:pPr algn="l"/>
            <a:r>
              <a:rPr lang="uk-UA" sz="2800" b="0" i="0" dirty="0">
                <a:solidFill>
                  <a:srgbClr val="444444"/>
                </a:solidFill>
                <a:effectLst/>
                <a:highlight>
                  <a:srgbClr val="FFFFFF"/>
                </a:highlight>
                <a:latin typeface="PT Sans" panose="020B0503020203020204" pitchFamily="34" charset="-52"/>
              </a:rPr>
              <a:t>Описи </a:t>
            </a:r>
            <a:r>
              <a:rPr lang="uk-UA" sz="2800" b="0" i="0" dirty="0" err="1">
                <a:solidFill>
                  <a:srgbClr val="444444"/>
                </a:solidFill>
                <a:effectLst/>
                <a:highlight>
                  <a:srgbClr val="FFFFFF"/>
                </a:highlight>
                <a:latin typeface="PT Sans" panose="020B0503020203020204" pitchFamily="34" charset="-52"/>
              </a:rPr>
              <a:t>патернів</a:t>
            </a:r>
            <a:r>
              <a:rPr lang="uk-UA" sz="2800" b="0" i="0" dirty="0">
                <a:solidFill>
                  <a:srgbClr val="444444"/>
                </a:solidFill>
                <a:effectLst/>
                <a:highlight>
                  <a:srgbClr val="FFFFFF"/>
                </a:highlight>
                <a:latin typeface="PT Sans" panose="020B0503020203020204" pitchFamily="34" charset="-52"/>
              </a:rPr>
              <a:t> зазвичай дуже формальні й найчастіше складаються з таких пунктів:</a:t>
            </a:r>
          </a:p>
          <a:p>
            <a:pPr algn="l">
              <a:buFont typeface="Arial" panose="020B0604020202020204" pitchFamily="34" charset="0"/>
              <a:buChar char="•"/>
            </a:pPr>
            <a:r>
              <a:rPr lang="uk-UA" sz="2800" b="0" i="0" dirty="0">
                <a:solidFill>
                  <a:srgbClr val="444444"/>
                </a:solidFill>
                <a:effectLst/>
                <a:highlight>
                  <a:srgbClr val="FFFFFF"/>
                </a:highlight>
                <a:latin typeface="PT Sans" panose="020B0503020203020204" pitchFamily="34" charset="-52"/>
              </a:rPr>
              <a:t>проблема, яку вирішує </a:t>
            </a:r>
            <a:r>
              <a:rPr lang="uk-UA" sz="2800" b="0" i="0" dirty="0" err="1">
                <a:solidFill>
                  <a:srgbClr val="444444"/>
                </a:solidFill>
                <a:effectLst/>
                <a:highlight>
                  <a:srgbClr val="FFFFFF"/>
                </a:highlight>
                <a:latin typeface="PT Sans" panose="020B0503020203020204" pitchFamily="34" charset="-52"/>
              </a:rPr>
              <a:t>патерн</a:t>
            </a:r>
            <a:r>
              <a:rPr lang="uk-UA" sz="2800" b="0" i="0" dirty="0">
                <a:solidFill>
                  <a:srgbClr val="444444"/>
                </a:solidFill>
                <a:effectLst/>
                <a:highlight>
                  <a:srgbClr val="FFFFFF"/>
                </a:highlight>
                <a:latin typeface="PT Sans" panose="020B0503020203020204" pitchFamily="34" charset="-52"/>
              </a:rPr>
              <a:t>;</a:t>
            </a:r>
          </a:p>
          <a:p>
            <a:pPr algn="l">
              <a:buFont typeface="Arial" panose="020B0604020202020204" pitchFamily="34" charset="0"/>
              <a:buChar char="•"/>
            </a:pPr>
            <a:r>
              <a:rPr lang="uk-UA" sz="2800" b="0" i="0" dirty="0">
                <a:solidFill>
                  <a:srgbClr val="444444"/>
                </a:solidFill>
                <a:effectLst/>
                <a:highlight>
                  <a:srgbClr val="FFFFFF"/>
                </a:highlight>
                <a:latin typeface="PT Sans" panose="020B0503020203020204" pitchFamily="34" charset="-52"/>
              </a:rPr>
              <a:t>мотивація щодо вирішення проблеми способом, який пропонує </a:t>
            </a:r>
            <a:r>
              <a:rPr lang="uk-UA" sz="2800" b="0" i="0" dirty="0" err="1">
                <a:solidFill>
                  <a:srgbClr val="444444"/>
                </a:solidFill>
                <a:effectLst/>
                <a:highlight>
                  <a:srgbClr val="FFFFFF"/>
                </a:highlight>
                <a:latin typeface="PT Sans" panose="020B0503020203020204" pitchFamily="34" charset="-52"/>
              </a:rPr>
              <a:t>патерн</a:t>
            </a:r>
            <a:r>
              <a:rPr lang="uk-UA" sz="2800" b="0" i="0" dirty="0">
                <a:solidFill>
                  <a:srgbClr val="444444"/>
                </a:solidFill>
                <a:effectLst/>
                <a:highlight>
                  <a:srgbClr val="FFFFFF"/>
                </a:highlight>
                <a:latin typeface="PT Sans" panose="020B0503020203020204" pitchFamily="34" charset="-52"/>
              </a:rPr>
              <a:t>;</a:t>
            </a:r>
          </a:p>
          <a:p>
            <a:pPr algn="l">
              <a:buFont typeface="Arial" panose="020B0604020202020204" pitchFamily="34" charset="0"/>
              <a:buChar char="•"/>
            </a:pPr>
            <a:r>
              <a:rPr lang="uk-UA" sz="2800" b="0" i="0" dirty="0">
                <a:solidFill>
                  <a:srgbClr val="444444"/>
                </a:solidFill>
                <a:effectLst/>
                <a:highlight>
                  <a:srgbClr val="FFFFFF"/>
                </a:highlight>
                <a:latin typeface="PT Sans" panose="020B0503020203020204" pitchFamily="34" charset="-52"/>
              </a:rPr>
              <a:t>структура класів, складових рішення;</a:t>
            </a:r>
          </a:p>
          <a:p>
            <a:pPr algn="l">
              <a:buFont typeface="Arial" panose="020B0604020202020204" pitchFamily="34" charset="0"/>
              <a:buChar char="•"/>
            </a:pPr>
            <a:r>
              <a:rPr lang="uk-UA" sz="2800" b="0" i="0" dirty="0">
                <a:solidFill>
                  <a:srgbClr val="444444"/>
                </a:solidFill>
                <a:effectLst/>
                <a:highlight>
                  <a:srgbClr val="FFFFFF"/>
                </a:highlight>
                <a:latin typeface="PT Sans" panose="020B0503020203020204" pitchFamily="34" charset="-52"/>
              </a:rPr>
              <a:t>приклад однією з мов програмування;</a:t>
            </a:r>
          </a:p>
          <a:p>
            <a:pPr algn="l">
              <a:buFont typeface="Arial" panose="020B0604020202020204" pitchFamily="34" charset="0"/>
              <a:buChar char="•"/>
            </a:pPr>
            <a:r>
              <a:rPr lang="uk-UA" sz="2800" b="0" i="0" dirty="0">
                <a:solidFill>
                  <a:srgbClr val="444444"/>
                </a:solidFill>
                <a:effectLst/>
                <a:highlight>
                  <a:srgbClr val="FFFFFF"/>
                </a:highlight>
                <a:latin typeface="PT Sans" panose="020B0503020203020204" pitchFamily="34" charset="-52"/>
              </a:rPr>
              <a:t>особливості реалізації в різних контекстах;</a:t>
            </a:r>
          </a:p>
          <a:p>
            <a:pPr algn="l">
              <a:buFont typeface="Arial" panose="020B0604020202020204" pitchFamily="34" charset="0"/>
              <a:buChar char="•"/>
            </a:pPr>
            <a:r>
              <a:rPr lang="uk-UA" sz="2800" b="0" i="0" dirty="0">
                <a:solidFill>
                  <a:srgbClr val="444444"/>
                </a:solidFill>
                <a:effectLst/>
                <a:highlight>
                  <a:srgbClr val="FFFFFF"/>
                </a:highlight>
                <a:latin typeface="PT Sans" panose="020B0503020203020204" pitchFamily="34" charset="-52"/>
              </a:rPr>
              <a:t>зв’язки з іншими </a:t>
            </a:r>
            <a:r>
              <a:rPr lang="uk-UA" sz="2800" b="0" i="0" dirty="0" err="1">
                <a:solidFill>
                  <a:srgbClr val="444444"/>
                </a:solidFill>
                <a:effectLst/>
                <a:highlight>
                  <a:srgbClr val="FFFFFF"/>
                </a:highlight>
                <a:latin typeface="PT Sans" panose="020B0503020203020204" pitchFamily="34" charset="-52"/>
              </a:rPr>
              <a:t>патернами</a:t>
            </a:r>
            <a:r>
              <a:rPr lang="uk-UA" sz="2800" b="0" i="0" dirty="0">
                <a:solidFill>
                  <a:srgbClr val="444444"/>
                </a:solidFill>
                <a:effectLst/>
                <a:highlight>
                  <a:srgbClr val="FFFFFF"/>
                </a:highlight>
                <a:latin typeface="PT Sans" panose="020B0503020203020204" pitchFamily="34" charset="-52"/>
              </a:rPr>
              <a:t>.</a:t>
            </a:r>
          </a:p>
        </p:txBody>
      </p:sp>
    </p:spTree>
    <p:extLst>
      <p:ext uri="{BB962C8B-B14F-4D97-AF65-F5344CB8AC3E}">
        <p14:creationId xmlns:p14="http://schemas.microsoft.com/office/powerpoint/2010/main" val="84020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6EB8B84-A68A-F0F2-BD73-129304E13B59}"/>
              </a:ext>
            </a:extLst>
          </p:cNvPr>
          <p:cNvSpPr txBox="1">
            <a:spLocks/>
          </p:cNvSpPr>
          <p:nvPr/>
        </p:nvSpPr>
        <p:spPr>
          <a:xfrm>
            <a:off x="0" y="108155"/>
            <a:ext cx="12192000" cy="565608"/>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uk-UA" b="1" dirty="0">
                <a:solidFill>
                  <a:srgbClr val="444444"/>
                </a:solidFill>
                <a:highlight>
                  <a:srgbClr val="FFFFFF"/>
                </a:highlight>
                <a:latin typeface="PT Sans" panose="020B0503020203020204" pitchFamily="34" charset="-52"/>
              </a:rPr>
              <a:t>Навіщо знати </a:t>
            </a:r>
            <a:r>
              <a:rPr lang="uk-UA" b="1" dirty="0" err="1">
                <a:solidFill>
                  <a:srgbClr val="444444"/>
                </a:solidFill>
                <a:highlight>
                  <a:srgbClr val="FFFFFF"/>
                </a:highlight>
                <a:latin typeface="PT Sans" panose="020B0503020203020204" pitchFamily="34" charset="-52"/>
              </a:rPr>
              <a:t>патерни</a:t>
            </a:r>
            <a:endParaRPr lang="uk-UA" b="1" i="0" dirty="0">
              <a:solidFill>
                <a:srgbClr val="444444"/>
              </a:solidFill>
              <a:effectLst/>
              <a:highlight>
                <a:srgbClr val="FFFFFF"/>
              </a:highlight>
              <a:latin typeface="PT Sans" panose="020B0503020203020204" pitchFamily="34" charset="-52"/>
            </a:endParaRPr>
          </a:p>
        </p:txBody>
      </p:sp>
      <p:sp>
        <p:nvSpPr>
          <p:cNvPr id="6" name="TextBox 5">
            <a:extLst>
              <a:ext uri="{FF2B5EF4-FFF2-40B4-BE49-F238E27FC236}">
                <a16:creationId xmlns:a16="http://schemas.microsoft.com/office/drawing/2014/main" id="{E2434A03-1097-AEB2-9653-6A91FD62FC01}"/>
              </a:ext>
            </a:extLst>
          </p:cNvPr>
          <p:cNvSpPr txBox="1"/>
          <p:nvPr/>
        </p:nvSpPr>
        <p:spPr>
          <a:xfrm>
            <a:off x="983225" y="852210"/>
            <a:ext cx="10225550" cy="5324535"/>
          </a:xfrm>
          <a:prstGeom prst="rect">
            <a:avLst/>
          </a:prstGeom>
          <a:noFill/>
        </p:spPr>
        <p:txBody>
          <a:bodyPr wrap="square">
            <a:spAutoFit/>
          </a:bodyPr>
          <a:lstStyle/>
          <a:p>
            <a:pPr algn="l"/>
            <a:r>
              <a:rPr lang="uk-UA" sz="2000" b="0" i="0" dirty="0">
                <a:solidFill>
                  <a:srgbClr val="444444"/>
                </a:solidFill>
                <a:effectLst/>
                <a:highlight>
                  <a:srgbClr val="FFFFFF"/>
                </a:highlight>
                <a:latin typeface="PT Sans" panose="020B0503020203020204" pitchFamily="34" charset="-52"/>
              </a:rPr>
              <a:t>Ви можете цілком успішно працювати, не знаючи жодного </a:t>
            </a:r>
            <a:r>
              <a:rPr lang="uk-UA" sz="2000" b="0" i="0" dirty="0" err="1">
                <a:solidFill>
                  <a:srgbClr val="444444"/>
                </a:solidFill>
                <a:effectLst/>
                <a:highlight>
                  <a:srgbClr val="FFFFFF"/>
                </a:highlight>
                <a:latin typeface="PT Sans" panose="020B0503020203020204" pitchFamily="34" charset="-52"/>
              </a:rPr>
              <a:t>патерна</a:t>
            </a:r>
            <a:r>
              <a:rPr lang="uk-UA" sz="2000" b="0" i="0" dirty="0">
                <a:solidFill>
                  <a:srgbClr val="444444"/>
                </a:solidFill>
                <a:effectLst/>
                <a:highlight>
                  <a:srgbClr val="FFFFFF"/>
                </a:highlight>
                <a:latin typeface="PT Sans" panose="020B0503020203020204" pitchFamily="34" charset="-52"/>
              </a:rPr>
              <a:t>. Більше того, ви могли вже не раз реалізувати який-небудь з </a:t>
            </a:r>
            <a:r>
              <a:rPr lang="uk-UA" sz="2000" b="0" i="0" dirty="0" err="1">
                <a:solidFill>
                  <a:srgbClr val="444444"/>
                </a:solidFill>
                <a:effectLst/>
                <a:highlight>
                  <a:srgbClr val="FFFFFF"/>
                </a:highlight>
                <a:latin typeface="PT Sans" panose="020B0503020203020204" pitchFamily="34" charset="-52"/>
              </a:rPr>
              <a:t>патернів</a:t>
            </a:r>
            <a:r>
              <a:rPr lang="uk-UA" sz="2000" b="0" i="0" dirty="0">
                <a:solidFill>
                  <a:srgbClr val="444444"/>
                </a:solidFill>
                <a:effectLst/>
                <a:highlight>
                  <a:srgbClr val="FFFFFF"/>
                </a:highlight>
                <a:latin typeface="PT Sans" panose="020B0503020203020204" pitchFamily="34" charset="-52"/>
              </a:rPr>
              <a:t>, навіть не підозрюючи про це.</a:t>
            </a:r>
          </a:p>
          <a:p>
            <a:pPr algn="l"/>
            <a:r>
              <a:rPr lang="uk-UA" sz="2000" b="0" i="0" dirty="0">
                <a:solidFill>
                  <a:srgbClr val="444444"/>
                </a:solidFill>
                <a:effectLst/>
                <a:highlight>
                  <a:srgbClr val="FFFFFF"/>
                </a:highlight>
                <a:latin typeface="PT Sans" panose="020B0503020203020204" pitchFamily="34" charset="-52"/>
              </a:rPr>
              <a:t>Але якраз свідоме володіння інструментом відрізняє професіонала від аматора. Ви можете забити цвях молотком, а можете й дрилем, якщо дуже сильно постараєтесь. Але професіонал знає, що головна фішка дриля зовсім не в цьому. Отже, навіщо ж знати </a:t>
            </a:r>
            <a:r>
              <a:rPr lang="uk-UA" sz="2000" b="0" i="0" dirty="0" err="1">
                <a:solidFill>
                  <a:srgbClr val="444444"/>
                </a:solidFill>
                <a:effectLst/>
                <a:highlight>
                  <a:srgbClr val="FFFFFF"/>
                </a:highlight>
                <a:latin typeface="PT Sans" panose="020B0503020203020204" pitchFamily="34" charset="-52"/>
              </a:rPr>
              <a:t>патерни</a:t>
            </a:r>
            <a:r>
              <a:rPr lang="uk-UA" sz="2000" b="0" i="0" dirty="0">
                <a:solidFill>
                  <a:srgbClr val="444444"/>
                </a:solidFill>
                <a:effectLst/>
                <a:highlight>
                  <a:srgbClr val="FFFFFF"/>
                </a:highlight>
                <a:latin typeface="PT Sans" panose="020B0503020203020204" pitchFamily="34" charset="-52"/>
              </a:rPr>
              <a:t>?</a:t>
            </a:r>
          </a:p>
          <a:p>
            <a:pPr algn="l"/>
            <a:endParaRPr lang="uk-UA" sz="2000" b="0" i="0" dirty="0">
              <a:solidFill>
                <a:srgbClr val="444444"/>
              </a:solidFill>
              <a:effectLst/>
              <a:highlight>
                <a:srgbClr val="FFFFFF"/>
              </a:highlight>
              <a:latin typeface="PT Sans" panose="020B0503020203020204" pitchFamily="34" charset="-52"/>
            </a:endParaRPr>
          </a:p>
          <a:p>
            <a:pPr algn="l">
              <a:buFont typeface="Arial" panose="020B0604020202020204" pitchFamily="34" charset="0"/>
              <a:buChar char="•"/>
            </a:pPr>
            <a:r>
              <a:rPr lang="uk-UA" sz="2000" b="1" i="0" dirty="0">
                <a:solidFill>
                  <a:srgbClr val="444444"/>
                </a:solidFill>
                <a:effectLst/>
                <a:highlight>
                  <a:srgbClr val="FFFFFF"/>
                </a:highlight>
                <a:latin typeface="PT Sans" panose="020B0503020203020204" pitchFamily="34" charset="-52"/>
              </a:rPr>
              <a:t>Перевірені рішення.</a:t>
            </a:r>
            <a:r>
              <a:rPr lang="uk-UA" sz="2000" b="0" i="0" dirty="0">
                <a:solidFill>
                  <a:srgbClr val="444444"/>
                </a:solidFill>
                <a:effectLst/>
                <a:highlight>
                  <a:srgbClr val="FFFFFF"/>
                </a:highlight>
                <a:latin typeface="PT Sans" panose="020B0503020203020204" pitchFamily="34" charset="-52"/>
              </a:rPr>
              <a:t> Ви витрачаєте менше часу, використовуючи готові рішення, замість повторного винаходу велосипеда. До деяких рішень ви могли б дійти й самотужки, але багато які з них стануть для вас відкриттям.</a:t>
            </a:r>
          </a:p>
          <a:p>
            <a:pPr algn="l">
              <a:buFont typeface="Arial" panose="020B0604020202020204" pitchFamily="34" charset="0"/>
              <a:buChar char="•"/>
            </a:pPr>
            <a:endParaRPr lang="uk-UA" sz="2000" b="0" i="0" dirty="0">
              <a:solidFill>
                <a:srgbClr val="444444"/>
              </a:solidFill>
              <a:effectLst/>
              <a:highlight>
                <a:srgbClr val="FFFFFF"/>
              </a:highlight>
              <a:latin typeface="PT Sans" panose="020B0503020203020204" pitchFamily="34" charset="-52"/>
            </a:endParaRPr>
          </a:p>
          <a:p>
            <a:pPr algn="l">
              <a:buFont typeface="Arial" panose="020B0604020202020204" pitchFamily="34" charset="0"/>
              <a:buChar char="•"/>
            </a:pPr>
            <a:r>
              <a:rPr lang="uk-UA" sz="2000" b="1" i="0" dirty="0">
                <a:solidFill>
                  <a:srgbClr val="444444"/>
                </a:solidFill>
                <a:effectLst/>
                <a:highlight>
                  <a:srgbClr val="FFFFFF"/>
                </a:highlight>
                <a:latin typeface="PT Sans" panose="020B0503020203020204" pitchFamily="34" charset="-52"/>
              </a:rPr>
              <a:t>Стандартизація коду.</a:t>
            </a:r>
            <a:r>
              <a:rPr lang="uk-UA" sz="2000" b="0" i="0" dirty="0">
                <a:solidFill>
                  <a:srgbClr val="444444"/>
                </a:solidFill>
                <a:effectLst/>
                <a:highlight>
                  <a:srgbClr val="FFFFFF"/>
                </a:highlight>
                <a:latin typeface="PT Sans" panose="020B0503020203020204" pitchFamily="34" charset="-52"/>
              </a:rPr>
              <a:t> Ви робите менше прорахунків при проектуванні, використовуючи типові уніфіковані рішення, оскільки всі приховані в них проблеми вже давно знайдено.</a:t>
            </a:r>
          </a:p>
          <a:p>
            <a:pPr algn="l">
              <a:buFont typeface="Arial" panose="020B0604020202020204" pitchFamily="34" charset="0"/>
              <a:buChar char="•"/>
            </a:pPr>
            <a:endParaRPr lang="uk-UA" sz="2000" b="0" i="0" dirty="0">
              <a:solidFill>
                <a:srgbClr val="444444"/>
              </a:solidFill>
              <a:effectLst/>
              <a:highlight>
                <a:srgbClr val="FFFFFF"/>
              </a:highlight>
              <a:latin typeface="PT Sans" panose="020B0503020203020204" pitchFamily="34" charset="-52"/>
            </a:endParaRPr>
          </a:p>
          <a:p>
            <a:pPr algn="l">
              <a:buFont typeface="Arial" panose="020B0604020202020204" pitchFamily="34" charset="0"/>
              <a:buChar char="•"/>
            </a:pPr>
            <a:r>
              <a:rPr lang="uk-UA" sz="2000" b="1" i="0" dirty="0">
                <a:solidFill>
                  <a:srgbClr val="444444"/>
                </a:solidFill>
                <a:effectLst/>
                <a:highlight>
                  <a:srgbClr val="FFFFFF"/>
                </a:highlight>
                <a:latin typeface="PT Sans" panose="020B0503020203020204" pitchFamily="34" charset="-52"/>
              </a:rPr>
              <a:t>Загальний словник програмістів.</a:t>
            </a:r>
            <a:r>
              <a:rPr lang="uk-UA" sz="2000" b="0" i="0" dirty="0">
                <a:solidFill>
                  <a:srgbClr val="444444"/>
                </a:solidFill>
                <a:effectLst/>
                <a:highlight>
                  <a:srgbClr val="FFFFFF"/>
                </a:highlight>
                <a:latin typeface="PT Sans" panose="020B0503020203020204" pitchFamily="34" charset="-52"/>
              </a:rPr>
              <a:t> Ви вимовляєте назву </a:t>
            </a:r>
            <a:r>
              <a:rPr lang="uk-UA" sz="2000" b="0" i="0" dirty="0" err="1">
                <a:solidFill>
                  <a:srgbClr val="444444"/>
                </a:solidFill>
                <a:effectLst/>
                <a:highlight>
                  <a:srgbClr val="FFFFFF"/>
                </a:highlight>
                <a:latin typeface="PT Sans" panose="020B0503020203020204" pitchFamily="34" charset="-52"/>
              </a:rPr>
              <a:t>патерна</a:t>
            </a:r>
            <a:r>
              <a:rPr lang="uk-UA" sz="2000" b="0" i="0" dirty="0">
                <a:solidFill>
                  <a:srgbClr val="444444"/>
                </a:solidFill>
                <a:effectLst/>
                <a:highlight>
                  <a:srgbClr val="FFFFFF"/>
                </a:highlight>
                <a:latin typeface="PT Sans" panose="020B0503020203020204" pitchFamily="34" charset="-52"/>
              </a:rPr>
              <a:t>, замість того, щоб годину пояснювати іншим програмістам, який крутий дизайн ви придумали і які класи для цього потрібні.</a:t>
            </a:r>
          </a:p>
        </p:txBody>
      </p:sp>
    </p:spTree>
    <p:extLst>
      <p:ext uri="{BB962C8B-B14F-4D97-AF65-F5344CB8AC3E}">
        <p14:creationId xmlns:p14="http://schemas.microsoft.com/office/powerpoint/2010/main" val="13074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1D0E2C5-F0B4-BA9F-BF28-870888CB16B6}"/>
              </a:ext>
            </a:extLst>
          </p:cNvPr>
          <p:cNvSpPr txBox="1"/>
          <p:nvPr/>
        </p:nvSpPr>
        <p:spPr>
          <a:xfrm>
            <a:off x="2663108" y="0"/>
            <a:ext cx="6853083" cy="830997"/>
          </a:xfrm>
          <a:prstGeom prst="rect">
            <a:avLst/>
          </a:prstGeom>
          <a:noFill/>
        </p:spPr>
        <p:txBody>
          <a:bodyPr wrap="square">
            <a:spAutoFit/>
          </a:bodyPr>
          <a:lstStyle/>
          <a:p>
            <a:pPr algn="ctr"/>
            <a:r>
              <a:rPr lang="uk-UA" sz="4800" b="1" i="0" dirty="0">
                <a:solidFill>
                  <a:srgbClr val="444444"/>
                </a:solidFill>
                <a:effectLst/>
                <a:highlight>
                  <a:srgbClr val="FFFFFF"/>
                </a:highlight>
                <a:latin typeface="PT Sans" panose="020B0503020203020204" pitchFamily="34" charset="-52"/>
              </a:rPr>
              <a:t>Класифікація </a:t>
            </a:r>
            <a:r>
              <a:rPr lang="uk-UA" sz="4800" b="1" i="0" dirty="0" err="1">
                <a:solidFill>
                  <a:srgbClr val="444444"/>
                </a:solidFill>
                <a:effectLst/>
                <a:highlight>
                  <a:srgbClr val="FFFFFF"/>
                </a:highlight>
                <a:latin typeface="PT Sans" panose="020B0503020203020204" pitchFamily="34" charset="-52"/>
              </a:rPr>
              <a:t>патернів</a:t>
            </a:r>
            <a:endParaRPr lang="uk-UA" sz="4800" b="1" i="0" dirty="0">
              <a:solidFill>
                <a:srgbClr val="444444"/>
              </a:solidFill>
              <a:effectLst/>
              <a:highlight>
                <a:srgbClr val="FFFFFF"/>
              </a:highlight>
              <a:latin typeface="PT Sans" panose="020B0503020203020204" pitchFamily="34" charset="-52"/>
            </a:endParaRPr>
          </a:p>
        </p:txBody>
      </p:sp>
      <p:sp>
        <p:nvSpPr>
          <p:cNvPr id="9" name="TextBox 8">
            <a:extLst>
              <a:ext uri="{FF2B5EF4-FFF2-40B4-BE49-F238E27FC236}">
                <a16:creationId xmlns:a16="http://schemas.microsoft.com/office/drawing/2014/main" id="{240E4634-9FC0-DFAA-8B60-439EA87D76C7}"/>
              </a:ext>
            </a:extLst>
          </p:cNvPr>
          <p:cNvSpPr txBox="1"/>
          <p:nvPr/>
        </p:nvSpPr>
        <p:spPr>
          <a:xfrm>
            <a:off x="422787" y="639097"/>
            <a:ext cx="11454581" cy="5632311"/>
          </a:xfrm>
          <a:prstGeom prst="rect">
            <a:avLst/>
          </a:prstGeom>
          <a:noFill/>
        </p:spPr>
        <p:txBody>
          <a:bodyPr wrap="square">
            <a:spAutoFit/>
          </a:bodyPr>
          <a:lstStyle/>
          <a:p>
            <a:pPr algn="l"/>
            <a:r>
              <a:rPr lang="uk-UA" sz="2400" b="0" i="0" dirty="0" err="1">
                <a:solidFill>
                  <a:srgbClr val="444444"/>
                </a:solidFill>
                <a:effectLst/>
                <a:highlight>
                  <a:srgbClr val="FFFFFF"/>
                </a:highlight>
                <a:latin typeface="PT Sans" panose="020B0503020203020204" pitchFamily="34" charset="-52"/>
              </a:rPr>
              <a:t>Патерни</a:t>
            </a:r>
            <a:r>
              <a:rPr lang="uk-UA" sz="2400" b="0" i="0" dirty="0">
                <a:solidFill>
                  <a:srgbClr val="444444"/>
                </a:solidFill>
                <a:effectLst/>
                <a:highlight>
                  <a:srgbClr val="FFFFFF"/>
                </a:highlight>
                <a:latin typeface="PT Sans" panose="020B0503020203020204" pitchFamily="34" charset="-52"/>
              </a:rPr>
              <a:t> відрізняються за рівнем складності, деталізації та охоплення проектованої системи. Проводячи аналогію з будівництвом, ви можете підвищити безпеку на перехресті, встановивши світлофор, а можете замінити перехрестя цілою автомобільною розв’язкою з підземними переходами.</a:t>
            </a:r>
          </a:p>
          <a:p>
            <a:pPr algn="l"/>
            <a:r>
              <a:rPr lang="uk-UA" sz="2400" b="0" i="0" dirty="0">
                <a:solidFill>
                  <a:srgbClr val="444444"/>
                </a:solidFill>
                <a:effectLst/>
                <a:highlight>
                  <a:srgbClr val="FFFFFF"/>
                </a:highlight>
                <a:latin typeface="PT Sans" panose="020B0503020203020204" pitchFamily="34" charset="-52"/>
              </a:rPr>
              <a:t>Найбільш </a:t>
            </a:r>
            <a:r>
              <a:rPr lang="uk-UA" sz="2400" b="0" i="0" dirty="0" err="1">
                <a:solidFill>
                  <a:srgbClr val="444444"/>
                </a:solidFill>
                <a:effectLst/>
                <a:highlight>
                  <a:srgbClr val="FFFFFF"/>
                </a:highlight>
                <a:latin typeface="PT Sans" panose="020B0503020203020204" pitchFamily="34" charset="-52"/>
              </a:rPr>
              <a:t>низькорівневі</a:t>
            </a:r>
            <a:r>
              <a:rPr lang="uk-UA" sz="2400" b="0" i="0" dirty="0">
                <a:solidFill>
                  <a:srgbClr val="444444"/>
                </a:solidFill>
                <a:effectLst/>
                <a:highlight>
                  <a:srgbClr val="FFFFFF"/>
                </a:highlight>
                <a:latin typeface="PT Sans" panose="020B0503020203020204" pitchFamily="34" charset="-52"/>
              </a:rPr>
              <a:t> та прості </a:t>
            </a:r>
            <a:r>
              <a:rPr lang="uk-UA" sz="2400" b="0" i="0" dirty="0" err="1">
                <a:solidFill>
                  <a:srgbClr val="444444"/>
                </a:solidFill>
                <a:effectLst/>
                <a:highlight>
                  <a:srgbClr val="FFFFFF"/>
                </a:highlight>
                <a:latin typeface="PT Sans" panose="020B0503020203020204" pitchFamily="34" charset="-52"/>
              </a:rPr>
              <a:t>патерни</a:t>
            </a:r>
            <a:r>
              <a:rPr lang="uk-UA" sz="2400" b="0" i="0" dirty="0">
                <a:solidFill>
                  <a:srgbClr val="444444"/>
                </a:solidFill>
                <a:effectLst/>
                <a:highlight>
                  <a:srgbClr val="FFFFFF"/>
                </a:highlight>
                <a:latin typeface="PT Sans" panose="020B0503020203020204" pitchFamily="34" charset="-52"/>
              </a:rPr>
              <a:t> — </a:t>
            </a:r>
            <a:r>
              <a:rPr lang="uk-UA" sz="2400" b="0" i="1" dirty="0">
                <a:solidFill>
                  <a:srgbClr val="444444"/>
                </a:solidFill>
                <a:effectLst/>
                <a:highlight>
                  <a:srgbClr val="FFFFFF"/>
                </a:highlight>
                <a:latin typeface="PT Sans" panose="020B0503020203020204" pitchFamily="34" charset="-52"/>
              </a:rPr>
              <a:t>ідіоми</a:t>
            </a:r>
            <a:r>
              <a:rPr lang="uk-UA" sz="2400" b="0" i="0" dirty="0">
                <a:solidFill>
                  <a:srgbClr val="444444"/>
                </a:solidFill>
                <a:effectLst/>
                <a:highlight>
                  <a:srgbClr val="FFFFFF"/>
                </a:highlight>
                <a:latin typeface="PT Sans" panose="020B0503020203020204" pitchFamily="34" charset="-52"/>
              </a:rPr>
              <a:t>. Вони не дуже універсальні, позаяк мають сенс лише в рамках однієї мови програмування.</a:t>
            </a:r>
          </a:p>
          <a:p>
            <a:pPr algn="l"/>
            <a:r>
              <a:rPr lang="uk-UA" sz="2400" b="0" i="0" dirty="0">
                <a:solidFill>
                  <a:srgbClr val="444444"/>
                </a:solidFill>
                <a:effectLst/>
                <a:highlight>
                  <a:srgbClr val="FFFFFF"/>
                </a:highlight>
                <a:latin typeface="PT Sans" panose="020B0503020203020204" pitchFamily="34" charset="-52"/>
              </a:rPr>
              <a:t>Найбільш універсальні — </a:t>
            </a:r>
            <a:r>
              <a:rPr lang="uk-UA" sz="2400" b="0" i="1" dirty="0">
                <a:solidFill>
                  <a:srgbClr val="444444"/>
                </a:solidFill>
                <a:effectLst/>
                <a:highlight>
                  <a:srgbClr val="FFFFFF"/>
                </a:highlight>
                <a:latin typeface="PT Sans" panose="020B0503020203020204" pitchFamily="34" charset="-52"/>
              </a:rPr>
              <a:t>архітектурні </a:t>
            </a:r>
            <a:r>
              <a:rPr lang="uk-UA" sz="2400" b="0" i="1" dirty="0" err="1">
                <a:solidFill>
                  <a:srgbClr val="444444"/>
                </a:solidFill>
                <a:effectLst/>
                <a:highlight>
                  <a:srgbClr val="FFFFFF"/>
                </a:highlight>
                <a:latin typeface="PT Sans" panose="020B0503020203020204" pitchFamily="34" charset="-52"/>
              </a:rPr>
              <a:t>патерни</a:t>
            </a:r>
            <a:r>
              <a:rPr lang="uk-UA" sz="2400" b="0" i="0" dirty="0">
                <a:solidFill>
                  <a:srgbClr val="444444"/>
                </a:solidFill>
                <a:effectLst/>
                <a:highlight>
                  <a:srgbClr val="FFFFFF"/>
                </a:highlight>
                <a:latin typeface="PT Sans" panose="020B0503020203020204" pitchFamily="34" charset="-52"/>
              </a:rPr>
              <a:t>, які можна реалізувати практично будь-якою мовою. Вони потрібні для проектування всієї програми, а не окремих її елементів.</a:t>
            </a:r>
          </a:p>
          <a:p>
            <a:pPr algn="l"/>
            <a:r>
              <a:rPr lang="uk-UA" sz="2400" b="0" i="0" dirty="0">
                <a:solidFill>
                  <a:srgbClr val="444444"/>
                </a:solidFill>
                <a:effectLst/>
                <a:highlight>
                  <a:srgbClr val="FFFFFF"/>
                </a:highlight>
                <a:latin typeface="PT Sans" panose="020B0503020203020204" pitchFamily="34" charset="-52"/>
              </a:rPr>
              <a:t>Крім цього, </a:t>
            </a:r>
            <a:r>
              <a:rPr lang="uk-UA" sz="2400" b="0" i="0" dirty="0" err="1">
                <a:solidFill>
                  <a:srgbClr val="444444"/>
                </a:solidFill>
                <a:effectLst/>
                <a:highlight>
                  <a:srgbClr val="FFFFFF"/>
                </a:highlight>
                <a:latin typeface="PT Sans" panose="020B0503020203020204" pitchFamily="34" charset="-52"/>
              </a:rPr>
              <a:t>патерни</a:t>
            </a:r>
            <a:r>
              <a:rPr lang="uk-UA" sz="2400" b="0" i="0" dirty="0">
                <a:solidFill>
                  <a:srgbClr val="444444"/>
                </a:solidFill>
                <a:effectLst/>
                <a:highlight>
                  <a:srgbClr val="FFFFFF"/>
                </a:highlight>
                <a:latin typeface="PT Sans" panose="020B0503020203020204" pitchFamily="34" charset="-52"/>
              </a:rPr>
              <a:t> відрізняються і за призначенням. У цій книзі буде розглянуто три основні групи </a:t>
            </a:r>
            <a:r>
              <a:rPr lang="uk-UA" sz="2400" b="0" i="0" dirty="0" err="1">
                <a:solidFill>
                  <a:srgbClr val="444444"/>
                </a:solidFill>
                <a:effectLst/>
                <a:highlight>
                  <a:srgbClr val="FFFFFF"/>
                </a:highlight>
                <a:latin typeface="PT Sans" panose="020B0503020203020204" pitchFamily="34" charset="-52"/>
              </a:rPr>
              <a:t>патернів</a:t>
            </a:r>
            <a:r>
              <a:rPr lang="uk-UA" sz="2400" b="0" i="0" dirty="0">
                <a:solidFill>
                  <a:srgbClr val="444444"/>
                </a:solidFill>
                <a:effectLst/>
                <a:highlight>
                  <a:srgbClr val="FFFFFF"/>
                </a:highlight>
                <a:latin typeface="PT Sans" panose="020B0503020203020204" pitchFamily="34" charset="-52"/>
              </a:rPr>
              <a:t>:</a:t>
            </a:r>
          </a:p>
          <a:p>
            <a:pPr algn="l">
              <a:buFont typeface="Arial" panose="020B0604020202020204" pitchFamily="34" charset="0"/>
              <a:buChar char="•"/>
            </a:pPr>
            <a:r>
              <a:rPr lang="uk-UA" sz="2400" b="1" i="0" dirty="0" err="1">
                <a:solidFill>
                  <a:srgbClr val="444444"/>
                </a:solidFill>
                <a:effectLst/>
                <a:highlight>
                  <a:srgbClr val="FFFFFF"/>
                </a:highlight>
                <a:latin typeface="PT Sans" panose="020B0503020203020204" pitchFamily="34" charset="-52"/>
              </a:rPr>
              <a:t>Породжуючі</a:t>
            </a:r>
            <a:r>
              <a:rPr lang="uk-UA" sz="2400" b="1" i="0" dirty="0">
                <a:solidFill>
                  <a:srgbClr val="444444"/>
                </a:solidFill>
                <a:effectLst/>
                <a:highlight>
                  <a:srgbClr val="FFFFFF"/>
                </a:highlight>
                <a:latin typeface="PT Sans" panose="020B0503020203020204" pitchFamily="34" charset="-52"/>
              </a:rPr>
              <a:t> </a:t>
            </a:r>
            <a:r>
              <a:rPr lang="uk-UA" sz="2400" b="1" i="0" dirty="0" err="1">
                <a:solidFill>
                  <a:srgbClr val="444444"/>
                </a:solidFill>
                <a:effectLst/>
                <a:highlight>
                  <a:srgbClr val="FFFFFF"/>
                </a:highlight>
                <a:latin typeface="PT Sans" panose="020B0503020203020204" pitchFamily="34" charset="-52"/>
              </a:rPr>
              <a:t>патерни</a:t>
            </a:r>
            <a:r>
              <a:rPr lang="uk-UA" sz="2400" b="0" i="0" dirty="0">
                <a:solidFill>
                  <a:srgbClr val="444444"/>
                </a:solidFill>
                <a:effectLst/>
                <a:highlight>
                  <a:srgbClr val="FFFFFF"/>
                </a:highlight>
                <a:latin typeface="PT Sans" panose="020B0503020203020204" pitchFamily="34" charset="-52"/>
              </a:rPr>
              <a:t> піклуються про гнучке створення об’єктів без внесення в програму зайвих </a:t>
            </a:r>
            <a:r>
              <a:rPr lang="uk-UA" sz="2400" b="0" i="0" dirty="0" err="1">
                <a:solidFill>
                  <a:srgbClr val="444444"/>
                </a:solidFill>
                <a:effectLst/>
                <a:highlight>
                  <a:srgbClr val="FFFFFF"/>
                </a:highlight>
                <a:latin typeface="PT Sans" panose="020B0503020203020204" pitchFamily="34" charset="-52"/>
              </a:rPr>
              <a:t>залежностей</a:t>
            </a:r>
            <a:r>
              <a:rPr lang="uk-UA" sz="2400" b="0" i="0" dirty="0">
                <a:solidFill>
                  <a:srgbClr val="444444"/>
                </a:solidFill>
                <a:effectLst/>
                <a:highlight>
                  <a:srgbClr val="FFFFFF"/>
                </a:highlight>
                <a:latin typeface="PT Sans" panose="020B0503020203020204" pitchFamily="34" charset="-52"/>
              </a:rPr>
              <a:t>.</a:t>
            </a:r>
          </a:p>
          <a:p>
            <a:pPr algn="l">
              <a:buFont typeface="Arial" panose="020B0604020202020204" pitchFamily="34" charset="0"/>
              <a:buChar char="•"/>
            </a:pPr>
            <a:r>
              <a:rPr lang="uk-UA" sz="2400" b="1" i="0" dirty="0">
                <a:solidFill>
                  <a:srgbClr val="444444"/>
                </a:solidFill>
                <a:effectLst/>
                <a:highlight>
                  <a:srgbClr val="FFFFFF"/>
                </a:highlight>
                <a:latin typeface="PT Sans" panose="020B0503020203020204" pitchFamily="34" charset="-52"/>
              </a:rPr>
              <a:t>Структурні </a:t>
            </a:r>
            <a:r>
              <a:rPr lang="uk-UA" sz="2400" b="1" i="0" dirty="0" err="1">
                <a:solidFill>
                  <a:srgbClr val="444444"/>
                </a:solidFill>
                <a:effectLst/>
                <a:highlight>
                  <a:srgbClr val="FFFFFF"/>
                </a:highlight>
                <a:latin typeface="PT Sans" panose="020B0503020203020204" pitchFamily="34" charset="-52"/>
              </a:rPr>
              <a:t>патерни</a:t>
            </a:r>
            <a:r>
              <a:rPr lang="uk-UA" sz="2400" b="0" i="0" dirty="0">
                <a:solidFill>
                  <a:srgbClr val="444444"/>
                </a:solidFill>
                <a:effectLst/>
                <a:highlight>
                  <a:srgbClr val="FFFFFF"/>
                </a:highlight>
                <a:latin typeface="PT Sans" panose="020B0503020203020204" pitchFamily="34" charset="-52"/>
              </a:rPr>
              <a:t> показують різні способи побудови </a:t>
            </a:r>
            <a:r>
              <a:rPr lang="uk-UA" sz="2400" b="0" i="0" dirty="0" err="1">
                <a:solidFill>
                  <a:srgbClr val="444444"/>
                </a:solidFill>
                <a:effectLst/>
                <a:highlight>
                  <a:srgbClr val="FFFFFF"/>
                </a:highlight>
                <a:latin typeface="PT Sans" panose="020B0503020203020204" pitchFamily="34" charset="-52"/>
              </a:rPr>
              <a:t>зв’язків</a:t>
            </a:r>
            <a:r>
              <a:rPr lang="uk-UA" sz="2400" b="0" i="0" dirty="0">
                <a:solidFill>
                  <a:srgbClr val="444444"/>
                </a:solidFill>
                <a:effectLst/>
                <a:highlight>
                  <a:srgbClr val="FFFFFF"/>
                </a:highlight>
                <a:latin typeface="PT Sans" panose="020B0503020203020204" pitchFamily="34" charset="-52"/>
              </a:rPr>
              <a:t> між об’єктами.</a:t>
            </a:r>
          </a:p>
          <a:p>
            <a:pPr algn="l">
              <a:buFont typeface="Arial" panose="020B0604020202020204" pitchFamily="34" charset="0"/>
              <a:buChar char="•"/>
            </a:pPr>
            <a:r>
              <a:rPr lang="uk-UA" sz="2400" b="1" i="0" dirty="0">
                <a:solidFill>
                  <a:srgbClr val="444444"/>
                </a:solidFill>
                <a:effectLst/>
                <a:highlight>
                  <a:srgbClr val="FFFFFF"/>
                </a:highlight>
                <a:latin typeface="PT Sans" panose="020B0503020203020204" pitchFamily="34" charset="-52"/>
              </a:rPr>
              <a:t>Поведінкові </a:t>
            </a:r>
            <a:r>
              <a:rPr lang="uk-UA" sz="2400" b="1" i="0" dirty="0" err="1">
                <a:solidFill>
                  <a:srgbClr val="444444"/>
                </a:solidFill>
                <a:effectLst/>
                <a:highlight>
                  <a:srgbClr val="FFFFFF"/>
                </a:highlight>
                <a:latin typeface="PT Sans" panose="020B0503020203020204" pitchFamily="34" charset="-52"/>
              </a:rPr>
              <a:t>патерни</a:t>
            </a:r>
            <a:r>
              <a:rPr lang="uk-UA" sz="2400" b="0" i="0" dirty="0">
                <a:solidFill>
                  <a:srgbClr val="444444"/>
                </a:solidFill>
                <a:effectLst/>
                <a:highlight>
                  <a:srgbClr val="FFFFFF"/>
                </a:highlight>
                <a:latin typeface="PT Sans" panose="020B0503020203020204" pitchFamily="34" charset="-52"/>
              </a:rPr>
              <a:t> піклуються про ефективну комунікацію між об’єктами.</a:t>
            </a:r>
          </a:p>
        </p:txBody>
      </p:sp>
    </p:spTree>
    <p:extLst>
      <p:ext uri="{BB962C8B-B14F-4D97-AF65-F5344CB8AC3E}">
        <p14:creationId xmlns:p14="http://schemas.microsoft.com/office/powerpoint/2010/main" val="169735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1831728D-8628-99D4-90EE-E570360CA12F}"/>
              </a:ext>
            </a:extLst>
          </p:cNvPr>
          <p:cNvPicPr>
            <a:picLocks noChangeAspect="1"/>
          </p:cNvPicPr>
          <p:nvPr/>
        </p:nvPicPr>
        <p:blipFill>
          <a:blip r:embed="rId2"/>
          <a:stretch>
            <a:fillRect/>
          </a:stretch>
        </p:blipFill>
        <p:spPr>
          <a:xfrm>
            <a:off x="2418837" y="261495"/>
            <a:ext cx="7354326" cy="6335009"/>
          </a:xfrm>
          <a:prstGeom prst="rect">
            <a:avLst/>
          </a:prstGeom>
        </p:spPr>
      </p:pic>
    </p:spTree>
    <p:extLst>
      <p:ext uri="{BB962C8B-B14F-4D97-AF65-F5344CB8AC3E}">
        <p14:creationId xmlns:p14="http://schemas.microsoft.com/office/powerpoint/2010/main" val="56990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891F8F-7659-094B-22A1-E30304076472}"/>
              </a:ext>
            </a:extLst>
          </p:cNvPr>
          <p:cNvSpPr>
            <a:spLocks noGrp="1"/>
          </p:cNvSpPr>
          <p:nvPr>
            <p:ph type="title"/>
          </p:nvPr>
        </p:nvSpPr>
        <p:spPr/>
        <p:txBody>
          <a:bodyPr/>
          <a:lstStyle/>
          <a:p>
            <a:endParaRPr lang="uk-UA"/>
          </a:p>
        </p:txBody>
      </p:sp>
      <p:sp>
        <p:nvSpPr>
          <p:cNvPr id="3" name="Текст 2">
            <a:extLst>
              <a:ext uri="{FF2B5EF4-FFF2-40B4-BE49-F238E27FC236}">
                <a16:creationId xmlns:a16="http://schemas.microsoft.com/office/drawing/2014/main" id="{CFAE222F-3B62-6D3A-0A08-9B7AE0CB04F6}"/>
              </a:ext>
            </a:extLst>
          </p:cNvPr>
          <p:cNvSpPr>
            <a:spLocks noGrp="1"/>
          </p:cNvSpPr>
          <p:nvPr>
            <p:ph type="body" idx="1"/>
          </p:nvPr>
        </p:nvSpPr>
        <p:spPr/>
        <p:txBody>
          <a:bodyPr/>
          <a:lstStyle/>
          <a:p>
            <a:endParaRPr lang="uk-UA"/>
          </a:p>
        </p:txBody>
      </p:sp>
      <p:pic>
        <p:nvPicPr>
          <p:cNvPr id="5" name="Рисунок 4">
            <a:extLst>
              <a:ext uri="{FF2B5EF4-FFF2-40B4-BE49-F238E27FC236}">
                <a16:creationId xmlns:a16="http://schemas.microsoft.com/office/drawing/2014/main" id="{EE7973A9-0CE1-D503-54AB-B664B9EA266B}"/>
              </a:ext>
            </a:extLst>
          </p:cNvPr>
          <p:cNvPicPr>
            <a:picLocks noChangeAspect="1"/>
          </p:cNvPicPr>
          <p:nvPr/>
        </p:nvPicPr>
        <p:blipFill>
          <a:blip r:embed="rId2"/>
          <a:stretch>
            <a:fillRect/>
          </a:stretch>
        </p:blipFill>
        <p:spPr>
          <a:xfrm>
            <a:off x="0" y="306560"/>
            <a:ext cx="12192000" cy="6244880"/>
          </a:xfrm>
          <a:prstGeom prst="rect">
            <a:avLst/>
          </a:prstGeom>
        </p:spPr>
      </p:pic>
    </p:spTree>
    <p:extLst>
      <p:ext uri="{BB962C8B-B14F-4D97-AF65-F5344CB8AC3E}">
        <p14:creationId xmlns:p14="http://schemas.microsoft.com/office/powerpoint/2010/main" val="370840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1EA959-927A-D9E0-39BB-EEBC6D1D6F19}"/>
              </a:ext>
            </a:extLst>
          </p:cNvPr>
          <p:cNvSpPr>
            <a:spLocks noGrp="1"/>
          </p:cNvSpPr>
          <p:nvPr>
            <p:ph type="title"/>
          </p:nvPr>
        </p:nvSpPr>
        <p:spPr/>
        <p:txBody>
          <a:bodyPr/>
          <a:lstStyle/>
          <a:p>
            <a:endParaRPr lang="uk-UA"/>
          </a:p>
        </p:txBody>
      </p:sp>
      <p:sp>
        <p:nvSpPr>
          <p:cNvPr id="3" name="Текст 2">
            <a:extLst>
              <a:ext uri="{FF2B5EF4-FFF2-40B4-BE49-F238E27FC236}">
                <a16:creationId xmlns:a16="http://schemas.microsoft.com/office/drawing/2014/main" id="{9EBF9973-FE4E-302E-D46E-8FC65B67FA4C}"/>
              </a:ext>
            </a:extLst>
          </p:cNvPr>
          <p:cNvSpPr>
            <a:spLocks noGrp="1"/>
          </p:cNvSpPr>
          <p:nvPr>
            <p:ph type="body" idx="1"/>
          </p:nvPr>
        </p:nvSpPr>
        <p:spPr/>
        <p:txBody>
          <a:bodyPr/>
          <a:lstStyle/>
          <a:p>
            <a:endParaRPr lang="uk-UA"/>
          </a:p>
        </p:txBody>
      </p:sp>
      <p:pic>
        <p:nvPicPr>
          <p:cNvPr id="5" name="Рисунок 4">
            <a:extLst>
              <a:ext uri="{FF2B5EF4-FFF2-40B4-BE49-F238E27FC236}">
                <a16:creationId xmlns:a16="http://schemas.microsoft.com/office/drawing/2014/main" id="{F506D23C-83FC-515E-F5CF-8B4BB152491A}"/>
              </a:ext>
            </a:extLst>
          </p:cNvPr>
          <p:cNvPicPr>
            <a:picLocks noChangeAspect="1"/>
          </p:cNvPicPr>
          <p:nvPr/>
        </p:nvPicPr>
        <p:blipFill>
          <a:blip r:embed="rId2"/>
          <a:stretch>
            <a:fillRect/>
          </a:stretch>
        </p:blipFill>
        <p:spPr>
          <a:xfrm>
            <a:off x="1571806" y="0"/>
            <a:ext cx="9048388" cy="6858000"/>
          </a:xfrm>
          <a:prstGeom prst="rect">
            <a:avLst/>
          </a:prstGeom>
        </p:spPr>
      </p:pic>
    </p:spTree>
    <p:extLst>
      <p:ext uri="{BB962C8B-B14F-4D97-AF65-F5344CB8AC3E}">
        <p14:creationId xmlns:p14="http://schemas.microsoft.com/office/powerpoint/2010/main" val="323466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E584EFA-5DB6-2B7A-6853-30E8D8EA8401}"/>
              </a:ext>
            </a:extLst>
          </p:cNvPr>
          <p:cNvPicPr>
            <a:picLocks noChangeAspect="1"/>
          </p:cNvPicPr>
          <p:nvPr/>
        </p:nvPicPr>
        <p:blipFill>
          <a:blip r:embed="rId2"/>
          <a:stretch>
            <a:fillRect/>
          </a:stretch>
        </p:blipFill>
        <p:spPr>
          <a:xfrm>
            <a:off x="2352152" y="113837"/>
            <a:ext cx="7487695" cy="6630325"/>
          </a:xfrm>
          <a:prstGeom prst="rect">
            <a:avLst/>
          </a:prstGeom>
        </p:spPr>
      </p:pic>
    </p:spTree>
    <p:extLst>
      <p:ext uri="{BB962C8B-B14F-4D97-AF65-F5344CB8AC3E}">
        <p14:creationId xmlns:p14="http://schemas.microsoft.com/office/powerpoint/2010/main" val="84325784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TotalTime>
  <Words>1049</Words>
  <Application>Microsoft Office PowerPoint</Application>
  <PresentationFormat>Широкоэкранный</PresentationFormat>
  <Paragraphs>60</Paragraphs>
  <Slides>19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Aptos</vt:lpstr>
      <vt:lpstr>Aptos Display</vt:lpstr>
      <vt:lpstr>Arial</vt:lpstr>
      <vt:lpstr>Menlo</vt:lpstr>
      <vt:lpstr>PT Sans</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Фабричний метод. Factory Method</vt:lpstr>
      <vt:lpstr>Фабричний метод. Проблема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Шейко Ростислав Олександрович</dc:creator>
  <cp:lastModifiedBy>Шейко Ростислав Олександрович</cp:lastModifiedBy>
  <cp:revision>2</cp:revision>
  <dcterms:created xsi:type="dcterms:W3CDTF">2024-06-01T14:04:43Z</dcterms:created>
  <dcterms:modified xsi:type="dcterms:W3CDTF">2024-06-01T16:32:18Z</dcterms:modified>
</cp:coreProperties>
</file>