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336" r:id="rId3"/>
    <p:sldId id="300" r:id="rId4"/>
    <p:sldId id="278" r:id="rId5"/>
    <p:sldId id="337" r:id="rId6"/>
    <p:sldId id="317" r:id="rId7"/>
    <p:sldId id="318" r:id="rId8"/>
    <p:sldId id="335" r:id="rId9"/>
    <p:sldId id="334" r:id="rId10"/>
    <p:sldId id="333" r:id="rId11"/>
    <p:sldId id="319" r:id="rId12"/>
    <p:sldId id="320" r:id="rId13"/>
    <p:sldId id="321" r:id="rId14"/>
    <p:sldId id="322" r:id="rId15"/>
    <p:sldId id="323" r:id="rId16"/>
    <p:sldId id="324" r:id="rId17"/>
    <p:sldId id="325" r:id="rId18"/>
    <p:sldId id="326" r:id="rId19"/>
    <p:sldId id="327" r:id="rId20"/>
    <p:sldId id="330" r:id="rId21"/>
    <p:sldId id="328" r:id="rId22"/>
    <p:sldId id="332" r:id="rId23"/>
    <p:sldId id="314" r:id="rId24"/>
    <p:sldId id="315" r:id="rId25"/>
    <p:sldId id="338" r:id="rId26"/>
    <p:sldId id="339" r:id="rId27"/>
    <p:sldId id="316" r:id="rId28"/>
    <p:sldId id="340" r:id="rId29"/>
    <p:sldId id="341" r:id="rId30"/>
    <p:sldId id="342" r:id="rId31"/>
    <p:sldId id="343" r:id="rId32"/>
    <p:sldId id="344" r:id="rId33"/>
    <p:sldId id="345" r:id="rId34"/>
    <p:sldId id="346" r:id="rId35"/>
    <p:sldId id="347" r:id="rId36"/>
    <p:sldId id="348" r:id="rId37"/>
    <p:sldId id="329" r:id="rId38"/>
    <p:sldId id="349" r:id="rId39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23" autoAdjust="0"/>
    <p:restoredTop sz="94660"/>
  </p:normalViewPr>
  <p:slideViewPr>
    <p:cSldViewPr snapToGrid="0">
      <p:cViewPr varScale="1">
        <p:scale>
          <a:sx n="76" d="100"/>
          <a:sy n="76" d="100"/>
        </p:scale>
        <p:origin x="59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B4BF9E-3F1F-4A7F-AD48-2A75BDECB5CA}" type="datetimeFigureOut">
              <a:rPr lang="uk-UA" smtClean="0"/>
              <a:t>01.06.2024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32518F-8E24-46B4-B6DA-389F2FA0561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50782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Місце для верхнього колонтитула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3854A3-6714-4526-AEDE-747CDFA70004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1578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FD83DD-733F-47D0-899C-B7DB1D0B653D}" type="slidenum">
              <a:rPr lang="ru-RU" smtClean="0"/>
              <a:pPr/>
              <a:t>4</a:t>
            </a:fld>
            <a:endParaRPr lang="ru-RU"/>
          </a:p>
        </p:txBody>
      </p:sp>
      <p:sp>
        <p:nvSpPr>
          <p:cNvPr id="177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B386FE-6BB7-4DB2-892E-97B9EBBD2B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B008361-93C5-4D4B-8684-B56E68E421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C6AABB5-E87C-4045-9844-F4402E641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F25C8-2E79-4CB5-8BA5-E4A416168F39}" type="datetimeFigureOut">
              <a:rPr lang="uk-UA" smtClean="0"/>
              <a:t>01.06.2024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D893E7D-10B7-4DF9-B5AB-7649D4FA9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F44E644-30D1-4CAA-8242-FC4EF4A5B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8147C-41D5-4C62-9C2A-307CE282AE0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53062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556FD5-9D10-4F93-ADDB-1B2CD8B3D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E8505D4-872A-43D9-A02E-EFF454F5A5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6B25D16-11BB-4DFC-8FF4-919067474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F25C8-2E79-4CB5-8BA5-E4A416168F39}" type="datetimeFigureOut">
              <a:rPr lang="uk-UA" smtClean="0"/>
              <a:t>01.06.2024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EE03142-DA58-49EE-8EA5-8E1A66F3F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A5E9BC-055E-4E09-BA98-8416FCC54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8147C-41D5-4C62-9C2A-307CE282AE0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27080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737BD65-BB54-4A29-BB08-748E8BA5D9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29B19E9-3ACC-4005-BB6D-51CA406F1D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0A1598F-8510-48B1-AAC1-6F9DAE292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F25C8-2E79-4CB5-8BA5-E4A416168F39}" type="datetimeFigureOut">
              <a:rPr lang="uk-UA" smtClean="0"/>
              <a:t>01.06.2024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9970F7-4C41-4EA1-AE30-DC7C02826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9BA8EB9-561F-45E7-8C8D-F0732836F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8147C-41D5-4C62-9C2A-307CE282AE0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90046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7D9CA2-E70A-4A52-84E0-6BB61DF69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F0A81E-C1EE-4F8E-BFAF-6A11ED79C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1DC314D-6810-41CA-BD2C-F1D560FD1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F25C8-2E79-4CB5-8BA5-E4A416168F39}" type="datetimeFigureOut">
              <a:rPr lang="uk-UA" smtClean="0"/>
              <a:t>01.06.2024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DC23E35-3F46-424C-8D8F-F27BB7F73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F41297-9A65-4509-9CCD-084538304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8147C-41D5-4C62-9C2A-307CE282AE0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9387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CF019F-3F6A-4A83-AA9D-7F501E309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E447C23-F102-4018-A76A-77A6803D5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A19460D-8C40-4C8E-B860-FEF1E690B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F25C8-2E79-4CB5-8BA5-E4A416168F39}" type="datetimeFigureOut">
              <a:rPr lang="uk-UA" smtClean="0"/>
              <a:t>01.06.2024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C51C60E-586A-43F0-88CF-90315B306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1A76169-039A-46E8-ABEA-AF2AACEF6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8147C-41D5-4C62-9C2A-307CE282AE0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70581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FA68EC-8047-4488-BC2A-95E90C080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15A987-F4E6-4DCA-8AAD-AA26C069D9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5BAAFEE-741B-48B8-81E5-D76BAF7CD2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4EC7E2E-1C15-4B40-A7A7-A0D28C085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F25C8-2E79-4CB5-8BA5-E4A416168F39}" type="datetimeFigureOut">
              <a:rPr lang="uk-UA" smtClean="0"/>
              <a:t>01.06.2024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85D51C7-B363-4D3F-94AC-8AAB0BC15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5C6A5CD-CA7E-4D9F-93B7-F57B3F181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8147C-41D5-4C62-9C2A-307CE282AE0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68395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708255-E617-4DF4-A25C-F6B7F180C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7019028-C223-4BAF-B535-94239EE42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176243F-65FD-43D2-80BC-B53D27B2E9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DE66C64-9EBE-47CC-BD1F-2856C3CE18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A1D5B60-5E0B-4222-BF49-DD8ADA7AAE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434268D-1376-4413-973D-7C8975F1F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F25C8-2E79-4CB5-8BA5-E4A416168F39}" type="datetimeFigureOut">
              <a:rPr lang="uk-UA" smtClean="0"/>
              <a:t>01.06.2024</a:t>
            </a:fld>
            <a:endParaRPr lang="uk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AA4E3EA-2169-43F1-B811-4DD75BD16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2393714-FC46-451E-A978-E84209B68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8147C-41D5-4C62-9C2A-307CE282AE0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24766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CDA6A7-DC33-4219-9B8A-98562FEA3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E473EE2-13BD-4E63-A418-95DF6F303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F25C8-2E79-4CB5-8BA5-E4A416168F39}" type="datetimeFigureOut">
              <a:rPr lang="uk-UA" smtClean="0"/>
              <a:t>01.06.2024</a:t>
            </a:fld>
            <a:endParaRPr lang="uk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531E0C7-2EA9-49C3-B299-C3CFAD38A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4BD6D7E-0C3A-4259-AC59-53C0FFAC1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8147C-41D5-4C62-9C2A-307CE282AE0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94213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DC82B83-D745-4BF2-9E81-26AF0319D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F25C8-2E79-4CB5-8BA5-E4A416168F39}" type="datetimeFigureOut">
              <a:rPr lang="uk-UA" smtClean="0"/>
              <a:t>01.06.2024</a:t>
            </a:fld>
            <a:endParaRPr lang="uk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937D690-5B89-4D45-B9A3-4CB42CF4B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34B2ACC-BBE1-4A7E-80D3-07580D399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8147C-41D5-4C62-9C2A-307CE282AE0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04081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D9AEAC-F2E6-4639-A413-BEA26A898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A5D456-BAF5-44FB-9956-643170314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7DD82AB-C871-494D-912F-40EAB7E3FE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B85AC2D-7282-4717-AAAC-5DF626221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F25C8-2E79-4CB5-8BA5-E4A416168F39}" type="datetimeFigureOut">
              <a:rPr lang="uk-UA" smtClean="0"/>
              <a:t>01.06.2024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4756AF0-0B79-4B00-8081-6F15F1E0D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63487CE-1372-427F-A86B-125168CAF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8147C-41D5-4C62-9C2A-307CE282AE0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63946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7EA427-13C8-4B88-A874-A28243F55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2ABC3AD-BD7F-4634-BF02-4FF29D13D4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B0B463E-F461-4275-9AEF-1F9A406ACD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25ABC3D-7030-4CF5-ABD7-E45728428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F25C8-2E79-4CB5-8BA5-E4A416168F39}" type="datetimeFigureOut">
              <a:rPr lang="uk-UA" smtClean="0"/>
              <a:t>01.06.2024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3EAB709-25AF-4D72-B791-AA6469686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EFE368D-0F70-4F33-8BB4-B6DCC5399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8147C-41D5-4C62-9C2A-307CE282AE0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61739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B3A63D-AEF7-4194-B488-DB3211D2A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E54F68-964D-4C6A-8D23-A6F8751013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8D90286-9794-4C1D-A777-B2D78BE5C4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F25C8-2E79-4CB5-8BA5-E4A416168F39}" type="datetimeFigureOut">
              <a:rPr lang="uk-UA" smtClean="0"/>
              <a:t>01.06.2024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D493C38-B74D-402C-8610-70CD579CC7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C60795C-F4EB-4FBE-9D14-D2330C2DCE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8147C-41D5-4C62-9C2A-307CE282AE0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71647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10" Type="http://schemas.openxmlformats.org/officeDocument/2006/relationships/image" Target="../media/image2.svg"/><Relationship Id="rId4" Type="http://schemas.openxmlformats.org/officeDocument/2006/relationships/tags" Target="../tags/tag4.xml"/><Relationship Id="rId9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hape4326"/>
          <p:cNvGrpSpPr/>
          <p:nvPr>
            <p:custDataLst>
              <p:tags r:id="rId1"/>
            </p:custDataLst>
          </p:nvPr>
        </p:nvGrpSpPr>
        <p:grpSpPr>
          <a:xfrm>
            <a:off x="0" y="0"/>
            <a:ext cx="12192000" cy="6858000"/>
            <a:chOff x="-635000" y="-635000"/>
            <a:chExt cx="12192000" cy="6858000"/>
          </a:xfrm>
          <a:noFill/>
        </p:grpSpPr>
        <p:sp>
          <p:nvSpPr>
            <p:cNvPr id="10" name="Shape4323">
              <a:extLst>
                <a:ext uri="{FF2B5EF4-FFF2-40B4-BE49-F238E27FC236}">
                  <a16:creationId xmlns:a16="http://schemas.microsoft.com/office/drawing/2014/main" id="{141CCFB4-2F64-06B8-AF1D-C9E48150CDA3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-635000" y="-635000"/>
              <a:ext cx="121920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>
              <a:noAutofit/>
            </a:bodyPr>
            <a:lstStyle/>
            <a:p>
              <a:pPr algn="ctr"/>
              <a:endParaRPr lang="ru-RU" sz="1100">
                <a:solidFill>
                  <a:srgbClr val="000000"/>
                </a:solidFill>
                <a:latin typeface="Comfortaa"/>
                <a:cs typeface="Comfortaa"/>
              </a:endParaRPr>
            </a:p>
          </p:txBody>
        </p:sp>
      </p:grpSp>
      <p:grpSp>
        <p:nvGrpSpPr>
          <p:cNvPr id="3" name="Shape4327"/>
          <p:cNvGrpSpPr/>
          <p:nvPr>
            <p:custDataLst>
              <p:tags r:id="rId2"/>
            </p:custDataLst>
          </p:nvPr>
        </p:nvGrpSpPr>
        <p:grpSpPr>
          <a:xfrm>
            <a:off x="5197365" y="984555"/>
            <a:ext cx="1797269" cy="1797269"/>
            <a:chOff x="4562366" y="349555"/>
            <a:chExt cx="1797269" cy="1797269"/>
          </a:xfrm>
        </p:grpSpPr>
        <p:pic>
          <p:nvPicPr>
            <p:cNvPr id="5" name="Shape4328"/>
            <p:cNvPicPr/>
            <p:nvPr>
              <p:custDataLst>
                <p:tags r:id="rId6"/>
              </p:custDataLst>
            </p:nvPr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562366" y="349555"/>
              <a:ext cx="1797269" cy="1797269"/>
            </a:xfrm>
            <a:prstGeom prst="rect">
              <a:avLst/>
            </a:prstGeom>
          </p:spPr>
        </p:pic>
      </p:grpSp>
      <p:grpSp>
        <p:nvGrpSpPr>
          <p:cNvPr id="7" name="Shape4329"/>
          <p:cNvGrpSpPr/>
          <p:nvPr>
            <p:custDataLst>
              <p:tags r:id="rId3"/>
            </p:custDataLst>
          </p:nvPr>
        </p:nvGrpSpPr>
        <p:grpSpPr>
          <a:xfrm>
            <a:off x="5557345" y="3238244"/>
            <a:ext cx="1077311" cy="55245"/>
            <a:chOff x="4925483" y="2578947"/>
            <a:chExt cx="1077311" cy="55245"/>
          </a:xfrm>
        </p:grpSpPr>
        <p:sp>
          <p:nvSpPr>
            <p:cNvPr id="8" name="Shape4325">
              <a:extLst>
                <a:ext uri="{FF2B5EF4-FFF2-40B4-BE49-F238E27FC236}">
                  <a16:creationId xmlns:a16="http://schemas.microsoft.com/office/drawing/2014/main" id="{21F15AB7-005A-EB90-56E9-C5761A58FD31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 flipV="1">
              <a:off x="4925483" y="2578947"/>
              <a:ext cx="1077311" cy="55245"/>
            </a:xfrm>
            <a:prstGeom prst="rect">
              <a:avLst/>
            </a:prstGeom>
            <a:solidFill>
              <a:schemeClr val="bg2"/>
            </a:solidFill>
            <a:ln w="28575">
              <a:noFill/>
              <a:prstDash val="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12717"/>
              <a:endParaRPr lang="en-US" sz="800">
                <a:solidFill>
                  <a:schemeClr val="tx1"/>
                </a:solidFill>
                <a:latin typeface="Comfortaa"/>
                <a:ea typeface="Comfortaa"/>
                <a:cs typeface="Comfortaa"/>
              </a:endParaRPr>
            </a:p>
          </p:txBody>
        </p:sp>
      </p:grpSp>
      <p:sp>
        <p:nvSpPr>
          <p:cNvPr id="6" name="Shape4324">
            <a:extLst>
              <a:ext uri="{FF2B5EF4-FFF2-40B4-BE49-F238E27FC236}">
                <a16:creationId xmlns:a16="http://schemas.microsoft.com/office/drawing/2014/main" id="{9CB60D78-BFA7-FBF3-D935-4D20CC03291F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52072" y="3568704"/>
            <a:ext cx="11887870" cy="1929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spAutoFit/>
          </a:bodyPr>
          <a:lstStyle/>
          <a:p>
            <a:pPr algn="ctr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66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Тема</a:t>
            </a:r>
            <a:r>
              <a:rPr lang="en-US" sz="6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66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уроку</a:t>
            </a:r>
            <a:r>
              <a:rPr lang="en-US" sz="6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: </a:t>
            </a:r>
            <a:r>
              <a:rPr lang="uk-UA" sz="6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сортування, </a:t>
            </a:r>
          </a:p>
          <a:p>
            <a:pPr algn="ctr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uk-UA" sz="6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пошук</a:t>
            </a:r>
            <a:endParaRPr lang="en-US" sz="66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F875EA2F-466D-40C3-8F59-9FA651C7F2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219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«</a:t>
            </a: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швидке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». </a:t>
            </a:r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Характеристика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606B2F-EA42-4788-B669-30A50669B57A}"/>
              </a:ext>
            </a:extLst>
          </p:cNvPr>
          <p:cNvSpPr txBox="1"/>
          <p:nvPr/>
        </p:nvSpPr>
        <p:spPr>
          <a:xfrm>
            <a:off x="888477" y="830997"/>
            <a:ext cx="1056509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uk-UA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Переваги і недоліки алгоритму </a:t>
            </a:r>
          </a:p>
          <a:p>
            <a:pPr algn="l"/>
            <a:r>
              <a:rPr lang="uk-UA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Що стосується складності швидкого сортування, то в найкращому випадку ми отримаємо складність </a:t>
            </a:r>
            <a:r>
              <a:rPr lang="el-GR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Ω (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 log n), </a:t>
            </a:r>
            <a:r>
              <a:rPr lang="uk-UA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 в найгіршому — 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O(n</a:t>
            </a:r>
            <a:r>
              <a:rPr lang="en-US" sz="2000" b="0" i="0" baseline="30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uk-UA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Окрім низької обчислювальної складності цьому алгоритму притаманні й інші переваги: 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uk-UA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 практиці це один з найбільш швидкодіючих алгоритмів внутрішнього сортування; 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uk-UA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доволі простий як для розуміння, так і для реалізації; 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uk-UA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потребує лише 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O(n) </a:t>
            </a:r>
            <a:r>
              <a:rPr lang="uk-UA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пам’яті, для покращеної версії — 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O(1); 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uk-UA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дозволяє </a:t>
            </a:r>
            <a:r>
              <a:rPr lang="uk-UA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розпаралелювання</a:t>
            </a:r>
            <a:r>
              <a:rPr lang="uk-UA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для сортування </a:t>
            </a:r>
            <a:r>
              <a:rPr lang="uk-UA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підмасивів</a:t>
            </a:r>
            <a:r>
              <a:rPr lang="uk-UA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 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uk-UA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працює на пов’язаних списках; 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uk-UA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є найефективнішим для сортування великої кількості даних. </a:t>
            </a:r>
          </a:p>
          <a:p>
            <a:pPr algn="l"/>
            <a:endParaRPr lang="uk-UA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uk-UA" sz="20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Недоліками </a:t>
            </a:r>
            <a:r>
              <a:rPr lang="uk-UA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можна вважати: 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uk-UA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нестійкість;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uk-UA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обчислювальна складність сильно деградує за умови невдалих вхідних даних.  </a:t>
            </a:r>
          </a:p>
        </p:txBody>
      </p:sp>
    </p:spTree>
    <p:extLst>
      <p:ext uri="{BB962C8B-B14F-4D97-AF65-F5344CB8AC3E}">
        <p14:creationId xmlns:p14="http://schemas.microsoft.com/office/powerpoint/2010/main" val="2193878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A5092F20-3099-4B5E-8622-C93465A5B0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219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«</a:t>
            </a: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вставкою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F8C8F0-BC93-4F9F-A38F-85DEAE02FE8E}"/>
              </a:ext>
            </a:extLst>
          </p:cNvPr>
          <p:cNvSpPr txBox="1"/>
          <p:nvPr/>
        </p:nvSpPr>
        <p:spPr>
          <a:xfrm>
            <a:off x="452486" y="904973"/>
            <a:ext cx="4496586" cy="1569660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вставкою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—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простий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алгоритм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для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масивів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з невеликою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кількістю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елементів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326A10-0CCC-4D31-BA84-A03BC520B65C}"/>
              </a:ext>
            </a:extLst>
          </p:cNvPr>
          <p:cNvSpPr txBox="1"/>
          <p:nvPr/>
        </p:nvSpPr>
        <p:spPr>
          <a:xfrm>
            <a:off x="5194169" y="904973"/>
            <a:ext cx="6768445" cy="1569660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Масив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віртуально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поділяється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відсортовану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невідсортовану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частини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Потім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елементи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відсортованої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частини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переміщуються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необхідну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позицію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у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відсортованій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частині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E1D415-8135-4AF2-9250-C393FB321B29}"/>
              </a:ext>
            </a:extLst>
          </p:cNvPr>
          <p:cNvSpPr txBox="1"/>
          <p:nvPr/>
        </p:nvSpPr>
        <p:spPr>
          <a:xfrm>
            <a:off x="0" y="259800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сортування «</a:t>
            </a: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вставкою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uk-UA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AFAD2B-753A-4DE3-AABC-77F59CEED8B6}"/>
              </a:ext>
            </a:extLst>
          </p:cNvPr>
          <p:cNvSpPr txBox="1"/>
          <p:nvPr/>
        </p:nvSpPr>
        <p:spPr>
          <a:xfrm>
            <a:off x="452486" y="3552370"/>
            <a:ext cx="11510128" cy="1938992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Щоб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відсортувати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масив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розміром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 за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зростанням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методом вставки,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потрібно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провести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ітерацію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масиву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і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порівняти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поточний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(ключ) з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попереднім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Якщо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ключовий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менший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за попередника, то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порівняти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його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з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елементами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розташованими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перед попередником.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Перемістити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великі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елементи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на одну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позицію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вгору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щоб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створити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місце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для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елемента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що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переставляється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411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>
            <a:extLst>
              <a:ext uri="{FF2B5EF4-FFF2-40B4-BE49-F238E27FC236}">
                <a16:creationId xmlns:a16="http://schemas.microsoft.com/office/drawing/2014/main" id="{45D2614A-F50D-47BA-84E3-4B68F74FA3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219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«</a:t>
            </a: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вставкою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». Приклад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1FF948-ADFD-4FDB-86A9-E5B7A6A0E124}"/>
              </a:ext>
            </a:extLst>
          </p:cNvPr>
          <p:cNvSpPr txBox="1"/>
          <p:nvPr/>
        </p:nvSpPr>
        <p:spPr>
          <a:xfrm>
            <a:off x="386498" y="918695"/>
            <a:ext cx="8246097" cy="53399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InsertionSort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insertionSort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n = 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array.length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i = 1; i &lt; n; ++i) {</a:t>
            </a:r>
          </a:p>
          <a:p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[i];</a:t>
            </a:r>
          </a:p>
          <a:p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j = i - 1;</a:t>
            </a:r>
          </a:p>
          <a:p>
            <a:endParaRPr lang="uk-UA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// Переміщуємо елементи, які більші за 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вправо на одну позицію</a:t>
            </a:r>
          </a:p>
          <a:p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(j &gt;= 0 &amp;&amp; 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[j] &gt; 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[j + 1] = 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[j];</a:t>
            </a:r>
          </a:p>
          <a:p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j = j - 1;</a:t>
            </a:r>
          </a:p>
          <a:p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</a:p>
          <a:p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[j + 1] = 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uk-UA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printArray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n = 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array.length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i = 0; i &lt; n; ++i) {</a:t>
            </a:r>
          </a:p>
          <a:p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[i] + " ");</a:t>
            </a:r>
          </a:p>
          <a:p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uk-UA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{12, 11, 13, 5, 6};</a:t>
            </a:r>
          </a:p>
          <a:p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("Масив до сортування:");</a:t>
            </a:r>
          </a:p>
          <a:p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printArray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insertionSort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</a:t>
            </a:r>
            <a:endParaRPr lang="uk-UA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41026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930D8EC0-1DB5-496E-B683-C212A8F98A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219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«</a:t>
            </a: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вставкою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». </a:t>
            </a:r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Характеристика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355BC1-175F-4998-979A-DA9C0D682021}"/>
              </a:ext>
            </a:extLst>
          </p:cNvPr>
          <p:cNvSpPr txBox="1"/>
          <p:nvPr/>
        </p:nvSpPr>
        <p:spPr>
          <a:xfrm>
            <a:off x="-1" y="933253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Тимчасова складність: 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O(n</a:t>
            </a:r>
            <a:r>
              <a:rPr lang="en-US" sz="2400" b="1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uk-UA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uk-UA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0FA391-57D6-4B81-AD8A-A2A694591A01}"/>
              </a:ext>
            </a:extLst>
          </p:cNvPr>
          <p:cNvSpPr txBox="1"/>
          <p:nvPr/>
        </p:nvSpPr>
        <p:spPr>
          <a:xfrm>
            <a:off x="6096000" y="933253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Додатковий простір: 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O(1)</a:t>
            </a:r>
            <a:endParaRPr lang="uk-UA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8CE8C2-86D2-4AAF-85A3-CCED6A484C8F}"/>
              </a:ext>
            </a:extLst>
          </p:cNvPr>
          <p:cNvSpPr txBox="1"/>
          <p:nvPr/>
        </p:nvSpPr>
        <p:spPr>
          <a:xfrm>
            <a:off x="1951348" y="2455930"/>
            <a:ext cx="818246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Ефективна</a:t>
            </a:r>
            <a:r>
              <a:rPr lang="ru-RU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для </a:t>
            </a:r>
            <a:r>
              <a:rPr lang="ru-RU" sz="3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малих</a:t>
            </a:r>
            <a:r>
              <a:rPr lang="ru-RU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значень</a:t>
            </a:r>
            <a:r>
              <a:rPr lang="ru-RU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даних</a:t>
            </a:r>
            <a:r>
              <a:rPr lang="ru-RU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Є </a:t>
            </a:r>
            <a:r>
              <a:rPr lang="ru-RU" sz="3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адаптивним</a:t>
            </a:r>
            <a:r>
              <a:rPr lang="ru-RU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3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тобто</a:t>
            </a:r>
            <a:r>
              <a:rPr lang="ru-RU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підходить</a:t>
            </a:r>
            <a:r>
              <a:rPr lang="ru-RU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також</a:t>
            </a:r>
            <a:r>
              <a:rPr lang="ru-RU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для </a:t>
            </a:r>
            <a:r>
              <a:rPr lang="ru-RU" sz="3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наборів</a:t>
            </a:r>
            <a:r>
              <a:rPr lang="ru-RU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даних</a:t>
            </a:r>
            <a:r>
              <a:rPr lang="ru-RU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3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які</a:t>
            </a:r>
            <a:r>
              <a:rPr lang="ru-RU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вже</a:t>
            </a:r>
            <a:r>
              <a:rPr lang="ru-RU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частково</a:t>
            </a:r>
            <a:r>
              <a:rPr lang="ru-RU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відсортовані</a:t>
            </a:r>
            <a:r>
              <a:rPr lang="ru-RU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uk-UA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6150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358F76D-E91D-4F22-9B7E-B7B9A499AA85}"/>
              </a:ext>
            </a:extLst>
          </p:cNvPr>
          <p:cNvSpPr txBox="1"/>
          <p:nvPr/>
        </p:nvSpPr>
        <p:spPr>
          <a:xfrm>
            <a:off x="177145" y="934692"/>
            <a:ext cx="11837710" cy="120032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 вибором — це простий та ефективний алгоритм сортування, який на кожній ітерації вибирає найменший (або більший) елемент із невідсортованої частини масиву/списку та переміщує його у відсортовану.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4B0B0905-D373-4331-8861-72350977C3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219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«</a:t>
            </a: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вибором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DFF237-5B46-4FE5-A35C-CC341D1DE19C}"/>
              </a:ext>
            </a:extLst>
          </p:cNvPr>
          <p:cNvSpPr txBox="1"/>
          <p:nvPr/>
        </p:nvSpPr>
        <p:spPr>
          <a:xfrm>
            <a:off x="0" y="2238716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сортування «</a:t>
            </a: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вибором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uk-UA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5ABDA9-5B2C-41FF-B969-AA9180E408D3}"/>
              </a:ext>
            </a:extLst>
          </p:cNvPr>
          <p:cNvSpPr txBox="1"/>
          <p:nvPr/>
        </p:nvSpPr>
        <p:spPr>
          <a:xfrm>
            <a:off x="177145" y="3188123"/>
            <a:ext cx="11837710" cy="1938992"/>
          </a:xfrm>
          <a:prstGeom prst="rect">
            <a:avLst/>
          </a:prstGeom>
          <a:noFill/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Щоб відсортувати масив методом сортування вибором, потрібно вибирати </a:t>
            </a:r>
            <a:r>
              <a:rPr lang="uk-UA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ітеративно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найменший 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або </a:t>
            </a:r>
            <a:r>
              <a:rPr lang="uk-UA" sz="24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найбільший 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 з невідсортованого </a:t>
            </a:r>
            <a:r>
              <a:rPr lang="uk-UA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підмасиву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та міняти його місцями з першим елементом з невідсортованого </a:t>
            </a:r>
            <a:r>
              <a:rPr lang="uk-UA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підмасиву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Повторювати цей процес для кожного елемента з невідсортованого </a:t>
            </a:r>
            <a:r>
              <a:rPr lang="uk-UA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підмасиву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доки не буде відсортовано весь масив.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7524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>
            <a:extLst>
              <a:ext uri="{FF2B5EF4-FFF2-40B4-BE49-F238E27FC236}">
                <a16:creationId xmlns:a16="http://schemas.microsoft.com/office/drawing/2014/main" id="{08B0A9EC-BC04-4F79-9CE2-FDD94BBA98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219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«</a:t>
            </a: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вибором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». Приклад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E87A84-F896-429B-9328-D8CEF6B3E449}"/>
              </a:ext>
            </a:extLst>
          </p:cNvPr>
          <p:cNvSpPr txBox="1"/>
          <p:nvPr/>
        </p:nvSpPr>
        <p:spPr>
          <a:xfrm>
            <a:off x="235670" y="906411"/>
            <a:ext cx="12584783" cy="57861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SelectionSort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selectionSort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n = 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array.length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uk-UA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i = 0; i &lt; n - 1; i++) {</a:t>
            </a:r>
          </a:p>
          <a:p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minIndex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i;</a:t>
            </a:r>
          </a:p>
          <a:p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j = i + 1; j &lt; n; j++) {</a:t>
            </a:r>
          </a:p>
          <a:p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[j] &lt; 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minIndex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]) {</a:t>
            </a:r>
          </a:p>
          <a:p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minIndex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j;</a:t>
            </a:r>
          </a:p>
          <a:p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}</a:t>
            </a:r>
          </a:p>
          <a:p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</a:p>
          <a:p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// Обмін значень</a:t>
            </a:r>
          </a:p>
          <a:p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minIndex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minIndex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[i];</a:t>
            </a:r>
          </a:p>
          <a:p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[i] = 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uk-UA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{64, 25, 12, 22, 11};</a:t>
            </a:r>
          </a:p>
          <a:p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("Масив до сортування:");</a:t>
            </a:r>
          </a:p>
          <a:p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printArray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uk-UA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selectionSort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uk-UA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("Масив після сортування:");</a:t>
            </a:r>
          </a:p>
          <a:p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printArray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uk-UA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// Допоміжний метод для виводу масиву на екран</a:t>
            </a:r>
          </a:p>
          <a:p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printArray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i = 0; i &lt; 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array.length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 i++) {</a:t>
            </a:r>
          </a:p>
          <a:p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[i] + " ");</a:t>
            </a:r>
          </a:p>
          <a:p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254265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4BCA5C3-58A2-4FA1-8FCF-9392096E1BB5}"/>
              </a:ext>
            </a:extLst>
          </p:cNvPr>
          <p:cNvSpPr txBox="1"/>
          <p:nvPr/>
        </p:nvSpPr>
        <p:spPr>
          <a:xfrm>
            <a:off x="557752" y="1416933"/>
            <a:ext cx="11076495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uk-UA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Тимчасова складність: </a:t>
            </a:r>
            <a:r>
              <a:rPr lang="en-US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O(n</a:t>
            </a:r>
            <a:r>
              <a:rPr lang="en-US" sz="2800" b="1" i="0" baseline="30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uk-UA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тому що використовується два цикли: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uk-UA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для вибору елементів з масиву по одному = </a:t>
            </a:r>
            <a:r>
              <a:rPr lang="en-US" sz="28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O(n)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uk-UA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для порівняння обраного елемента з кожним іншим елементом масиву = </a:t>
            </a:r>
            <a:r>
              <a:rPr lang="en-US" sz="28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O(n)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uk-UA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сукупна складність = </a:t>
            </a:r>
            <a:r>
              <a:rPr lang="en-US" sz="28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O(n) * O(n) = O(n*n) = O(n</a:t>
            </a:r>
            <a:r>
              <a:rPr lang="en-US" sz="2800" b="0" i="1" baseline="30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8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8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uk-UA" sz="28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uk-UA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Додатковий простір: </a:t>
            </a:r>
            <a:r>
              <a:rPr lang="en-US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O(1)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uk-UA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тому що додаткова пам'ять використовується тільки для збереження одного значення при перестановці.</a:t>
            </a:r>
          </a:p>
          <a:p>
            <a:pPr algn="just"/>
            <a:r>
              <a:rPr lang="uk-UA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 вибором робить не більше 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O(n) </a:t>
            </a:r>
            <a:r>
              <a:rPr lang="uk-UA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перестановок і буде корисним, коли запис у пам'ять коштує дорого.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E3EF1ABF-C3B1-430F-B576-4BAF7A13B0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219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«</a:t>
            </a: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вибором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». </a:t>
            </a:r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Характеристика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93384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7FC6A6BC-5AF0-4C5E-B347-FF220EB7DF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219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«</a:t>
            </a: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злиттям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497769-4A52-4204-8A48-A981BEBE2783}"/>
              </a:ext>
            </a:extLst>
          </p:cNvPr>
          <p:cNvSpPr txBox="1"/>
          <p:nvPr/>
        </p:nvSpPr>
        <p:spPr>
          <a:xfrm>
            <a:off x="171253" y="944119"/>
            <a:ext cx="11913909" cy="120032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 злиттям — це алгоритм сортування, який ділить масив на </a:t>
            </a:r>
            <a:r>
              <a:rPr lang="uk-UA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підмасиви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сортує кожен з них, а потім поєднує відсортовані </a:t>
            </a:r>
            <a:r>
              <a:rPr lang="uk-UA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підмасиви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що в результаті дає відсортований масив.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FE82DD-40BD-4E8D-AB95-FD8057857AB6}"/>
              </a:ext>
            </a:extLst>
          </p:cNvPr>
          <p:cNvSpPr txBox="1"/>
          <p:nvPr/>
        </p:nvSpPr>
        <p:spPr>
          <a:xfrm>
            <a:off x="0" y="2144448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сортування «</a:t>
            </a: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злиттям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uk-UA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454A19-3444-485D-9E56-55099ECD63E4}"/>
              </a:ext>
            </a:extLst>
          </p:cNvPr>
          <p:cNvSpPr txBox="1"/>
          <p:nvPr/>
        </p:nvSpPr>
        <p:spPr>
          <a:xfrm>
            <a:off x="308334" y="2975445"/>
            <a:ext cx="11639746" cy="1200329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Рекурсивно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розділяти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масив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половини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поки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його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можна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ділити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У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результаті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 кожному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підмасиві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залишається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лише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один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а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такий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масив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завжди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відсортований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Поєднати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відсортовані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підмасиви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 один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відсортований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масив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2056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>
            <a:extLst>
              <a:ext uri="{FF2B5EF4-FFF2-40B4-BE49-F238E27FC236}">
                <a16:creationId xmlns:a16="http://schemas.microsoft.com/office/drawing/2014/main" id="{98E55EB3-D600-46DD-8E7B-C11EB1CBB7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219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«</a:t>
            </a: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злиттям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». Приклад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9979D9-6B85-4410-8B4F-1D7B284B26E7}"/>
              </a:ext>
            </a:extLst>
          </p:cNvPr>
          <p:cNvSpPr txBox="1"/>
          <p:nvPr/>
        </p:nvSpPr>
        <p:spPr>
          <a:xfrm>
            <a:off x="266308" y="692533"/>
            <a:ext cx="6094428" cy="60939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MergeSort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mergeSort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array.length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&lt;= 1) {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middle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array.length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/ 2;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leftArray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middle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rightArray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array.length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middle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Копіюємо елементи в лівий та правий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підмасиви</a:t>
            </a:r>
            <a:endParaRPr lang="uk-UA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System.arraycopy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, 0,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leftArray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, 0,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middle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System.arraycopy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middle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rightArray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, 0,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array.length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middle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Рекурсивно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сортуємо лівий та правий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підмасиви</a:t>
            </a:r>
            <a:endParaRPr lang="uk-UA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mergeSort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leftArray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mergeSort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rightArray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Злиття двох відсортованих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підмасивів</a:t>
            </a:r>
            <a:endParaRPr lang="uk-UA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merge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leftArray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rightArray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merge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leftArray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rightArray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leftIndex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= 0,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rightIndex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= 0,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resultIndex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Порівнюємо елементи з лівого та правого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підмасивів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і злиттям їх у результат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leftIndex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leftArray.length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&amp;&amp;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rightIndex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rightArray.length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leftArray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leftIndex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] &lt;=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rightArray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rightIndex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]) {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resultIndex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++] =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leftArray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leftIndex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++];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resultIndex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++] =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rightArray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rightIndex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++];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Додаємо залишкові елементи з лівого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підмасиву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(якщо є)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leftIndex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leftArray.length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resultIndex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++] =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leftArray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leftIndex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++];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Додаємо залишкові елементи з правого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підмасиву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(якщо є)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rightIndex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rightArray.length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resultIndex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++] =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rightArray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rightIndex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++];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= {12, 11, 13, 5, 6, 7};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("Початковий масив:");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printArray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mergeSort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("Масив після сортування:");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printArray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printArray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+ " ");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9315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2A81DC4-47BB-4D4E-B4E6-6CD06F8097A8}"/>
              </a:ext>
            </a:extLst>
          </p:cNvPr>
          <p:cNvSpPr txBox="1"/>
          <p:nvPr/>
        </p:nvSpPr>
        <p:spPr>
          <a:xfrm>
            <a:off x="646914" y="1944180"/>
            <a:ext cx="1089502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 злиттям застосовується у таких цілях: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uk-UA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 великих наборів даних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— завдяки тому, що гарантована складність у гіршому випадку дорівнює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O(n log n);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uk-UA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зовнішнє сортування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— коли набір даних для сортування занадто великий і не міститься в пам'яті;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uk-UA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 користувача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— сортування злиттям можна адаптувати для різних випадків розподілу вхідних даних, наприклад, для частково відсортованих, майже відсортованих або повністю несортованих даних;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підрахунок кількості інверсій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B9E2FF62-E523-429E-8B47-9F3E604B7C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219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«</a:t>
            </a: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злиттям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». </a:t>
            </a:r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Характеристика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E8F0F3-94A6-447C-82DE-9FE96930CDF6}"/>
              </a:ext>
            </a:extLst>
          </p:cNvPr>
          <p:cNvSpPr txBox="1"/>
          <p:nvPr/>
        </p:nvSpPr>
        <p:spPr>
          <a:xfrm>
            <a:off x="0" y="953931"/>
            <a:ext cx="60944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Тимчасова складність: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O(N log(N))</a:t>
            </a:r>
            <a:endParaRPr lang="en-US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C96D62-E671-4D5A-9CB3-27D544220FFA}"/>
              </a:ext>
            </a:extLst>
          </p:cNvPr>
          <p:cNvSpPr txBox="1"/>
          <p:nvPr/>
        </p:nvSpPr>
        <p:spPr>
          <a:xfrm>
            <a:off x="6094428" y="953931"/>
            <a:ext cx="60944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Додатковий простір: 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O(N)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0009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0A41AA1-DAA1-41DA-9FF8-8D02C32F269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91678" y="838986"/>
            <a:ext cx="12000322" cy="5910606"/>
          </a:xfrm>
          <a:prstGeom prst="rect">
            <a:avLst/>
          </a:prstGeom>
        </p:spPr>
      </p:pic>
      <p:sp>
        <p:nvSpPr>
          <p:cNvPr id="4" name="Овал 3">
            <a:extLst>
              <a:ext uri="{FF2B5EF4-FFF2-40B4-BE49-F238E27FC236}">
                <a16:creationId xmlns:a16="http://schemas.microsoft.com/office/drawing/2014/main" id="{EEA6A182-5C80-40AD-A759-D90C881CFA7D}"/>
              </a:ext>
            </a:extLst>
          </p:cNvPr>
          <p:cNvSpPr/>
          <p:nvPr/>
        </p:nvSpPr>
        <p:spPr>
          <a:xfrm>
            <a:off x="-2064470" y="-2879387"/>
            <a:ext cx="8160469" cy="379378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" name="Заголовок 3">
            <a:extLst>
              <a:ext uri="{FF2B5EF4-FFF2-40B4-BE49-F238E27FC236}">
                <a16:creationId xmlns:a16="http://schemas.microsoft.com/office/drawing/2014/main" id="{5FEF519C-A6AE-4487-B649-D4CC6855F47B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4628561" cy="63159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Графік зростання О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272875A3-1076-4667-9428-289975044321}"/>
              </a:ext>
            </a:extLst>
          </p:cNvPr>
          <p:cNvSpPr/>
          <p:nvPr/>
        </p:nvSpPr>
        <p:spPr>
          <a:xfrm>
            <a:off x="11332723" y="-217670"/>
            <a:ext cx="1001949" cy="78794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669ABF98-D0BC-48B6-A4E3-B6C6F9029AF9}"/>
              </a:ext>
            </a:extLst>
          </p:cNvPr>
          <p:cNvSpPr/>
          <p:nvPr/>
        </p:nvSpPr>
        <p:spPr>
          <a:xfrm>
            <a:off x="8643025" y="341321"/>
            <a:ext cx="1001949" cy="78794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DB5AAAF9-91F1-4745-9A05-9A592A8D7A1F}"/>
              </a:ext>
            </a:extLst>
          </p:cNvPr>
          <p:cNvSpPr/>
          <p:nvPr/>
        </p:nvSpPr>
        <p:spPr>
          <a:xfrm>
            <a:off x="6868537" y="-591758"/>
            <a:ext cx="1001949" cy="78794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700093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7FC6A6BC-5AF0-4C5E-B347-FF220EB7DF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219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«</a:t>
            </a:r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пірамідальне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497769-4A52-4204-8A48-A981BEBE2783}"/>
              </a:ext>
            </a:extLst>
          </p:cNvPr>
          <p:cNvSpPr txBox="1"/>
          <p:nvPr/>
        </p:nvSpPr>
        <p:spPr>
          <a:xfrm>
            <a:off x="439132" y="848266"/>
            <a:ext cx="4764464" cy="156966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Пірамідальне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—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метод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основі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порівняння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який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використовує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структуру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даних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двійкової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купи.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FE82DD-40BD-4E8D-AB95-FD8057857AB6}"/>
              </a:ext>
            </a:extLst>
          </p:cNvPr>
          <p:cNvSpPr txBox="1"/>
          <p:nvPr/>
        </p:nvSpPr>
        <p:spPr>
          <a:xfrm>
            <a:off x="0" y="234343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сортування «</a:t>
            </a: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пірамідальне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uk-UA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C035B1-6457-4AFA-BFB1-D363292983B8}"/>
              </a:ext>
            </a:extLst>
          </p:cNvPr>
          <p:cNvSpPr txBox="1"/>
          <p:nvPr/>
        </p:nvSpPr>
        <p:spPr>
          <a:xfrm>
            <a:off x="5658440" y="830997"/>
            <a:ext cx="6094428" cy="15696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нагадує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вибором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Спочатку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визначається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мінімальний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і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поміщається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на початок. Той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самий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процес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повторюється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інших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елементів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F12A10-CDF0-47D2-B585-FE3E6F4FA087}"/>
              </a:ext>
            </a:extLst>
          </p:cNvPr>
          <p:cNvSpPr txBox="1"/>
          <p:nvPr/>
        </p:nvSpPr>
        <p:spPr>
          <a:xfrm>
            <a:off x="876693" y="4185501"/>
            <a:ext cx="105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uk-U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7CCA2E-9376-484C-B3DC-47C9FFA78425}"/>
              </a:ext>
            </a:extLst>
          </p:cNvPr>
          <p:cNvSpPr txBox="1"/>
          <p:nvPr/>
        </p:nvSpPr>
        <p:spPr>
          <a:xfrm>
            <a:off x="439132" y="3181497"/>
            <a:ext cx="11313736" cy="3416320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створити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купу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із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заданого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вхідного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масиву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повторювати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наступні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кроки,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поки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розмір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купи стане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рівним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одиниці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algn="just"/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поміняти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місцями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кореневий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купи (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який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є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найбільшим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елементом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з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останнім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елементом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купи;</a:t>
            </a:r>
          </a:p>
          <a:p>
            <a:pPr lvl="1" algn="just"/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видалити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останній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купи (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який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тепер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знаходиться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правильній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позиції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lvl="1" algn="just"/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підняти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елементи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купи,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що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залишилися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відсортований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масив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створюється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шляхом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зміни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порядку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елементів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у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вхідному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масиві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686881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>
            <a:extLst>
              <a:ext uri="{FF2B5EF4-FFF2-40B4-BE49-F238E27FC236}">
                <a16:creationId xmlns:a16="http://schemas.microsoft.com/office/drawing/2014/main" id="{A323A61A-EEAB-4FC4-8B98-58755A1FE8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219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«п</a:t>
            </a:r>
            <a:r>
              <a:rPr lang="uk-UA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ірамідальне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». Приклад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DA095C-8732-49F2-A20D-F663E40876AD}"/>
              </a:ext>
            </a:extLst>
          </p:cNvPr>
          <p:cNvSpPr txBox="1"/>
          <p:nvPr/>
        </p:nvSpPr>
        <p:spPr>
          <a:xfrm>
            <a:off x="134332" y="1132654"/>
            <a:ext cx="4635631" cy="52475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HeapSort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// Метод для сортування масиву за допомогою пірамідального сортування</a:t>
            </a: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heapSort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n =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array.length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uk-UA" sz="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Побудова купи (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heap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i = n / 2 - 1; i &gt;= 0; i--)</a:t>
            </a: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heapify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, n, i);</a:t>
            </a:r>
          </a:p>
          <a:p>
            <a:endParaRPr lang="uk-UA" sz="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Поступове видалення максимального елементу з купи і вставлення його у відсортовану частину масиву</a:t>
            </a: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i = n - 1; i &gt; 0; i--) {</a:t>
            </a: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// Переміщаємо поточний корінь у кінець</a:t>
            </a: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[0];</a:t>
            </a: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[0] =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[i];</a:t>
            </a: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[i] =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uk-UA" sz="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//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Викликамо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heapify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на зменшеній купі</a:t>
            </a: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heapify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, i, 0);</a:t>
            </a: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uk-UA" sz="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// Функція для виконання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heapify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піддерева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з коренем індексу i, що має розмір n</a:t>
            </a: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heapify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n,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i) {</a:t>
            </a: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largest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= i; //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Ініціалізуємо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найбільший елемент як корінь</a:t>
            </a: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= 2 * i + 1; // Лівий дочірній вузол</a:t>
            </a: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= 2 * i + 2; // Правий дочірній вузол</a:t>
            </a:r>
          </a:p>
          <a:p>
            <a:endParaRPr lang="uk-UA" sz="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Якщо лівий дочірній вузол більший за корінь</a:t>
            </a: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&lt; n &amp;&amp;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] &gt;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largest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largest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uk-UA" sz="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Якщо правий дочірній вузол більший за найбільший досі вузол</a:t>
            </a: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&lt; n &amp;&amp;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] &gt;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largest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largest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uk-UA" sz="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Якщо найбільший елемент не корінь</a:t>
            </a: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largest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!= i) {</a:t>
            </a: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swap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[i];</a:t>
            </a: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[i] =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largest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largest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swap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uk-UA" sz="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//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Рекурсивно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heapify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піддерево</a:t>
            </a:r>
            <a:endParaRPr lang="uk-UA" sz="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heapify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, n,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largest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uk-UA" sz="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// Метод для виведення масиву на екран</a:t>
            </a: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printArray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n =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array.length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i = 0; i &lt; n; ++i)</a:t>
            </a: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[i] + " ");</a:t>
            </a: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uk-UA" sz="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// Приклад використання</a:t>
            </a: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= {12, 11, 13, 5, 6, 7};</a:t>
            </a: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("Даний масив:");</a:t>
            </a: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printArray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uk-UA" sz="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heapSort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uk-UA" sz="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("Відсортований масив:");</a:t>
            </a: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printArray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672388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2A81DC4-47BB-4D4E-B4E6-6CD06F8097A8}"/>
              </a:ext>
            </a:extLst>
          </p:cNvPr>
          <p:cNvSpPr txBox="1"/>
          <p:nvPr/>
        </p:nvSpPr>
        <p:spPr>
          <a:xfrm>
            <a:off x="153773" y="1953607"/>
            <a:ext cx="1188130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uk-UA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Пірамідальне сортування виконується "на місці". Її типова реалізація нестабільна, але її можна зробити такою. Вона приблизно в 2-3 рази повільніше за швидку.</a:t>
            </a:r>
          </a:p>
          <a:p>
            <a:pPr algn="l"/>
            <a:r>
              <a:rPr lang="uk-UA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Для пірамідального сортування використовується мінімальний обсяг пам'яті. Вона проста розуміння, оскільки у ній не використовуються просунуті концепції, наприклад, рекурсія. У цьому пірамідальна сортування нестабільна, оскільки порядок елементів щодо одне одного може змінитися. Крім того, вона не є дуже ефективною для обробки дуже складних даних.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B9E2FF62-E523-429E-8B47-9F3E604B7C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219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«</a:t>
            </a:r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пірамідальне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». </a:t>
            </a:r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Характеристика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E8F0F3-94A6-447C-82DE-9FE96930CDF6}"/>
              </a:ext>
            </a:extLst>
          </p:cNvPr>
          <p:cNvSpPr txBox="1"/>
          <p:nvPr/>
        </p:nvSpPr>
        <p:spPr>
          <a:xfrm>
            <a:off x="0" y="953931"/>
            <a:ext cx="60944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Тимчасова складність: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O(n log n)</a:t>
            </a:r>
            <a:endParaRPr lang="en-US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C96D62-E671-4D5A-9CB3-27D544220FFA}"/>
              </a:ext>
            </a:extLst>
          </p:cNvPr>
          <p:cNvSpPr txBox="1"/>
          <p:nvPr/>
        </p:nvSpPr>
        <p:spPr>
          <a:xfrm>
            <a:off x="6094428" y="953931"/>
            <a:ext cx="60944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Додатковий простір: 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uk-UA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2662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6172CB2-0E90-4DC9-8A5F-EC9158F099A2}"/>
              </a:ext>
            </a:extLst>
          </p:cNvPr>
          <p:cNvSpPr txBox="1"/>
          <p:nvPr/>
        </p:nvSpPr>
        <p:spPr>
          <a:xfrm>
            <a:off x="490194" y="1255477"/>
            <a:ext cx="1142528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uk-UA" sz="2400" b="0" i="0" dirty="0">
                <a:solidFill>
                  <a:srgbClr val="2F374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Досить часто завдання - це пошук елемента в масиві. Допустимо, у нас є масив 1,5,8,10,16,20... 100 і нам потрібно знайти позицію елемента 10 в ньому. Або взагалі з'ясувати, чи є такий елемент у масиві. </a:t>
            </a:r>
          </a:p>
          <a:p>
            <a:pPr algn="just"/>
            <a:r>
              <a:rPr lang="uk-UA" sz="2400" b="0" i="0" dirty="0">
                <a:solidFill>
                  <a:srgbClr val="2F374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Існують такі алгоритми, які вирішують це завдання.</a:t>
            </a:r>
          </a:p>
          <a:p>
            <a:pPr lvl="1" algn="just" fontAlgn="base">
              <a:buFont typeface="Arial" panose="020B0604020202020204" pitchFamily="34" charset="0"/>
              <a:buChar char="•"/>
            </a:pPr>
            <a:r>
              <a:rPr lang="uk-UA" sz="2400" b="0" i="0" dirty="0">
                <a:solidFill>
                  <a:srgbClr val="2F374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Лінійний пошук - О(</a:t>
            </a:r>
            <a:r>
              <a:rPr lang="en-US" sz="2400" dirty="0">
                <a:solidFill>
                  <a:srgbClr val="2F37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b="0" i="0" dirty="0">
                <a:solidFill>
                  <a:srgbClr val="2F374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algn="just" fontAlgn="base">
              <a:buFont typeface="Arial" panose="020B0604020202020204" pitchFamily="34" charset="0"/>
              <a:buChar char="•"/>
            </a:pPr>
            <a:r>
              <a:rPr lang="uk-UA" sz="2400" b="0" i="0" dirty="0">
                <a:solidFill>
                  <a:srgbClr val="2F374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Двійковий пошук - </a:t>
            </a:r>
            <a:r>
              <a:rPr lang="en-US" sz="2400" b="0" i="0" dirty="0">
                <a:solidFill>
                  <a:srgbClr val="2F374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O(log (N))</a:t>
            </a:r>
          </a:p>
          <a:p>
            <a:pPr lvl="1" algn="just" fontAlgn="base">
              <a:buFont typeface="Arial" panose="020B0604020202020204" pitchFamily="34" charset="0"/>
              <a:buChar char="•"/>
            </a:pPr>
            <a:r>
              <a:rPr lang="uk-UA" sz="2400" b="0" i="0" dirty="0">
                <a:solidFill>
                  <a:srgbClr val="2F374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Пошук стрибками - </a:t>
            </a:r>
            <a:r>
              <a:rPr lang="en-US" sz="2400" b="0" i="0" dirty="0">
                <a:solidFill>
                  <a:srgbClr val="2F374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O(sqrt (N))</a:t>
            </a:r>
          </a:p>
          <a:p>
            <a:pPr lvl="1" algn="just" fontAlgn="base">
              <a:buFont typeface="Arial" panose="020B0604020202020204" pitchFamily="34" charset="0"/>
              <a:buChar char="•"/>
            </a:pPr>
            <a:r>
              <a:rPr lang="uk-UA" sz="2400" b="0" i="0" dirty="0">
                <a:solidFill>
                  <a:srgbClr val="2F374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Пошук інтерполяції - </a:t>
            </a:r>
            <a:r>
              <a:rPr lang="en-US" sz="2400" b="0" i="0" dirty="0">
                <a:solidFill>
                  <a:srgbClr val="2F374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O(log </a:t>
            </a:r>
            <a:r>
              <a:rPr lang="en-US" sz="2400" b="0" i="0" dirty="0" err="1">
                <a:solidFill>
                  <a:srgbClr val="2F374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sz="2400" b="0" i="0" dirty="0">
                <a:solidFill>
                  <a:srgbClr val="2F374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N)</a:t>
            </a:r>
          </a:p>
          <a:p>
            <a:pPr lvl="1" algn="just" fontAlgn="base">
              <a:buFont typeface="Arial" panose="020B0604020202020204" pitchFamily="34" charset="0"/>
              <a:buChar char="•"/>
            </a:pPr>
            <a:r>
              <a:rPr lang="uk-UA" sz="2400" b="0" i="0" dirty="0">
                <a:solidFill>
                  <a:srgbClr val="2F374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Експоненціальний пошук дорівнює </a:t>
            </a:r>
            <a:r>
              <a:rPr lang="en-US" sz="2400" b="0" i="0" dirty="0">
                <a:solidFill>
                  <a:srgbClr val="2F374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O(log(N))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222E4C9D-AC6A-4985-941E-88A233F30B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219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Пошук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70613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4328D9EC-34AB-41CD-97E0-30A884DEF8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219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Лінійний пошук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50B07C-F4AF-4BC8-8E50-ECAE5225893D}"/>
              </a:ext>
            </a:extLst>
          </p:cNvPr>
          <p:cNvSpPr txBox="1"/>
          <p:nvPr/>
        </p:nvSpPr>
        <p:spPr>
          <a:xfrm>
            <a:off x="1561707" y="4365606"/>
            <a:ext cx="9068585" cy="1754326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DCC6E0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i="0" dirty="0">
                <a:solidFill>
                  <a:srgbClr val="DCC6E0"/>
                </a:solidFill>
                <a:effectLst/>
                <a:latin typeface="Courier New" panose="02070309020205020404" pitchFamily="49" charset="0"/>
              </a:rPr>
              <a:t>static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i="0" dirty="0">
                <a:solidFill>
                  <a:srgbClr val="DCC6E0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00E0E0"/>
                </a:solidFill>
                <a:effectLst/>
                <a:latin typeface="Courier New" panose="02070309020205020404" pitchFamily="49" charset="0"/>
              </a:rPr>
              <a:t>linearSearch</a:t>
            </a:r>
            <a:r>
              <a:rPr lang="en-US" b="0" i="0" dirty="0">
                <a:solidFill>
                  <a:srgbClr val="F5AB35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i="0" dirty="0">
                <a:solidFill>
                  <a:srgbClr val="DCC6E0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b="0" i="0" dirty="0">
                <a:solidFill>
                  <a:srgbClr val="F5AB35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F5AB35"/>
                </a:solidFill>
                <a:effectLst/>
                <a:latin typeface="Courier New" panose="02070309020205020404" pitchFamily="49" charset="0"/>
              </a:rPr>
              <a:t>arr</a:t>
            </a:r>
            <a:r>
              <a:rPr lang="en-US" b="0" i="0" dirty="0">
                <a:solidFill>
                  <a:srgbClr val="F5AB35"/>
                </a:solidFill>
                <a:effectLst/>
                <a:latin typeface="Courier New" panose="02070309020205020404" pitchFamily="49" charset="0"/>
              </a:rPr>
              <a:t>[], </a:t>
            </a:r>
            <a:r>
              <a:rPr lang="en-US" b="0" i="0" dirty="0">
                <a:solidFill>
                  <a:srgbClr val="DCC6E0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b="0" i="0" dirty="0">
                <a:solidFill>
                  <a:srgbClr val="F5AB35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F5AB35"/>
                </a:solidFill>
                <a:effectLst/>
                <a:latin typeface="Courier New" panose="02070309020205020404" pitchFamily="49" charset="0"/>
              </a:rPr>
              <a:t>elementToSearch</a:t>
            </a:r>
            <a:r>
              <a:rPr lang="en-US" b="0" i="0" dirty="0">
                <a:solidFill>
                  <a:srgbClr val="F5AB35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{ </a:t>
            </a:r>
          </a:p>
          <a:p>
            <a:r>
              <a:rPr lang="en-US" dirty="0">
                <a:solidFill>
                  <a:srgbClr val="F8F8F2"/>
                </a:solidFill>
                <a:latin typeface="Courier New" panose="02070309020205020404" pitchFamily="49" charset="0"/>
              </a:rPr>
              <a:t>	</a:t>
            </a:r>
            <a:r>
              <a:rPr lang="en-US" b="0" i="0" dirty="0">
                <a:solidFill>
                  <a:srgbClr val="DCC6E0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(</a:t>
            </a:r>
            <a:r>
              <a:rPr lang="en-US" b="0" i="0" dirty="0">
                <a:solidFill>
                  <a:srgbClr val="DCC6E0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index = </a:t>
            </a:r>
            <a:r>
              <a:rPr lang="en-US" b="0" i="0" dirty="0">
                <a:solidFill>
                  <a:srgbClr val="F5AB35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; index &lt; </a:t>
            </a:r>
            <a:r>
              <a:rPr lang="en-US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arr.length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; index++) { </a:t>
            </a:r>
          </a:p>
          <a:p>
            <a:r>
              <a:rPr lang="en-US" dirty="0">
                <a:solidFill>
                  <a:srgbClr val="F8F8F2"/>
                </a:solidFill>
                <a:latin typeface="Courier New" panose="02070309020205020404" pitchFamily="49" charset="0"/>
              </a:rPr>
              <a:t>		</a:t>
            </a:r>
            <a:r>
              <a:rPr lang="en-US" b="0" i="0" dirty="0">
                <a:solidFill>
                  <a:srgbClr val="DCC6E0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(</a:t>
            </a:r>
            <a:r>
              <a:rPr lang="en-US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arr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[index] == </a:t>
            </a:r>
            <a:r>
              <a:rPr lang="en-US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elementToSearch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) </a:t>
            </a:r>
          </a:p>
          <a:p>
            <a:r>
              <a:rPr lang="en-US" dirty="0">
                <a:solidFill>
                  <a:srgbClr val="F8F8F2"/>
                </a:solidFill>
                <a:latin typeface="Courier New" panose="02070309020205020404" pitchFamily="49" charset="0"/>
              </a:rPr>
              <a:t>			</a:t>
            </a:r>
            <a:r>
              <a:rPr lang="en-US" b="0" i="0" dirty="0">
                <a:solidFill>
                  <a:srgbClr val="DCC6E0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index; </a:t>
            </a:r>
          </a:p>
          <a:p>
            <a:r>
              <a:rPr lang="en-US" dirty="0">
                <a:solidFill>
                  <a:srgbClr val="F8F8F2"/>
                </a:solidFill>
                <a:latin typeface="Courier New" panose="02070309020205020404" pitchFamily="49" charset="0"/>
              </a:rPr>
              <a:t>	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} </a:t>
            </a:r>
            <a:r>
              <a:rPr lang="en-US" b="0" i="0" dirty="0">
                <a:solidFill>
                  <a:srgbClr val="DCC6E0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-</a:t>
            </a:r>
            <a:r>
              <a:rPr lang="en-US" b="0" i="0" dirty="0">
                <a:solidFill>
                  <a:srgbClr val="F5AB35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; </a:t>
            </a:r>
          </a:p>
          <a:p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}</a:t>
            </a:r>
            <a:endParaRPr lang="uk-U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B99D78-2BA1-4F3B-96C7-AC8A7D536972}"/>
              </a:ext>
            </a:extLst>
          </p:cNvPr>
          <p:cNvSpPr txBox="1"/>
          <p:nvPr/>
        </p:nvSpPr>
        <p:spPr>
          <a:xfrm>
            <a:off x="275735" y="830997"/>
            <a:ext cx="5436908" cy="3046988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uk-UA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Лінійний чи послідовний пошук – найпростіший алгоритм пошуку. Він </a:t>
            </a:r>
            <a:r>
              <a:rPr lang="uk-UA" sz="2400" b="0" i="0" dirty="0" err="1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рідко</a:t>
            </a:r>
            <a:r>
              <a:rPr lang="uk-UA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використовується через свою неефективність. По суті, це метод повного перебору, і він поступається іншим алгоритмам.</a:t>
            </a:r>
          </a:p>
          <a:p>
            <a:pPr algn="just"/>
            <a:r>
              <a:rPr lang="uk-UA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 лінійного пошуку немає попередніх умов стану структури даних.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F5CC49-E9D6-4C97-A016-07AF5A5DF471}"/>
              </a:ext>
            </a:extLst>
          </p:cNvPr>
          <p:cNvSpPr txBox="1"/>
          <p:nvPr/>
        </p:nvSpPr>
        <p:spPr>
          <a:xfrm>
            <a:off x="6370163" y="830997"/>
            <a:ext cx="5187099" cy="3046988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ru-RU" sz="2400" b="0" i="0" dirty="0" err="1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Лінійний</a:t>
            </a:r>
            <a:r>
              <a:rPr lang="ru-RU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пошук</a:t>
            </a:r>
            <a:r>
              <a:rPr lang="ru-RU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можна</a:t>
            </a:r>
            <a:r>
              <a:rPr lang="ru-RU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використовувати</a:t>
            </a:r>
            <a:r>
              <a:rPr lang="ru-RU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для малого </a:t>
            </a:r>
            <a:r>
              <a:rPr lang="ru-RU" sz="2400" b="0" i="0" dirty="0" err="1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несортованого</a:t>
            </a:r>
            <a:r>
              <a:rPr lang="ru-RU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набору </a:t>
            </a:r>
            <a:r>
              <a:rPr lang="ru-RU" sz="2400" b="0" i="0" dirty="0" err="1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даних</a:t>
            </a:r>
            <a:r>
              <a:rPr lang="ru-RU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b="0" i="0" dirty="0" err="1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який</a:t>
            </a:r>
            <a:r>
              <a:rPr lang="ru-RU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не </a:t>
            </a:r>
            <a:r>
              <a:rPr lang="ru-RU" sz="2400" b="0" i="0" dirty="0" err="1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збільшується</a:t>
            </a:r>
            <a:r>
              <a:rPr lang="ru-RU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sz="2400" b="0" i="0" dirty="0" err="1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розмірах</a:t>
            </a:r>
            <a:r>
              <a:rPr lang="ru-RU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ru-RU" sz="2400" b="0" i="0" dirty="0" err="1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Незважаючи</a:t>
            </a:r>
            <a:r>
              <a:rPr lang="ru-RU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на простоту, алгоритм не </a:t>
            </a:r>
            <a:r>
              <a:rPr lang="ru-RU" sz="2400" b="0" i="0" dirty="0" err="1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знаходить</a:t>
            </a:r>
            <a:r>
              <a:rPr lang="ru-RU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застосування</a:t>
            </a:r>
            <a:r>
              <a:rPr lang="ru-RU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у проектах через </a:t>
            </a:r>
            <a:r>
              <a:rPr lang="ru-RU" sz="2400" b="0" i="0" dirty="0" err="1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лінійне</a:t>
            </a:r>
            <a:r>
              <a:rPr lang="ru-RU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збільшення</a:t>
            </a:r>
            <a:r>
              <a:rPr lang="ru-RU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тимчасової</a:t>
            </a:r>
            <a:r>
              <a:rPr lang="ru-RU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складності</a:t>
            </a:r>
            <a:r>
              <a:rPr lang="ru-RU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560797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64100609-B3E6-4194-B755-A1BD138167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219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Лінійний пошук. Характеристика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498B6E-4F29-4143-83D1-A0ECCCC45C4C}"/>
              </a:ext>
            </a:extLst>
          </p:cNvPr>
          <p:cNvSpPr txBox="1"/>
          <p:nvPr/>
        </p:nvSpPr>
        <p:spPr>
          <a:xfrm>
            <a:off x="0" y="960690"/>
            <a:ext cx="60944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2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Тимчасова складність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26E328-2607-417E-A406-DEA36FE6DC96}"/>
              </a:ext>
            </a:extLst>
          </p:cNvPr>
          <p:cNvSpPr txBox="1"/>
          <p:nvPr/>
        </p:nvSpPr>
        <p:spPr>
          <a:xfrm>
            <a:off x="6094428" y="960690"/>
            <a:ext cx="61179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2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Просторова складність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848BFD-3F16-4F06-A336-9C56C8E7CF2E}"/>
              </a:ext>
            </a:extLst>
          </p:cNvPr>
          <p:cNvSpPr txBox="1"/>
          <p:nvPr/>
        </p:nvSpPr>
        <p:spPr>
          <a:xfrm>
            <a:off x="358219" y="1791714"/>
            <a:ext cx="5618376" cy="440120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uk-UA" sz="28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Для отримання позиції шуканого елемента перебирається набір з </a:t>
            </a:r>
            <a:r>
              <a:rPr lang="en-US" sz="2800" b="1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8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uk-UA" sz="28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елементів. У гіршому сценарії цього алгоритму шуканий елемент виявляється останнім у масиві.</a:t>
            </a:r>
          </a:p>
          <a:p>
            <a:pPr algn="just"/>
            <a:r>
              <a:rPr lang="uk-UA" sz="28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 цьому випадку потрібно </a:t>
            </a:r>
            <a:r>
              <a:rPr lang="en-US" sz="2800" b="1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8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uk-UA" sz="28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ітерацій для знаходження елемента.</a:t>
            </a:r>
          </a:p>
          <a:p>
            <a:pPr algn="just"/>
            <a:r>
              <a:rPr lang="uk-UA" sz="28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Отже, тимчасова складність лінійного пошуку дорівнює </a:t>
            </a:r>
            <a:r>
              <a:rPr lang="en-US" sz="2800" b="1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O(N)</a:t>
            </a:r>
            <a:r>
              <a:rPr lang="en-US" sz="28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0198AD-C44B-4E9A-9A0A-D4D4F83A0955}"/>
              </a:ext>
            </a:extLst>
          </p:cNvPr>
          <p:cNvSpPr txBox="1"/>
          <p:nvPr/>
        </p:nvSpPr>
        <p:spPr>
          <a:xfrm>
            <a:off x="6215407" y="2479871"/>
            <a:ext cx="5745636" cy="267765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uk-UA" sz="28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Цей пошук вимагає всього одну одиницю пам'яті для зберігання елемента, що </a:t>
            </a:r>
            <a:r>
              <a:rPr lang="uk-UA" sz="2800" b="0" i="0" dirty="0" err="1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шукається</a:t>
            </a:r>
            <a:r>
              <a:rPr lang="uk-UA" sz="28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Це не стосується розміру вхідного масиву.</a:t>
            </a:r>
          </a:p>
          <a:p>
            <a:pPr algn="just"/>
            <a:r>
              <a:rPr lang="uk-UA" sz="28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Отже, просторова складність лінійного пошуку дорівнює </a:t>
            </a:r>
            <a:r>
              <a:rPr lang="en-US" sz="2800" b="1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O(1)</a:t>
            </a:r>
            <a:r>
              <a:rPr lang="en-US" sz="28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820766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11962FDD-0C43-4A7D-B32A-BAF5F062C1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219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Двійковий пошук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6F4B55E-87D0-419D-89CD-CBA21A808F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869" y="830997"/>
            <a:ext cx="11832261" cy="3693319"/>
          </a:xfrm>
          <a:prstGeom prst="rect">
            <a:avLst/>
          </a:prstGeom>
          <a:solidFill>
            <a:srgbClr val="FFFFFF"/>
          </a:solidFill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Цей вид пошуку використовує підхід «Розділяй і владарюй», вимагає попереднього сортування набору даних.</a:t>
            </a:r>
            <a:endParaRPr kumimoji="0" lang="uk-UA" altLang="uk-U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ділить вхідну колекцію на рівні половини і з кожною ітерацією порівнює цільовий елемент з елементом у середині. Пошук закінчується під час знаходження елемента. Інакше продовжуємо шукати елемент, розділяючи та вибираючи відповідний розділ масиву. Цільовий елемент порівнюється із середнім.</a:t>
            </a:r>
            <a:endParaRPr kumimoji="0" lang="uk-UA" altLang="uk-U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Саме тому важливо мати відсортовану колекцію під час використання двійкового пошуку.</a:t>
            </a:r>
            <a:endParaRPr kumimoji="0" lang="uk-UA" altLang="uk-U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Пошук закінчується, коли 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firstIndex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(покажчик) досягає 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lastIndex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(останнього елемента). Отже, ми перевірили весь масив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і не знайшли елемента.</a:t>
            </a:r>
            <a:endParaRPr kumimoji="0" lang="uk-UA" altLang="uk-U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Є два способи реалізації цього алгоритму: </a:t>
            </a:r>
            <a:r>
              <a:rPr kumimoji="0" lang="uk-UA" altLang="uk-UA" sz="2400" b="1" i="0" u="none" strike="noStrike" cap="none" normalizeH="0" baseline="0" dirty="0">
                <a:ln>
                  <a:noFill/>
                </a:ln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ітеративний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та </a:t>
            </a:r>
            <a:r>
              <a:rPr kumimoji="0" lang="uk-UA" altLang="uk-UA" sz="2400" b="1" i="0" u="none" strike="noStrike" cap="none" normalizeH="0" baseline="0" dirty="0">
                <a:ln>
                  <a:noFill/>
                </a:ln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рекурсивний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uk-UA" altLang="uk-U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6BC062-2B85-4C83-982E-90112B97F0EB}"/>
              </a:ext>
            </a:extLst>
          </p:cNvPr>
          <p:cNvSpPr txBox="1"/>
          <p:nvPr/>
        </p:nvSpPr>
        <p:spPr>
          <a:xfrm>
            <a:off x="179869" y="4791059"/>
            <a:ext cx="11832261" cy="1938992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uk-UA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Рекурсивний підхід відрізняється викликом методу при отриманні нового розділу. В ітеративному підході щоразу, коли визначали новий розділ, ми змінювали перший і останній елементи, повторюючи процес у тому циклі.</a:t>
            </a:r>
          </a:p>
          <a:p>
            <a:pPr algn="just"/>
            <a:r>
              <a:rPr lang="uk-UA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Інша відмінність – рекурсивні виклики розміщуються у стек і займають одну одиницю простору за виклик.</a:t>
            </a:r>
          </a:p>
        </p:txBody>
      </p:sp>
    </p:spTree>
    <p:extLst>
      <p:ext uri="{BB962C8B-B14F-4D97-AF65-F5344CB8AC3E}">
        <p14:creationId xmlns:p14="http://schemas.microsoft.com/office/powerpoint/2010/main" val="21383283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3">
            <a:extLst>
              <a:ext uri="{FF2B5EF4-FFF2-40B4-BE49-F238E27FC236}">
                <a16:creationId xmlns:a16="http://schemas.microsoft.com/office/drawing/2014/main" id="{601A961B-61ED-4513-BC0B-56C4071D01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219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Двійковий пошук. Ітеративний підхід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997CAF-3813-45F2-99CB-ED5171C2A43D}"/>
              </a:ext>
            </a:extLst>
          </p:cNvPr>
          <p:cNvSpPr txBox="1"/>
          <p:nvPr/>
        </p:nvSpPr>
        <p:spPr>
          <a:xfrm>
            <a:off x="138259" y="917912"/>
            <a:ext cx="11915481" cy="5940088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>
            <a:spAutoFit/>
          </a:bodyPr>
          <a:lstStyle/>
          <a:p>
            <a:r>
              <a:rPr lang="en-US" sz="1600" b="0" i="0" dirty="0">
                <a:solidFill>
                  <a:srgbClr val="DCC6E0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US" sz="16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DCC6E0"/>
                </a:solidFill>
                <a:effectLst/>
                <a:latin typeface="Courier New" panose="02070309020205020404" pitchFamily="49" charset="0"/>
              </a:rPr>
              <a:t>static</a:t>
            </a:r>
            <a:r>
              <a:rPr lang="en-US" sz="16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DCC6E0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6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600" b="0" i="0" dirty="0" err="1">
                <a:solidFill>
                  <a:srgbClr val="00E0E0"/>
                </a:solidFill>
                <a:effectLst/>
                <a:latin typeface="Courier New" panose="02070309020205020404" pitchFamily="49" charset="0"/>
              </a:rPr>
              <a:t>binarySearch</a:t>
            </a:r>
            <a:r>
              <a:rPr lang="en-US" sz="1600" b="0" i="0" dirty="0">
                <a:solidFill>
                  <a:srgbClr val="F5AB35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600" b="0" i="0" dirty="0">
                <a:solidFill>
                  <a:srgbClr val="DCC6E0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600" b="0" i="0" dirty="0">
                <a:solidFill>
                  <a:srgbClr val="F5AB35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600" b="0" i="0" dirty="0" err="1">
                <a:solidFill>
                  <a:srgbClr val="F5AB35"/>
                </a:solidFill>
                <a:effectLst/>
                <a:latin typeface="Courier New" panose="02070309020205020404" pitchFamily="49" charset="0"/>
              </a:rPr>
              <a:t>arr</a:t>
            </a:r>
            <a:r>
              <a:rPr lang="en-US" sz="1600" b="0" i="0" dirty="0">
                <a:solidFill>
                  <a:srgbClr val="F5AB35"/>
                </a:solidFill>
                <a:effectLst/>
                <a:latin typeface="Courier New" panose="02070309020205020404" pitchFamily="49" charset="0"/>
              </a:rPr>
              <a:t>[], </a:t>
            </a:r>
            <a:r>
              <a:rPr lang="en-US" sz="1600" b="0" i="0" dirty="0">
                <a:solidFill>
                  <a:srgbClr val="DCC6E0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600" b="0" i="0" dirty="0">
                <a:solidFill>
                  <a:srgbClr val="F5AB35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600" b="0" i="0" dirty="0" err="1">
                <a:solidFill>
                  <a:srgbClr val="F5AB35"/>
                </a:solidFill>
                <a:effectLst/>
                <a:latin typeface="Courier New" panose="02070309020205020404" pitchFamily="49" charset="0"/>
              </a:rPr>
              <a:t>elementToSearch</a:t>
            </a:r>
            <a:r>
              <a:rPr lang="en-US" sz="1600" b="0" i="0" dirty="0">
                <a:solidFill>
                  <a:srgbClr val="F5AB35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6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{ </a:t>
            </a:r>
            <a:endParaRPr lang="uk-UA" sz="1600" b="0" i="0" dirty="0">
              <a:solidFill>
                <a:srgbClr val="F8F8F2"/>
              </a:solidFill>
              <a:effectLst/>
              <a:latin typeface="Courier New" panose="02070309020205020404" pitchFamily="49" charset="0"/>
            </a:endParaRPr>
          </a:p>
          <a:p>
            <a:r>
              <a:rPr lang="uk-UA" sz="1600" dirty="0">
                <a:solidFill>
                  <a:srgbClr val="F8F8F2"/>
                </a:solidFill>
                <a:latin typeface="Courier New" panose="02070309020205020404" pitchFamily="49" charset="0"/>
              </a:rPr>
              <a:t>	</a:t>
            </a:r>
            <a:r>
              <a:rPr lang="en-US" sz="1600" b="0" i="0" dirty="0">
                <a:solidFill>
                  <a:srgbClr val="DCC6E0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6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600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firstIndex</a:t>
            </a:r>
            <a:r>
              <a:rPr lang="en-US" sz="16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600" b="0" i="0" dirty="0">
                <a:solidFill>
                  <a:srgbClr val="F5AB35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6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; </a:t>
            </a:r>
            <a:endParaRPr lang="uk-UA" sz="1600" b="0" i="0" dirty="0">
              <a:solidFill>
                <a:srgbClr val="F8F8F2"/>
              </a:solidFill>
              <a:effectLst/>
              <a:latin typeface="Courier New" panose="02070309020205020404" pitchFamily="49" charset="0"/>
            </a:endParaRPr>
          </a:p>
          <a:p>
            <a:r>
              <a:rPr lang="uk-UA" sz="1600" dirty="0">
                <a:solidFill>
                  <a:srgbClr val="F8F8F2"/>
                </a:solidFill>
                <a:latin typeface="Courier New" panose="02070309020205020404" pitchFamily="49" charset="0"/>
              </a:rPr>
              <a:t>	</a:t>
            </a:r>
            <a:r>
              <a:rPr lang="en-US" sz="1600" b="0" i="0" dirty="0">
                <a:solidFill>
                  <a:srgbClr val="DCC6E0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6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600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lastIndex</a:t>
            </a:r>
            <a:r>
              <a:rPr lang="en-US" sz="16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600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arr.length</a:t>
            </a:r>
            <a:r>
              <a:rPr lang="en-US" sz="16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- </a:t>
            </a:r>
            <a:r>
              <a:rPr lang="en-US" sz="1600" b="0" i="0" dirty="0">
                <a:solidFill>
                  <a:srgbClr val="F5AB35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6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; </a:t>
            </a:r>
            <a:endParaRPr lang="uk-UA" sz="1600" b="0" i="0" dirty="0">
              <a:solidFill>
                <a:srgbClr val="F8F8F2"/>
              </a:solidFill>
              <a:effectLst/>
              <a:latin typeface="Courier New" panose="02070309020205020404" pitchFamily="49" charset="0"/>
            </a:endParaRPr>
          </a:p>
          <a:p>
            <a:r>
              <a:rPr lang="uk-UA" sz="1600" dirty="0">
                <a:solidFill>
                  <a:srgbClr val="F8F8F2"/>
                </a:solidFill>
                <a:latin typeface="Courier New" panose="02070309020205020404" pitchFamily="49" charset="0"/>
              </a:rPr>
              <a:t>	</a:t>
            </a:r>
            <a:r>
              <a:rPr lang="en-US" sz="1600" b="0" i="0" dirty="0">
                <a:solidFill>
                  <a:srgbClr val="D4D0AB"/>
                </a:solidFill>
                <a:effectLst/>
                <a:latin typeface="Courier New" panose="02070309020205020404" pitchFamily="49" charset="0"/>
              </a:rPr>
              <a:t>// </a:t>
            </a:r>
            <a:r>
              <a:rPr lang="uk-UA" sz="1600" dirty="0">
                <a:solidFill>
                  <a:srgbClr val="D4D0AB"/>
                </a:solidFill>
                <a:latin typeface="Courier New" panose="02070309020205020404" pitchFamily="49" charset="0"/>
              </a:rPr>
              <a:t>умова</a:t>
            </a:r>
            <a:r>
              <a:rPr lang="uk-UA" sz="1600" b="0" i="0" dirty="0">
                <a:solidFill>
                  <a:srgbClr val="D4D0AB"/>
                </a:solidFill>
                <a:effectLst/>
                <a:latin typeface="Courier New" panose="02070309020205020404" pitchFamily="49" charset="0"/>
              </a:rPr>
              <a:t> припинення (</a:t>
            </a:r>
            <a:r>
              <a:rPr lang="uk-UA" sz="1600" dirty="0">
                <a:solidFill>
                  <a:srgbClr val="D4D0AB"/>
                </a:solidFill>
                <a:latin typeface="Courier New" panose="02070309020205020404" pitchFamily="49" charset="0"/>
              </a:rPr>
              <a:t>е</a:t>
            </a:r>
            <a:r>
              <a:rPr lang="uk-UA" sz="1600" b="0" i="0" dirty="0">
                <a:solidFill>
                  <a:srgbClr val="D4D0AB"/>
                </a:solidFill>
                <a:effectLst/>
                <a:latin typeface="Courier New" panose="02070309020205020404" pitchFamily="49" charset="0"/>
              </a:rPr>
              <a:t>лемент не представлений)</a:t>
            </a:r>
            <a:r>
              <a:rPr lang="uk-UA" sz="16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uk-UA" sz="1600" dirty="0">
                <a:solidFill>
                  <a:srgbClr val="F8F8F2"/>
                </a:solidFill>
                <a:latin typeface="Courier New" panose="02070309020205020404" pitchFamily="49" charset="0"/>
              </a:rPr>
              <a:t>	</a:t>
            </a:r>
            <a:r>
              <a:rPr lang="en-US" sz="1600" b="0" i="0" dirty="0">
                <a:solidFill>
                  <a:srgbClr val="DCC6E0"/>
                </a:solidFill>
                <a:effectLst/>
                <a:latin typeface="Courier New" panose="02070309020205020404" pitchFamily="49" charset="0"/>
              </a:rPr>
              <a:t>while</a:t>
            </a:r>
            <a:r>
              <a:rPr lang="en-US" sz="16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600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firstIndex</a:t>
            </a:r>
            <a:r>
              <a:rPr lang="en-US" sz="16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&lt;= </a:t>
            </a:r>
            <a:r>
              <a:rPr lang="en-US" sz="1600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lastIndex</a:t>
            </a:r>
            <a:r>
              <a:rPr lang="en-US" sz="16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) { </a:t>
            </a:r>
            <a:endParaRPr lang="uk-UA" sz="1600" b="0" i="0" dirty="0">
              <a:solidFill>
                <a:srgbClr val="F8F8F2"/>
              </a:solidFill>
              <a:effectLst/>
              <a:latin typeface="Courier New" panose="02070309020205020404" pitchFamily="49" charset="0"/>
            </a:endParaRPr>
          </a:p>
          <a:p>
            <a:r>
              <a:rPr lang="uk-UA" sz="1600" dirty="0">
                <a:solidFill>
                  <a:srgbClr val="F8F8F2"/>
                </a:solidFill>
                <a:latin typeface="Courier New" panose="02070309020205020404" pitchFamily="49" charset="0"/>
              </a:rPr>
              <a:t>		</a:t>
            </a:r>
            <a:r>
              <a:rPr lang="en-US" sz="1600" b="0" i="0" dirty="0">
                <a:solidFill>
                  <a:srgbClr val="DCC6E0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6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600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middleIndex</a:t>
            </a:r>
            <a:r>
              <a:rPr lang="en-US" sz="16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= (</a:t>
            </a:r>
            <a:r>
              <a:rPr lang="en-US" sz="1600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firstIndex</a:t>
            </a:r>
            <a:r>
              <a:rPr lang="en-US" sz="16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+ </a:t>
            </a:r>
            <a:r>
              <a:rPr lang="en-US" sz="1600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lastIndex</a:t>
            </a:r>
            <a:r>
              <a:rPr lang="en-US" sz="16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) / </a:t>
            </a:r>
            <a:r>
              <a:rPr lang="en-US" sz="1600" b="0" i="0" dirty="0">
                <a:solidFill>
                  <a:srgbClr val="F5AB35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16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; </a:t>
            </a:r>
            <a:endParaRPr lang="uk-UA" sz="1600" b="0" i="0" dirty="0">
              <a:solidFill>
                <a:srgbClr val="F8F8F2"/>
              </a:solidFill>
              <a:effectLst/>
              <a:latin typeface="Courier New" panose="02070309020205020404" pitchFamily="49" charset="0"/>
            </a:endParaRPr>
          </a:p>
          <a:p>
            <a:r>
              <a:rPr lang="uk-UA" sz="1600" dirty="0">
                <a:solidFill>
                  <a:srgbClr val="F8F8F2"/>
                </a:solidFill>
                <a:latin typeface="Courier New" panose="02070309020205020404" pitchFamily="49" charset="0"/>
              </a:rPr>
              <a:t>		</a:t>
            </a:r>
            <a:r>
              <a:rPr lang="en-US" sz="1600" b="0" i="0" dirty="0">
                <a:solidFill>
                  <a:srgbClr val="D4D0AB"/>
                </a:solidFill>
                <a:effectLst/>
                <a:latin typeface="Courier New" panose="02070309020205020404" pitchFamily="49" charset="0"/>
              </a:rPr>
              <a:t>// </a:t>
            </a:r>
            <a:r>
              <a:rPr lang="uk-UA" sz="1600" b="0" i="0" dirty="0">
                <a:solidFill>
                  <a:srgbClr val="D4D0AB"/>
                </a:solidFill>
                <a:effectLst/>
                <a:latin typeface="Courier New" panose="02070309020205020404" pitchFamily="49" charset="0"/>
              </a:rPr>
              <a:t>якщо середній </a:t>
            </a:r>
            <a:r>
              <a:rPr lang="uk-UA" sz="1600" dirty="0">
                <a:solidFill>
                  <a:srgbClr val="D4D0AB"/>
                </a:solidFill>
                <a:latin typeface="Courier New" panose="02070309020205020404" pitchFamily="49" charset="0"/>
              </a:rPr>
              <a:t>е</a:t>
            </a:r>
            <a:r>
              <a:rPr lang="uk-UA" sz="1600" b="0" i="0" dirty="0">
                <a:solidFill>
                  <a:srgbClr val="D4D0AB"/>
                </a:solidFill>
                <a:effectLst/>
                <a:latin typeface="Courier New" panose="02070309020205020404" pitchFamily="49" charset="0"/>
              </a:rPr>
              <a:t>лемент - цільовий </a:t>
            </a:r>
            <a:r>
              <a:rPr lang="uk-UA" sz="1600" dirty="0">
                <a:solidFill>
                  <a:srgbClr val="D4D0AB"/>
                </a:solidFill>
                <a:latin typeface="Courier New" panose="02070309020205020404" pitchFamily="49" charset="0"/>
              </a:rPr>
              <a:t>е</a:t>
            </a:r>
            <a:r>
              <a:rPr lang="uk-UA" sz="1600" b="0" i="0" dirty="0">
                <a:solidFill>
                  <a:srgbClr val="D4D0AB"/>
                </a:solidFill>
                <a:effectLst/>
                <a:latin typeface="Courier New" panose="02070309020205020404" pitchFamily="49" charset="0"/>
              </a:rPr>
              <a:t>лемент, повернути </a:t>
            </a:r>
            <a:r>
              <a:rPr lang="uk-UA" sz="1600" dirty="0">
                <a:solidFill>
                  <a:srgbClr val="D4D0AB"/>
                </a:solidFill>
                <a:latin typeface="Courier New" panose="02070309020205020404" pitchFamily="49" charset="0"/>
              </a:rPr>
              <a:t>йо</a:t>
            </a:r>
            <a:r>
              <a:rPr lang="uk-UA" sz="1600" b="0" i="0" dirty="0">
                <a:solidFill>
                  <a:srgbClr val="D4D0AB"/>
                </a:solidFill>
                <a:effectLst/>
                <a:latin typeface="Courier New" panose="02070309020205020404" pitchFamily="49" charset="0"/>
              </a:rPr>
              <a:t>го </a:t>
            </a:r>
            <a:r>
              <a:rPr lang="uk-UA" sz="1600" dirty="0">
                <a:solidFill>
                  <a:srgbClr val="D4D0AB"/>
                </a:solidFill>
                <a:latin typeface="Courier New" panose="02070309020205020404" pitchFamily="49" charset="0"/>
              </a:rPr>
              <a:t>і</a:t>
            </a:r>
            <a:r>
              <a:rPr lang="uk-UA" sz="1600" b="0" i="0" dirty="0">
                <a:solidFill>
                  <a:srgbClr val="D4D0AB"/>
                </a:solidFill>
                <a:effectLst/>
                <a:latin typeface="Courier New" panose="02070309020205020404" pitchFamily="49" charset="0"/>
              </a:rPr>
              <a:t>ндекс</a:t>
            </a:r>
          </a:p>
          <a:p>
            <a:r>
              <a:rPr lang="uk-UA" sz="1600" dirty="0">
                <a:solidFill>
                  <a:srgbClr val="F8F8F2"/>
                </a:solidFill>
                <a:latin typeface="Courier New" panose="02070309020205020404" pitchFamily="49" charset="0"/>
              </a:rPr>
              <a:t>		</a:t>
            </a:r>
            <a:r>
              <a:rPr lang="en-US" sz="1600" b="0" i="0" dirty="0">
                <a:solidFill>
                  <a:srgbClr val="DCC6E0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16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(</a:t>
            </a:r>
            <a:r>
              <a:rPr lang="en-US" sz="1600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arr</a:t>
            </a:r>
            <a:r>
              <a:rPr lang="en-US" sz="16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600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middleIndex</a:t>
            </a:r>
            <a:r>
              <a:rPr lang="en-US" sz="16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] == </a:t>
            </a:r>
            <a:r>
              <a:rPr lang="en-US" sz="1600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elementToSearch</a:t>
            </a:r>
            <a:r>
              <a:rPr lang="en-US" sz="16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) {</a:t>
            </a:r>
            <a:endParaRPr lang="uk-UA" sz="1600" b="0" i="0" dirty="0">
              <a:solidFill>
                <a:srgbClr val="F8F8F2"/>
              </a:solidFill>
              <a:effectLst/>
              <a:latin typeface="Courier New" panose="02070309020205020404" pitchFamily="49" charset="0"/>
            </a:endParaRPr>
          </a:p>
          <a:p>
            <a:r>
              <a:rPr lang="uk-UA" sz="1600" dirty="0">
                <a:solidFill>
                  <a:srgbClr val="F8F8F2"/>
                </a:solidFill>
                <a:latin typeface="Courier New" panose="02070309020205020404" pitchFamily="49" charset="0"/>
              </a:rPr>
              <a:t>			</a:t>
            </a:r>
            <a:r>
              <a:rPr lang="en-US" sz="1600" b="0" i="0" dirty="0">
                <a:solidFill>
                  <a:srgbClr val="DCC6E0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16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600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middleIndex</a:t>
            </a:r>
            <a:r>
              <a:rPr lang="en-US" sz="16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; </a:t>
            </a:r>
            <a:endParaRPr lang="uk-UA" sz="1600" b="0" i="0" dirty="0">
              <a:solidFill>
                <a:srgbClr val="F8F8F2"/>
              </a:solidFill>
              <a:effectLst/>
              <a:latin typeface="Courier New" panose="02070309020205020404" pitchFamily="49" charset="0"/>
            </a:endParaRPr>
          </a:p>
          <a:p>
            <a:r>
              <a:rPr lang="uk-UA" sz="1600" dirty="0">
                <a:solidFill>
                  <a:srgbClr val="F8F8F2"/>
                </a:solidFill>
                <a:latin typeface="Courier New" panose="02070309020205020404" pitchFamily="49" charset="0"/>
              </a:rPr>
              <a:t>		</a:t>
            </a:r>
            <a:r>
              <a:rPr lang="en-US" sz="16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} </a:t>
            </a:r>
            <a:endParaRPr lang="uk-UA" sz="1600" b="0" i="0" dirty="0">
              <a:solidFill>
                <a:srgbClr val="F8F8F2"/>
              </a:solidFill>
              <a:effectLst/>
              <a:latin typeface="Courier New" panose="02070309020205020404" pitchFamily="49" charset="0"/>
            </a:endParaRPr>
          </a:p>
          <a:p>
            <a:r>
              <a:rPr lang="uk-UA" sz="1600" dirty="0">
                <a:solidFill>
                  <a:srgbClr val="F8F8F2"/>
                </a:solidFill>
                <a:latin typeface="Courier New" panose="02070309020205020404" pitchFamily="49" charset="0"/>
              </a:rPr>
              <a:t>		</a:t>
            </a:r>
            <a:r>
              <a:rPr lang="en-US" sz="1600" b="0" i="0" dirty="0">
                <a:solidFill>
                  <a:srgbClr val="D4D0AB"/>
                </a:solidFill>
                <a:effectLst/>
                <a:latin typeface="Courier New" panose="02070309020205020404" pitchFamily="49" charset="0"/>
              </a:rPr>
              <a:t>// </a:t>
            </a:r>
            <a:r>
              <a:rPr lang="uk-UA" sz="1600" b="0" i="0" dirty="0">
                <a:solidFill>
                  <a:srgbClr val="D4D0AB"/>
                </a:solidFill>
                <a:effectLst/>
                <a:latin typeface="Courier New" panose="02070309020205020404" pitchFamily="49" charset="0"/>
              </a:rPr>
              <a:t>якщо середній </a:t>
            </a:r>
            <a:r>
              <a:rPr lang="uk-UA" sz="1600" dirty="0">
                <a:solidFill>
                  <a:srgbClr val="D4D0AB"/>
                </a:solidFill>
                <a:latin typeface="Courier New" panose="02070309020205020404" pitchFamily="49" charset="0"/>
              </a:rPr>
              <a:t>е</a:t>
            </a:r>
            <a:r>
              <a:rPr lang="uk-UA" sz="1600" b="0" i="0" dirty="0">
                <a:solidFill>
                  <a:srgbClr val="D4D0AB"/>
                </a:solidFill>
                <a:effectLst/>
                <a:latin typeface="Courier New" panose="02070309020205020404" pitchFamily="49" charset="0"/>
              </a:rPr>
              <a:t>лемент менше</a:t>
            </a:r>
            <a:r>
              <a:rPr lang="uk-UA" sz="16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uk-UA" sz="1600" dirty="0">
                <a:solidFill>
                  <a:srgbClr val="F8F8F2"/>
                </a:solidFill>
                <a:latin typeface="Courier New" panose="02070309020205020404" pitchFamily="49" charset="0"/>
              </a:rPr>
              <a:t>		</a:t>
            </a:r>
            <a:r>
              <a:rPr lang="uk-UA" sz="1600" b="0" i="0" dirty="0">
                <a:solidFill>
                  <a:srgbClr val="D4D0AB"/>
                </a:solidFill>
                <a:effectLst/>
                <a:latin typeface="Courier New" panose="02070309020205020404" pitchFamily="49" charset="0"/>
              </a:rPr>
              <a:t>// направляємо наш індекс в </a:t>
            </a:r>
            <a:r>
              <a:rPr lang="en-US" sz="1600" b="0" i="0" dirty="0">
                <a:solidFill>
                  <a:srgbClr val="D4D0AB"/>
                </a:solidFill>
                <a:effectLst/>
                <a:latin typeface="Courier New" panose="02070309020205020404" pitchFamily="49" charset="0"/>
              </a:rPr>
              <a:t>middle+1, </a:t>
            </a:r>
            <a:endParaRPr lang="uk-UA" sz="1600" b="0" i="0" dirty="0">
              <a:solidFill>
                <a:srgbClr val="D4D0AB"/>
              </a:solidFill>
              <a:effectLst/>
              <a:latin typeface="Courier New" panose="02070309020205020404" pitchFamily="49" charset="0"/>
            </a:endParaRPr>
          </a:p>
          <a:p>
            <a:r>
              <a:rPr lang="uk-UA" sz="1600" b="0" i="0" dirty="0">
                <a:solidFill>
                  <a:srgbClr val="D4D0AB"/>
                </a:solidFill>
                <a:effectLst/>
                <a:latin typeface="Courier New" panose="02070309020205020404" pitchFamily="49" charset="0"/>
              </a:rPr>
              <a:t>		// прибираючи першу частину з </a:t>
            </a:r>
            <a:r>
              <a:rPr lang="uk-UA" sz="1600" dirty="0">
                <a:solidFill>
                  <a:srgbClr val="D4D0AB"/>
                </a:solidFill>
                <a:latin typeface="Courier New" panose="02070309020205020404" pitchFamily="49" charset="0"/>
              </a:rPr>
              <a:t>розгляду</a:t>
            </a:r>
            <a:r>
              <a:rPr lang="uk-UA" sz="16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uk-UA" sz="1600" dirty="0">
                <a:solidFill>
                  <a:srgbClr val="F8F8F2"/>
                </a:solidFill>
                <a:latin typeface="Courier New" panose="02070309020205020404" pitchFamily="49" charset="0"/>
              </a:rPr>
              <a:t>		</a:t>
            </a:r>
            <a:r>
              <a:rPr lang="en-US" sz="1600" b="0" i="0" dirty="0">
                <a:solidFill>
                  <a:srgbClr val="DCC6E0"/>
                </a:solidFill>
                <a:effectLst/>
                <a:latin typeface="Courier New" panose="02070309020205020404" pitchFamily="49" charset="0"/>
              </a:rPr>
              <a:t>else</a:t>
            </a:r>
            <a:r>
              <a:rPr lang="en-US" sz="16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DCC6E0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16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(</a:t>
            </a:r>
            <a:r>
              <a:rPr lang="en-US" sz="1600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arr</a:t>
            </a:r>
            <a:r>
              <a:rPr lang="en-US" sz="16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600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middleIndex</a:t>
            </a:r>
            <a:r>
              <a:rPr lang="en-US" sz="16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] &lt; </a:t>
            </a:r>
            <a:r>
              <a:rPr lang="en-US" sz="1600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elementToSearch</a:t>
            </a:r>
            <a:r>
              <a:rPr lang="en-US" sz="16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) </a:t>
            </a:r>
            <a:endParaRPr lang="uk-UA" sz="1600" b="0" i="0" dirty="0">
              <a:solidFill>
                <a:srgbClr val="F8F8F2"/>
              </a:solidFill>
              <a:effectLst/>
              <a:latin typeface="Courier New" panose="02070309020205020404" pitchFamily="49" charset="0"/>
            </a:endParaRPr>
          </a:p>
          <a:p>
            <a:r>
              <a:rPr lang="uk-UA" sz="1600" dirty="0">
                <a:solidFill>
                  <a:srgbClr val="F8F8F2"/>
                </a:solidFill>
                <a:latin typeface="Courier New" panose="02070309020205020404" pitchFamily="49" charset="0"/>
              </a:rPr>
              <a:t>			</a:t>
            </a:r>
            <a:r>
              <a:rPr lang="en-US" sz="1600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firstIndex</a:t>
            </a:r>
            <a:r>
              <a:rPr lang="en-US" sz="16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600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middleIndex</a:t>
            </a:r>
            <a:r>
              <a:rPr lang="en-US" sz="16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+ </a:t>
            </a:r>
            <a:r>
              <a:rPr lang="en-US" sz="1600" b="0" i="0" dirty="0">
                <a:solidFill>
                  <a:srgbClr val="F5AB35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6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; </a:t>
            </a:r>
            <a:endParaRPr lang="uk-UA" sz="1600" b="0" i="0" dirty="0">
              <a:solidFill>
                <a:srgbClr val="F8F8F2"/>
              </a:solidFill>
              <a:effectLst/>
              <a:latin typeface="Courier New" panose="02070309020205020404" pitchFamily="49" charset="0"/>
            </a:endParaRPr>
          </a:p>
          <a:p>
            <a:r>
              <a:rPr lang="uk-UA" sz="1600" dirty="0">
                <a:solidFill>
                  <a:srgbClr val="F8F8F2"/>
                </a:solidFill>
                <a:latin typeface="Courier New" panose="02070309020205020404" pitchFamily="49" charset="0"/>
              </a:rPr>
              <a:t>		</a:t>
            </a:r>
            <a:r>
              <a:rPr lang="en-US" sz="1600" b="0" i="0" dirty="0">
                <a:solidFill>
                  <a:srgbClr val="D4D0AB"/>
                </a:solidFill>
                <a:effectLst/>
                <a:latin typeface="Courier New" panose="02070309020205020404" pitchFamily="49" charset="0"/>
              </a:rPr>
              <a:t>// </a:t>
            </a:r>
            <a:r>
              <a:rPr lang="uk-UA" sz="1600" b="0" i="0" dirty="0">
                <a:solidFill>
                  <a:srgbClr val="D4D0AB"/>
                </a:solidFill>
                <a:effectLst/>
                <a:latin typeface="Courier New" panose="02070309020205020404" pitchFamily="49" charset="0"/>
              </a:rPr>
              <a:t>якщо середній </a:t>
            </a:r>
            <a:r>
              <a:rPr lang="uk-UA" sz="1600" dirty="0">
                <a:solidFill>
                  <a:srgbClr val="D4D0AB"/>
                </a:solidFill>
                <a:latin typeface="Courier New" panose="02070309020205020404" pitchFamily="49" charset="0"/>
              </a:rPr>
              <a:t>е</a:t>
            </a:r>
            <a:r>
              <a:rPr lang="uk-UA" sz="1600" b="0" i="0" dirty="0">
                <a:solidFill>
                  <a:srgbClr val="D4D0AB"/>
                </a:solidFill>
                <a:effectLst/>
                <a:latin typeface="Courier New" panose="02070309020205020404" pitchFamily="49" charset="0"/>
              </a:rPr>
              <a:t>лемент більше</a:t>
            </a:r>
          </a:p>
          <a:p>
            <a:r>
              <a:rPr lang="uk-UA" sz="16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uk-UA" sz="1600" dirty="0">
                <a:solidFill>
                  <a:srgbClr val="F8F8F2"/>
                </a:solidFill>
                <a:latin typeface="Courier New" panose="02070309020205020404" pitchFamily="49" charset="0"/>
              </a:rPr>
              <a:t>		</a:t>
            </a:r>
            <a:r>
              <a:rPr lang="uk-UA" sz="1600" b="0" i="0" dirty="0">
                <a:solidFill>
                  <a:srgbClr val="D4D0AB"/>
                </a:solidFill>
                <a:effectLst/>
                <a:latin typeface="Courier New" panose="02070309020205020404" pitchFamily="49" charset="0"/>
              </a:rPr>
              <a:t>// направляємо наш індекс в </a:t>
            </a:r>
            <a:r>
              <a:rPr lang="en-US" sz="1600" b="0" i="0" dirty="0">
                <a:solidFill>
                  <a:srgbClr val="D4D0AB"/>
                </a:solidFill>
                <a:effectLst/>
                <a:latin typeface="Courier New" panose="02070309020205020404" pitchFamily="49" charset="0"/>
              </a:rPr>
              <a:t>middle-1, </a:t>
            </a:r>
            <a:endParaRPr lang="uk-UA" sz="1600" b="0" i="0" dirty="0">
              <a:solidFill>
                <a:srgbClr val="D4D0AB"/>
              </a:solidFill>
              <a:effectLst/>
              <a:latin typeface="Courier New" panose="02070309020205020404" pitchFamily="49" charset="0"/>
            </a:endParaRPr>
          </a:p>
          <a:p>
            <a:r>
              <a:rPr lang="uk-UA" sz="1600" dirty="0">
                <a:solidFill>
                  <a:srgbClr val="D4D0AB"/>
                </a:solidFill>
                <a:latin typeface="Courier New" panose="02070309020205020404" pitchFamily="49" charset="0"/>
              </a:rPr>
              <a:t>		// </a:t>
            </a:r>
            <a:r>
              <a:rPr lang="uk-UA" sz="1600" b="0" i="0" dirty="0">
                <a:solidFill>
                  <a:srgbClr val="D4D0AB"/>
                </a:solidFill>
                <a:effectLst/>
                <a:latin typeface="Courier New" panose="02070309020205020404" pitchFamily="49" charset="0"/>
              </a:rPr>
              <a:t>прибираючи другу частину з </a:t>
            </a:r>
            <a:r>
              <a:rPr lang="uk-UA" sz="1600" dirty="0">
                <a:solidFill>
                  <a:srgbClr val="D4D0AB"/>
                </a:solidFill>
                <a:latin typeface="Courier New" panose="02070309020205020404" pitchFamily="49" charset="0"/>
              </a:rPr>
              <a:t>розгляду</a:t>
            </a:r>
            <a:r>
              <a:rPr lang="uk-UA" sz="16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uk-UA" sz="1600" dirty="0">
                <a:solidFill>
                  <a:srgbClr val="F8F8F2"/>
                </a:solidFill>
                <a:latin typeface="Courier New" panose="02070309020205020404" pitchFamily="49" charset="0"/>
              </a:rPr>
              <a:t>		</a:t>
            </a:r>
            <a:r>
              <a:rPr lang="en-US" sz="1600" b="0" i="0" dirty="0">
                <a:solidFill>
                  <a:srgbClr val="DCC6E0"/>
                </a:solidFill>
                <a:effectLst/>
                <a:latin typeface="Courier New" panose="02070309020205020404" pitchFamily="49" charset="0"/>
              </a:rPr>
              <a:t>else</a:t>
            </a:r>
            <a:r>
              <a:rPr lang="en-US" sz="16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DCC6E0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16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(</a:t>
            </a:r>
            <a:r>
              <a:rPr lang="en-US" sz="1600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arr</a:t>
            </a:r>
            <a:r>
              <a:rPr lang="en-US" sz="16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600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middleIndex</a:t>
            </a:r>
            <a:r>
              <a:rPr lang="en-US" sz="16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] &gt; </a:t>
            </a:r>
            <a:r>
              <a:rPr lang="en-US" sz="1600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elementToSearch</a:t>
            </a:r>
            <a:r>
              <a:rPr lang="en-US" sz="16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) </a:t>
            </a:r>
            <a:endParaRPr lang="uk-UA" sz="1600" b="0" i="0" dirty="0">
              <a:solidFill>
                <a:srgbClr val="F8F8F2"/>
              </a:solidFill>
              <a:effectLst/>
              <a:latin typeface="Courier New" panose="02070309020205020404" pitchFamily="49" charset="0"/>
            </a:endParaRPr>
          </a:p>
          <a:p>
            <a:r>
              <a:rPr lang="uk-UA" sz="1600" dirty="0">
                <a:solidFill>
                  <a:srgbClr val="F8F8F2"/>
                </a:solidFill>
                <a:latin typeface="Courier New" panose="02070309020205020404" pitchFamily="49" charset="0"/>
              </a:rPr>
              <a:t>			</a:t>
            </a:r>
            <a:r>
              <a:rPr lang="en-US" sz="1600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lastIndex</a:t>
            </a:r>
            <a:r>
              <a:rPr lang="en-US" sz="16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600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middleIndex</a:t>
            </a:r>
            <a:r>
              <a:rPr lang="en-US" sz="16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- </a:t>
            </a:r>
            <a:r>
              <a:rPr lang="en-US" sz="1600" b="0" i="0" dirty="0">
                <a:solidFill>
                  <a:srgbClr val="F5AB35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6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; </a:t>
            </a:r>
            <a:endParaRPr lang="uk-UA" sz="1600" b="0" i="0" dirty="0">
              <a:solidFill>
                <a:srgbClr val="F8F8F2"/>
              </a:solidFill>
              <a:effectLst/>
              <a:latin typeface="Courier New" panose="02070309020205020404" pitchFamily="49" charset="0"/>
            </a:endParaRPr>
          </a:p>
          <a:p>
            <a:r>
              <a:rPr lang="uk-UA" sz="1600" dirty="0">
                <a:solidFill>
                  <a:srgbClr val="F8F8F2"/>
                </a:solidFill>
                <a:latin typeface="Courier New" panose="02070309020205020404" pitchFamily="49" charset="0"/>
              </a:rPr>
              <a:t>		</a:t>
            </a:r>
            <a:r>
              <a:rPr lang="en-US" sz="16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} </a:t>
            </a:r>
            <a:endParaRPr lang="uk-UA" sz="1600" b="0" i="0" dirty="0">
              <a:solidFill>
                <a:srgbClr val="F8F8F2"/>
              </a:solidFill>
              <a:effectLst/>
              <a:latin typeface="Courier New" panose="02070309020205020404" pitchFamily="49" charset="0"/>
            </a:endParaRPr>
          </a:p>
          <a:p>
            <a:r>
              <a:rPr lang="uk-UA" sz="1600" dirty="0">
                <a:solidFill>
                  <a:srgbClr val="F8F8F2"/>
                </a:solidFill>
                <a:latin typeface="Courier New" panose="02070309020205020404" pitchFamily="49" charset="0"/>
              </a:rPr>
              <a:t>	</a:t>
            </a:r>
            <a:r>
              <a:rPr lang="en-US" sz="1600" b="0" i="0" dirty="0">
                <a:solidFill>
                  <a:srgbClr val="DCC6E0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16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-</a:t>
            </a:r>
            <a:r>
              <a:rPr lang="en-US" sz="1600" b="0" i="0" dirty="0">
                <a:solidFill>
                  <a:srgbClr val="F5AB35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6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; </a:t>
            </a:r>
            <a:endParaRPr lang="uk-UA" sz="1600" b="0" i="0" dirty="0">
              <a:solidFill>
                <a:srgbClr val="F8F8F2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6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}</a:t>
            </a:r>
            <a:endParaRPr lang="uk-UA" sz="1600" dirty="0"/>
          </a:p>
        </p:txBody>
      </p:sp>
    </p:spTree>
    <p:extLst>
      <p:ext uri="{BB962C8B-B14F-4D97-AF65-F5344CB8AC3E}">
        <p14:creationId xmlns:p14="http://schemas.microsoft.com/office/powerpoint/2010/main" val="5581676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CDECD2D5-101D-4E0A-A71D-54E67F2D71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219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Двійковий пошук. Рекурсивний підхід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DEA0B1-CCC5-447F-ABB0-D4F38E9CF892}"/>
              </a:ext>
            </a:extLst>
          </p:cNvPr>
          <p:cNvSpPr txBox="1"/>
          <p:nvPr/>
        </p:nvSpPr>
        <p:spPr>
          <a:xfrm>
            <a:off x="207390" y="1106659"/>
            <a:ext cx="11821212" cy="353943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>
            <a:spAutoFit/>
          </a:bodyPr>
          <a:lstStyle/>
          <a:p>
            <a:r>
              <a:rPr lang="en-US" sz="1400" b="0" i="0" dirty="0">
                <a:solidFill>
                  <a:srgbClr val="DCC6E0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US" sz="14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0" i="0" dirty="0">
                <a:solidFill>
                  <a:srgbClr val="DCC6E0"/>
                </a:solidFill>
                <a:effectLst/>
                <a:latin typeface="Courier New" panose="02070309020205020404" pitchFamily="49" charset="0"/>
              </a:rPr>
              <a:t>static</a:t>
            </a:r>
            <a:r>
              <a:rPr lang="en-US" sz="14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0" i="0" dirty="0">
                <a:solidFill>
                  <a:srgbClr val="DCC6E0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4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0" i="0" dirty="0" err="1">
                <a:solidFill>
                  <a:srgbClr val="00E0E0"/>
                </a:solidFill>
                <a:effectLst/>
                <a:latin typeface="Courier New" panose="02070309020205020404" pitchFamily="49" charset="0"/>
              </a:rPr>
              <a:t>recursiveBinarySearch</a:t>
            </a:r>
            <a:r>
              <a:rPr lang="en-US" sz="1400" b="0" i="0" dirty="0">
                <a:solidFill>
                  <a:srgbClr val="F5AB35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b="0" i="0" dirty="0">
                <a:solidFill>
                  <a:srgbClr val="DCC6E0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400" b="0" i="0" dirty="0">
                <a:solidFill>
                  <a:srgbClr val="F5AB35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0" i="0" dirty="0" err="1">
                <a:solidFill>
                  <a:srgbClr val="F5AB35"/>
                </a:solidFill>
                <a:effectLst/>
                <a:latin typeface="Courier New" panose="02070309020205020404" pitchFamily="49" charset="0"/>
              </a:rPr>
              <a:t>arr</a:t>
            </a:r>
            <a:r>
              <a:rPr lang="en-US" sz="1400" b="0" i="0" dirty="0">
                <a:solidFill>
                  <a:srgbClr val="F5AB35"/>
                </a:solidFill>
                <a:effectLst/>
                <a:latin typeface="Courier New" panose="02070309020205020404" pitchFamily="49" charset="0"/>
              </a:rPr>
              <a:t>[], </a:t>
            </a:r>
            <a:r>
              <a:rPr lang="en-US" sz="1400" b="0" i="0" dirty="0">
                <a:solidFill>
                  <a:srgbClr val="DCC6E0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400" b="0" i="0" dirty="0">
                <a:solidFill>
                  <a:srgbClr val="F5AB35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0" i="0" dirty="0" err="1">
                <a:solidFill>
                  <a:srgbClr val="F5AB35"/>
                </a:solidFill>
                <a:effectLst/>
                <a:latin typeface="Courier New" panose="02070309020205020404" pitchFamily="49" charset="0"/>
              </a:rPr>
              <a:t>firstElement</a:t>
            </a:r>
            <a:r>
              <a:rPr lang="en-US" sz="1400" b="0" i="0" dirty="0">
                <a:solidFill>
                  <a:srgbClr val="F5AB35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400" b="0" i="0" dirty="0">
                <a:solidFill>
                  <a:srgbClr val="DCC6E0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400" b="0" i="0" dirty="0">
                <a:solidFill>
                  <a:srgbClr val="F5AB35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0" i="0" dirty="0" err="1">
                <a:solidFill>
                  <a:srgbClr val="F5AB35"/>
                </a:solidFill>
                <a:effectLst/>
                <a:latin typeface="Courier New" panose="02070309020205020404" pitchFamily="49" charset="0"/>
              </a:rPr>
              <a:t>lastElement</a:t>
            </a:r>
            <a:r>
              <a:rPr lang="en-US" sz="1400" b="0" i="0" dirty="0">
                <a:solidFill>
                  <a:srgbClr val="F5AB35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400" b="0" i="0" dirty="0">
                <a:solidFill>
                  <a:srgbClr val="DCC6E0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400" b="0" i="0" dirty="0">
                <a:solidFill>
                  <a:srgbClr val="F5AB35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0" i="0" dirty="0" err="1">
                <a:solidFill>
                  <a:srgbClr val="F5AB35"/>
                </a:solidFill>
                <a:effectLst/>
                <a:latin typeface="Courier New" panose="02070309020205020404" pitchFamily="49" charset="0"/>
              </a:rPr>
              <a:t>elementToSearch</a:t>
            </a:r>
            <a:r>
              <a:rPr lang="en-US" sz="1400" b="0" i="0" dirty="0">
                <a:solidFill>
                  <a:srgbClr val="F5AB35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4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{ </a:t>
            </a:r>
            <a:endParaRPr lang="uk-UA" sz="1400" b="0" i="0" dirty="0">
              <a:solidFill>
                <a:srgbClr val="F8F8F2"/>
              </a:solidFill>
              <a:effectLst/>
              <a:latin typeface="Courier New" panose="02070309020205020404" pitchFamily="49" charset="0"/>
            </a:endParaRPr>
          </a:p>
          <a:p>
            <a:r>
              <a:rPr lang="uk-UA" sz="1400" dirty="0">
                <a:solidFill>
                  <a:srgbClr val="F8F8F2"/>
                </a:solidFill>
                <a:latin typeface="Courier New" panose="02070309020205020404" pitchFamily="49" charset="0"/>
              </a:rPr>
              <a:t>	</a:t>
            </a:r>
            <a:r>
              <a:rPr lang="en-US" sz="1400" b="0" i="0" dirty="0">
                <a:solidFill>
                  <a:srgbClr val="D4D0AB"/>
                </a:solidFill>
                <a:effectLst/>
                <a:latin typeface="Courier New" panose="02070309020205020404" pitchFamily="49" charset="0"/>
              </a:rPr>
              <a:t>// </a:t>
            </a:r>
            <a:r>
              <a:rPr lang="uk-UA" sz="1400" dirty="0">
                <a:solidFill>
                  <a:srgbClr val="D4D0AB"/>
                </a:solidFill>
                <a:latin typeface="Courier New" panose="02070309020205020404" pitchFamily="49" charset="0"/>
              </a:rPr>
              <a:t>умова</a:t>
            </a:r>
            <a:r>
              <a:rPr lang="uk-UA" sz="1400" b="0" i="0" dirty="0">
                <a:solidFill>
                  <a:srgbClr val="D4D0AB"/>
                </a:solidFill>
                <a:effectLst/>
                <a:latin typeface="Courier New" panose="02070309020205020404" pitchFamily="49" charset="0"/>
              </a:rPr>
              <a:t> припинення (</a:t>
            </a:r>
            <a:r>
              <a:rPr lang="uk-UA" sz="1400" dirty="0">
                <a:solidFill>
                  <a:srgbClr val="D4D0AB"/>
                </a:solidFill>
                <a:latin typeface="Courier New" panose="02070309020205020404" pitchFamily="49" charset="0"/>
              </a:rPr>
              <a:t>е</a:t>
            </a:r>
            <a:r>
              <a:rPr lang="uk-UA" sz="1400" b="0" i="0" dirty="0">
                <a:solidFill>
                  <a:srgbClr val="D4D0AB"/>
                </a:solidFill>
                <a:effectLst/>
                <a:latin typeface="Courier New" panose="02070309020205020404" pitchFamily="49" charset="0"/>
              </a:rPr>
              <a:t>лемент не представлений)</a:t>
            </a:r>
            <a:r>
              <a:rPr lang="uk-UA" sz="14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uk-UA" sz="1400" dirty="0">
                <a:solidFill>
                  <a:srgbClr val="F8F8F2"/>
                </a:solidFill>
                <a:latin typeface="Courier New" panose="02070309020205020404" pitchFamily="49" charset="0"/>
              </a:rPr>
              <a:t>	</a:t>
            </a:r>
            <a:r>
              <a:rPr lang="en-US" sz="1400" b="0" i="0" dirty="0">
                <a:solidFill>
                  <a:srgbClr val="DCC6E0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14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(</a:t>
            </a:r>
            <a:r>
              <a:rPr lang="en-US" sz="1400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lastElement</a:t>
            </a:r>
            <a:r>
              <a:rPr lang="en-US" sz="14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&gt;= </a:t>
            </a:r>
            <a:r>
              <a:rPr lang="en-US" sz="1400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firstElement</a:t>
            </a:r>
            <a:r>
              <a:rPr lang="en-US" sz="14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) { </a:t>
            </a:r>
            <a:endParaRPr lang="uk-UA" sz="1400" b="0" i="0" dirty="0">
              <a:solidFill>
                <a:srgbClr val="F8F8F2"/>
              </a:solidFill>
              <a:effectLst/>
              <a:latin typeface="Courier New" panose="02070309020205020404" pitchFamily="49" charset="0"/>
            </a:endParaRPr>
          </a:p>
          <a:p>
            <a:r>
              <a:rPr lang="uk-UA" sz="1400" dirty="0">
                <a:solidFill>
                  <a:srgbClr val="F8F8F2"/>
                </a:solidFill>
                <a:latin typeface="Courier New" panose="02070309020205020404" pitchFamily="49" charset="0"/>
              </a:rPr>
              <a:t>		</a:t>
            </a:r>
            <a:r>
              <a:rPr lang="en-US" sz="1400" b="0" i="0" dirty="0">
                <a:solidFill>
                  <a:srgbClr val="DCC6E0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4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mid = </a:t>
            </a:r>
            <a:r>
              <a:rPr lang="en-US" sz="1400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firstElement</a:t>
            </a:r>
            <a:r>
              <a:rPr lang="en-US" sz="14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+ (</a:t>
            </a:r>
            <a:r>
              <a:rPr lang="en-US" sz="1400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lastElement</a:t>
            </a:r>
            <a:r>
              <a:rPr lang="en-US" sz="14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- </a:t>
            </a:r>
            <a:r>
              <a:rPr lang="en-US" sz="1400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firstElement</a:t>
            </a:r>
            <a:r>
              <a:rPr lang="en-US" sz="14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) / </a:t>
            </a:r>
            <a:r>
              <a:rPr lang="en-US" sz="1400" b="0" i="0" dirty="0">
                <a:solidFill>
                  <a:srgbClr val="F5AB35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14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; </a:t>
            </a:r>
            <a:endParaRPr lang="uk-UA" sz="1400" b="0" i="0" dirty="0">
              <a:solidFill>
                <a:srgbClr val="F8F8F2"/>
              </a:solidFill>
              <a:effectLst/>
              <a:latin typeface="Courier New" panose="02070309020205020404" pitchFamily="49" charset="0"/>
            </a:endParaRPr>
          </a:p>
          <a:p>
            <a:r>
              <a:rPr lang="uk-UA" sz="1400" dirty="0">
                <a:solidFill>
                  <a:srgbClr val="F8F8F2"/>
                </a:solidFill>
                <a:latin typeface="Courier New" panose="02070309020205020404" pitchFamily="49" charset="0"/>
              </a:rPr>
              <a:t>	</a:t>
            </a:r>
            <a:r>
              <a:rPr lang="en-US" sz="1400" b="0" i="0" dirty="0">
                <a:solidFill>
                  <a:srgbClr val="D4D0AB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uk-UA" sz="1400" b="0" i="0" dirty="0">
                <a:solidFill>
                  <a:srgbClr val="D4D0AB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US" sz="1400" b="0" i="0" dirty="0">
                <a:solidFill>
                  <a:srgbClr val="D4D0AB"/>
                </a:solidFill>
                <a:effectLst/>
                <a:latin typeface="Courier New" panose="02070309020205020404" pitchFamily="49" charset="0"/>
              </a:rPr>
              <a:t>// </a:t>
            </a:r>
            <a:r>
              <a:rPr lang="uk-UA" sz="1400" b="0" i="0" dirty="0">
                <a:solidFill>
                  <a:srgbClr val="D4D0AB"/>
                </a:solidFill>
                <a:effectLst/>
                <a:latin typeface="Courier New" panose="02070309020205020404" pitchFamily="49" charset="0"/>
              </a:rPr>
              <a:t>якщо середній </a:t>
            </a:r>
            <a:r>
              <a:rPr lang="uk-UA" sz="1400" dirty="0">
                <a:solidFill>
                  <a:srgbClr val="D4D0AB"/>
                </a:solidFill>
                <a:latin typeface="Courier New" panose="02070309020205020404" pitchFamily="49" charset="0"/>
              </a:rPr>
              <a:t>е</a:t>
            </a:r>
            <a:r>
              <a:rPr lang="uk-UA" sz="1400" b="0" i="0" dirty="0">
                <a:solidFill>
                  <a:srgbClr val="D4D0AB"/>
                </a:solidFill>
                <a:effectLst/>
                <a:latin typeface="Courier New" panose="02070309020205020404" pitchFamily="49" charset="0"/>
              </a:rPr>
              <a:t>лемент - цільовий </a:t>
            </a:r>
            <a:r>
              <a:rPr lang="uk-UA" sz="1400" dirty="0">
                <a:solidFill>
                  <a:srgbClr val="D4D0AB"/>
                </a:solidFill>
                <a:latin typeface="Courier New" panose="02070309020205020404" pitchFamily="49" charset="0"/>
              </a:rPr>
              <a:t>е</a:t>
            </a:r>
            <a:r>
              <a:rPr lang="uk-UA" sz="1400" b="0" i="0" dirty="0">
                <a:solidFill>
                  <a:srgbClr val="D4D0AB"/>
                </a:solidFill>
                <a:effectLst/>
                <a:latin typeface="Courier New" panose="02070309020205020404" pitchFamily="49" charset="0"/>
              </a:rPr>
              <a:t>лемент, повернути </a:t>
            </a:r>
            <a:r>
              <a:rPr lang="uk-UA" sz="1400" dirty="0">
                <a:solidFill>
                  <a:srgbClr val="D4D0AB"/>
                </a:solidFill>
                <a:latin typeface="Courier New" panose="02070309020205020404" pitchFamily="49" charset="0"/>
              </a:rPr>
              <a:t>йо</a:t>
            </a:r>
            <a:r>
              <a:rPr lang="uk-UA" sz="1400" b="0" i="0" dirty="0">
                <a:solidFill>
                  <a:srgbClr val="D4D0AB"/>
                </a:solidFill>
                <a:effectLst/>
                <a:latin typeface="Courier New" panose="02070309020205020404" pitchFamily="49" charset="0"/>
              </a:rPr>
              <a:t>го </a:t>
            </a:r>
            <a:r>
              <a:rPr lang="uk-UA" sz="1400" dirty="0">
                <a:solidFill>
                  <a:srgbClr val="D4D0AB"/>
                </a:solidFill>
                <a:latin typeface="Courier New" panose="02070309020205020404" pitchFamily="49" charset="0"/>
              </a:rPr>
              <a:t>і</a:t>
            </a:r>
            <a:r>
              <a:rPr lang="uk-UA" sz="1400" b="0" i="0" dirty="0">
                <a:solidFill>
                  <a:srgbClr val="D4D0AB"/>
                </a:solidFill>
                <a:effectLst/>
                <a:latin typeface="Courier New" panose="02070309020205020404" pitchFamily="49" charset="0"/>
              </a:rPr>
              <a:t>ндекс</a:t>
            </a:r>
            <a:endParaRPr lang="uk-UA" sz="1400" b="0" i="0" dirty="0">
              <a:solidFill>
                <a:srgbClr val="F8F8F2"/>
              </a:solidFill>
              <a:effectLst/>
              <a:latin typeface="Courier New" panose="02070309020205020404" pitchFamily="49" charset="0"/>
            </a:endParaRPr>
          </a:p>
          <a:p>
            <a:r>
              <a:rPr lang="uk-UA" sz="1400" b="0" i="0" dirty="0">
                <a:solidFill>
                  <a:srgbClr val="DCC6E0"/>
                </a:solidFill>
                <a:effectLst/>
                <a:latin typeface="Courier New" panose="02070309020205020404" pitchFamily="49" charset="0"/>
              </a:rPr>
              <a:t>		</a:t>
            </a:r>
            <a:r>
              <a:rPr lang="en-US" sz="1400" b="0" i="0" dirty="0">
                <a:solidFill>
                  <a:srgbClr val="DCC6E0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14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(</a:t>
            </a:r>
            <a:r>
              <a:rPr lang="en-US" sz="1400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arr</a:t>
            </a:r>
            <a:r>
              <a:rPr lang="en-US" sz="14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[mid] == </a:t>
            </a:r>
            <a:r>
              <a:rPr lang="en-US" sz="1400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elementToSearch</a:t>
            </a:r>
            <a:r>
              <a:rPr lang="en-US" sz="14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) </a:t>
            </a:r>
            <a:endParaRPr lang="uk-UA" sz="1400" b="0" i="0" dirty="0">
              <a:solidFill>
                <a:srgbClr val="F8F8F2"/>
              </a:solidFill>
              <a:effectLst/>
              <a:latin typeface="Courier New" panose="02070309020205020404" pitchFamily="49" charset="0"/>
            </a:endParaRPr>
          </a:p>
          <a:p>
            <a:r>
              <a:rPr lang="uk-UA" sz="1400" dirty="0">
                <a:solidFill>
                  <a:srgbClr val="F8F8F2"/>
                </a:solidFill>
                <a:latin typeface="Courier New" panose="02070309020205020404" pitchFamily="49" charset="0"/>
              </a:rPr>
              <a:t>			</a:t>
            </a:r>
            <a:r>
              <a:rPr lang="en-US" sz="1400" b="0" i="0" dirty="0">
                <a:solidFill>
                  <a:srgbClr val="DCC6E0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14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mid; </a:t>
            </a:r>
            <a:endParaRPr lang="uk-UA" sz="1400" b="0" i="0" dirty="0">
              <a:solidFill>
                <a:srgbClr val="F8F8F2"/>
              </a:solidFill>
              <a:effectLst/>
              <a:latin typeface="Courier New" panose="02070309020205020404" pitchFamily="49" charset="0"/>
            </a:endParaRPr>
          </a:p>
          <a:p>
            <a:r>
              <a:rPr lang="uk-UA" sz="1400" dirty="0">
                <a:solidFill>
                  <a:srgbClr val="F8F8F2"/>
                </a:solidFill>
                <a:latin typeface="Courier New" panose="02070309020205020404" pitchFamily="49" charset="0"/>
              </a:rPr>
              <a:t>		</a:t>
            </a:r>
            <a:r>
              <a:rPr lang="en-US" sz="1400" b="0" i="0" dirty="0">
                <a:solidFill>
                  <a:srgbClr val="D4D0AB"/>
                </a:solidFill>
                <a:effectLst/>
                <a:latin typeface="Courier New" panose="02070309020205020404" pitchFamily="49" charset="0"/>
              </a:rPr>
              <a:t>// </a:t>
            </a:r>
            <a:r>
              <a:rPr lang="uk-UA" sz="1400" b="0" i="0" dirty="0">
                <a:solidFill>
                  <a:srgbClr val="D4D0AB"/>
                </a:solidFill>
                <a:effectLst/>
                <a:latin typeface="Courier New" panose="02070309020205020404" pitchFamily="49" charset="0"/>
              </a:rPr>
              <a:t>якщо середній </a:t>
            </a:r>
            <a:r>
              <a:rPr lang="uk-UA" sz="1400" dirty="0">
                <a:solidFill>
                  <a:srgbClr val="D4D0AB"/>
                </a:solidFill>
                <a:latin typeface="Courier New" panose="02070309020205020404" pitchFamily="49" charset="0"/>
              </a:rPr>
              <a:t>е</a:t>
            </a:r>
            <a:r>
              <a:rPr lang="uk-UA" sz="1400" b="0" i="0" dirty="0">
                <a:solidFill>
                  <a:srgbClr val="D4D0AB"/>
                </a:solidFill>
                <a:effectLst/>
                <a:latin typeface="Courier New" panose="02070309020205020404" pitchFamily="49" charset="0"/>
              </a:rPr>
              <a:t>лемент більше цільового</a:t>
            </a:r>
            <a:r>
              <a:rPr lang="uk-UA" sz="14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uk-UA" sz="1400" dirty="0">
                <a:solidFill>
                  <a:srgbClr val="F8F8F2"/>
                </a:solidFill>
                <a:latin typeface="Courier New" panose="02070309020205020404" pitchFamily="49" charset="0"/>
              </a:rPr>
              <a:t>		</a:t>
            </a:r>
            <a:r>
              <a:rPr lang="uk-UA" sz="1400" b="0" i="0" dirty="0">
                <a:solidFill>
                  <a:srgbClr val="D4D0AB"/>
                </a:solidFill>
                <a:effectLst/>
                <a:latin typeface="Courier New" panose="02070309020205020404" pitchFamily="49" charset="0"/>
              </a:rPr>
              <a:t>// викликаємо метод </a:t>
            </a:r>
            <a:r>
              <a:rPr lang="uk-UA" sz="1400" b="0" i="0" dirty="0" err="1">
                <a:solidFill>
                  <a:srgbClr val="D4D0AB"/>
                </a:solidFill>
                <a:effectLst/>
                <a:latin typeface="Courier New" panose="02070309020205020404" pitchFamily="49" charset="0"/>
              </a:rPr>
              <a:t>рекурсивно</a:t>
            </a:r>
            <a:r>
              <a:rPr lang="uk-UA" sz="1400" b="0" i="0" dirty="0">
                <a:solidFill>
                  <a:srgbClr val="D4D0AB"/>
                </a:solidFill>
                <a:effectLst/>
                <a:latin typeface="Courier New" panose="02070309020205020404" pitchFamily="49" charset="0"/>
              </a:rPr>
              <a:t> по звуженим даним</a:t>
            </a:r>
            <a:r>
              <a:rPr lang="uk-UA" sz="14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uk-UA" sz="1400" dirty="0">
                <a:solidFill>
                  <a:srgbClr val="F8F8F2"/>
                </a:solidFill>
                <a:latin typeface="Courier New" panose="02070309020205020404" pitchFamily="49" charset="0"/>
              </a:rPr>
              <a:t>		</a:t>
            </a:r>
            <a:r>
              <a:rPr lang="en-US" sz="1400" b="0" i="0" dirty="0">
                <a:solidFill>
                  <a:srgbClr val="DCC6E0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14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(</a:t>
            </a:r>
            <a:r>
              <a:rPr lang="en-US" sz="1400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arr</a:t>
            </a:r>
            <a:r>
              <a:rPr lang="en-US" sz="14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[mid] &gt; </a:t>
            </a:r>
            <a:r>
              <a:rPr lang="en-US" sz="1400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elementToSearch</a:t>
            </a:r>
            <a:r>
              <a:rPr lang="en-US" sz="14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) </a:t>
            </a:r>
            <a:endParaRPr lang="uk-UA" sz="1400" b="0" i="0" dirty="0">
              <a:solidFill>
                <a:srgbClr val="F8F8F2"/>
              </a:solidFill>
              <a:effectLst/>
              <a:latin typeface="Courier New" panose="02070309020205020404" pitchFamily="49" charset="0"/>
            </a:endParaRPr>
          </a:p>
          <a:p>
            <a:r>
              <a:rPr lang="uk-UA" sz="1400" dirty="0">
                <a:solidFill>
                  <a:srgbClr val="F8F8F2"/>
                </a:solidFill>
                <a:latin typeface="Courier New" panose="02070309020205020404" pitchFamily="49" charset="0"/>
              </a:rPr>
              <a:t>			</a:t>
            </a:r>
            <a:r>
              <a:rPr lang="en-US" sz="1400" b="0" i="0" dirty="0">
                <a:solidFill>
                  <a:srgbClr val="DCC6E0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14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recursiveBinarySearch</a:t>
            </a:r>
            <a:r>
              <a:rPr lang="en-US" sz="14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arr</a:t>
            </a:r>
            <a:r>
              <a:rPr lang="en-US" sz="14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400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firstElement</a:t>
            </a:r>
            <a:r>
              <a:rPr lang="en-US" sz="14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, mid - </a:t>
            </a:r>
            <a:r>
              <a:rPr lang="en-US" sz="1400" b="0" i="0" dirty="0">
                <a:solidFill>
                  <a:srgbClr val="F5AB35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4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400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elementToSearch</a:t>
            </a:r>
            <a:r>
              <a:rPr lang="en-US" sz="14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); </a:t>
            </a:r>
            <a:endParaRPr lang="uk-UA" sz="1400" b="0" i="0" dirty="0">
              <a:solidFill>
                <a:srgbClr val="F8F8F2"/>
              </a:solidFill>
              <a:effectLst/>
              <a:latin typeface="Courier New" panose="02070309020205020404" pitchFamily="49" charset="0"/>
            </a:endParaRPr>
          </a:p>
          <a:p>
            <a:r>
              <a:rPr lang="uk-UA" sz="1400" dirty="0">
                <a:solidFill>
                  <a:srgbClr val="F8F8F2"/>
                </a:solidFill>
                <a:latin typeface="Courier New" panose="02070309020205020404" pitchFamily="49" charset="0"/>
              </a:rPr>
              <a:t>		</a:t>
            </a:r>
            <a:r>
              <a:rPr lang="en-US" sz="1400" b="0" i="0" dirty="0">
                <a:solidFill>
                  <a:srgbClr val="D4D0AB"/>
                </a:solidFill>
                <a:effectLst/>
                <a:latin typeface="Courier New" panose="02070309020205020404" pitchFamily="49" charset="0"/>
              </a:rPr>
              <a:t>// </a:t>
            </a:r>
            <a:r>
              <a:rPr lang="uk-UA" sz="1400" b="0" i="0" dirty="0">
                <a:solidFill>
                  <a:srgbClr val="D4D0AB"/>
                </a:solidFill>
                <a:effectLst/>
                <a:latin typeface="Courier New" panose="02070309020205020404" pitchFamily="49" charset="0"/>
              </a:rPr>
              <a:t>також, викликаємо метод </a:t>
            </a:r>
            <a:r>
              <a:rPr lang="uk-UA" sz="1400" b="0" i="0" dirty="0" err="1">
                <a:solidFill>
                  <a:srgbClr val="D4D0AB"/>
                </a:solidFill>
                <a:effectLst/>
                <a:latin typeface="Courier New" panose="02070309020205020404" pitchFamily="49" charset="0"/>
              </a:rPr>
              <a:t>рекурсивно</a:t>
            </a:r>
            <a:r>
              <a:rPr lang="uk-UA" sz="1400" b="0" i="0" dirty="0">
                <a:solidFill>
                  <a:srgbClr val="D4D0AB"/>
                </a:solidFill>
                <a:effectLst/>
                <a:latin typeface="Courier New" panose="02070309020205020404" pitchFamily="49" charset="0"/>
              </a:rPr>
              <a:t> по звуженим даним</a:t>
            </a:r>
            <a:r>
              <a:rPr lang="uk-UA" sz="14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uk-UA" sz="1400" dirty="0">
                <a:solidFill>
                  <a:srgbClr val="F8F8F2"/>
                </a:solidFill>
                <a:latin typeface="Courier New" panose="02070309020205020404" pitchFamily="49" charset="0"/>
              </a:rPr>
              <a:t>		</a:t>
            </a:r>
            <a:r>
              <a:rPr lang="en-US" sz="1400" b="0" i="0" dirty="0">
                <a:solidFill>
                  <a:srgbClr val="DCC6E0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14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recursiveBinarySearch</a:t>
            </a:r>
            <a:r>
              <a:rPr lang="en-US" sz="14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arr</a:t>
            </a:r>
            <a:r>
              <a:rPr lang="en-US" sz="14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, mid + </a:t>
            </a:r>
            <a:r>
              <a:rPr lang="en-US" sz="1400" b="0" i="0" dirty="0">
                <a:solidFill>
                  <a:srgbClr val="F5AB35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4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400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lastElement</a:t>
            </a:r>
            <a:r>
              <a:rPr lang="en-US" sz="14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400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elementToSearch</a:t>
            </a:r>
            <a:r>
              <a:rPr lang="en-US" sz="14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); </a:t>
            </a:r>
            <a:endParaRPr lang="uk-UA" sz="1400" b="0" i="0" dirty="0">
              <a:solidFill>
                <a:srgbClr val="F8F8F2"/>
              </a:solidFill>
              <a:effectLst/>
              <a:latin typeface="Courier New" panose="02070309020205020404" pitchFamily="49" charset="0"/>
            </a:endParaRPr>
          </a:p>
          <a:p>
            <a:r>
              <a:rPr lang="uk-UA" sz="1400" dirty="0">
                <a:solidFill>
                  <a:srgbClr val="F8F8F2"/>
                </a:solidFill>
                <a:latin typeface="Courier New" panose="02070309020205020404" pitchFamily="49" charset="0"/>
              </a:rPr>
              <a:t>	</a:t>
            </a:r>
            <a:r>
              <a:rPr lang="en-US" sz="14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} </a:t>
            </a:r>
            <a:endParaRPr lang="uk-UA" sz="1400" b="0" i="0" dirty="0">
              <a:solidFill>
                <a:srgbClr val="F8F8F2"/>
              </a:solidFill>
              <a:effectLst/>
              <a:latin typeface="Courier New" panose="02070309020205020404" pitchFamily="49" charset="0"/>
            </a:endParaRPr>
          </a:p>
          <a:p>
            <a:r>
              <a:rPr lang="uk-UA" sz="1400" b="0" i="0" dirty="0">
                <a:solidFill>
                  <a:srgbClr val="DCC6E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US" sz="1400" b="0" i="0" dirty="0">
                <a:solidFill>
                  <a:srgbClr val="DCC6E0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14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-</a:t>
            </a:r>
            <a:r>
              <a:rPr lang="en-US" sz="1400" b="0" i="0" dirty="0">
                <a:solidFill>
                  <a:srgbClr val="F5AB35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4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; </a:t>
            </a:r>
            <a:endParaRPr lang="uk-UA" sz="1400" b="0" i="0" dirty="0">
              <a:solidFill>
                <a:srgbClr val="F8F8F2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4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}</a:t>
            </a:r>
            <a:endParaRPr lang="uk-UA" sz="1400" dirty="0"/>
          </a:p>
        </p:txBody>
      </p:sp>
    </p:spTree>
    <p:extLst>
      <p:ext uri="{BB962C8B-B14F-4D97-AF65-F5344CB8AC3E}">
        <p14:creationId xmlns:p14="http://schemas.microsoft.com/office/powerpoint/2010/main" val="42002760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FA00AA8D-00CC-41D3-8E70-66837603F3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219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Двійковий пошук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5DE543-84C4-47E4-9ADC-7BA94B37E144}"/>
              </a:ext>
            </a:extLst>
          </p:cNvPr>
          <p:cNvSpPr txBox="1"/>
          <p:nvPr/>
        </p:nvSpPr>
        <p:spPr>
          <a:xfrm>
            <a:off x="0" y="998397"/>
            <a:ext cx="60944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2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Тимчасова складність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894FCE-035C-4745-9F17-04B88F65B684}"/>
              </a:ext>
            </a:extLst>
          </p:cNvPr>
          <p:cNvSpPr txBox="1"/>
          <p:nvPr/>
        </p:nvSpPr>
        <p:spPr>
          <a:xfrm>
            <a:off x="6094428" y="998397"/>
            <a:ext cx="61179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2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Просторова складність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26D12C-51CF-4A3D-A518-7DE09F3EF78A}"/>
              </a:ext>
            </a:extLst>
          </p:cNvPr>
          <p:cNvSpPr txBox="1"/>
          <p:nvPr/>
        </p:nvSpPr>
        <p:spPr>
          <a:xfrm>
            <a:off x="471338" y="1649691"/>
            <a:ext cx="5533536" cy="156966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uk-UA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Тимчасова складність алгоритму двійкового пошуку дорівнює </a:t>
            </a:r>
            <a:r>
              <a:rPr lang="en-US" sz="2400" b="1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O(log (N))</a:t>
            </a:r>
            <a:r>
              <a:rPr lang="en-US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uk-UA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через поділ масиву навпіл. Вона перевищує </a:t>
            </a:r>
            <a:r>
              <a:rPr lang="en-US" sz="2400" b="1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O(N)</a:t>
            </a:r>
            <a:r>
              <a:rPr lang="en-US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uk-UA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лінійного алгоритму.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E4503C-9A0A-4E88-842F-6FEBADA32225}"/>
              </a:ext>
            </a:extLst>
          </p:cNvPr>
          <p:cNvSpPr txBox="1"/>
          <p:nvPr/>
        </p:nvSpPr>
        <p:spPr>
          <a:xfrm>
            <a:off x="6183982" y="1672787"/>
            <a:ext cx="5533536" cy="3046988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uk-UA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Одна одиниця простору потрібна для зберігання елемента, що </a:t>
            </a:r>
            <a:r>
              <a:rPr lang="uk-UA" sz="2400" b="0" i="0" dirty="0" err="1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шукається</a:t>
            </a:r>
            <a:r>
              <a:rPr lang="uk-UA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Отже, просторова складність дорівнює</a:t>
            </a:r>
            <a:r>
              <a:rPr lang="en-US" sz="2400" b="1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O(1)</a:t>
            </a:r>
            <a:r>
              <a:rPr lang="en-US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/>
            <a:r>
              <a:rPr lang="uk-UA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Рекурсивний двійковий пошук зберігає виклик методу у стеку. У гіршому випадку просторова складність вимагатиме</a:t>
            </a:r>
            <a:r>
              <a:rPr lang="en-US" sz="2400" b="1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O(log (N))</a:t>
            </a:r>
            <a:r>
              <a:rPr lang="en-US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4A318801-78A0-459F-B228-7B2F202FE3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339" y="5003949"/>
            <a:ext cx="11246179" cy="1107996"/>
          </a:xfrm>
          <a:prstGeom prst="rect">
            <a:avLst/>
          </a:prstGeom>
          <a:solidFill>
            <a:srgbClr val="FFFFFF"/>
          </a:solidFill>
          <a:ln w="28575">
            <a:solidFill>
              <a:schemeClr val="accent5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Цей алгоритм використовується у більшості бібліотек та використовується з відсортованими структурами даних.</a:t>
            </a:r>
            <a:endParaRPr kumimoji="0" lang="uk-UA" altLang="uk-UA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Двійковий запит, реалізований у методі 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Arrays.binarySearch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API.</a:t>
            </a:r>
            <a:endParaRPr kumimoji="0" lang="uk-UA" altLang="uk-UA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8919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вал 6">
            <a:extLst>
              <a:ext uri="{FF2B5EF4-FFF2-40B4-BE49-F238E27FC236}">
                <a16:creationId xmlns:a16="http://schemas.microsoft.com/office/drawing/2014/main" id="{577260EB-61E3-4BA6-BB8C-5D58B720C0F3}"/>
              </a:ext>
            </a:extLst>
          </p:cNvPr>
          <p:cNvSpPr/>
          <p:nvPr/>
        </p:nvSpPr>
        <p:spPr>
          <a:xfrm>
            <a:off x="-2064470" y="-2879387"/>
            <a:ext cx="8160469" cy="379378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Заголовок 3">
            <a:extLst>
              <a:ext uri="{FF2B5EF4-FFF2-40B4-BE49-F238E27FC236}">
                <a16:creationId xmlns:a16="http://schemas.microsoft.com/office/drawing/2014/main" id="{1CC3A9ED-FC70-42ED-BBFA-560E29B315C0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4628561" cy="63159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Графік зростання О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30" name="Группа 129">
            <a:extLst>
              <a:ext uri="{FF2B5EF4-FFF2-40B4-BE49-F238E27FC236}">
                <a16:creationId xmlns:a16="http://schemas.microsoft.com/office/drawing/2014/main" id="{CF8DFB08-55B5-47CD-ABB5-432E1FAB4611}"/>
              </a:ext>
            </a:extLst>
          </p:cNvPr>
          <p:cNvGrpSpPr/>
          <p:nvPr/>
        </p:nvGrpSpPr>
        <p:grpSpPr>
          <a:xfrm>
            <a:off x="1478571" y="1007698"/>
            <a:ext cx="9328483" cy="5572181"/>
            <a:chOff x="3017639" y="356394"/>
            <a:chExt cx="6156722" cy="7691537"/>
          </a:xfrm>
        </p:grpSpPr>
        <p:sp>
          <p:nvSpPr>
            <p:cNvPr id="90" name="Shape 1">
              <a:extLst>
                <a:ext uri="{FF2B5EF4-FFF2-40B4-BE49-F238E27FC236}">
                  <a16:creationId xmlns:a16="http://schemas.microsoft.com/office/drawing/2014/main" id="{98BE86A5-4FA5-4129-BAB6-1A5622AB843F}"/>
                </a:ext>
              </a:extLst>
            </p:cNvPr>
            <p:cNvSpPr/>
            <p:nvPr/>
          </p:nvSpPr>
          <p:spPr>
            <a:xfrm>
              <a:off x="3017639" y="356394"/>
              <a:ext cx="6156722" cy="7691537"/>
            </a:xfrm>
            <a:prstGeom prst="roundRect">
              <a:avLst>
                <a:gd name="adj" fmla="val 947"/>
              </a:avLst>
            </a:prstGeom>
            <a:noFill/>
            <a:ln w="7620">
              <a:solidFill>
                <a:srgbClr val="000000">
                  <a:alpha val="8000"/>
                </a:srgbClr>
              </a:solidFill>
              <a:prstDash val="solid"/>
            </a:ln>
          </p:spPr>
          <p:txBody>
            <a:bodyPr/>
            <a:lstStyle/>
            <a:p>
              <a:endParaRPr lang="uk-UA"/>
            </a:p>
          </p:txBody>
        </p:sp>
        <p:sp>
          <p:nvSpPr>
            <p:cNvPr id="91" name="Shape 2">
              <a:extLst>
                <a:ext uri="{FF2B5EF4-FFF2-40B4-BE49-F238E27FC236}">
                  <a16:creationId xmlns:a16="http://schemas.microsoft.com/office/drawing/2014/main" id="{4112B19A-ADC0-4B3F-8602-56CF86956BA3}"/>
                </a:ext>
              </a:extLst>
            </p:cNvPr>
            <p:cNvSpPr/>
            <p:nvPr/>
          </p:nvSpPr>
          <p:spPr>
            <a:xfrm>
              <a:off x="3023989" y="362745"/>
              <a:ext cx="6144022" cy="375344"/>
            </a:xfrm>
            <a:prstGeom prst="rect">
              <a:avLst/>
            </a:prstGeom>
            <a:solidFill>
              <a:srgbClr val="FFFFFF">
                <a:alpha val="4000"/>
              </a:srgbClr>
            </a:solidFill>
            <a:ln/>
          </p:spPr>
          <p:txBody>
            <a:bodyPr/>
            <a:lstStyle/>
            <a:p>
              <a:endParaRPr lang="uk-UA"/>
            </a:p>
          </p:txBody>
        </p:sp>
        <p:sp>
          <p:nvSpPr>
            <p:cNvPr id="92" name="Text 3">
              <a:extLst>
                <a:ext uri="{FF2B5EF4-FFF2-40B4-BE49-F238E27FC236}">
                  <a16:creationId xmlns:a16="http://schemas.microsoft.com/office/drawing/2014/main" id="{45611250-D8E9-43B9-9FBA-B9CACCFC6DD2}"/>
                </a:ext>
              </a:extLst>
            </p:cNvPr>
            <p:cNvSpPr/>
            <p:nvPr/>
          </p:nvSpPr>
          <p:spPr>
            <a:xfrm>
              <a:off x="3153669" y="446782"/>
              <a:ext cx="784523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 algn="ctr">
                <a:lnSpc>
                  <a:spcPts val="1633"/>
                </a:lnSpc>
              </a:pPr>
              <a:r>
                <a:rPr lang="en-US" sz="1021" b="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Складність</a:t>
              </a:r>
              <a:endParaRPr lang="en-US" sz="1021" dirty="0"/>
            </a:p>
          </p:txBody>
        </p:sp>
        <p:sp>
          <p:nvSpPr>
            <p:cNvPr id="93" name="Text 4">
              <a:extLst>
                <a:ext uri="{FF2B5EF4-FFF2-40B4-BE49-F238E27FC236}">
                  <a16:creationId xmlns:a16="http://schemas.microsoft.com/office/drawing/2014/main" id="{2DA2380F-BC7A-4F20-A1FB-D0B721317B42}"/>
                </a:ext>
              </a:extLst>
            </p:cNvPr>
            <p:cNvSpPr/>
            <p:nvPr/>
          </p:nvSpPr>
          <p:spPr>
            <a:xfrm>
              <a:off x="4203700" y="446782"/>
              <a:ext cx="2283023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 algn="ctr">
                <a:lnSpc>
                  <a:spcPts val="1633"/>
                </a:lnSpc>
              </a:pPr>
              <a:r>
                <a:rPr lang="en-US" sz="1021" b="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Коментар</a:t>
              </a:r>
              <a:endParaRPr lang="en-US" sz="1021" dirty="0"/>
            </a:p>
          </p:txBody>
        </p:sp>
        <p:sp>
          <p:nvSpPr>
            <p:cNvPr id="94" name="Text 5">
              <a:extLst>
                <a:ext uri="{FF2B5EF4-FFF2-40B4-BE49-F238E27FC236}">
                  <a16:creationId xmlns:a16="http://schemas.microsoft.com/office/drawing/2014/main" id="{569C1672-4B71-4ED8-AFC6-2714128B1F8C}"/>
                </a:ext>
              </a:extLst>
            </p:cNvPr>
            <p:cNvSpPr/>
            <p:nvPr/>
          </p:nvSpPr>
          <p:spPr>
            <a:xfrm>
              <a:off x="6752233" y="446782"/>
              <a:ext cx="2286198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 algn="ctr">
                <a:lnSpc>
                  <a:spcPts val="1633"/>
                </a:lnSpc>
              </a:pPr>
              <a:r>
                <a:rPr lang="en-US" sz="1021" b="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Приклади</a:t>
              </a:r>
              <a:endParaRPr lang="en-US" sz="1021" dirty="0"/>
            </a:p>
          </p:txBody>
        </p:sp>
        <p:sp>
          <p:nvSpPr>
            <p:cNvPr id="95" name="Shape 6">
              <a:extLst>
                <a:ext uri="{FF2B5EF4-FFF2-40B4-BE49-F238E27FC236}">
                  <a16:creationId xmlns:a16="http://schemas.microsoft.com/office/drawing/2014/main" id="{0E41F058-CC70-4D57-B94A-25C20D044A6E}"/>
                </a:ext>
              </a:extLst>
            </p:cNvPr>
            <p:cNvSpPr/>
            <p:nvPr/>
          </p:nvSpPr>
          <p:spPr>
            <a:xfrm>
              <a:off x="3023989" y="738089"/>
              <a:ext cx="6144022" cy="582613"/>
            </a:xfrm>
            <a:prstGeom prst="rect">
              <a:avLst/>
            </a:prstGeom>
            <a:solidFill>
              <a:srgbClr val="000000">
                <a:alpha val="4000"/>
              </a:srgbClr>
            </a:solidFill>
            <a:ln/>
          </p:spPr>
          <p:txBody>
            <a:bodyPr/>
            <a:lstStyle/>
            <a:p>
              <a:endParaRPr lang="uk-UA"/>
            </a:p>
          </p:txBody>
        </p:sp>
        <p:sp>
          <p:nvSpPr>
            <p:cNvPr id="96" name="Text 7">
              <a:extLst>
                <a:ext uri="{FF2B5EF4-FFF2-40B4-BE49-F238E27FC236}">
                  <a16:creationId xmlns:a16="http://schemas.microsoft.com/office/drawing/2014/main" id="{CF0EA74B-1B74-4082-A657-DF18E936B14D}"/>
                </a:ext>
              </a:extLst>
            </p:cNvPr>
            <p:cNvSpPr/>
            <p:nvPr/>
          </p:nvSpPr>
          <p:spPr>
            <a:xfrm>
              <a:off x="3153669" y="822127"/>
              <a:ext cx="784523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 algn="ctr">
                <a:lnSpc>
                  <a:spcPts val="1633"/>
                </a:lnSpc>
              </a:pPr>
              <a:r>
                <a:rPr lang="en-US" sz="1021" b="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O (1)</a:t>
              </a:r>
              <a:endParaRPr lang="en-US" sz="1021" dirty="0"/>
            </a:p>
          </p:txBody>
        </p:sp>
        <p:sp>
          <p:nvSpPr>
            <p:cNvPr id="97" name="Text 8">
              <a:extLst>
                <a:ext uri="{FF2B5EF4-FFF2-40B4-BE49-F238E27FC236}">
                  <a16:creationId xmlns:a16="http://schemas.microsoft.com/office/drawing/2014/main" id="{82E4ACF5-CF13-483C-B4D0-6D59EF4E53E2}"/>
                </a:ext>
              </a:extLst>
            </p:cNvPr>
            <p:cNvSpPr/>
            <p:nvPr/>
          </p:nvSpPr>
          <p:spPr>
            <a:xfrm>
              <a:off x="4203700" y="822127"/>
              <a:ext cx="2283023" cy="414536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>
                <a:lnSpc>
                  <a:spcPts val="1633"/>
                </a:lnSpc>
              </a:pPr>
              <a:r>
                <a:rPr lang="en-US" sz="1021" b="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Сталий час роботи не залежно від розміру задачі</a:t>
              </a:r>
              <a:endParaRPr lang="en-US" sz="1021" dirty="0"/>
            </a:p>
          </p:txBody>
        </p:sp>
        <p:sp>
          <p:nvSpPr>
            <p:cNvPr id="98" name="Text 9">
              <a:extLst>
                <a:ext uri="{FF2B5EF4-FFF2-40B4-BE49-F238E27FC236}">
                  <a16:creationId xmlns:a16="http://schemas.microsoft.com/office/drawing/2014/main" id="{A2190C69-7712-400B-8910-2B2E46B877A7}"/>
                </a:ext>
              </a:extLst>
            </p:cNvPr>
            <p:cNvSpPr/>
            <p:nvPr/>
          </p:nvSpPr>
          <p:spPr>
            <a:xfrm>
              <a:off x="6752233" y="822127"/>
              <a:ext cx="2286198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021" b="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Пошук у хеш-таблиці</a:t>
              </a:r>
              <a:endParaRPr lang="en-US" sz="1021" dirty="0"/>
            </a:p>
          </p:txBody>
        </p:sp>
        <p:sp>
          <p:nvSpPr>
            <p:cNvPr id="99" name="Shape 10">
              <a:extLst>
                <a:ext uri="{FF2B5EF4-FFF2-40B4-BE49-F238E27FC236}">
                  <a16:creationId xmlns:a16="http://schemas.microsoft.com/office/drawing/2014/main" id="{6196ED42-25F2-4C6F-9CE7-7FF3B704302E}"/>
                </a:ext>
              </a:extLst>
            </p:cNvPr>
            <p:cNvSpPr/>
            <p:nvPr/>
          </p:nvSpPr>
          <p:spPr>
            <a:xfrm>
              <a:off x="3023989" y="1320701"/>
              <a:ext cx="6144022" cy="789881"/>
            </a:xfrm>
            <a:prstGeom prst="rect">
              <a:avLst/>
            </a:prstGeom>
            <a:solidFill>
              <a:srgbClr val="FFFFFF">
                <a:alpha val="4000"/>
              </a:srgbClr>
            </a:solidFill>
            <a:ln/>
          </p:spPr>
          <p:txBody>
            <a:bodyPr/>
            <a:lstStyle/>
            <a:p>
              <a:endParaRPr lang="uk-UA"/>
            </a:p>
          </p:txBody>
        </p:sp>
        <p:sp>
          <p:nvSpPr>
            <p:cNvPr id="100" name="Text 11">
              <a:extLst>
                <a:ext uri="{FF2B5EF4-FFF2-40B4-BE49-F238E27FC236}">
                  <a16:creationId xmlns:a16="http://schemas.microsoft.com/office/drawing/2014/main" id="{5DDCD9A9-B09A-4F73-BD68-5BD266365D66}"/>
                </a:ext>
              </a:extLst>
            </p:cNvPr>
            <p:cNvSpPr/>
            <p:nvPr/>
          </p:nvSpPr>
          <p:spPr>
            <a:xfrm>
              <a:off x="3153669" y="1404739"/>
              <a:ext cx="784523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 algn="ctr">
                <a:lnSpc>
                  <a:spcPts val="1633"/>
                </a:lnSpc>
              </a:pPr>
              <a:r>
                <a:rPr lang="en-US" sz="1021" b="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O(loglog n)</a:t>
              </a:r>
              <a:endParaRPr lang="en-US" sz="1021" dirty="0"/>
            </a:p>
          </p:txBody>
        </p:sp>
        <p:sp>
          <p:nvSpPr>
            <p:cNvPr id="101" name="Text 12">
              <a:extLst>
                <a:ext uri="{FF2B5EF4-FFF2-40B4-BE49-F238E27FC236}">
                  <a16:creationId xmlns:a16="http://schemas.microsoft.com/office/drawing/2014/main" id="{0A03EE02-AEF2-4CEC-9F95-D701DB5D1A41}"/>
                </a:ext>
              </a:extLst>
            </p:cNvPr>
            <p:cNvSpPr/>
            <p:nvPr/>
          </p:nvSpPr>
          <p:spPr>
            <a:xfrm>
              <a:off x="4203700" y="1404740"/>
              <a:ext cx="2283023" cy="414536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>
                <a:lnSpc>
                  <a:spcPts val="1633"/>
                </a:lnSpc>
              </a:pPr>
              <a:r>
                <a:rPr lang="en-US" sz="1021" b="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Дуже повільне зростання необхідного чаcy</a:t>
              </a:r>
              <a:endParaRPr lang="en-US" sz="1021" dirty="0"/>
            </a:p>
          </p:txBody>
        </p:sp>
        <p:sp>
          <p:nvSpPr>
            <p:cNvPr id="102" name="Text 13">
              <a:extLst>
                <a:ext uri="{FF2B5EF4-FFF2-40B4-BE49-F238E27FC236}">
                  <a16:creationId xmlns:a16="http://schemas.microsoft.com/office/drawing/2014/main" id="{07781C60-8136-4988-B97D-409A980B1EA1}"/>
                </a:ext>
              </a:extLst>
            </p:cNvPr>
            <p:cNvSpPr/>
            <p:nvPr/>
          </p:nvSpPr>
          <p:spPr>
            <a:xfrm>
              <a:off x="6752233" y="1404740"/>
              <a:ext cx="2286198" cy="621804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>
                <a:lnSpc>
                  <a:spcPts val="1633"/>
                </a:lnSpc>
              </a:pPr>
              <a:r>
                <a:rPr lang="en-US" sz="1021" b="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Очікуваний час роботи інтерполюючого</a:t>
              </a:r>
              <a:r>
                <a:rPr lang="en-US" sz="102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 </a:t>
              </a:r>
              <a:r>
                <a:rPr lang="en-US" sz="1021" b="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пошуку п елементів</a:t>
              </a:r>
              <a:endParaRPr lang="en-US" sz="1021" dirty="0"/>
            </a:p>
          </p:txBody>
        </p:sp>
        <p:sp>
          <p:nvSpPr>
            <p:cNvPr id="103" name="Shape 14">
              <a:extLst>
                <a:ext uri="{FF2B5EF4-FFF2-40B4-BE49-F238E27FC236}">
                  <a16:creationId xmlns:a16="http://schemas.microsoft.com/office/drawing/2014/main" id="{F4E475BB-3ED5-4299-858D-7A3032C739C2}"/>
                </a:ext>
              </a:extLst>
            </p:cNvPr>
            <p:cNvSpPr/>
            <p:nvPr/>
          </p:nvSpPr>
          <p:spPr>
            <a:xfrm>
              <a:off x="3023989" y="2110582"/>
              <a:ext cx="6144022" cy="1074837"/>
            </a:xfrm>
            <a:prstGeom prst="rect">
              <a:avLst/>
            </a:prstGeom>
            <a:solidFill>
              <a:srgbClr val="000000">
                <a:alpha val="4000"/>
              </a:srgbClr>
            </a:solidFill>
            <a:ln/>
          </p:spPr>
          <p:txBody>
            <a:bodyPr/>
            <a:lstStyle/>
            <a:p>
              <a:endParaRPr lang="uk-UA"/>
            </a:p>
          </p:txBody>
        </p:sp>
        <p:sp>
          <p:nvSpPr>
            <p:cNvPr id="104" name="Text 15">
              <a:extLst>
                <a:ext uri="{FF2B5EF4-FFF2-40B4-BE49-F238E27FC236}">
                  <a16:creationId xmlns:a16="http://schemas.microsoft.com/office/drawing/2014/main" id="{B78979B3-6201-4DE9-9A52-1A2EFBA4D0D4}"/>
                </a:ext>
              </a:extLst>
            </p:cNvPr>
            <p:cNvSpPr/>
            <p:nvPr/>
          </p:nvSpPr>
          <p:spPr>
            <a:xfrm>
              <a:off x="3153669" y="2194619"/>
              <a:ext cx="784523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 algn="ctr">
                <a:lnSpc>
                  <a:spcPts val="1633"/>
                </a:lnSpc>
              </a:pPr>
              <a:r>
                <a:rPr lang="en-US" sz="102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O</a:t>
              </a:r>
              <a:r>
                <a:rPr lang="en-US" sz="1021" b="1" i="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 </a:t>
              </a:r>
              <a:r>
                <a:rPr lang="en-US" sz="102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(log n)</a:t>
              </a:r>
              <a:endParaRPr lang="en-US" sz="1021" dirty="0"/>
            </a:p>
          </p:txBody>
        </p:sp>
        <p:sp>
          <p:nvSpPr>
            <p:cNvPr id="105" name="Text 16">
              <a:extLst>
                <a:ext uri="{FF2B5EF4-FFF2-40B4-BE49-F238E27FC236}">
                  <a16:creationId xmlns:a16="http://schemas.microsoft.com/office/drawing/2014/main" id="{F185FA01-2906-4843-ADBD-977DC00C0F93}"/>
                </a:ext>
              </a:extLst>
            </p:cNvPr>
            <p:cNvSpPr/>
            <p:nvPr/>
          </p:nvSpPr>
          <p:spPr>
            <a:xfrm>
              <a:off x="4203700" y="2194619"/>
              <a:ext cx="2283023" cy="829072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>
                <a:lnSpc>
                  <a:spcPts val="1633"/>
                </a:lnSpc>
              </a:pPr>
              <a:r>
                <a:rPr lang="en-US" sz="1021" b="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Логарифмічне зростання — подвоєння розміру задачі збільшує час роботи на палу величину</a:t>
              </a:r>
              <a:endParaRPr lang="en-US" sz="1021" dirty="0"/>
            </a:p>
          </p:txBody>
        </p:sp>
        <p:sp>
          <p:nvSpPr>
            <p:cNvPr id="106" name="Text 17">
              <a:extLst>
                <a:ext uri="{FF2B5EF4-FFF2-40B4-BE49-F238E27FC236}">
                  <a16:creationId xmlns:a16="http://schemas.microsoft.com/office/drawing/2014/main" id="{0B9461B9-195F-40E0-B301-E84871D34C43}"/>
                </a:ext>
              </a:extLst>
            </p:cNvPr>
            <p:cNvSpPr/>
            <p:nvPr/>
          </p:nvSpPr>
          <p:spPr>
            <a:xfrm>
              <a:off x="6752233" y="2194619"/>
              <a:ext cx="2286198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02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Швидке обчислення </a:t>
              </a:r>
              <a:r>
                <a:rPr lang="en-US" sz="1021" b="1" i="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х n;</a:t>
              </a:r>
              <a:endParaRPr lang="en-US" sz="1021" dirty="0"/>
            </a:p>
          </p:txBody>
        </p:sp>
        <p:sp>
          <p:nvSpPr>
            <p:cNvPr id="107" name="Text 18">
              <a:extLst>
                <a:ext uri="{FF2B5EF4-FFF2-40B4-BE49-F238E27FC236}">
                  <a16:creationId xmlns:a16="http://schemas.microsoft.com/office/drawing/2014/main" id="{DD4B2A85-8DAE-4078-9A2B-C78D2A7FDBA6}"/>
                </a:ext>
              </a:extLst>
            </p:cNvPr>
            <p:cNvSpPr/>
            <p:nvPr/>
          </p:nvSpPr>
          <p:spPr>
            <a:xfrm>
              <a:off x="6752233" y="2479576"/>
              <a:ext cx="2286198" cy="621804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>
                <a:lnSpc>
                  <a:spcPts val="1633"/>
                </a:lnSpc>
              </a:pPr>
              <a:r>
                <a:rPr lang="en-US" sz="1021" b="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двійковий пошук у відсортованому</a:t>
              </a:r>
              <a:r>
                <a:rPr lang="en-US" sz="102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 </a:t>
              </a:r>
              <a:r>
                <a:rPr lang="en-US" sz="1021" b="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масиві з n елементів</a:t>
              </a:r>
              <a:endParaRPr lang="en-US" sz="1021" dirty="0"/>
            </a:p>
          </p:txBody>
        </p:sp>
        <p:sp>
          <p:nvSpPr>
            <p:cNvPr id="108" name="Shape 19">
              <a:extLst>
                <a:ext uri="{FF2B5EF4-FFF2-40B4-BE49-F238E27FC236}">
                  <a16:creationId xmlns:a16="http://schemas.microsoft.com/office/drawing/2014/main" id="{B3B23800-89E6-4D68-BF31-58E489AA8C0A}"/>
                </a:ext>
              </a:extLst>
            </p:cNvPr>
            <p:cNvSpPr/>
            <p:nvPr/>
          </p:nvSpPr>
          <p:spPr>
            <a:xfrm>
              <a:off x="3023989" y="3185419"/>
              <a:ext cx="6144022" cy="789881"/>
            </a:xfrm>
            <a:prstGeom prst="rect">
              <a:avLst/>
            </a:prstGeom>
            <a:solidFill>
              <a:srgbClr val="FFFFFF">
                <a:alpha val="4000"/>
              </a:srgbClr>
            </a:solidFill>
            <a:ln/>
          </p:spPr>
          <p:txBody>
            <a:bodyPr/>
            <a:lstStyle/>
            <a:p>
              <a:endParaRPr lang="uk-UA"/>
            </a:p>
          </p:txBody>
        </p:sp>
        <p:sp>
          <p:nvSpPr>
            <p:cNvPr id="109" name="Text 20">
              <a:extLst>
                <a:ext uri="{FF2B5EF4-FFF2-40B4-BE49-F238E27FC236}">
                  <a16:creationId xmlns:a16="http://schemas.microsoft.com/office/drawing/2014/main" id="{148BFA51-5D00-42AF-AAAA-850F33528F9F}"/>
                </a:ext>
              </a:extLst>
            </p:cNvPr>
            <p:cNvSpPr/>
            <p:nvPr/>
          </p:nvSpPr>
          <p:spPr>
            <a:xfrm>
              <a:off x="3153669" y="3269457"/>
              <a:ext cx="784523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 algn="ctr">
                <a:lnSpc>
                  <a:spcPts val="1633"/>
                </a:lnSpc>
              </a:pPr>
              <a:r>
                <a:rPr lang="en-US" sz="1021" b="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O (n)</a:t>
              </a:r>
              <a:endParaRPr lang="en-US" sz="1021" dirty="0"/>
            </a:p>
          </p:txBody>
        </p:sp>
        <p:sp>
          <p:nvSpPr>
            <p:cNvPr id="110" name="Text 21">
              <a:extLst>
                <a:ext uri="{FF2B5EF4-FFF2-40B4-BE49-F238E27FC236}">
                  <a16:creationId xmlns:a16="http://schemas.microsoft.com/office/drawing/2014/main" id="{BBFDFD33-0A8F-49A3-AD48-632F1C6190F6}"/>
                </a:ext>
              </a:extLst>
            </p:cNvPr>
            <p:cNvSpPr/>
            <p:nvPr/>
          </p:nvSpPr>
          <p:spPr>
            <a:xfrm>
              <a:off x="4203700" y="3269457"/>
              <a:ext cx="2283023" cy="621804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>
                <a:lnSpc>
                  <a:spcPts val="1633"/>
                </a:lnSpc>
              </a:pPr>
              <a:r>
                <a:rPr lang="en-US" sz="1021" b="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Лінійне зростання — подвоєння розміру задачі подвоїть і необхідний час</a:t>
              </a:r>
              <a:endParaRPr lang="en-US" sz="1021" dirty="0"/>
            </a:p>
          </p:txBody>
        </p:sp>
        <p:sp>
          <p:nvSpPr>
            <p:cNvPr id="111" name="Text 22">
              <a:extLst>
                <a:ext uri="{FF2B5EF4-FFF2-40B4-BE49-F238E27FC236}">
                  <a16:creationId xmlns:a16="http://schemas.microsoft.com/office/drawing/2014/main" id="{69A79E10-9528-45A2-A7CF-D760A54C865E}"/>
                </a:ext>
              </a:extLst>
            </p:cNvPr>
            <p:cNvSpPr/>
            <p:nvPr/>
          </p:nvSpPr>
          <p:spPr>
            <a:xfrm>
              <a:off x="6752233" y="3269457"/>
              <a:ext cx="2286198" cy="621804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>
                <a:lnSpc>
                  <a:spcPts val="1633"/>
                </a:lnSpc>
              </a:pPr>
              <a:r>
                <a:rPr lang="en-US" sz="1021" b="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Додавання/віднімання чисел з n цифр;</a:t>
              </a:r>
              <a:r>
                <a:rPr lang="en-US" sz="102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 </a:t>
              </a:r>
              <a:r>
                <a:rPr lang="en-US" sz="1021" b="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лінійний пошук в масиві з n елементів</a:t>
              </a:r>
              <a:endParaRPr lang="en-US" sz="1021" dirty="0"/>
            </a:p>
          </p:txBody>
        </p:sp>
        <p:sp>
          <p:nvSpPr>
            <p:cNvPr id="112" name="Shape 23">
              <a:extLst>
                <a:ext uri="{FF2B5EF4-FFF2-40B4-BE49-F238E27FC236}">
                  <a16:creationId xmlns:a16="http://schemas.microsoft.com/office/drawing/2014/main" id="{9D38A434-B422-4025-93B0-8163D07A7A60}"/>
                </a:ext>
              </a:extLst>
            </p:cNvPr>
            <p:cNvSpPr/>
            <p:nvPr/>
          </p:nvSpPr>
          <p:spPr>
            <a:xfrm>
              <a:off x="3023989" y="3975299"/>
              <a:ext cx="6144022" cy="997148"/>
            </a:xfrm>
            <a:prstGeom prst="rect">
              <a:avLst/>
            </a:prstGeom>
            <a:solidFill>
              <a:srgbClr val="000000">
                <a:alpha val="4000"/>
              </a:srgbClr>
            </a:solidFill>
            <a:ln/>
          </p:spPr>
          <p:txBody>
            <a:bodyPr/>
            <a:lstStyle/>
            <a:p>
              <a:endParaRPr lang="uk-UA"/>
            </a:p>
          </p:txBody>
        </p:sp>
        <p:sp>
          <p:nvSpPr>
            <p:cNvPr id="113" name="Text 24">
              <a:extLst>
                <a:ext uri="{FF2B5EF4-FFF2-40B4-BE49-F238E27FC236}">
                  <a16:creationId xmlns:a16="http://schemas.microsoft.com/office/drawing/2014/main" id="{28A3354F-15AB-4F5D-8D01-E8EA662A397E}"/>
                </a:ext>
              </a:extLst>
            </p:cNvPr>
            <p:cNvSpPr/>
            <p:nvPr/>
          </p:nvSpPr>
          <p:spPr>
            <a:xfrm>
              <a:off x="3153669" y="4059337"/>
              <a:ext cx="784523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 algn="ctr">
                <a:lnSpc>
                  <a:spcPts val="1633"/>
                </a:lnSpc>
              </a:pPr>
              <a:r>
                <a:rPr lang="en-US" sz="102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O</a:t>
              </a:r>
              <a:r>
                <a:rPr lang="en-US" sz="1021" b="1" i="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 (</a:t>
              </a:r>
              <a:r>
                <a:rPr lang="en-US" sz="102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n</a:t>
              </a:r>
              <a:r>
                <a:rPr lang="en-US" sz="1021" b="1" i="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 </a:t>
              </a:r>
              <a:r>
                <a:rPr lang="en-US" sz="102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log n)</a:t>
              </a:r>
              <a:endParaRPr lang="en-US" sz="1021" dirty="0"/>
            </a:p>
          </p:txBody>
        </p:sp>
        <p:sp>
          <p:nvSpPr>
            <p:cNvPr id="114" name="Text 25">
              <a:extLst>
                <a:ext uri="{FF2B5EF4-FFF2-40B4-BE49-F238E27FC236}">
                  <a16:creationId xmlns:a16="http://schemas.microsoft.com/office/drawing/2014/main" id="{7B974D90-AD24-4BD9-A157-30703689D5C2}"/>
                </a:ext>
              </a:extLst>
            </p:cNvPr>
            <p:cNvSpPr/>
            <p:nvPr/>
          </p:nvSpPr>
          <p:spPr>
            <a:xfrm>
              <a:off x="4203700" y="4059337"/>
              <a:ext cx="2283023" cy="829072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>
                <a:lnSpc>
                  <a:spcPts val="1633"/>
                </a:lnSpc>
              </a:pPr>
              <a:r>
                <a:rPr lang="en-US" sz="1021" b="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Лінеаритмічне зростання — подвоєння розміру задачі збільшить необхідний час трохи більше ніж вдвічі</a:t>
              </a:r>
              <a:endParaRPr lang="en-US" sz="1021" dirty="0"/>
            </a:p>
          </p:txBody>
        </p:sp>
        <p:sp>
          <p:nvSpPr>
            <p:cNvPr id="115" name="Text 26">
              <a:extLst>
                <a:ext uri="{FF2B5EF4-FFF2-40B4-BE49-F238E27FC236}">
                  <a16:creationId xmlns:a16="http://schemas.microsoft.com/office/drawing/2014/main" id="{59A15109-CF2A-4436-B01D-CA0A1C9E7A7B}"/>
                </a:ext>
              </a:extLst>
            </p:cNvPr>
            <p:cNvSpPr/>
            <p:nvPr/>
          </p:nvSpPr>
          <p:spPr>
            <a:xfrm>
              <a:off x="6752233" y="4059337"/>
              <a:ext cx="2286198" cy="414536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>
                <a:lnSpc>
                  <a:spcPts val="1633"/>
                </a:lnSpc>
              </a:pPr>
              <a:r>
                <a:rPr lang="en-US" sz="1021" b="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Сортування злиттям або купою масиву</a:t>
              </a:r>
              <a:r>
                <a:rPr lang="en-US" sz="102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 </a:t>
              </a:r>
              <a:r>
                <a:rPr lang="en-US" sz="1021" b="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з n елементів.</a:t>
              </a:r>
              <a:endParaRPr lang="en-US" sz="1021" dirty="0"/>
            </a:p>
          </p:txBody>
        </p:sp>
        <p:sp>
          <p:nvSpPr>
            <p:cNvPr id="116" name="Shape 27">
              <a:extLst>
                <a:ext uri="{FF2B5EF4-FFF2-40B4-BE49-F238E27FC236}">
                  <a16:creationId xmlns:a16="http://schemas.microsoft.com/office/drawing/2014/main" id="{5649F74A-BAA3-404F-8ABE-30BB6DF82199}"/>
                </a:ext>
              </a:extLst>
            </p:cNvPr>
            <p:cNvSpPr/>
            <p:nvPr/>
          </p:nvSpPr>
          <p:spPr>
            <a:xfrm>
              <a:off x="3023989" y="4972447"/>
              <a:ext cx="6144022" cy="1282105"/>
            </a:xfrm>
            <a:prstGeom prst="rect">
              <a:avLst/>
            </a:prstGeom>
            <a:solidFill>
              <a:srgbClr val="FFFFFF">
                <a:alpha val="4000"/>
              </a:srgbClr>
            </a:solidFill>
            <a:ln/>
          </p:spPr>
          <p:txBody>
            <a:bodyPr/>
            <a:lstStyle/>
            <a:p>
              <a:endParaRPr lang="uk-UA"/>
            </a:p>
          </p:txBody>
        </p:sp>
        <p:sp>
          <p:nvSpPr>
            <p:cNvPr id="117" name="Text 28">
              <a:extLst>
                <a:ext uri="{FF2B5EF4-FFF2-40B4-BE49-F238E27FC236}">
                  <a16:creationId xmlns:a16="http://schemas.microsoft.com/office/drawing/2014/main" id="{C828A214-0AB1-415C-8B96-2153C2E75A7A}"/>
                </a:ext>
              </a:extLst>
            </p:cNvPr>
            <p:cNvSpPr/>
            <p:nvPr/>
          </p:nvSpPr>
          <p:spPr>
            <a:xfrm>
              <a:off x="3153669" y="5056485"/>
              <a:ext cx="784523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 algn="ctr">
                <a:lnSpc>
                  <a:spcPts val="1633"/>
                </a:lnSpc>
              </a:pPr>
              <a:r>
                <a:rPr lang="en-US" sz="102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O</a:t>
              </a:r>
              <a:r>
                <a:rPr lang="en-US" sz="1021" b="1" i="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 (n2)</a:t>
              </a:r>
              <a:endParaRPr lang="en-US" sz="1021" dirty="0"/>
            </a:p>
          </p:txBody>
        </p:sp>
        <p:sp>
          <p:nvSpPr>
            <p:cNvPr id="118" name="Text 29">
              <a:extLst>
                <a:ext uri="{FF2B5EF4-FFF2-40B4-BE49-F238E27FC236}">
                  <a16:creationId xmlns:a16="http://schemas.microsoft.com/office/drawing/2014/main" id="{B0979674-6F7C-4DA3-8D47-E79F9203171B}"/>
                </a:ext>
              </a:extLst>
            </p:cNvPr>
            <p:cNvSpPr/>
            <p:nvPr/>
          </p:nvSpPr>
          <p:spPr>
            <a:xfrm>
              <a:off x="4203700" y="5056485"/>
              <a:ext cx="2283023" cy="829072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>
                <a:lnSpc>
                  <a:spcPts val="1633"/>
                </a:lnSpc>
              </a:pPr>
              <a:r>
                <a:rPr lang="en-US" sz="1021" b="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Квадратичне зростання — подвоєння розміру задачі вчетверо збільшує необхідний час</a:t>
              </a:r>
              <a:endParaRPr lang="en-US" sz="1021" dirty="0"/>
            </a:p>
          </p:txBody>
        </p:sp>
        <p:sp>
          <p:nvSpPr>
            <p:cNvPr id="119" name="Text 30">
              <a:extLst>
                <a:ext uri="{FF2B5EF4-FFF2-40B4-BE49-F238E27FC236}">
                  <a16:creationId xmlns:a16="http://schemas.microsoft.com/office/drawing/2014/main" id="{F3170CC5-C95A-4533-BBB4-EF1DF3DA6BC7}"/>
                </a:ext>
              </a:extLst>
            </p:cNvPr>
            <p:cNvSpPr/>
            <p:nvPr/>
          </p:nvSpPr>
          <p:spPr>
            <a:xfrm>
              <a:off x="6752233" y="5056486"/>
              <a:ext cx="2286198" cy="621804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>
                <a:lnSpc>
                  <a:spcPts val="1633"/>
                </a:lnSpc>
              </a:pPr>
              <a:r>
                <a:rPr lang="en-US" sz="1021" b="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Елементарні алгоритми сортування</a:t>
              </a:r>
              <a:r>
                <a:rPr lang="en-US" sz="102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 </a:t>
              </a:r>
              <a:r>
                <a:rPr lang="en-US" sz="1021" b="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масивів з п елементів;</a:t>
              </a:r>
              <a:endParaRPr lang="en-US" sz="1021" dirty="0"/>
            </a:p>
          </p:txBody>
        </p:sp>
        <p:sp>
          <p:nvSpPr>
            <p:cNvPr id="120" name="Text 31">
              <a:extLst>
                <a:ext uri="{FF2B5EF4-FFF2-40B4-BE49-F238E27FC236}">
                  <a16:creationId xmlns:a16="http://schemas.microsoft.com/office/drawing/2014/main" id="{6A09EC7E-8BC7-404F-BDFF-3E424E6B1473}"/>
                </a:ext>
              </a:extLst>
            </p:cNvPr>
            <p:cNvSpPr/>
            <p:nvPr/>
          </p:nvSpPr>
          <p:spPr>
            <a:xfrm>
              <a:off x="6752233" y="5755978"/>
              <a:ext cx="2286198" cy="414536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>
                <a:lnSpc>
                  <a:spcPts val="1633"/>
                </a:lnSpc>
              </a:pPr>
              <a:r>
                <a:rPr lang="en-US" sz="1021" b="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Лінійний пошук у квадратній матриці</a:t>
              </a:r>
              <a:r>
                <a:rPr lang="en-US" sz="102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 </a:t>
              </a:r>
              <a:r>
                <a:rPr lang="en-US" sz="1021" b="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розмірності n.</a:t>
              </a:r>
              <a:endParaRPr lang="en-US" sz="1021" dirty="0"/>
            </a:p>
          </p:txBody>
        </p:sp>
        <p:sp>
          <p:nvSpPr>
            <p:cNvPr id="121" name="Shape 32">
              <a:extLst>
                <a:ext uri="{FF2B5EF4-FFF2-40B4-BE49-F238E27FC236}">
                  <a16:creationId xmlns:a16="http://schemas.microsoft.com/office/drawing/2014/main" id="{782CB17C-4198-4CAA-972A-58E98B67CC6F}"/>
                </a:ext>
              </a:extLst>
            </p:cNvPr>
            <p:cNvSpPr/>
            <p:nvPr/>
          </p:nvSpPr>
          <p:spPr>
            <a:xfrm>
              <a:off x="3023989" y="6254552"/>
              <a:ext cx="6144022" cy="789881"/>
            </a:xfrm>
            <a:prstGeom prst="rect">
              <a:avLst/>
            </a:prstGeom>
            <a:solidFill>
              <a:srgbClr val="000000">
                <a:alpha val="4000"/>
              </a:srgbClr>
            </a:solidFill>
            <a:ln/>
          </p:spPr>
          <p:txBody>
            <a:bodyPr/>
            <a:lstStyle/>
            <a:p>
              <a:endParaRPr lang="uk-UA"/>
            </a:p>
          </p:txBody>
        </p:sp>
        <p:sp>
          <p:nvSpPr>
            <p:cNvPr id="122" name="Text 33">
              <a:extLst>
                <a:ext uri="{FF2B5EF4-FFF2-40B4-BE49-F238E27FC236}">
                  <a16:creationId xmlns:a16="http://schemas.microsoft.com/office/drawing/2014/main" id="{502D8AFF-C326-4F48-AD5C-AA65461602FD}"/>
                </a:ext>
              </a:extLst>
            </p:cNvPr>
            <p:cNvSpPr/>
            <p:nvPr/>
          </p:nvSpPr>
          <p:spPr>
            <a:xfrm>
              <a:off x="3153669" y="6338590"/>
              <a:ext cx="784523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 algn="ctr">
                <a:lnSpc>
                  <a:spcPts val="1633"/>
                </a:lnSpc>
              </a:pPr>
              <a:r>
                <a:rPr lang="en-US" sz="102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O</a:t>
              </a:r>
              <a:r>
                <a:rPr lang="en-US" sz="1021" b="1" i="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 (n3)</a:t>
              </a:r>
              <a:endParaRPr lang="en-US" sz="1021" dirty="0"/>
            </a:p>
          </p:txBody>
        </p:sp>
        <p:sp>
          <p:nvSpPr>
            <p:cNvPr id="123" name="Text 34">
              <a:extLst>
                <a:ext uri="{FF2B5EF4-FFF2-40B4-BE49-F238E27FC236}">
                  <a16:creationId xmlns:a16="http://schemas.microsoft.com/office/drawing/2014/main" id="{EF9EC843-D3FD-4DDA-82E0-FA2F6EFC833D}"/>
                </a:ext>
              </a:extLst>
            </p:cNvPr>
            <p:cNvSpPr/>
            <p:nvPr/>
          </p:nvSpPr>
          <p:spPr>
            <a:xfrm>
              <a:off x="4203700" y="6338591"/>
              <a:ext cx="2283023" cy="621804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>
                <a:lnSpc>
                  <a:spcPts val="1633"/>
                </a:lnSpc>
              </a:pPr>
              <a:r>
                <a:rPr lang="en-US" sz="1021" b="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Кубічне зростання — подвоєння розміру задачі збільшує необхідний час у вісім разів</a:t>
              </a:r>
              <a:endParaRPr lang="en-US" sz="1021" dirty="0"/>
            </a:p>
          </p:txBody>
        </p:sp>
        <p:sp>
          <p:nvSpPr>
            <p:cNvPr id="124" name="Text 35">
              <a:extLst>
                <a:ext uri="{FF2B5EF4-FFF2-40B4-BE49-F238E27FC236}">
                  <a16:creationId xmlns:a16="http://schemas.microsoft.com/office/drawing/2014/main" id="{7665170F-86E1-42B3-90A1-E1FFF7B0F31D}"/>
                </a:ext>
              </a:extLst>
            </p:cNvPr>
            <p:cNvSpPr/>
            <p:nvPr/>
          </p:nvSpPr>
          <p:spPr>
            <a:xfrm>
              <a:off x="6752233" y="6338590"/>
              <a:ext cx="2286198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021" b="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Звичайне множення матриць</a:t>
              </a:r>
              <a:endParaRPr lang="en-US" sz="1021" dirty="0"/>
            </a:p>
          </p:txBody>
        </p:sp>
        <p:sp>
          <p:nvSpPr>
            <p:cNvPr id="125" name="Shape 36">
              <a:extLst>
                <a:ext uri="{FF2B5EF4-FFF2-40B4-BE49-F238E27FC236}">
                  <a16:creationId xmlns:a16="http://schemas.microsoft.com/office/drawing/2014/main" id="{74BED64B-5A58-4D18-AB1E-E7AF6BE0F8A0}"/>
                </a:ext>
              </a:extLst>
            </p:cNvPr>
            <p:cNvSpPr/>
            <p:nvPr/>
          </p:nvSpPr>
          <p:spPr>
            <a:xfrm>
              <a:off x="3023989" y="7044432"/>
              <a:ext cx="6144022" cy="997148"/>
            </a:xfrm>
            <a:prstGeom prst="rect">
              <a:avLst/>
            </a:prstGeom>
            <a:solidFill>
              <a:srgbClr val="FFFFFF">
                <a:alpha val="4000"/>
              </a:srgbClr>
            </a:solidFill>
            <a:ln/>
          </p:spPr>
          <p:txBody>
            <a:bodyPr/>
            <a:lstStyle/>
            <a:p>
              <a:endParaRPr lang="uk-UA"/>
            </a:p>
          </p:txBody>
        </p:sp>
        <p:sp>
          <p:nvSpPr>
            <p:cNvPr id="126" name="Text 37">
              <a:extLst>
                <a:ext uri="{FF2B5EF4-FFF2-40B4-BE49-F238E27FC236}">
                  <a16:creationId xmlns:a16="http://schemas.microsoft.com/office/drawing/2014/main" id="{239134EC-AC91-4177-A183-FBF3AF5F6CBC}"/>
                </a:ext>
              </a:extLst>
            </p:cNvPr>
            <p:cNvSpPr/>
            <p:nvPr/>
          </p:nvSpPr>
          <p:spPr>
            <a:xfrm>
              <a:off x="3153669" y="7128470"/>
              <a:ext cx="784523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 algn="ctr">
                <a:lnSpc>
                  <a:spcPts val="1633"/>
                </a:lnSpc>
              </a:pPr>
              <a:r>
                <a:rPr lang="en-US" sz="102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O (а</a:t>
              </a:r>
              <a:r>
                <a:rPr lang="en-US" sz="1021" b="1" i="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n</a:t>
              </a:r>
              <a:r>
                <a:rPr lang="en-US" sz="102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)</a:t>
              </a:r>
              <a:endParaRPr lang="en-US" sz="1021" dirty="0"/>
            </a:p>
          </p:txBody>
        </p:sp>
        <p:sp>
          <p:nvSpPr>
            <p:cNvPr id="127" name="Text 38">
              <a:extLst>
                <a:ext uri="{FF2B5EF4-FFF2-40B4-BE49-F238E27FC236}">
                  <a16:creationId xmlns:a16="http://schemas.microsoft.com/office/drawing/2014/main" id="{6AEA2CE7-220C-4746-84EC-D48B5B7E721B}"/>
                </a:ext>
              </a:extLst>
            </p:cNvPr>
            <p:cNvSpPr/>
            <p:nvPr/>
          </p:nvSpPr>
          <p:spPr>
            <a:xfrm>
              <a:off x="4203700" y="7128470"/>
              <a:ext cx="2283023" cy="829072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>
                <a:lnSpc>
                  <a:spcPts val="1633"/>
                </a:lnSpc>
              </a:pPr>
              <a:r>
                <a:rPr lang="en-US" sz="1021" b="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Експоненціальне зростання — збільшення розміру задачі на 1 призводить до а-кратного збільшення необхідного часу</a:t>
              </a:r>
              <a:endParaRPr lang="en-US" sz="1021" dirty="0"/>
            </a:p>
          </p:txBody>
        </p:sp>
        <p:sp>
          <p:nvSpPr>
            <p:cNvPr id="128" name="Text 39">
              <a:extLst>
                <a:ext uri="{FF2B5EF4-FFF2-40B4-BE49-F238E27FC236}">
                  <a16:creationId xmlns:a16="http://schemas.microsoft.com/office/drawing/2014/main" id="{A580EFCA-0EC9-4226-96AA-BA55C3721A26}"/>
                </a:ext>
              </a:extLst>
            </p:cNvPr>
            <p:cNvSpPr/>
            <p:nvPr/>
          </p:nvSpPr>
          <p:spPr>
            <a:xfrm>
              <a:off x="6752233" y="7128470"/>
              <a:ext cx="2286198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021" b="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Деякі задачі комівояжера;</a:t>
              </a:r>
              <a:endParaRPr lang="en-US" sz="1021" dirty="0"/>
            </a:p>
          </p:txBody>
        </p:sp>
        <p:sp>
          <p:nvSpPr>
            <p:cNvPr id="129" name="Text 40">
              <a:extLst>
                <a:ext uri="{FF2B5EF4-FFF2-40B4-BE49-F238E27FC236}">
                  <a16:creationId xmlns:a16="http://schemas.microsoft.com/office/drawing/2014/main" id="{F583820E-E46C-4296-90B8-E2F41B7DDB40}"/>
                </a:ext>
              </a:extLst>
            </p:cNvPr>
            <p:cNvSpPr/>
            <p:nvPr/>
          </p:nvSpPr>
          <p:spPr>
            <a:xfrm>
              <a:off x="6752233" y="7413427"/>
              <a:ext cx="2286198" cy="414536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>
                <a:lnSpc>
                  <a:spcPts val="1633"/>
                </a:lnSpc>
              </a:pPr>
              <a:r>
                <a:rPr lang="en-US" sz="1021" b="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Алгоритми пошуку повним перебором</a:t>
              </a:r>
              <a:endParaRPr lang="en-US" sz="1021" dirty="0"/>
            </a:p>
          </p:txBody>
        </p:sp>
      </p:grpSp>
      <p:sp>
        <p:nvSpPr>
          <p:cNvPr id="131" name="Овал 130">
            <a:extLst>
              <a:ext uri="{FF2B5EF4-FFF2-40B4-BE49-F238E27FC236}">
                <a16:creationId xmlns:a16="http://schemas.microsoft.com/office/drawing/2014/main" id="{5AD69E24-E81F-4C88-AE98-F99A9387A46F}"/>
              </a:ext>
            </a:extLst>
          </p:cNvPr>
          <p:cNvSpPr/>
          <p:nvPr/>
        </p:nvSpPr>
        <p:spPr>
          <a:xfrm>
            <a:off x="10167817" y="-156345"/>
            <a:ext cx="1001949" cy="78794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2" name="Овал 131">
            <a:extLst>
              <a:ext uri="{FF2B5EF4-FFF2-40B4-BE49-F238E27FC236}">
                <a16:creationId xmlns:a16="http://schemas.microsoft.com/office/drawing/2014/main" id="{891D8E6A-4A04-46C1-A1A3-E6F7C00EAAAB}"/>
              </a:ext>
            </a:extLst>
          </p:cNvPr>
          <p:cNvSpPr/>
          <p:nvPr/>
        </p:nvSpPr>
        <p:spPr>
          <a:xfrm>
            <a:off x="6868537" y="-591758"/>
            <a:ext cx="1001949" cy="78794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3" name="Овал 132">
            <a:extLst>
              <a:ext uri="{FF2B5EF4-FFF2-40B4-BE49-F238E27FC236}">
                <a16:creationId xmlns:a16="http://schemas.microsoft.com/office/drawing/2014/main" id="{491B030C-3362-40DE-B058-4CFCBB8AFB69}"/>
              </a:ext>
            </a:extLst>
          </p:cNvPr>
          <p:cNvSpPr/>
          <p:nvPr/>
        </p:nvSpPr>
        <p:spPr>
          <a:xfrm>
            <a:off x="11030812" y="1700523"/>
            <a:ext cx="1001949" cy="78794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4" name="Овал 133">
            <a:extLst>
              <a:ext uri="{FF2B5EF4-FFF2-40B4-BE49-F238E27FC236}">
                <a16:creationId xmlns:a16="http://schemas.microsoft.com/office/drawing/2014/main" id="{6249B6C8-0EAE-4DEF-B8ED-1690E81AE0D9}"/>
              </a:ext>
            </a:extLst>
          </p:cNvPr>
          <p:cNvSpPr/>
          <p:nvPr/>
        </p:nvSpPr>
        <p:spPr>
          <a:xfrm>
            <a:off x="231987" y="1537330"/>
            <a:ext cx="1001949" cy="78794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5" name="Овал 134">
            <a:extLst>
              <a:ext uri="{FF2B5EF4-FFF2-40B4-BE49-F238E27FC236}">
                <a16:creationId xmlns:a16="http://schemas.microsoft.com/office/drawing/2014/main" id="{F2E1C9F6-A5AB-4345-979B-A36986AF1377}"/>
              </a:ext>
            </a:extLst>
          </p:cNvPr>
          <p:cNvSpPr/>
          <p:nvPr/>
        </p:nvSpPr>
        <p:spPr>
          <a:xfrm>
            <a:off x="-456213" y="3596660"/>
            <a:ext cx="1001949" cy="78794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6" name="Овал 135">
            <a:extLst>
              <a:ext uri="{FF2B5EF4-FFF2-40B4-BE49-F238E27FC236}">
                <a16:creationId xmlns:a16="http://schemas.microsoft.com/office/drawing/2014/main" id="{791461BB-0275-4D2A-9CBD-CD53A196CE16}"/>
              </a:ext>
            </a:extLst>
          </p:cNvPr>
          <p:cNvSpPr/>
          <p:nvPr/>
        </p:nvSpPr>
        <p:spPr>
          <a:xfrm>
            <a:off x="11511548" y="5133804"/>
            <a:ext cx="1001949" cy="78794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7" name="Овал 136">
            <a:extLst>
              <a:ext uri="{FF2B5EF4-FFF2-40B4-BE49-F238E27FC236}">
                <a16:creationId xmlns:a16="http://schemas.microsoft.com/office/drawing/2014/main" id="{A74449FC-BCF2-4CDE-B717-248C11D1E8B6}"/>
              </a:ext>
            </a:extLst>
          </p:cNvPr>
          <p:cNvSpPr/>
          <p:nvPr/>
        </p:nvSpPr>
        <p:spPr>
          <a:xfrm>
            <a:off x="625350" y="5354755"/>
            <a:ext cx="1001949" cy="78794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8" name="Овал 137">
            <a:extLst>
              <a:ext uri="{FF2B5EF4-FFF2-40B4-BE49-F238E27FC236}">
                <a16:creationId xmlns:a16="http://schemas.microsoft.com/office/drawing/2014/main" id="{B1F2828E-7730-43DC-8A9D-17067A71501E}"/>
              </a:ext>
            </a:extLst>
          </p:cNvPr>
          <p:cNvSpPr/>
          <p:nvPr/>
        </p:nvSpPr>
        <p:spPr>
          <a:xfrm>
            <a:off x="10737940" y="3720727"/>
            <a:ext cx="1001949" cy="78794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748765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DD7E432-773B-4200-9A7B-114F76C23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918" y="902728"/>
            <a:ext cx="5313174" cy="4308872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Від двійкового пошуку цей алгоритм відрізняє рух винятково вперед. Майте на увазі, що такий пошук вимагає відсортованої колекції.</a:t>
            </a:r>
            <a:endParaRPr kumimoji="0" lang="uk-UA" altLang="uk-UA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Ми стрибаємо вперед на інтервал 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sqrt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arraylength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), доки не досягнемо елемента більшого, ніж поточний елемент або кінця масиву. При кожному стрибку записується попередній крок.</a:t>
            </a:r>
            <a:endParaRPr kumimoji="0" lang="uk-UA" altLang="uk-UA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Стрибки припиняються, коли знайдений елемент більше, ніж шуканий. Потім запускаємо лінійний пошук між попереднім та поточним кроками.</a:t>
            </a:r>
            <a:endParaRPr kumimoji="0" lang="uk-UA" altLang="uk-UA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 зменшує поле пошуку та робить лінійний пошук життєздатним варіантом.</a:t>
            </a:r>
            <a:endParaRPr kumimoji="0" lang="uk-UA" altLang="uk-UA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87C2DE86-B9E8-4ACB-9E52-A7EB96BD6C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219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Пошук стрибками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B71E7A7-1EFB-4E50-BF0E-22FC3B2C3E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4811" y="902728"/>
            <a:ext cx="5558271" cy="4308872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Ми починаємо з 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jumpstep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розміром з квадратний корінь від довжини масиву і продовжуємо стрибати вперед з тим же розміром, поки не знайдемо елемент, який буде таким же або більше шуканого елемента.</a:t>
            </a:r>
            <a:endParaRPr kumimoji="0" lang="uk-UA" altLang="uk-UA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Спершу перевіряється елемент 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integers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jumpStep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], потім 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integers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[2jumpStep], 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integers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[3jumpStep] і так далі. Цей елемент зберігається в змінній 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previousStep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uk-UA" altLang="uk-UA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Коли знайдено значення, при якому 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integers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previousStep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 &lt;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elementToSearch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integers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jumpStep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], виконується лінійний пошук між 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integers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previousStep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 та 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integers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jumpStep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 або елементом більшим, ніж &lt; /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span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elementToSearch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uk-UA" altLang="uk-UA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5122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>
            <a:extLst>
              <a:ext uri="{FF2B5EF4-FFF2-40B4-BE49-F238E27FC236}">
                <a16:creationId xmlns:a16="http://schemas.microsoft.com/office/drawing/2014/main" id="{A0A272EB-18E7-4874-87B9-5CA7D5C6C9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219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Пошук стрибками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4770FE-0EB7-432C-8F25-B7ACA5569311}"/>
              </a:ext>
            </a:extLst>
          </p:cNvPr>
          <p:cNvSpPr txBox="1"/>
          <p:nvPr/>
        </p:nvSpPr>
        <p:spPr>
          <a:xfrm>
            <a:off x="223101" y="1032510"/>
            <a:ext cx="11745798" cy="5355312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DCC6E0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i="0" dirty="0">
                <a:solidFill>
                  <a:srgbClr val="DCC6E0"/>
                </a:solidFill>
                <a:effectLst/>
                <a:latin typeface="Courier New" panose="02070309020205020404" pitchFamily="49" charset="0"/>
              </a:rPr>
              <a:t>static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i="0" dirty="0">
                <a:solidFill>
                  <a:srgbClr val="DCC6E0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00E0E0"/>
                </a:solidFill>
                <a:effectLst/>
                <a:latin typeface="Courier New" panose="02070309020205020404" pitchFamily="49" charset="0"/>
              </a:rPr>
              <a:t>jumpSearch</a:t>
            </a:r>
            <a:r>
              <a:rPr lang="en-US" b="0" i="0" dirty="0">
                <a:solidFill>
                  <a:srgbClr val="F5AB35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i="0" dirty="0">
                <a:solidFill>
                  <a:srgbClr val="DCC6E0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b="0" i="0" dirty="0">
                <a:solidFill>
                  <a:srgbClr val="F5AB35"/>
                </a:solidFill>
                <a:effectLst/>
                <a:latin typeface="Courier New" panose="02070309020205020404" pitchFamily="49" charset="0"/>
              </a:rPr>
              <a:t>[] integers, </a:t>
            </a:r>
            <a:r>
              <a:rPr lang="en-US" b="0" i="0" dirty="0">
                <a:solidFill>
                  <a:srgbClr val="DCC6E0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b="0" i="0" dirty="0">
                <a:solidFill>
                  <a:srgbClr val="F5AB35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F5AB35"/>
                </a:solidFill>
                <a:effectLst/>
                <a:latin typeface="Courier New" panose="02070309020205020404" pitchFamily="49" charset="0"/>
              </a:rPr>
              <a:t>elementToSearch</a:t>
            </a:r>
            <a:r>
              <a:rPr lang="en-US" b="0" i="0" dirty="0">
                <a:solidFill>
                  <a:srgbClr val="F5AB35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{ </a:t>
            </a:r>
            <a:endParaRPr lang="uk-UA" b="0" i="0" dirty="0">
              <a:solidFill>
                <a:srgbClr val="F8F8F2"/>
              </a:solidFill>
              <a:effectLst/>
              <a:latin typeface="Courier New" panose="02070309020205020404" pitchFamily="49" charset="0"/>
            </a:endParaRPr>
          </a:p>
          <a:p>
            <a:r>
              <a:rPr lang="uk-UA" dirty="0">
                <a:solidFill>
                  <a:srgbClr val="F8F8F2"/>
                </a:solidFill>
                <a:latin typeface="Courier New" panose="02070309020205020404" pitchFamily="49" charset="0"/>
              </a:rPr>
              <a:t>	</a:t>
            </a:r>
            <a:r>
              <a:rPr lang="en-US" b="0" i="0" dirty="0">
                <a:solidFill>
                  <a:srgbClr val="DCC6E0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arrayLength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integers.length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; </a:t>
            </a:r>
            <a:endParaRPr lang="uk-UA" b="0" i="0" dirty="0">
              <a:solidFill>
                <a:srgbClr val="F8F8F2"/>
              </a:solidFill>
              <a:effectLst/>
              <a:latin typeface="Courier New" panose="02070309020205020404" pitchFamily="49" charset="0"/>
            </a:endParaRPr>
          </a:p>
          <a:p>
            <a:r>
              <a:rPr lang="uk-UA" dirty="0">
                <a:solidFill>
                  <a:srgbClr val="F8F8F2"/>
                </a:solidFill>
                <a:latin typeface="Courier New" panose="02070309020205020404" pitchFamily="49" charset="0"/>
              </a:rPr>
              <a:t>	</a:t>
            </a:r>
            <a:r>
              <a:rPr lang="en-US" b="0" i="0" dirty="0">
                <a:solidFill>
                  <a:srgbClr val="DCC6E0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jumpStep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= (</a:t>
            </a:r>
            <a:r>
              <a:rPr lang="en-US" b="0" i="0" dirty="0">
                <a:solidFill>
                  <a:srgbClr val="DCC6E0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) </a:t>
            </a:r>
            <a:r>
              <a:rPr lang="en-US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Math.sqrt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integers.length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); </a:t>
            </a:r>
            <a:endParaRPr lang="uk-UA" b="0" i="0" dirty="0">
              <a:solidFill>
                <a:srgbClr val="F8F8F2"/>
              </a:solidFill>
              <a:effectLst/>
              <a:latin typeface="Courier New" panose="02070309020205020404" pitchFamily="49" charset="0"/>
            </a:endParaRPr>
          </a:p>
          <a:p>
            <a:r>
              <a:rPr lang="uk-UA" dirty="0">
                <a:solidFill>
                  <a:srgbClr val="F8F8F2"/>
                </a:solidFill>
                <a:latin typeface="Courier New" panose="02070309020205020404" pitchFamily="49" charset="0"/>
              </a:rPr>
              <a:t>	</a:t>
            </a:r>
            <a:r>
              <a:rPr lang="en-US" b="0" i="0" dirty="0">
                <a:solidFill>
                  <a:srgbClr val="DCC6E0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previousStep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b="0" i="0" dirty="0">
                <a:solidFill>
                  <a:srgbClr val="F5AB35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; </a:t>
            </a:r>
            <a:endParaRPr lang="uk-UA" b="0" i="0" dirty="0">
              <a:solidFill>
                <a:srgbClr val="F8F8F2"/>
              </a:solidFill>
              <a:effectLst/>
              <a:latin typeface="Courier New" panose="02070309020205020404" pitchFamily="49" charset="0"/>
            </a:endParaRPr>
          </a:p>
          <a:p>
            <a:r>
              <a:rPr lang="uk-UA" dirty="0">
                <a:solidFill>
                  <a:srgbClr val="F8F8F2"/>
                </a:solidFill>
                <a:latin typeface="Courier New" panose="02070309020205020404" pitchFamily="49" charset="0"/>
              </a:rPr>
              <a:t>	</a:t>
            </a:r>
            <a:r>
              <a:rPr lang="en-US" b="0" i="0" dirty="0">
                <a:solidFill>
                  <a:srgbClr val="DCC6E0"/>
                </a:solidFill>
                <a:effectLst/>
                <a:latin typeface="Courier New" panose="02070309020205020404" pitchFamily="49" charset="0"/>
              </a:rPr>
              <a:t>while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(integers[</a:t>
            </a:r>
            <a:r>
              <a:rPr lang="en-US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Math.min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jumpStep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arrayLength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) - </a:t>
            </a:r>
            <a:r>
              <a:rPr lang="en-US" b="0" i="0" dirty="0">
                <a:solidFill>
                  <a:srgbClr val="F5AB35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] &lt; </a:t>
            </a:r>
            <a:r>
              <a:rPr lang="en-US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elementToSearch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) {</a:t>
            </a:r>
            <a:endParaRPr lang="uk-UA" b="0" i="0" dirty="0">
              <a:solidFill>
                <a:srgbClr val="F8F8F2"/>
              </a:solidFill>
              <a:effectLst/>
              <a:latin typeface="Courier New" panose="02070309020205020404" pitchFamily="49" charset="0"/>
            </a:endParaRPr>
          </a:p>
          <a:p>
            <a:r>
              <a:rPr lang="uk-UA" dirty="0">
                <a:solidFill>
                  <a:srgbClr val="F8F8F2"/>
                </a:solidFill>
                <a:latin typeface="Courier New" panose="02070309020205020404" pitchFamily="49" charset="0"/>
              </a:rPr>
              <a:t>		</a:t>
            </a:r>
            <a:r>
              <a:rPr lang="en-US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previousStep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jumpStep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; </a:t>
            </a:r>
            <a:endParaRPr lang="uk-UA" b="0" i="0" dirty="0">
              <a:solidFill>
                <a:srgbClr val="F8F8F2"/>
              </a:solidFill>
              <a:effectLst/>
              <a:latin typeface="Courier New" panose="02070309020205020404" pitchFamily="49" charset="0"/>
            </a:endParaRPr>
          </a:p>
          <a:p>
            <a:r>
              <a:rPr lang="uk-UA" dirty="0">
                <a:solidFill>
                  <a:srgbClr val="F8F8F2"/>
                </a:solidFill>
                <a:latin typeface="Courier New" panose="02070309020205020404" pitchFamily="49" charset="0"/>
              </a:rPr>
              <a:t>		</a:t>
            </a:r>
            <a:r>
              <a:rPr lang="en-US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jumpStep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+= (</a:t>
            </a:r>
            <a:r>
              <a:rPr lang="en-US" b="0" i="0" dirty="0">
                <a:solidFill>
                  <a:srgbClr val="DCC6E0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)(</a:t>
            </a:r>
            <a:r>
              <a:rPr lang="en-US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Math.sqrt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arrayLength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)); </a:t>
            </a:r>
            <a:endParaRPr lang="uk-UA" b="0" i="0" dirty="0">
              <a:solidFill>
                <a:srgbClr val="F8F8F2"/>
              </a:solidFill>
              <a:effectLst/>
              <a:latin typeface="Courier New" panose="02070309020205020404" pitchFamily="49" charset="0"/>
            </a:endParaRPr>
          </a:p>
          <a:p>
            <a:r>
              <a:rPr lang="uk-UA" dirty="0">
                <a:solidFill>
                  <a:srgbClr val="F8F8F2"/>
                </a:solidFill>
                <a:latin typeface="Courier New" panose="02070309020205020404" pitchFamily="49" charset="0"/>
              </a:rPr>
              <a:t>		</a:t>
            </a:r>
            <a:r>
              <a:rPr lang="en-US" b="0" i="0" dirty="0">
                <a:solidFill>
                  <a:srgbClr val="DCC6E0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(</a:t>
            </a:r>
            <a:r>
              <a:rPr lang="en-US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previousStep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&gt;= </a:t>
            </a:r>
            <a:r>
              <a:rPr lang="en-US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arrayLength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) </a:t>
            </a:r>
            <a:endParaRPr lang="uk-UA" b="0" i="0" dirty="0">
              <a:solidFill>
                <a:srgbClr val="F8F8F2"/>
              </a:solidFill>
              <a:effectLst/>
              <a:latin typeface="Courier New" panose="02070309020205020404" pitchFamily="49" charset="0"/>
            </a:endParaRPr>
          </a:p>
          <a:p>
            <a:r>
              <a:rPr lang="uk-UA" dirty="0">
                <a:solidFill>
                  <a:srgbClr val="F8F8F2"/>
                </a:solidFill>
                <a:latin typeface="Courier New" panose="02070309020205020404" pitchFamily="49" charset="0"/>
              </a:rPr>
              <a:t>			</a:t>
            </a:r>
            <a:r>
              <a:rPr lang="en-US" b="0" i="0" dirty="0">
                <a:solidFill>
                  <a:srgbClr val="DCC6E0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-</a:t>
            </a:r>
            <a:r>
              <a:rPr lang="en-US" b="0" i="0" dirty="0">
                <a:solidFill>
                  <a:srgbClr val="F5AB35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; </a:t>
            </a:r>
            <a:endParaRPr lang="uk-UA" b="0" i="0" dirty="0">
              <a:solidFill>
                <a:srgbClr val="F8F8F2"/>
              </a:solidFill>
              <a:effectLst/>
              <a:latin typeface="Courier New" panose="02070309020205020404" pitchFamily="49" charset="0"/>
            </a:endParaRPr>
          </a:p>
          <a:p>
            <a:r>
              <a:rPr lang="uk-UA" dirty="0">
                <a:solidFill>
                  <a:srgbClr val="F8F8F2"/>
                </a:solidFill>
                <a:latin typeface="Courier New" panose="02070309020205020404" pitchFamily="49" charset="0"/>
              </a:rPr>
              <a:t>	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} </a:t>
            </a:r>
            <a:endParaRPr lang="uk-UA" b="0" i="0" dirty="0">
              <a:solidFill>
                <a:srgbClr val="F8F8F2"/>
              </a:solidFill>
              <a:effectLst/>
              <a:latin typeface="Courier New" panose="02070309020205020404" pitchFamily="49" charset="0"/>
            </a:endParaRPr>
          </a:p>
          <a:p>
            <a:r>
              <a:rPr lang="uk-UA" dirty="0">
                <a:solidFill>
                  <a:srgbClr val="F8F8F2"/>
                </a:solidFill>
                <a:latin typeface="Courier New" panose="02070309020205020404" pitchFamily="49" charset="0"/>
              </a:rPr>
              <a:t>	</a:t>
            </a:r>
            <a:r>
              <a:rPr lang="en-US" b="0" i="0" dirty="0">
                <a:solidFill>
                  <a:srgbClr val="DCC6E0"/>
                </a:solidFill>
                <a:effectLst/>
                <a:latin typeface="Courier New" panose="02070309020205020404" pitchFamily="49" charset="0"/>
              </a:rPr>
              <a:t>while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(integers[</a:t>
            </a:r>
            <a:r>
              <a:rPr lang="en-US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previousStep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] &lt; </a:t>
            </a:r>
            <a:r>
              <a:rPr lang="en-US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elementToSearch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) { </a:t>
            </a:r>
            <a:endParaRPr lang="uk-UA" b="0" i="0" dirty="0">
              <a:solidFill>
                <a:srgbClr val="F8F8F2"/>
              </a:solidFill>
              <a:effectLst/>
              <a:latin typeface="Courier New" panose="02070309020205020404" pitchFamily="49" charset="0"/>
            </a:endParaRPr>
          </a:p>
          <a:p>
            <a:r>
              <a:rPr lang="uk-UA" dirty="0">
                <a:solidFill>
                  <a:srgbClr val="F8F8F2"/>
                </a:solidFill>
                <a:latin typeface="Courier New" panose="02070309020205020404" pitchFamily="49" charset="0"/>
              </a:rPr>
              <a:t>		</a:t>
            </a:r>
            <a:r>
              <a:rPr lang="en-US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previousStep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++; </a:t>
            </a:r>
            <a:endParaRPr lang="uk-UA" b="0" i="0" dirty="0">
              <a:solidFill>
                <a:srgbClr val="F8F8F2"/>
              </a:solidFill>
              <a:effectLst/>
              <a:latin typeface="Courier New" panose="02070309020205020404" pitchFamily="49" charset="0"/>
            </a:endParaRPr>
          </a:p>
          <a:p>
            <a:r>
              <a:rPr lang="uk-UA" dirty="0">
                <a:solidFill>
                  <a:srgbClr val="F8F8F2"/>
                </a:solidFill>
                <a:latin typeface="Courier New" panose="02070309020205020404" pitchFamily="49" charset="0"/>
              </a:rPr>
              <a:t>		</a:t>
            </a:r>
            <a:r>
              <a:rPr lang="en-US" b="0" i="0" dirty="0">
                <a:solidFill>
                  <a:srgbClr val="DCC6E0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(</a:t>
            </a:r>
            <a:r>
              <a:rPr lang="en-US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previousStep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== </a:t>
            </a:r>
            <a:r>
              <a:rPr lang="en-US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Math.min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jumpStep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arrayLength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)) </a:t>
            </a:r>
            <a:endParaRPr lang="uk-UA" b="0" i="0" dirty="0">
              <a:solidFill>
                <a:srgbClr val="F8F8F2"/>
              </a:solidFill>
              <a:effectLst/>
              <a:latin typeface="Courier New" panose="02070309020205020404" pitchFamily="49" charset="0"/>
            </a:endParaRPr>
          </a:p>
          <a:p>
            <a:r>
              <a:rPr lang="uk-UA" dirty="0">
                <a:solidFill>
                  <a:srgbClr val="F8F8F2"/>
                </a:solidFill>
                <a:latin typeface="Courier New" panose="02070309020205020404" pitchFamily="49" charset="0"/>
              </a:rPr>
              <a:t>			</a:t>
            </a:r>
            <a:r>
              <a:rPr lang="en-US" b="0" i="0" dirty="0">
                <a:solidFill>
                  <a:srgbClr val="DCC6E0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-</a:t>
            </a:r>
            <a:r>
              <a:rPr lang="en-US" b="0" i="0" dirty="0">
                <a:solidFill>
                  <a:srgbClr val="F5AB35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; </a:t>
            </a:r>
            <a:endParaRPr lang="uk-UA" b="0" i="0" dirty="0">
              <a:solidFill>
                <a:srgbClr val="F8F8F2"/>
              </a:solidFill>
              <a:effectLst/>
              <a:latin typeface="Courier New" panose="02070309020205020404" pitchFamily="49" charset="0"/>
            </a:endParaRPr>
          </a:p>
          <a:p>
            <a:r>
              <a:rPr lang="uk-UA" dirty="0">
                <a:solidFill>
                  <a:srgbClr val="F8F8F2"/>
                </a:solidFill>
                <a:latin typeface="Courier New" panose="02070309020205020404" pitchFamily="49" charset="0"/>
              </a:rPr>
              <a:t>	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} </a:t>
            </a:r>
            <a:endParaRPr lang="uk-UA" b="0" i="0" dirty="0">
              <a:solidFill>
                <a:srgbClr val="F8F8F2"/>
              </a:solidFill>
              <a:effectLst/>
              <a:latin typeface="Courier New" panose="02070309020205020404" pitchFamily="49" charset="0"/>
            </a:endParaRPr>
          </a:p>
          <a:p>
            <a:r>
              <a:rPr lang="uk-UA" dirty="0">
                <a:solidFill>
                  <a:srgbClr val="F8F8F2"/>
                </a:solidFill>
                <a:latin typeface="Courier New" panose="02070309020205020404" pitchFamily="49" charset="0"/>
              </a:rPr>
              <a:t>	</a:t>
            </a:r>
            <a:r>
              <a:rPr lang="en-US" b="0" i="0" dirty="0">
                <a:solidFill>
                  <a:srgbClr val="DCC6E0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(integers[</a:t>
            </a:r>
            <a:r>
              <a:rPr lang="en-US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previousStep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] == </a:t>
            </a:r>
            <a:r>
              <a:rPr lang="en-US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elementToSearch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) </a:t>
            </a:r>
            <a:endParaRPr lang="uk-UA" b="0" i="0" dirty="0">
              <a:solidFill>
                <a:srgbClr val="F8F8F2"/>
              </a:solidFill>
              <a:effectLst/>
              <a:latin typeface="Courier New" panose="02070309020205020404" pitchFamily="49" charset="0"/>
            </a:endParaRPr>
          </a:p>
          <a:p>
            <a:r>
              <a:rPr lang="uk-UA" dirty="0">
                <a:solidFill>
                  <a:srgbClr val="F8F8F2"/>
                </a:solidFill>
                <a:latin typeface="Courier New" panose="02070309020205020404" pitchFamily="49" charset="0"/>
              </a:rPr>
              <a:t>		</a:t>
            </a:r>
            <a:r>
              <a:rPr lang="en-US" b="0" i="0" dirty="0">
                <a:solidFill>
                  <a:srgbClr val="DCC6E0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previousStep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; </a:t>
            </a:r>
            <a:endParaRPr lang="uk-UA" b="0" i="0" dirty="0">
              <a:solidFill>
                <a:srgbClr val="F8F8F2"/>
              </a:solidFill>
              <a:effectLst/>
              <a:latin typeface="Courier New" panose="02070309020205020404" pitchFamily="49" charset="0"/>
            </a:endParaRPr>
          </a:p>
          <a:p>
            <a:r>
              <a:rPr lang="uk-UA" dirty="0">
                <a:solidFill>
                  <a:srgbClr val="F8F8F2"/>
                </a:solidFill>
                <a:latin typeface="Courier New" panose="02070309020205020404" pitchFamily="49" charset="0"/>
              </a:rPr>
              <a:t>	</a:t>
            </a:r>
            <a:r>
              <a:rPr lang="en-US" b="0" i="0" dirty="0">
                <a:solidFill>
                  <a:srgbClr val="DCC6E0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-</a:t>
            </a:r>
            <a:r>
              <a:rPr lang="en-US" b="0" i="0" dirty="0">
                <a:solidFill>
                  <a:srgbClr val="F5AB35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; </a:t>
            </a:r>
            <a:endParaRPr lang="uk-UA" b="0" i="0" dirty="0">
              <a:solidFill>
                <a:srgbClr val="F8F8F2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}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8159249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57671EF2-B343-40BF-8926-EB0F1552C4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219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Пошук стрибками. Характеристика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68C394-C402-4242-B26C-B1623465E6FE}"/>
              </a:ext>
            </a:extLst>
          </p:cNvPr>
          <p:cNvSpPr txBox="1"/>
          <p:nvPr/>
        </p:nvSpPr>
        <p:spPr>
          <a:xfrm>
            <a:off x="0" y="998397"/>
            <a:ext cx="60944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2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Тимчасова складність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23A4A1-20FE-4A23-9357-31B04DBDDC47}"/>
              </a:ext>
            </a:extLst>
          </p:cNvPr>
          <p:cNvSpPr txBox="1"/>
          <p:nvPr/>
        </p:nvSpPr>
        <p:spPr>
          <a:xfrm>
            <a:off x="6094428" y="998397"/>
            <a:ext cx="61179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2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Просторова складність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3AA539E-A115-4573-BA69-1A6161DAAE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889" y="1610301"/>
            <a:ext cx="5336359" cy="1846659"/>
          </a:xfrm>
          <a:prstGeom prst="rect">
            <a:avLst/>
          </a:prstGeom>
          <a:solidFill>
            <a:srgbClr val="FFFFFF"/>
          </a:solidFill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Оскільки в кожній ітерації ми перестрибуємо на рівний крок 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sqrt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arraylength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), тимчасова складність цього пошуку становить </a:t>
            </a:r>
            <a:r>
              <a:rPr kumimoji="0" lang="uk-UA" altLang="uk-UA" sz="2400" b="1" i="0" u="none" strike="noStrike" cap="none" normalizeH="0" baseline="0" dirty="0">
                <a:ln>
                  <a:noFill/>
                </a:ln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kumimoji="0" lang="uk-UA" altLang="uk-UA" sz="2400" b="1" i="0" u="none" strike="noStrike" cap="none" normalizeH="0" baseline="0" dirty="0" err="1">
                <a:ln>
                  <a:noFill/>
                </a:ln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sqrt</a:t>
            </a:r>
            <a:r>
              <a:rPr kumimoji="0" lang="uk-UA" altLang="uk-UA" sz="2400" b="1" i="0" u="none" strike="noStrike" cap="none" normalizeH="0" baseline="0" dirty="0">
                <a:ln>
                  <a:noFill/>
                </a:ln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(N))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.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897475-B4E7-4762-B0B7-0890C6669B15}"/>
              </a:ext>
            </a:extLst>
          </p:cNvPr>
          <p:cNvSpPr txBox="1"/>
          <p:nvPr/>
        </p:nvSpPr>
        <p:spPr>
          <a:xfrm>
            <a:off x="6261754" y="1611037"/>
            <a:ext cx="5336357" cy="1200329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ru-RU" sz="2400" b="0" i="0" dirty="0" err="1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Пошукуваний</a:t>
            </a:r>
            <a:r>
              <a:rPr lang="ru-RU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</a:t>
            </a:r>
            <a:r>
              <a:rPr lang="ru-RU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займає</a:t>
            </a:r>
            <a:r>
              <a:rPr lang="ru-RU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одну </a:t>
            </a:r>
            <a:r>
              <a:rPr lang="ru-RU" sz="2400" b="0" i="0" dirty="0" err="1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одиницю</a:t>
            </a:r>
            <a:r>
              <a:rPr lang="ru-RU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простору, тому </a:t>
            </a:r>
            <a:r>
              <a:rPr lang="ru-RU" sz="2400" b="0" i="0" dirty="0" err="1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просторова</a:t>
            </a:r>
            <a:r>
              <a:rPr lang="ru-RU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складність</a:t>
            </a:r>
            <a:r>
              <a:rPr lang="ru-RU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алгоритму </a:t>
            </a:r>
            <a:r>
              <a:rPr lang="ru-RU" sz="2400" b="0" i="0" dirty="0" err="1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становить</a:t>
            </a:r>
            <a:r>
              <a:rPr lang="ru-RU" sz="2400" b="1" i="0" dirty="0" err="1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ru-RU" sz="2400" b="1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ru-RU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A87A90-49CC-4E76-A02E-7BC3AF35902E}"/>
              </a:ext>
            </a:extLst>
          </p:cNvPr>
          <p:cNvSpPr txBox="1"/>
          <p:nvPr/>
        </p:nvSpPr>
        <p:spPr>
          <a:xfrm>
            <a:off x="593890" y="4382275"/>
            <a:ext cx="11004222" cy="1938992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ru-RU" sz="2400" b="0" i="0" dirty="0" err="1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Цей</a:t>
            </a:r>
            <a:r>
              <a:rPr lang="ru-RU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пошук</a:t>
            </a:r>
            <a:r>
              <a:rPr lang="ru-RU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використовується</a:t>
            </a:r>
            <a:r>
              <a:rPr lang="ru-RU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поверх </a:t>
            </a:r>
            <a:r>
              <a:rPr lang="ru-RU" sz="2400" b="0" i="0" dirty="0" err="1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бінарного</a:t>
            </a:r>
            <a:r>
              <a:rPr lang="ru-RU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пошуку</a:t>
            </a:r>
            <a:r>
              <a:rPr lang="ru-RU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коли </a:t>
            </a:r>
            <a:r>
              <a:rPr lang="ru-RU" sz="2400" b="0" i="0" dirty="0" err="1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стрибки</a:t>
            </a:r>
            <a:r>
              <a:rPr lang="ru-RU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у </a:t>
            </a:r>
            <a:r>
              <a:rPr lang="ru-RU" sz="2400" b="0" i="0" dirty="0" err="1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зворотний</a:t>
            </a:r>
            <a:r>
              <a:rPr lang="ru-RU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бік</a:t>
            </a:r>
            <a:r>
              <a:rPr lang="ru-RU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затратні</a:t>
            </a:r>
            <a:r>
              <a:rPr lang="ru-RU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ru-RU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 </a:t>
            </a:r>
            <a:r>
              <a:rPr lang="ru-RU" sz="2400" b="0" i="0" dirty="0" err="1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обмеженням</a:t>
            </a:r>
            <a:r>
              <a:rPr lang="ru-RU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стикаються</a:t>
            </a:r>
            <a:r>
              <a:rPr lang="ru-RU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при </a:t>
            </a:r>
            <a:r>
              <a:rPr lang="ru-RU" sz="2400" b="0" i="0" dirty="0" err="1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роботі</a:t>
            </a:r>
            <a:r>
              <a:rPr lang="ru-RU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з </a:t>
            </a:r>
            <a:r>
              <a:rPr lang="ru-RU" sz="2400" b="0" i="0" dirty="0" err="1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середовищем</a:t>
            </a:r>
            <a:r>
              <a:rPr lang="ru-RU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b="0" i="0" dirty="0" err="1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що</a:t>
            </a:r>
            <a:r>
              <a:rPr lang="ru-RU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обертається</a:t>
            </a:r>
            <a:r>
              <a:rPr lang="ru-RU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Коли при легкому </a:t>
            </a:r>
            <a:r>
              <a:rPr lang="ru-RU" sz="2400" b="0" i="0" dirty="0" err="1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пошуку</a:t>
            </a:r>
            <a:r>
              <a:rPr lang="ru-RU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у </a:t>
            </a:r>
            <a:r>
              <a:rPr lang="ru-RU" sz="2400" b="0" i="0" dirty="0" err="1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напрямку</a:t>
            </a:r>
            <a:r>
              <a:rPr lang="ru-RU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вперед </a:t>
            </a:r>
            <a:r>
              <a:rPr lang="ru-RU" sz="2400" b="0" i="0" dirty="0" err="1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багаторазові</a:t>
            </a:r>
            <a:r>
              <a:rPr lang="ru-RU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стрибки</a:t>
            </a:r>
            <a:r>
              <a:rPr lang="ru-RU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у </a:t>
            </a:r>
            <a:r>
              <a:rPr lang="ru-RU" sz="2400" b="0" i="0" dirty="0" err="1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різних</a:t>
            </a:r>
            <a:r>
              <a:rPr lang="ru-RU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напрямках</a:t>
            </a:r>
            <a:r>
              <a:rPr lang="ru-RU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стають</a:t>
            </a:r>
            <a:r>
              <a:rPr lang="ru-RU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затратними</a:t>
            </a:r>
            <a:r>
              <a:rPr lang="ru-RU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B21D6E-882E-4DA5-AD96-F630AE79F9AE}"/>
              </a:ext>
            </a:extLst>
          </p:cNvPr>
          <p:cNvSpPr txBox="1"/>
          <p:nvPr/>
        </p:nvSpPr>
        <p:spPr>
          <a:xfrm>
            <a:off x="-1572" y="3627230"/>
            <a:ext cx="1219199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2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Застосування</a:t>
            </a:r>
          </a:p>
        </p:txBody>
      </p:sp>
    </p:spTree>
    <p:extLst>
      <p:ext uri="{BB962C8B-B14F-4D97-AF65-F5344CB8AC3E}">
        <p14:creationId xmlns:p14="http://schemas.microsoft.com/office/powerpoint/2010/main" val="29718311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447B7834-B14A-4D79-91C8-3635E371DA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219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Інтерполяційний пошук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91658E-684D-4D6D-825F-16C6D0333446}"/>
              </a:ext>
            </a:extLst>
          </p:cNvPr>
          <p:cNvSpPr txBox="1"/>
          <p:nvPr/>
        </p:nvSpPr>
        <p:spPr>
          <a:xfrm>
            <a:off x="430491" y="1208069"/>
            <a:ext cx="11331018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uk-UA" sz="2400" b="0" i="0" u="none" strike="noStrike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Інтерполяційний пошук</a:t>
            </a:r>
            <a:r>
              <a:rPr lang="uk-UA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використовується для пошуку елементів у відсортованому масиві. Він корисний для рівномірно розподілених у структурі даних.</a:t>
            </a:r>
          </a:p>
          <a:p>
            <a:pPr algn="just"/>
            <a:r>
              <a:rPr lang="uk-UA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 поступово розподілених даних місцезнаходження елемента визначається точніше. Тут і розкривається відмінність алгоритму від бінарного пошуку, де намагаємося знайти елемент у середині масиву.</a:t>
            </a:r>
          </a:p>
          <a:p>
            <a:pPr algn="just"/>
            <a:r>
              <a:rPr lang="uk-UA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Для пошуку елементів у масиві алгоритм використовує формули інтерполяції. Ефективніше застосовувати ці формули для великих масивів. В іншому випадку алгоритм працює як лінійний пошук.</a:t>
            </a:r>
          </a:p>
        </p:txBody>
      </p:sp>
    </p:spTree>
    <p:extLst>
      <p:ext uri="{BB962C8B-B14F-4D97-AF65-F5344CB8AC3E}">
        <p14:creationId xmlns:p14="http://schemas.microsoft.com/office/powerpoint/2010/main" val="28039785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DF30A60-1ED6-4405-A34D-70F49BE3520B}"/>
              </a:ext>
            </a:extLst>
          </p:cNvPr>
          <p:cNvSpPr txBox="1"/>
          <p:nvPr/>
        </p:nvSpPr>
        <p:spPr>
          <a:xfrm>
            <a:off x="226243" y="1030699"/>
            <a:ext cx="11792931" cy="4524315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>
            <a:spAutoFit/>
          </a:bodyPr>
          <a:lstStyle/>
          <a:p>
            <a:r>
              <a:rPr lang="en-US" sz="1600" b="0" i="0" dirty="0">
                <a:solidFill>
                  <a:srgbClr val="DCC6E0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US" sz="16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DCC6E0"/>
                </a:solidFill>
                <a:effectLst/>
                <a:latin typeface="Courier New" panose="02070309020205020404" pitchFamily="49" charset="0"/>
              </a:rPr>
              <a:t>static</a:t>
            </a:r>
            <a:r>
              <a:rPr lang="en-US" sz="16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DCC6E0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6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600" b="0" i="0" dirty="0" err="1">
                <a:solidFill>
                  <a:srgbClr val="00E0E0"/>
                </a:solidFill>
                <a:effectLst/>
                <a:latin typeface="Courier New" panose="02070309020205020404" pitchFamily="49" charset="0"/>
              </a:rPr>
              <a:t>interpolationSearch</a:t>
            </a:r>
            <a:r>
              <a:rPr lang="en-US" sz="1600" b="0" i="0" dirty="0">
                <a:solidFill>
                  <a:srgbClr val="F5AB35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600" b="0" i="0" dirty="0">
                <a:solidFill>
                  <a:srgbClr val="DCC6E0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600" b="0" i="0" dirty="0">
                <a:solidFill>
                  <a:srgbClr val="F5AB35"/>
                </a:solidFill>
                <a:effectLst/>
                <a:latin typeface="Courier New" panose="02070309020205020404" pitchFamily="49" charset="0"/>
              </a:rPr>
              <a:t>[] integers, </a:t>
            </a:r>
            <a:r>
              <a:rPr lang="en-US" sz="1600" b="0" i="0" dirty="0">
                <a:solidFill>
                  <a:srgbClr val="DCC6E0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600" b="0" i="0" dirty="0">
                <a:solidFill>
                  <a:srgbClr val="F5AB35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600" b="0" i="0" dirty="0" err="1">
                <a:solidFill>
                  <a:srgbClr val="F5AB35"/>
                </a:solidFill>
                <a:effectLst/>
                <a:latin typeface="Courier New" panose="02070309020205020404" pitchFamily="49" charset="0"/>
              </a:rPr>
              <a:t>elementToSearch</a:t>
            </a:r>
            <a:r>
              <a:rPr lang="en-US" sz="1600" b="0" i="0" dirty="0">
                <a:solidFill>
                  <a:srgbClr val="F5AB35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6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{ </a:t>
            </a:r>
            <a:endParaRPr lang="uk-UA" sz="1600" b="0" i="0" dirty="0">
              <a:solidFill>
                <a:srgbClr val="F8F8F2"/>
              </a:solidFill>
              <a:effectLst/>
              <a:latin typeface="Courier New" panose="02070309020205020404" pitchFamily="49" charset="0"/>
            </a:endParaRPr>
          </a:p>
          <a:p>
            <a:r>
              <a:rPr lang="uk-UA" sz="1600" b="0" i="0" dirty="0">
                <a:solidFill>
                  <a:srgbClr val="DCC6E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US" sz="1600" b="0" i="0" dirty="0">
                <a:solidFill>
                  <a:srgbClr val="DCC6E0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6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600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startIndex</a:t>
            </a:r>
            <a:r>
              <a:rPr lang="en-US" sz="16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600" b="0" i="0" dirty="0">
                <a:solidFill>
                  <a:srgbClr val="F5AB35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6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; </a:t>
            </a:r>
            <a:endParaRPr lang="uk-UA" sz="1600" b="0" i="0" dirty="0">
              <a:solidFill>
                <a:srgbClr val="F8F8F2"/>
              </a:solidFill>
              <a:effectLst/>
              <a:latin typeface="Courier New" panose="02070309020205020404" pitchFamily="49" charset="0"/>
            </a:endParaRPr>
          </a:p>
          <a:p>
            <a:r>
              <a:rPr lang="uk-UA" sz="1600" dirty="0">
                <a:solidFill>
                  <a:srgbClr val="F8F8F2"/>
                </a:solidFill>
                <a:latin typeface="Courier New" panose="02070309020205020404" pitchFamily="49" charset="0"/>
              </a:rPr>
              <a:t>	</a:t>
            </a:r>
            <a:r>
              <a:rPr lang="en-US" sz="1600" b="0" i="0" dirty="0">
                <a:solidFill>
                  <a:srgbClr val="DCC6E0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6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600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lastIndex</a:t>
            </a:r>
            <a:r>
              <a:rPr lang="en-US" sz="16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= (</a:t>
            </a:r>
            <a:r>
              <a:rPr lang="en-US" sz="1600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integers.length</a:t>
            </a:r>
            <a:r>
              <a:rPr lang="en-US" sz="16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- </a:t>
            </a:r>
            <a:r>
              <a:rPr lang="en-US" sz="1600" b="0" i="0" dirty="0">
                <a:solidFill>
                  <a:srgbClr val="F5AB35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6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); </a:t>
            </a:r>
            <a:endParaRPr lang="uk-UA" sz="1600" b="0" i="0" dirty="0">
              <a:solidFill>
                <a:srgbClr val="F8F8F2"/>
              </a:solidFill>
              <a:effectLst/>
              <a:latin typeface="Courier New" panose="02070309020205020404" pitchFamily="49" charset="0"/>
            </a:endParaRPr>
          </a:p>
          <a:p>
            <a:r>
              <a:rPr lang="uk-UA" sz="1600" dirty="0">
                <a:solidFill>
                  <a:srgbClr val="F8F8F2"/>
                </a:solidFill>
                <a:latin typeface="Courier New" panose="02070309020205020404" pitchFamily="49" charset="0"/>
              </a:rPr>
              <a:t>	</a:t>
            </a:r>
            <a:r>
              <a:rPr lang="en-US" sz="1600" b="0" i="0" dirty="0">
                <a:solidFill>
                  <a:srgbClr val="DCC6E0"/>
                </a:solidFill>
                <a:effectLst/>
                <a:latin typeface="Courier New" panose="02070309020205020404" pitchFamily="49" charset="0"/>
              </a:rPr>
              <a:t>while</a:t>
            </a:r>
            <a:r>
              <a:rPr lang="en-US" sz="16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((</a:t>
            </a:r>
            <a:r>
              <a:rPr lang="en-US" sz="1600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startIndex</a:t>
            </a:r>
            <a:r>
              <a:rPr lang="en-US" sz="16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&lt;= </a:t>
            </a:r>
            <a:r>
              <a:rPr lang="en-US" sz="1600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lastIndex</a:t>
            </a:r>
            <a:r>
              <a:rPr lang="en-US" sz="16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) &amp;&amp; </a:t>
            </a:r>
            <a:endParaRPr lang="uk-UA" sz="1600" b="0" i="0" dirty="0">
              <a:solidFill>
                <a:srgbClr val="F8F8F2"/>
              </a:solidFill>
              <a:effectLst/>
              <a:latin typeface="Courier New" panose="02070309020205020404" pitchFamily="49" charset="0"/>
            </a:endParaRPr>
          </a:p>
          <a:p>
            <a:r>
              <a:rPr lang="uk-UA" sz="1600" dirty="0">
                <a:solidFill>
                  <a:srgbClr val="F8F8F2"/>
                </a:solidFill>
                <a:latin typeface="Courier New" panose="02070309020205020404" pitchFamily="49" charset="0"/>
              </a:rPr>
              <a:t>	</a:t>
            </a:r>
            <a:r>
              <a:rPr lang="en-US" sz="16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600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elementToSearch</a:t>
            </a:r>
            <a:r>
              <a:rPr lang="en-US" sz="16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&gt;= integers[</a:t>
            </a:r>
            <a:r>
              <a:rPr lang="en-US" sz="1600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startIndex</a:t>
            </a:r>
            <a:r>
              <a:rPr lang="en-US" sz="16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]) &amp;&amp; (</a:t>
            </a:r>
            <a:r>
              <a:rPr lang="en-US" sz="1600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elementToSearch</a:t>
            </a:r>
            <a:r>
              <a:rPr lang="en-US" sz="16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&lt;= </a:t>
            </a:r>
            <a:r>
              <a:rPr lang="uk-UA" sz="16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US" sz="16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integers[</a:t>
            </a:r>
            <a:r>
              <a:rPr lang="en-US" sz="1600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lastIndex</a:t>
            </a:r>
            <a:r>
              <a:rPr lang="en-US" sz="16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])) { </a:t>
            </a:r>
            <a:endParaRPr lang="uk-UA" sz="1600" b="0" i="0" dirty="0">
              <a:solidFill>
                <a:srgbClr val="F8F8F2"/>
              </a:solidFill>
              <a:effectLst/>
              <a:latin typeface="Courier New" panose="02070309020205020404" pitchFamily="49" charset="0"/>
            </a:endParaRPr>
          </a:p>
          <a:p>
            <a:r>
              <a:rPr lang="uk-UA" sz="1600" b="0" i="0" dirty="0">
                <a:solidFill>
                  <a:srgbClr val="D4D0AB"/>
                </a:solidFill>
                <a:effectLst/>
                <a:latin typeface="Courier New" panose="02070309020205020404" pitchFamily="49" charset="0"/>
              </a:rPr>
              <a:t>		</a:t>
            </a:r>
            <a:r>
              <a:rPr lang="en-US" sz="1600" b="0" i="0" dirty="0">
                <a:solidFill>
                  <a:srgbClr val="D4D0AB"/>
                </a:solidFill>
                <a:effectLst/>
                <a:latin typeface="Courier New" panose="02070309020205020404" pitchFamily="49" charset="0"/>
              </a:rPr>
              <a:t>// </a:t>
            </a:r>
            <a:r>
              <a:rPr lang="uk-UA" sz="1600" b="0" i="0" dirty="0">
                <a:solidFill>
                  <a:srgbClr val="D4D0AB"/>
                </a:solidFill>
                <a:effectLst/>
                <a:latin typeface="Courier New" panose="02070309020205020404" pitchFamily="49" charset="0"/>
              </a:rPr>
              <a:t>використовуємо формулу інтерполяції </a:t>
            </a:r>
          </a:p>
          <a:p>
            <a:r>
              <a:rPr lang="uk-UA" sz="1600" dirty="0">
                <a:solidFill>
                  <a:srgbClr val="D4D0AB"/>
                </a:solidFill>
                <a:latin typeface="Courier New" panose="02070309020205020404" pitchFamily="49" charset="0"/>
              </a:rPr>
              <a:t>		// </a:t>
            </a:r>
            <a:r>
              <a:rPr lang="uk-UA" sz="1600" b="0" i="0" dirty="0">
                <a:solidFill>
                  <a:srgbClr val="D4D0AB"/>
                </a:solidFill>
                <a:effectLst/>
                <a:latin typeface="Courier New" panose="02070309020205020404" pitchFamily="49" charset="0"/>
              </a:rPr>
              <a:t>для пошуку можливої найкращої позиції для існуючого </a:t>
            </a:r>
            <a:r>
              <a:rPr lang="uk-UA" sz="1600" dirty="0">
                <a:solidFill>
                  <a:srgbClr val="D4D0AB"/>
                </a:solidFill>
                <a:latin typeface="Courier New" panose="02070309020205020404" pitchFamily="49" charset="0"/>
              </a:rPr>
              <a:t>е</a:t>
            </a:r>
            <a:r>
              <a:rPr lang="uk-UA" sz="1600" b="0" i="0" dirty="0">
                <a:solidFill>
                  <a:srgbClr val="D4D0AB"/>
                </a:solidFill>
                <a:effectLst/>
                <a:latin typeface="Courier New" panose="02070309020205020404" pitchFamily="49" charset="0"/>
              </a:rPr>
              <a:t>лемента</a:t>
            </a:r>
            <a:r>
              <a:rPr lang="uk-UA" sz="16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uk-UA" sz="1600" dirty="0">
                <a:solidFill>
                  <a:srgbClr val="F8F8F2"/>
                </a:solidFill>
                <a:latin typeface="Courier New" panose="02070309020205020404" pitchFamily="49" charset="0"/>
              </a:rPr>
              <a:t>		</a:t>
            </a:r>
            <a:r>
              <a:rPr lang="en-US" sz="1600" b="0" i="0" dirty="0">
                <a:solidFill>
                  <a:srgbClr val="DCC6E0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6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pos = </a:t>
            </a:r>
            <a:r>
              <a:rPr lang="en-US" sz="1600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startIndex</a:t>
            </a:r>
            <a:r>
              <a:rPr lang="en-US" sz="16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+ (((</a:t>
            </a:r>
            <a:r>
              <a:rPr lang="en-US" sz="1600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lastIndex-startIndex</a:t>
            </a:r>
            <a:r>
              <a:rPr lang="en-US" sz="16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) / (integers[</a:t>
            </a:r>
            <a:r>
              <a:rPr lang="en-US" sz="1600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lastIndex</a:t>
            </a:r>
            <a:r>
              <a:rPr lang="en-US" sz="16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]-integers[</a:t>
            </a:r>
            <a:r>
              <a:rPr lang="en-US" sz="1600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startIndex</a:t>
            </a:r>
            <a:r>
              <a:rPr lang="en-US" sz="16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]))* (</a:t>
            </a:r>
            <a:r>
              <a:rPr lang="en-US" sz="1600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elementToSearch</a:t>
            </a:r>
            <a:r>
              <a:rPr lang="en-US" sz="16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- integers[</a:t>
            </a:r>
            <a:r>
              <a:rPr lang="en-US" sz="1600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startIndex</a:t>
            </a:r>
            <a:r>
              <a:rPr lang="en-US" sz="16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])); </a:t>
            </a:r>
            <a:endParaRPr lang="uk-UA" sz="1600" b="0" i="0" dirty="0">
              <a:solidFill>
                <a:srgbClr val="F8F8F2"/>
              </a:solidFill>
              <a:effectLst/>
              <a:latin typeface="Courier New" panose="02070309020205020404" pitchFamily="49" charset="0"/>
            </a:endParaRPr>
          </a:p>
          <a:p>
            <a:r>
              <a:rPr lang="uk-UA" sz="1600" dirty="0">
                <a:solidFill>
                  <a:srgbClr val="F8F8F2"/>
                </a:solidFill>
                <a:latin typeface="Courier New" panose="02070309020205020404" pitchFamily="49" charset="0"/>
              </a:rPr>
              <a:t>		</a:t>
            </a:r>
            <a:r>
              <a:rPr lang="en-US" sz="1600" b="0" i="0" dirty="0">
                <a:solidFill>
                  <a:srgbClr val="DCC6E0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16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(integers[pos] == </a:t>
            </a:r>
            <a:r>
              <a:rPr lang="en-US" sz="1600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elementToSearch</a:t>
            </a:r>
            <a:r>
              <a:rPr lang="en-US" sz="16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) </a:t>
            </a:r>
            <a:endParaRPr lang="uk-UA" sz="1600" b="0" i="0" dirty="0">
              <a:solidFill>
                <a:srgbClr val="F8F8F2"/>
              </a:solidFill>
              <a:effectLst/>
              <a:latin typeface="Courier New" panose="02070309020205020404" pitchFamily="49" charset="0"/>
            </a:endParaRPr>
          </a:p>
          <a:p>
            <a:r>
              <a:rPr lang="uk-UA" sz="1600" dirty="0">
                <a:solidFill>
                  <a:srgbClr val="F8F8F2"/>
                </a:solidFill>
                <a:latin typeface="Courier New" panose="02070309020205020404" pitchFamily="49" charset="0"/>
              </a:rPr>
              <a:t>			</a:t>
            </a:r>
            <a:r>
              <a:rPr lang="en-US" sz="1600" b="0" i="0" dirty="0">
                <a:solidFill>
                  <a:srgbClr val="DCC6E0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16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pos; </a:t>
            </a:r>
            <a:endParaRPr lang="uk-UA" sz="1600" b="0" i="0" dirty="0">
              <a:solidFill>
                <a:srgbClr val="F8F8F2"/>
              </a:solidFill>
              <a:effectLst/>
              <a:latin typeface="Courier New" panose="02070309020205020404" pitchFamily="49" charset="0"/>
            </a:endParaRPr>
          </a:p>
          <a:p>
            <a:r>
              <a:rPr lang="uk-UA" sz="1600" b="0" i="0" dirty="0">
                <a:solidFill>
                  <a:srgbClr val="DCC6E0"/>
                </a:solidFill>
                <a:effectLst/>
                <a:latin typeface="Courier New" panose="02070309020205020404" pitchFamily="49" charset="0"/>
              </a:rPr>
              <a:t>		</a:t>
            </a:r>
            <a:r>
              <a:rPr lang="en-US" sz="1600" b="0" i="0" dirty="0">
                <a:solidFill>
                  <a:srgbClr val="DCC6E0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16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(integers[pos] &lt; </a:t>
            </a:r>
            <a:r>
              <a:rPr lang="en-US" sz="1600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elementToSearch</a:t>
            </a:r>
            <a:r>
              <a:rPr lang="en-US" sz="16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) </a:t>
            </a:r>
            <a:endParaRPr lang="uk-UA" sz="1600" b="0" i="0" dirty="0">
              <a:solidFill>
                <a:srgbClr val="F8F8F2"/>
              </a:solidFill>
              <a:effectLst/>
              <a:latin typeface="Courier New" panose="02070309020205020404" pitchFamily="49" charset="0"/>
            </a:endParaRPr>
          </a:p>
          <a:p>
            <a:r>
              <a:rPr lang="uk-UA" sz="1600" dirty="0">
                <a:solidFill>
                  <a:srgbClr val="F8F8F2"/>
                </a:solidFill>
                <a:latin typeface="Courier New" panose="02070309020205020404" pitchFamily="49" charset="0"/>
              </a:rPr>
              <a:t>			</a:t>
            </a:r>
            <a:r>
              <a:rPr lang="en-US" sz="1600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startIndex</a:t>
            </a:r>
            <a:r>
              <a:rPr lang="en-US" sz="16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= pos + </a:t>
            </a:r>
            <a:r>
              <a:rPr lang="en-US" sz="1600" b="0" i="0" dirty="0">
                <a:solidFill>
                  <a:srgbClr val="F5AB35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6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; </a:t>
            </a:r>
            <a:endParaRPr lang="uk-UA" sz="1600" b="0" i="0" dirty="0">
              <a:solidFill>
                <a:srgbClr val="F8F8F2"/>
              </a:solidFill>
              <a:effectLst/>
              <a:latin typeface="Courier New" panose="02070309020205020404" pitchFamily="49" charset="0"/>
            </a:endParaRPr>
          </a:p>
          <a:p>
            <a:r>
              <a:rPr lang="uk-UA" sz="1600" dirty="0">
                <a:solidFill>
                  <a:srgbClr val="F8F8F2"/>
                </a:solidFill>
                <a:latin typeface="Courier New" panose="02070309020205020404" pitchFamily="49" charset="0"/>
              </a:rPr>
              <a:t>		</a:t>
            </a:r>
            <a:r>
              <a:rPr lang="en-US" sz="1600" b="0" i="0" dirty="0">
                <a:solidFill>
                  <a:srgbClr val="DCC6E0"/>
                </a:solidFill>
                <a:effectLst/>
                <a:latin typeface="Courier New" panose="02070309020205020404" pitchFamily="49" charset="0"/>
              </a:rPr>
              <a:t>else</a:t>
            </a:r>
            <a:r>
              <a:rPr lang="en-US" sz="16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600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lastIndex</a:t>
            </a:r>
            <a:r>
              <a:rPr lang="en-US" sz="16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= pos - </a:t>
            </a:r>
            <a:r>
              <a:rPr lang="en-US" sz="1600" b="0" i="0" dirty="0">
                <a:solidFill>
                  <a:srgbClr val="F5AB35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6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; </a:t>
            </a:r>
            <a:endParaRPr lang="uk-UA" sz="1600" b="0" i="0" dirty="0">
              <a:solidFill>
                <a:srgbClr val="F8F8F2"/>
              </a:solidFill>
              <a:effectLst/>
              <a:latin typeface="Courier New" panose="02070309020205020404" pitchFamily="49" charset="0"/>
            </a:endParaRPr>
          </a:p>
          <a:p>
            <a:r>
              <a:rPr lang="uk-UA" sz="1600" dirty="0">
                <a:solidFill>
                  <a:srgbClr val="F8F8F2"/>
                </a:solidFill>
                <a:latin typeface="Courier New" panose="02070309020205020404" pitchFamily="49" charset="0"/>
              </a:rPr>
              <a:t>	</a:t>
            </a:r>
            <a:r>
              <a:rPr lang="en-US" sz="16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} </a:t>
            </a:r>
            <a:endParaRPr lang="uk-UA" sz="1600" b="0" i="0" dirty="0">
              <a:solidFill>
                <a:srgbClr val="F8F8F2"/>
              </a:solidFill>
              <a:effectLst/>
              <a:latin typeface="Courier New" panose="02070309020205020404" pitchFamily="49" charset="0"/>
            </a:endParaRPr>
          </a:p>
          <a:p>
            <a:r>
              <a:rPr lang="uk-UA" sz="1600" dirty="0">
                <a:solidFill>
                  <a:srgbClr val="F8F8F2"/>
                </a:solidFill>
                <a:latin typeface="Courier New" panose="02070309020205020404" pitchFamily="49" charset="0"/>
              </a:rPr>
              <a:t>	</a:t>
            </a:r>
            <a:r>
              <a:rPr lang="en-US" sz="1600" b="0" i="0" dirty="0">
                <a:solidFill>
                  <a:srgbClr val="DCC6E0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16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-</a:t>
            </a:r>
            <a:r>
              <a:rPr lang="en-US" sz="1600" b="0" i="0" dirty="0">
                <a:solidFill>
                  <a:srgbClr val="F5AB35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6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; </a:t>
            </a:r>
            <a:endParaRPr lang="uk-UA" sz="1600" b="0" i="0" dirty="0">
              <a:solidFill>
                <a:srgbClr val="F8F8F2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600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}</a:t>
            </a:r>
            <a:endParaRPr lang="uk-UA" sz="1600" dirty="0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AC3E9309-CC78-443A-B30E-3C4E906F7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219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Інтерполяційний пошук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66275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AE21A63-FD65-4ECC-97C6-5978BD7709BE}"/>
              </a:ext>
            </a:extLst>
          </p:cNvPr>
          <p:cNvSpPr txBox="1"/>
          <p:nvPr/>
        </p:nvSpPr>
        <p:spPr>
          <a:xfrm>
            <a:off x="0" y="998397"/>
            <a:ext cx="60944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2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Тимчасова складність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D62D42-7411-43CC-B725-89900530458C}"/>
              </a:ext>
            </a:extLst>
          </p:cNvPr>
          <p:cNvSpPr txBox="1"/>
          <p:nvPr/>
        </p:nvSpPr>
        <p:spPr>
          <a:xfrm>
            <a:off x="6094428" y="998397"/>
            <a:ext cx="61179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2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Просторова складність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6195B6-A766-4D1C-B270-D03F66361207}"/>
              </a:ext>
            </a:extLst>
          </p:cNvPr>
          <p:cNvSpPr txBox="1"/>
          <p:nvPr/>
        </p:nvSpPr>
        <p:spPr>
          <a:xfrm>
            <a:off x="1" y="4311079"/>
            <a:ext cx="1219199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2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Застосування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BCB7173E-66AB-46E6-BCC7-E7D907C217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219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Інтерполяційний пошук. Характеристика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79D4B7-DDD0-4F16-BFA8-80D0A5F397B8}"/>
              </a:ext>
            </a:extLst>
          </p:cNvPr>
          <p:cNvSpPr txBox="1"/>
          <p:nvPr/>
        </p:nvSpPr>
        <p:spPr>
          <a:xfrm>
            <a:off x="412423" y="1951672"/>
            <a:ext cx="5447122" cy="2308324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uk-UA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 кращому разі тимчасова складність такого алгоритму - </a:t>
            </a:r>
            <a:r>
              <a:rPr lang="en-US" sz="2400" b="1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O(log </a:t>
            </a:r>
            <a:r>
              <a:rPr lang="en-US" sz="2400" b="1" i="0" dirty="0" err="1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sz="2400" b="1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N)</a:t>
            </a:r>
            <a:r>
              <a:rPr lang="en-US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uk-UA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 нерівномірному розподілі елементів складність можна порівняти з тимчасовою складністю лінійного алгоритму, яка = </a:t>
            </a:r>
            <a:r>
              <a:rPr lang="en-US" sz="2400" b="1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O(N)</a:t>
            </a:r>
            <a:r>
              <a:rPr lang="en-US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D89397-FFA9-43F5-964E-A2C044A460AE}"/>
              </a:ext>
            </a:extLst>
          </p:cNvPr>
          <p:cNvSpPr txBox="1"/>
          <p:nvPr/>
        </p:nvSpPr>
        <p:spPr>
          <a:xfrm>
            <a:off x="6332456" y="1951725"/>
            <a:ext cx="5447121" cy="1569660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ru-RU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</a:t>
            </a:r>
            <a:r>
              <a:rPr lang="ru-RU" sz="2400" b="0" i="0" dirty="0" err="1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вимагає</a:t>
            </a:r>
            <a:r>
              <a:rPr lang="ru-RU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одну </a:t>
            </a:r>
            <a:r>
              <a:rPr lang="ru-RU" sz="2400" b="0" i="0" dirty="0" err="1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одиницю</a:t>
            </a:r>
            <a:r>
              <a:rPr lang="ru-RU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простору для </a:t>
            </a:r>
            <a:r>
              <a:rPr lang="ru-RU" sz="2400" b="0" i="0" dirty="0" err="1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зберігання</a:t>
            </a:r>
            <a:r>
              <a:rPr lang="ru-RU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елемента</a:t>
            </a:r>
            <a:r>
              <a:rPr lang="ru-RU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для </a:t>
            </a:r>
            <a:r>
              <a:rPr lang="ru-RU" sz="2400" b="0" i="0" dirty="0" err="1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пошуку</a:t>
            </a:r>
            <a:r>
              <a:rPr lang="ru-RU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b="0" i="0" dirty="0" err="1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Його</a:t>
            </a:r>
            <a:r>
              <a:rPr lang="ru-RU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просторова</a:t>
            </a:r>
            <a:r>
              <a:rPr lang="ru-RU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складність</a:t>
            </a:r>
            <a:r>
              <a:rPr lang="ru-RU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 </a:t>
            </a:r>
            <a:r>
              <a:rPr lang="ru-RU" sz="2400" b="1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O(1)</a:t>
            </a:r>
            <a:r>
              <a:rPr lang="ru-RU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A41636-93CB-456D-85A1-CF2A4846EE67}"/>
              </a:ext>
            </a:extLst>
          </p:cNvPr>
          <p:cNvSpPr txBox="1"/>
          <p:nvPr/>
        </p:nvSpPr>
        <p:spPr>
          <a:xfrm>
            <a:off x="412423" y="5063254"/>
            <a:ext cx="11367154" cy="369332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ru-RU" b="0" i="0" dirty="0">
                <a:solidFill>
                  <a:srgbClr val="333A4D"/>
                </a:solidFill>
                <a:effectLst/>
                <a:latin typeface="Roboto" panose="02000000000000000000" pitchFamily="2" charset="0"/>
              </a:rPr>
              <a:t>Алгоритм </a:t>
            </a:r>
            <a:r>
              <a:rPr lang="ru-RU" b="0" i="0" dirty="0" err="1">
                <a:solidFill>
                  <a:srgbClr val="333A4D"/>
                </a:solidFill>
                <a:effectLst/>
                <a:latin typeface="Roboto" panose="02000000000000000000" pitchFamily="2" charset="0"/>
              </a:rPr>
              <a:t>корисно</a:t>
            </a:r>
            <a:r>
              <a:rPr lang="ru-RU" b="0" i="0" dirty="0">
                <a:solidFill>
                  <a:srgbClr val="333A4D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ru-RU" b="0" i="0" dirty="0" err="1">
                <a:solidFill>
                  <a:srgbClr val="333A4D"/>
                </a:solidFill>
                <a:effectLst/>
                <a:latin typeface="Roboto" panose="02000000000000000000" pitchFamily="2" charset="0"/>
              </a:rPr>
              <a:t>застосовувати</a:t>
            </a:r>
            <a:r>
              <a:rPr lang="ru-RU" b="0" i="0" dirty="0">
                <a:solidFill>
                  <a:srgbClr val="333A4D"/>
                </a:solidFill>
                <a:effectLst/>
                <a:latin typeface="Roboto" panose="02000000000000000000" pitchFamily="2" charset="0"/>
              </a:rPr>
              <a:t> для </a:t>
            </a:r>
            <a:r>
              <a:rPr lang="ru-RU" b="0" i="0" dirty="0" err="1">
                <a:solidFill>
                  <a:srgbClr val="333A4D"/>
                </a:solidFill>
                <a:effectLst/>
                <a:latin typeface="Roboto" panose="02000000000000000000" pitchFamily="2" charset="0"/>
              </a:rPr>
              <a:t>рівномірно</a:t>
            </a:r>
            <a:r>
              <a:rPr lang="ru-RU" b="0" i="0" dirty="0">
                <a:solidFill>
                  <a:srgbClr val="333A4D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ru-RU" b="0" i="0" dirty="0" err="1">
                <a:solidFill>
                  <a:srgbClr val="333A4D"/>
                </a:solidFill>
                <a:effectLst/>
                <a:latin typeface="Roboto" panose="02000000000000000000" pitchFamily="2" charset="0"/>
              </a:rPr>
              <a:t>розподілених</a:t>
            </a:r>
            <a:r>
              <a:rPr lang="ru-RU" b="0" i="0" dirty="0">
                <a:solidFill>
                  <a:srgbClr val="333A4D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ru-RU" b="0" i="0" dirty="0" err="1">
                <a:solidFill>
                  <a:srgbClr val="333A4D"/>
                </a:solidFill>
                <a:effectLst/>
                <a:latin typeface="Roboto" panose="02000000000000000000" pitchFamily="2" charset="0"/>
              </a:rPr>
              <a:t>даних</a:t>
            </a:r>
            <a:r>
              <a:rPr lang="ru-RU" b="0" i="0" dirty="0">
                <a:solidFill>
                  <a:srgbClr val="333A4D"/>
                </a:solidFill>
                <a:effectLst/>
                <a:latin typeface="Roboto" panose="02000000000000000000" pitchFamily="2" charset="0"/>
              </a:rPr>
              <a:t> на </a:t>
            </a:r>
            <a:r>
              <a:rPr lang="ru-RU" b="0" i="0" dirty="0" err="1">
                <a:solidFill>
                  <a:srgbClr val="333A4D"/>
                </a:solidFill>
                <a:effectLst/>
                <a:latin typeface="Roboto" panose="02000000000000000000" pitchFamily="2" charset="0"/>
              </a:rPr>
              <a:t>зразок</a:t>
            </a:r>
            <a:r>
              <a:rPr lang="ru-RU" b="0" i="0" dirty="0">
                <a:solidFill>
                  <a:srgbClr val="333A4D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ru-RU" b="0" i="0" dirty="0" err="1">
                <a:solidFill>
                  <a:srgbClr val="333A4D"/>
                </a:solidFill>
                <a:effectLst/>
                <a:latin typeface="Roboto" panose="02000000000000000000" pitchFamily="2" charset="0"/>
              </a:rPr>
              <a:t>телефонної</a:t>
            </a:r>
            <a:r>
              <a:rPr lang="ru-RU" b="0" i="0" dirty="0">
                <a:solidFill>
                  <a:srgbClr val="333A4D"/>
                </a:solidFill>
                <a:effectLst/>
                <a:latin typeface="Roboto" panose="02000000000000000000" pitchFamily="2" charset="0"/>
              </a:rPr>
              <a:t> книги.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2931939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B546ED46-D794-4BA8-B19D-2735C8AB40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219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Експонентний пошук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B0151C-8CA5-4D3C-BDA3-6E186DE9D164}"/>
              </a:ext>
            </a:extLst>
          </p:cNvPr>
          <p:cNvSpPr txBox="1"/>
          <p:nvPr/>
        </p:nvSpPr>
        <p:spPr>
          <a:xfrm>
            <a:off x="431577" y="1309213"/>
            <a:ext cx="11328845" cy="193899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uk-UA" sz="2400" b="0" i="0" u="none" strike="noStrike" dirty="0">
                <a:solidFill>
                  <a:srgbClr val="333A4D"/>
                </a:solidFill>
                <a:effectLst/>
                <a:latin typeface="Roboto" panose="02000000000000000000" pitchFamily="2" charset="0"/>
              </a:rPr>
              <a:t>Експоненційний пошук</a:t>
            </a:r>
            <a:r>
              <a:rPr lang="uk-UA" sz="2400" b="0" i="0" dirty="0">
                <a:solidFill>
                  <a:srgbClr val="333A4D"/>
                </a:solidFill>
                <a:effectLst/>
                <a:latin typeface="Roboto" panose="02000000000000000000" pitchFamily="2" charset="0"/>
              </a:rPr>
              <a:t> використовується для пошуку елементів шляхом переходу в </a:t>
            </a:r>
            <a:r>
              <a:rPr lang="uk-UA" sz="2400" b="0" i="0" dirty="0" err="1">
                <a:solidFill>
                  <a:srgbClr val="333A4D"/>
                </a:solidFill>
                <a:effectLst/>
                <a:latin typeface="Roboto" panose="02000000000000000000" pitchFamily="2" charset="0"/>
              </a:rPr>
              <a:t>експоненційні</a:t>
            </a:r>
            <a:r>
              <a:rPr lang="uk-UA" sz="2400" b="0" i="0" dirty="0">
                <a:solidFill>
                  <a:srgbClr val="333A4D"/>
                </a:solidFill>
                <a:effectLst/>
                <a:latin typeface="Roboto" panose="02000000000000000000" pitchFamily="2" charset="0"/>
              </a:rPr>
              <a:t> позиції, тобто на другий ступінь.</a:t>
            </a:r>
          </a:p>
          <a:p>
            <a:pPr algn="just"/>
            <a:r>
              <a:rPr lang="uk-UA" sz="2400" b="0" i="0" dirty="0">
                <a:solidFill>
                  <a:srgbClr val="333A4D"/>
                </a:solidFill>
                <a:effectLst/>
                <a:latin typeface="Roboto" panose="02000000000000000000" pitchFamily="2" charset="0"/>
              </a:rPr>
              <a:t>У цьому пошуку ми намагаємося знайти порівняно менший діапазон та застосовуємо на ньому двійковий алгоритм для пошуку елемента.</a:t>
            </a:r>
          </a:p>
          <a:p>
            <a:pPr algn="just"/>
            <a:r>
              <a:rPr lang="uk-UA" sz="2400" b="0" i="0" dirty="0">
                <a:solidFill>
                  <a:srgbClr val="333A4D"/>
                </a:solidFill>
                <a:effectLst/>
                <a:latin typeface="Roboto" panose="02000000000000000000" pitchFamily="2" charset="0"/>
              </a:rPr>
              <a:t>Для роботи алгоритму колекція має бути відсортована.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BB927A4-A9F5-49DD-B257-7208BF68F6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577" y="3924148"/>
            <a:ext cx="11328845" cy="1846659"/>
          </a:xfrm>
          <a:prstGeom prst="rect">
            <a:avLst/>
          </a:prstGeom>
          <a:solidFill>
            <a:srgbClr val="FFFFFF"/>
          </a:solidFill>
          <a:ln w="28575">
            <a:solidFill>
              <a:schemeClr val="accent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333A4D"/>
                </a:solidFill>
                <a:effectLst/>
                <a:latin typeface="Roboto" panose="02000000000000000000" pitchFamily="2" charset="0"/>
              </a:rPr>
              <a:t>Ми намагаємося знайти елемент більше, ніж шукаємо. Навіщо? Для мінімізації діапазону пошуку. Збільшуємо діапазон, помножуючи його на </a:t>
            </a:r>
            <a:r>
              <a:rPr kumimoji="0" lang="uk-UA" altLang="uk-UA" sz="2400" b="1" i="0" u="none" strike="noStrike" cap="none" normalizeH="0" baseline="0" dirty="0">
                <a:ln>
                  <a:noFill/>
                </a:ln>
                <a:solidFill>
                  <a:srgbClr val="333A4D"/>
                </a:solidFill>
                <a:effectLst/>
                <a:latin typeface="Roboto" panose="02000000000000000000" pitchFamily="2" charset="0"/>
              </a:rPr>
              <a:t>2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333A4D"/>
                </a:solidFill>
                <a:effectLst/>
                <a:latin typeface="Roboto" panose="02000000000000000000" pitchFamily="2" charset="0"/>
              </a:rPr>
              <a:t>, і знову перевіряємо, чи ми досягли елемента більше шуканого або кінця масиву. При знаходженні елемента ми виходимо із циклу. Потім виконуємо бінарний пошук з 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333A4D"/>
                </a:solidFill>
                <a:effectLst/>
                <a:latin typeface="var(--code-font)"/>
              </a:rPr>
              <a:t>startIndex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333A4D"/>
                </a:solidFill>
                <a:effectLst/>
                <a:latin typeface="Roboto" panose="02000000000000000000" pitchFamily="2" charset="0"/>
              </a:rPr>
              <a:t> як 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333A4D"/>
                </a:solidFill>
                <a:effectLst/>
                <a:latin typeface="var(--code-font)"/>
              </a:rPr>
              <a:t>range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333A4D"/>
                </a:solidFill>
                <a:effectLst/>
                <a:latin typeface="var(--code-font)"/>
              </a:rPr>
              <a:t>/2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333A4D"/>
                </a:solidFill>
                <a:effectLst/>
                <a:latin typeface="Roboto" panose="02000000000000000000" pitchFamily="2" charset="0"/>
              </a:rPr>
              <a:t> та 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333A4D"/>
                </a:solidFill>
                <a:effectLst/>
                <a:latin typeface="var(--code-font)"/>
              </a:rPr>
              <a:t>lastIndex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333A4D"/>
                </a:solidFill>
                <a:effectLst/>
                <a:latin typeface="Roboto" panose="02000000000000000000" pitchFamily="2" charset="0"/>
              </a:rPr>
              <a:t> як 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333A4D"/>
                </a:solidFill>
                <a:effectLst/>
                <a:latin typeface="var(--code-font)"/>
              </a:rPr>
              <a:t>range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333A4D"/>
                </a:solidFill>
                <a:effectLst/>
                <a:latin typeface="Roboto" panose="02000000000000000000" pitchFamily="2" charset="0"/>
              </a:rPr>
              <a:t>.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uk-UA" altLang="uk-U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31913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36E878-C156-4B2B-8E18-063BCA601A27}"/>
              </a:ext>
            </a:extLst>
          </p:cNvPr>
          <p:cNvSpPr txBox="1"/>
          <p:nvPr/>
        </p:nvSpPr>
        <p:spPr>
          <a:xfrm>
            <a:off x="565608" y="1861696"/>
            <a:ext cx="11114202" cy="341632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DCC6E0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i="0" dirty="0">
                <a:solidFill>
                  <a:srgbClr val="DCC6E0"/>
                </a:solidFill>
                <a:effectLst/>
                <a:latin typeface="Courier New" panose="02070309020205020404" pitchFamily="49" charset="0"/>
              </a:rPr>
              <a:t>static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i="0" dirty="0">
                <a:solidFill>
                  <a:srgbClr val="DCC6E0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00E0E0"/>
                </a:solidFill>
                <a:effectLst/>
                <a:latin typeface="Courier New" panose="02070309020205020404" pitchFamily="49" charset="0"/>
              </a:rPr>
              <a:t>exponentialSearch</a:t>
            </a:r>
            <a:r>
              <a:rPr lang="en-US" b="0" i="0" dirty="0">
                <a:solidFill>
                  <a:srgbClr val="F5AB35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i="0" dirty="0">
                <a:solidFill>
                  <a:srgbClr val="DCC6E0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b="0" i="0" dirty="0">
                <a:solidFill>
                  <a:srgbClr val="F5AB35"/>
                </a:solidFill>
                <a:effectLst/>
                <a:latin typeface="Courier New" panose="02070309020205020404" pitchFamily="49" charset="0"/>
              </a:rPr>
              <a:t>[] integers, </a:t>
            </a:r>
            <a:r>
              <a:rPr lang="en-US" b="0" i="0" dirty="0">
                <a:solidFill>
                  <a:srgbClr val="DCC6E0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b="0" i="0" dirty="0">
                <a:solidFill>
                  <a:srgbClr val="F5AB35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F5AB35"/>
                </a:solidFill>
                <a:effectLst/>
                <a:latin typeface="Courier New" panose="02070309020205020404" pitchFamily="49" charset="0"/>
              </a:rPr>
              <a:t>elementToSearch</a:t>
            </a:r>
            <a:r>
              <a:rPr lang="en-US" b="0" i="0" dirty="0">
                <a:solidFill>
                  <a:srgbClr val="F5AB35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{ </a:t>
            </a:r>
            <a:endParaRPr lang="uk-UA" b="0" i="0" dirty="0">
              <a:solidFill>
                <a:srgbClr val="F8F8F2"/>
              </a:solidFill>
              <a:effectLst/>
              <a:latin typeface="Courier New" panose="02070309020205020404" pitchFamily="49" charset="0"/>
            </a:endParaRPr>
          </a:p>
          <a:p>
            <a:r>
              <a:rPr lang="uk-UA" dirty="0">
                <a:solidFill>
                  <a:srgbClr val="F8F8F2"/>
                </a:solidFill>
                <a:latin typeface="Courier New" panose="02070309020205020404" pitchFamily="49" charset="0"/>
              </a:rPr>
              <a:t>	</a:t>
            </a:r>
            <a:r>
              <a:rPr lang="en-US" b="0" i="0" dirty="0">
                <a:solidFill>
                  <a:srgbClr val="DCC6E0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(integers[</a:t>
            </a:r>
            <a:r>
              <a:rPr lang="en-US" b="0" i="0" dirty="0">
                <a:solidFill>
                  <a:srgbClr val="F5AB35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] == </a:t>
            </a:r>
            <a:r>
              <a:rPr lang="en-US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elementToSearch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) </a:t>
            </a:r>
            <a:r>
              <a:rPr lang="uk-UA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			</a:t>
            </a:r>
          </a:p>
          <a:p>
            <a:r>
              <a:rPr lang="uk-UA" dirty="0">
                <a:solidFill>
                  <a:srgbClr val="F8F8F2"/>
                </a:solidFill>
                <a:latin typeface="Courier New" panose="02070309020205020404" pitchFamily="49" charset="0"/>
              </a:rPr>
              <a:t>		</a:t>
            </a:r>
            <a:r>
              <a:rPr lang="en-US" b="0" i="0" dirty="0">
                <a:solidFill>
                  <a:srgbClr val="DCC6E0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i="0" dirty="0">
                <a:solidFill>
                  <a:srgbClr val="F5AB35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; </a:t>
            </a:r>
            <a:endParaRPr lang="uk-UA" b="0" i="0" dirty="0">
              <a:solidFill>
                <a:srgbClr val="F8F8F2"/>
              </a:solidFill>
              <a:effectLst/>
              <a:latin typeface="Courier New" panose="02070309020205020404" pitchFamily="49" charset="0"/>
            </a:endParaRPr>
          </a:p>
          <a:p>
            <a:r>
              <a:rPr lang="uk-UA" b="0" i="0" dirty="0">
                <a:solidFill>
                  <a:srgbClr val="DCC6E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US" b="0" i="0" dirty="0">
                <a:solidFill>
                  <a:srgbClr val="DCC6E0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(integers[</a:t>
            </a:r>
            <a:r>
              <a:rPr lang="en-US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integers.length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- </a:t>
            </a:r>
            <a:r>
              <a:rPr lang="en-US" b="0" i="0" dirty="0">
                <a:solidFill>
                  <a:srgbClr val="F5AB35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] == </a:t>
            </a:r>
            <a:r>
              <a:rPr lang="en-US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elementToSearch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) </a:t>
            </a:r>
            <a:r>
              <a:rPr lang="uk-UA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		</a:t>
            </a:r>
          </a:p>
          <a:p>
            <a:r>
              <a:rPr lang="uk-UA" dirty="0">
                <a:solidFill>
                  <a:srgbClr val="F8F8F2"/>
                </a:solidFill>
                <a:latin typeface="Courier New" panose="02070309020205020404" pitchFamily="49" charset="0"/>
              </a:rPr>
              <a:t>		</a:t>
            </a:r>
            <a:r>
              <a:rPr lang="en-US" b="0" i="0" dirty="0">
                <a:solidFill>
                  <a:srgbClr val="DCC6E0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integers.length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; </a:t>
            </a:r>
            <a:endParaRPr lang="uk-UA" b="0" i="0" dirty="0">
              <a:solidFill>
                <a:srgbClr val="F8F8F2"/>
              </a:solidFill>
              <a:effectLst/>
              <a:latin typeface="Courier New" panose="02070309020205020404" pitchFamily="49" charset="0"/>
            </a:endParaRPr>
          </a:p>
          <a:p>
            <a:r>
              <a:rPr lang="uk-UA" dirty="0">
                <a:solidFill>
                  <a:srgbClr val="F8F8F2"/>
                </a:solidFill>
                <a:latin typeface="Courier New" panose="02070309020205020404" pitchFamily="49" charset="0"/>
              </a:rPr>
              <a:t>	</a:t>
            </a:r>
            <a:r>
              <a:rPr lang="en-US" b="0" i="0" dirty="0">
                <a:solidFill>
                  <a:srgbClr val="DCC6E0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range = </a:t>
            </a:r>
            <a:r>
              <a:rPr lang="en-US" b="0" i="0" dirty="0">
                <a:solidFill>
                  <a:srgbClr val="F5AB35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; </a:t>
            </a:r>
            <a:endParaRPr lang="uk-UA" b="0" i="0" dirty="0">
              <a:solidFill>
                <a:srgbClr val="F8F8F2"/>
              </a:solidFill>
              <a:effectLst/>
              <a:latin typeface="Courier New" panose="02070309020205020404" pitchFamily="49" charset="0"/>
            </a:endParaRPr>
          </a:p>
          <a:p>
            <a:r>
              <a:rPr lang="uk-UA" dirty="0">
                <a:solidFill>
                  <a:srgbClr val="F8F8F2"/>
                </a:solidFill>
                <a:latin typeface="Courier New" panose="02070309020205020404" pitchFamily="49" charset="0"/>
              </a:rPr>
              <a:t>	</a:t>
            </a:r>
            <a:r>
              <a:rPr lang="en-US" b="0" i="0" dirty="0">
                <a:solidFill>
                  <a:srgbClr val="DCC6E0"/>
                </a:solidFill>
                <a:effectLst/>
                <a:latin typeface="Courier New" panose="02070309020205020404" pitchFamily="49" charset="0"/>
              </a:rPr>
              <a:t>while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(range &lt; </a:t>
            </a:r>
            <a:r>
              <a:rPr lang="en-US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integers.length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&amp;&amp; integers[range] &lt;= </a:t>
            </a:r>
            <a:r>
              <a:rPr lang="en-US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elementToSearch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) {</a:t>
            </a:r>
            <a:endParaRPr lang="uk-UA" b="0" i="0" dirty="0">
              <a:solidFill>
                <a:srgbClr val="F8F8F2"/>
              </a:solidFill>
              <a:effectLst/>
              <a:latin typeface="Courier New" panose="02070309020205020404" pitchFamily="49" charset="0"/>
            </a:endParaRPr>
          </a:p>
          <a:p>
            <a:r>
              <a:rPr lang="uk-UA" dirty="0">
                <a:solidFill>
                  <a:srgbClr val="F8F8F2"/>
                </a:solidFill>
                <a:latin typeface="Courier New" panose="02070309020205020404" pitchFamily="49" charset="0"/>
              </a:rPr>
              <a:t>		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range = range * </a:t>
            </a:r>
            <a:r>
              <a:rPr lang="en-US" b="0" i="0" dirty="0">
                <a:solidFill>
                  <a:srgbClr val="F5AB35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; </a:t>
            </a:r>
            <a:endParaRPr lang="uk-UA" b="0" i="0" dirty="0">
              <a:solidFill>
                <a:srgbClr val="F8F8F2"/>
              </a:solidFill>
              <a:effectLst/>
              <a:latin typeface="Courier New" panose="02070309020205020404" pitchFamily="49" charset="0"/>
            </a:endParaRPr>
          </a:p>
          <a:p>
            <a:r>
              <a:rPr lang="uk-UA" dirty="0">
                <a:solidFill>
                  <a:srgbClr val="F8F8F2"/>
                </a:solidFill>
                <a:latin typeface="Courier New" panose="02070309020205020404" pitchFamily="49" charset="0"/>
              </a:rPr>
              <a:t>	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} </a:t>
            </a:r>
            <a:endParaRPr lang="uk-UA" b="0" i="0" dirty="0">
              <a:solidFill>
                <a:srgbClr val="F8F8F2"/>
              </a:solidFill>
              <a:effectLst/>
              <a:latin typeface="Courier New" panose="02070309020205020404" pitchFamily="49" charset="0"/>
            </a:endParaRPr>
          </a:p>
          <a:p>
            <a:r>
              <a:rPr lang="uk-UA" dirty="0">
                <a:solidFill>
                  <a:srgbClr val="F8F8F2"/>
                </a:solidFill>
                <a:latin typeface="Courier New" panose="02070309020205020404" pitchFamily="49" charset="0"/>
              </a:rPr>
              <a:t>	</a:t>
            </a:r>
            <a:r>
              <a:rPr lang="en-US" b="0" i="0" dirty="0">
                <a:solidFill>
                  <a:srgbClr val="DCC6E0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Arrays.binarySearch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(integers, range / </a:t>
            </a:r>
            <a:r>
              <a:rPr lang="en-US" b="0" i="0" dirty="0">
                <a:solidFill>
                  <a:srgbClr val="F5AB35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Math.min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(range, </a:t>
            </a:r>
            <a:r>
              <a:rPr lang="en-US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integers.length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), </a:t>
            </a:r>
            <a:r>
              <a:rPr lang="en-US" b="0" i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elementToSearch</a:t>
            </a:r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); </a:t>
            </a:r>
            <a:endParaRPr lang="uk-UA" b="0" i="0" dirty="0">
              <a:solidFill>
                <a:srgbClr val="F8F8F2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i="0" dirty="0"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}</a:t>
            </a:r>
            <a:endParaRPr lang="uk-UA" dirty="0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99702B45-D39B-441A-9836-7517FC3EE7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219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Експонентний пошук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25193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59F106-703F-4822-BD46-84C5F1E4E953}"/>
              </a:ext>
            </a:extLst>
          </p:cNvPr>
          <p:cNvSpPr txBox="1"/>
          <p:nvPr/>
        </p:nvSpPr>
        <p:spPr>
          <a:xfrm>
            <a:off x="0" y="998397"/>
            <a:ext cx="60944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2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Тимчасова складність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CEBE9F-AF2E-4CDB-A69C-95275C96F908}"/>
              </a:ext>
            </a:extLst>
          </p:cNvPr>
          <p:cNvSpPr txBox="1"/>
          <p:nvPr/>
        </p:nvSpPr>
        <p:spPr>
          <a:xfrm>
            <a:off x="6094428" y="998397"/>
            <a:ext cx="61179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2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Просторова складність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25F84E11-A799-48FB-B894-A0FC111DA9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219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Експонентний пошук. Характеристика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6C5563-1E3C-4F07-BE9C-40EC67B1B306}"/>
              </a:ext>
            </a:extLst>
          </p:cNvPr>
          <p:cNvSpPr txBox="1"/>
          <p:nvPr/>
        </p:nvSpPr>
        <p:spPr>
          <a:xfrm>
            <a:off x="1" y="4311079"/>
            <a:ext cx="1219199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2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Застосування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5D0145-A2CD-4A87-899B-3FB81008B403}"/>
              </a:ext>
            </a:extLst>
          </p:cNvPr>
          <p:cNvSpPr txBox="1"/>
          <p:nvPr/>
        </p:nvSpPr>
        <p:spPr>
          <a:xfrm>
            <a:off x="499621" y="1885296"/>
            <a:ext cx="5382704" cy="1200329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ru-RU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 </a:t>
            </a:r>
            <a:r>
              <a:rPr lang="ru-RU" sz="2400" b="0" i="0" dirty="0" err="1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гіршому</a:t>
            </a:r>
            <a:r>
              <a:rPr lang="ru-RU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випадку</a:t>
            </a:r>
            <a:r>
              <a:rPr lang="ru-RU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тимчасова</a:t>
            </a:r>
            <a:r>
              <a:rPr lang="ru-RU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складність</a:t>
            </a:r>
            <a:r>
              <a:rPr lang="ru-RU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цього</a:t>
            </a:r>
            <a:r>
              <a:rPr lang="ru-RU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пошуку</a:t>
            </a:r>
            <a:r>
              <a:rPr lang="ru-RU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складе </a:t>
            </a:r>
            <a:r>
              <a:rPr lang="ru-RU" sz="2400" b="1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ru-RU" sz="2400" b="1" i="0" dirty="0" err="1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ru-RU" sz="2400" b="1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(N))</a:t>
            </a:r>
            <a:r>
              <a:rPr lang="ru-RU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3E5CA8-E831-416F-BB65-4A1DE3DB7EFC}"/>
              </a:ext>
            </a:extLst>
          </p:cNvPr>
          <p:cNvSpPr txBox="1"/>
          <p:nvPr/>
        </p:nvSpPr>
        <p:spPr>
          <a:xfrm>
            <a:off x="6309676" y="1885296"/>
            <a:ext cx="5502109" cy="2308324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uk-UA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Ітеративний алгоритм двійкового пошуку вимагає </a:t>
            </a:r>
            <a:r>
              <a:rPr lang="en-US" sz="2400" b="1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O(1)</a:t>
            </a:r>
            <a:r>
              <a:rPr lang="en-US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uk-UA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місця для зберігання елемента, що </a:t>
            </a:r>
            <a:r>
              <a:rPr lang="uk-UA" sz="2400" b="0" i="0" dirty="0" err="1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шукається</a:t>
            </a:r>
            <a:r>
              <a:rPr lang="uk-UA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uk-UA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Для рекурсивного двійкового пошуку просторова складність стає рівною</a:t>
            </a:r>
            <a:r>
              <a:rPr lang="en-US" sz="2400" b="1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O(log (N))</a:t>
            </a:r>
            <a:r>
              <a:rPr lang="en-US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DA8FDA-ACB1-48C5-BADC-07648918A360}"/>
              </a:ext>
            </a:extLst>
          </p:cNvPr>
          <p:cNvSpPr txBox="1"/>
          <p:nvPr/>
        </p:nvSpPr>
        <p:spPr>
          <a:xfrm>
            <a:off x="499622" y="5244144"/>
            <a:ext cx="11312164" cy="120032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ru-RU" sz="2400" b="0" i="0" dirty="0" err="1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Експоненційний</a:t>
            </a:r>
            <a:r>
              <a:rPr lang="ru-RU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пошук</a:t>
            </a:r>
            <a:r>
              <a:rPr lang="ru-RU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використовується</a:t>
            </a:r>
            <a:r>
              <a:rPr lang="ru-RU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з великими </a:t>
            </a:r>
            <a:r>
              <a:rPr lang="ru-RU" sz="2400" b="0" i="0" dirty="0" err="1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масивами</a:t>
            </a:r>
            <a:r>
              <a:rPr lang="ru-RU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коли </a:t>
            </a:r>
            <a:r>
              <a:rPr lang="ru-RU" sz="2400" b="0" i="0" dirty="0" err="1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бінарний</a:t>
            </a:r>
            <a:r>
              <a:rPr lang="ru-RU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пошук</a:t>
            </a:r>
            <a:r>
              <a:rPr lang="ru-RU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є </a:t>
            </a:r>
            <a:r>
              <a:rPr lang="ru-RU" sz="2400" b="0" i="0" dirty="0" err="1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витратним</a:t>
            </a:r>
            <a:r>
              <a:rPr lang="ru-RU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b="0" i="0" dirty="0" err="1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Експонентний</a:t>
            </a:r>
            <a:r>
              <a:rPr lang="ru-RU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пошук</a:t>
            </a:r>
            <a:r>
              <a:rPr lang="ru-RU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поділяє</a:t>
            </a:r>
            <a:r>
              <a:rPr lang="ru-RU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дані</a:t>
            </a:r>
            <a:r>
              <a:rPr lang="ru-RU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2400" b="0" i="0" dirty="0" err="1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доступніші</a:t>
            </a:r>
            <a:r>
              <a:rPr lang="ru-RU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для </a:t>
            </a:r>
            <a:r>
              <a:rPr lang="ru-RU" sz="2400" b="0" i="0" dirty="0" err="1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пошуку</a:t>
            </a:r>
            <a:r>
              <a:rPr lang="ru-RU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розділи</a:t>
            </a:r>
            <a:r>
              <a:rPr lang="ru-RU" sz="2400" b="0" i="0" dirty="0">
                <a:solidFill>
                  <a:srgbClr val="333A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241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Овал 29">
            <a:extLst>
              <a:ext uri="{FF2B5EF4-FFF2-40B4-BE49-F238E27FC236}">
                <a16:creationId xmlns:a16="http://schemas.microsoft.com/office/drawing/2014/main" id="{44936C13-0D73-4B9D-9B93-EDDBC1A91899}"/>
              </a:ext>
            </a:extLst>
          </p:cNvPr>
          <p:cNvSpPr/>
          <p:nvPr/>
        </p:nvSpPr>
        <p:spPr>
          <a:xfrm>
            <a:off x="5594233" y="-9655"/>
            <a:ext cx="3471471" cy="281356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9" name="Овал 48">
            <a:extLst>
              <a:ext uri="{FF2B5EF4-FFF2-40B4-BE49-F238E27FC236}">
                <a16:creationId xmlns:a16="http://schemas.microsoft.com/office/drawing/2014/main" id="{561E518C-5253-4863-A47A-8666385FF685}"/>
              </a:ext>
            </a:extLst>
          </p:cNvPr>
          <p:cNvSpPr/>
          <p:nvPr/>
        </p:nvSpPr>
        <p:spPr>
          <a:xfrm>
            <a:off x="8756725" y="3911521"/>
            <a:ext cx="3732762" cy="323940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3" name="Овал 42">
            <a:extLst>
              <a:ext uri="{FF2B5EF4-FFF2-40B4-BE49-F238E27FC236}">
                <a16:creationId xmlns:a16="http://schemas.microsoft.com/office/drawing/2014/main" id="{D1AC291C-EB98-4FC0-B829-5E62D9114B80}"/>
              </a:ext>
            </a:extLst>
          </p:cNvPr>
          <p:cNvSpPr/>
          <p:nvPr/>
        </p:nvSpPr>
        <p:spPr>
          <a:xfrm>
            <a:off x="3731474" y="1191379"/>
            <a:ext cx="3328158" cy="295734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4" name="Овал 43">
            <a:extLst>
              <a:ext uri="{FF2B5EF4-FFF2-40B4-BE49-F238E27FC236}">
                <a16:creationId xmlns:a16="http://schemas.microsoft.com/office/drawing/2014/main" id="{0DA61E42-F641-4DE7-BFCD-4EE4A43CE750}"/>
              </a:ext>
            </a:extLst>
          </p:cNvPr>
          <p:cNvSpPr/>
          <p:nvPr/>
        </p:nvSpPr>
        <p:spPr>
          <a:xfrm>
            <a:off x="6219719" y="2058407"/>
            <a:ext cx="2766296" cy="283214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2" name="Овал 41">
            <a:extLst>
              <a:ext uri="{FF2B5EF4-FFF2-40B4-BE49-F238E27FC236}">
                <a16:creationId xmlns:a16="http://schemas.microsoft.com/office/drawing/2014/main" id="{14D5FC1F-C1C8-4E98-BE88-7A98DF7E92C6}"/>
              </a:ext>
            </a:extLst>
          </p:cNvPr>
          <p:cNvSpPr/>
          <p:nvPr/>
        </p:nvSpPr>
        <p:spPr>
          <a:xfrm>
            <a:off x="2860844" y="2820677"/>
            <a:ext cx="4245279" cy="36851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1" name="Овал 40">
            <a:extLst>
              <a:ext uri="{FF2B5EF4-FFF2-40B4-BE49-F238E27FC236}">
                <a16:creationId xmlns:a16="http://schemas.microsoft.com/office/drawing/2014/main" id="{DC0FC909-BCFC-4FCC-AF5C-41BC1FAF1003}"/>
              </a:ext>
            </a:extLst>
          </p:cNvPr>
          <p:cNvSpPr/>
          <p:nvPr/>
        </p:nvSpPr>
        <p:spPr>
          <a:xfrm>
            <a:off x="264990" y="1871579"/>
            <a:ext cx="3999341" cy="352511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id="{0E776B64-D4BE-4166-AD3E-EFE57432CD5D}"/>
              </a:ext>
            </a:extLst>
          </p:cNvPr>
          <p:cNvSpPr/>
          <p:nvPr/>
        </p:nvSpPr>
        <p:spPr>
          <a:xfrm>
            <a:off x="372042" y="1629500"/>
            <a:ext cx="1320861" cy="124040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93220" name="Text Box 4"/>
          <p:cNvSpPr txBox="1">
            <a:spLocks noChangeArrowheads="1"/>
          </p:cNvSpPr>
          <p:nvPr/>
        </p:nvSpPr>
        <p:spPr bwMode="auto">
          <a:xfrm>
            <a:off x="808662" y="1987535"/>
            <a:ext cx="84201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6213" indent="-176213">
              <a:spcBef>
                <a:spcPct val="15000"/>
              </a:spcBef>
            </a:pPr>
            <a:r>
              <a:rPr lang="ru-RU" sz="2400" b="1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55600" lvl="1">
              <a:spcBef>
                <a:spcPct val="15000"/>
              </a:spcBef>
            </a:pP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прості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зрозумілі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але 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неефективні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великих 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масивів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7063" lvl="1" indent="-271463">
              <a:spcBef>
                <a:spcPct val="15000"/>
              </a:spcBef>
              <a:buFontTx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бульбашкового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сорту</a:t>
            </a:r>
          </a:p>
          <a:p>
            <a:pPr marL="627063" lvl="1" indent="-271463">
              <a:spcBef>
                <a:spcPct val="15000"/>
              </a:spcBef>
              <a:buFontTx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вибором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lvl="1">
              <a:spcBef>
                <a:spcPct val="15000"/>
              </a:spcBef>
            </a:pP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складні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але 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ефективні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7063" lvl="1" indent="-271463">
              <a:spcBef>
                <a:spcPct val="15000"/>
              </a:spcBef>
              <a:buFontTx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швидке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(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Quick Sort)</a:t>
            </a:r>
          </a:p>
          <a:p>
            <a:pPr marL="627063" lvl="1" indent="-271463">
              <a:spcBef>
                <a:spcPct val="15000"/>
              </a:spcBef>
              <a:buFontTx/>
              <a:buChar char="•"/>
            </a:pP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"кучею" (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Heap Sort)</a:t>
            </a:r>
          </a:p>
          <a:p>
            <a:pPr marL="627063" lvl="1" indent="-271463">
              <a:spcBef>
                <a:spcPct val="15000"/>
              </a:spcBef>
              <a:buFontTx/>
              <a:buChar char="•"/>
            </a:pP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злиттям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7063" lvl="1" indent="-271463">
              <a:spcBef>
                <a:spcPct val="15000"/>
              </a:spcBef>
              <a:buFontTx/>
              <a:buChar char="•"/>
            </a:pP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пірамідальне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3223" name="AutoShape 7"/>
          <p:cNvSpPr>
            <a:spLocks noChangeArrowheads="1"/>
          </p:cNvSpPr>
          <p:nvPr/>
        </p:nvSpPr>
        <p:spPr bwMode="auto">
          <a:xfrm>
            <a:off x="4680255" y="2762506"/>
            <a:ext cx="2262187" cy="403225"/>
          </a:xfrm>
          <a:prstGeom prst="wedgeRoundRectCallout">
            <a:avLst>
              <a:gd name="adj1" fmla="val -45324"/>
              <a:gd name="adj2" fmla="val 91440"/>
              <a:gd name="adj3" fmla="val 16667"/>
            </a:avLst>
          </a:prstGeom>
          <a:solidFill>
            <a:schemeClr val="bg1">
              <a:lumMod val="65000"/>
            </a:schemeClr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складність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3224" name="AutoShape 8"/>
          <p:cNvSpPr>
            <a:spLocks noChangeArrowheads="1"/>
          </p:cNvSpPr>
          <p:nvPr/>
        </p:nvSpPr>
        <p:spPr bwMode="auto">
          <a:xfrm>
            <a:off x="5031581" y="4127274"/>
            <a:ext cx="2771775" cy="342409"/>
          </a:xfrm>
          <a:prstGeom prst="wedgeRoundRectCallout">
            <a:avLst>
              <a:gd name="adj1" fmla="val -52634"/>
              <a:gd name="adj2" fmla="val 126787"/>
              <a:gd name="adj3" fmla="val 16667"/>
            </a:avLst>
          </a:prstGeom>
          <a:solidFill>
            <a:schemeClr val="bg1">
              <a:lumMod val="65000"/>
            </a:schemeClr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складність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N·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8857806" y="4602538"/>
            <a:ext cx="2986088" cy="1966913"/>
            <a:chOff x="3726" y="2986"/>
            <a:chExt cx="1881" cy="1239"/>
          </a:xfrm>
        </p:grpSpPr>
        <p:sp>
          <p:nvSpPr>
            <p:cNvPr id="30736" name="Line 9"/>
            <p:cNvSpPr>
              <a:spLocks noChangeShapeType="1"/>
            </p:cNvSpPr>
            <p:nvPr/>
          </p:nvSpPr>
          <p:spPr bwMode="auto">
            <a:xfrm flipV="1">
              <a:off x="4202" y="2998"/>
              <a:ext cx="0" cy="11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30737" name="Line 11"/>
            <p:cNvSpPr>
              <a:spLocks noChangeShapeType="1"/>
            </p:cNvSpPr>
            <p:nvPr/>
          </p:nvSpPr>
          <p:spPr bwMode="auto">
            <a:xfrm>
              <a:off x="4073" y="4032"/>
              <a:ext cx="153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30738" name="Rectangle 12"/>
            <p:cNvSpPr>
              <a:spLocks noChangeArrowheads="1"/>
            </p:cNvSpPr>
            <p:nvPr/>
          </p:nvSpPr>
          <p:spPr bwMode="auto">
            <a:xfrm>
              <a:off x="3726" y="2986"/>
              <a:ext cx="459" cy="17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lang="ru-RU" sz="1400" dirty="0"/>
                <a:t>час</a:t>
              </a:r>
            </a:p>
          </p:txBody>
        </p:sp>
        <p:sp>
          <p:nvSpPr>
            <p:cNvPr id="30739" name="Rectangle 13"/>
            <p:cNvSpPr>
              <a:spLocks noChangeArrowheads="1"/>
            </p:cNvSpPr>
            <p:nvPr/>
          </p:nvSpPr>
          <p:spPr bwMode="auto">
            <a:xfrm>
              <a:off x="5402" y="4055"/>
              <a:ext cx="189" cy="17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lang="en-US" sz="1400"/>
                <a:t>N</a:t>
              </a:r>
              <a:endParaRPr lang="ru-RU" sz="1400"/>
            </a:p>
          </p:txBody>
        </p:sp>
      </p:grp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9613456" y="4554912"/>
            <a:ext cx="1962150" cy="1708150"/>
            <a:chOff x="4202" y="2956"/>
            <a:chExt cx="1236" cy="1076"/>
          </a:xfrm>
        </p:grpSpPr>
        <p:sp>
          <p:nvSpPr>
            <p:cNvPr id="30734" name="Freeform 14"/>
            <p:cNvSpPr>
              <a:spLocks/>
            </p:cNvSpPr>
            <p:nvPr/>
          </p:nvSpPr>
          <p:spPr bwMode="auto">
            <a:xfrm>
              <a:off x="4202" y="2968"/>
              <a:ext cx="1217" cy="1064"/>
            </a:xfrm>
            <a:custGeom>
              <a:avLst/>
              <a:gdLst>
                <a:gd name="T0" fmla="*/ 0 w 1217"/>
                <a:gd name="T1" fmla="*/ 1064 h 1064"/>
                <a:gd name="T2" fmla="*/ 271 w 1217"/>
                <a:gd name="T3" fmla="*/ 1029 h 1064"/>
                <a:gd name="T4" fmla="*/ 612 w 1217"/>
                <a:gd name="T5" fmla="*/ 941 h 1064"/>
                <a:gd name="T6" fmla="*/ 923 w 1217"/>
                <a:gd name="T7" fmla="*/ 711 h 1064"/>
                <a:gd name="T8" fmla="*/ 1123 w 1217"/>
                <a:gd name="T9" fmla="*/ 382 h 1064"/>
                <a:gd name="T10" fmla="*/ 1217 w 1217"/>
                <a:gd name="T11" fmla="*/ 0 h 106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17"/>
                <a:gd name="T19" fmla="*/ 0 h 1064"/>
                <a:gd name="T20" fmla="*/ 1217 w 1217"/>
                <a:gd name="T21" fmla="*/ 1064 h 106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17" h="1064">
                  <a:moveTo>
                    <a:pt x="0" y="1064"/>
                  </a:moveTo>
                  <a:cubicBezTo>
                    <a:pt x="0" y="1064"/>
                    <a:pt x="220" y="1040"/>
                    <a:pt x="271" y="1029"/>
                  </a:cubicBezTo>
                  <a:cubicBezTo>
                    <a:pt x="322" y="1018"/>
                    <a:pt x="480" y="998"/>
                    <a:pt x="612" y="941"/>
                  </a:cubicBezTo>
                  <a:cubicBezTo>
                    <a:pt x="744" y="884"/>
                    <a:pt x="838" y="804"/>
                    <a:pt x="923" y="711"/>
                  </a:cubicBezTo>
                  <a:cubicBezTo>
                    <a:pt x="1008" y="618"/>
                    <a:pt x="1074" y="500"/>
                    <a:pt x="1123" y="382"/>
                  </a:cubicBezTo>
                  <a:cubicBezTo>
                    <a:pt x="1172" y="264"/>
                    <a:pt x="1198" y="80"/>
                    <a:pt x="1217" y="0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30735" name="Rectangle 22"/>
            <p:cNvSpPr>
              <a:spLocks noChangeArrowheads="1"/>
            </p:cNvSpPr>
            <p:nvPr/>
          </p:nvSpPr>
          <p:spPr bwMode="auto">
            <a:xfrm>
              <a:off x="4838" y="2956"/>
              <a:ext cx="600" cy="23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lang="en-US">
                  <a:latin typeface="Times New Roman" pitchFamily="18" charset="0"/>
                </a:rPr>
                <a:t>O(</a:t>
              </a:r>
              <a:r>
                <a:rPr lang="en-US" i="1">
                  <a:latin typeface="Times New Roman" pitchFamily="18" charset="0"/>
                </a:rPr>
                <a:t>N</a:t>
              </a:r>
              <a:r>
                <a:rPr lang="en-US" i="1" baseline="3000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>
                  <a:latin typeface="Times New Roman" pitchFamily="18" charset="0"/>
                </a:rPr>
                <a:t>)</a:t>
              </a:r>
              <a:endParaRPr lang="ru-RU">
                <a:latin typeface="Times New Roman" pitchFamily="18" charset="0"/>
              </a:endParaRPr>
            </a:p>
          </p:txBody>
        </p:sp>
      </p:grp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9635681" y="5291512"/>
            <a:ext cx="2203450" cy="971550"/>
            <a:chOff x="4216" y="3420"/>
            <a:chExt cx="1388" cy="612"/>
          </a:xfrm>
        </p:grpSpPr>
        <p:sp>
          <p:nvSpPr>
            <p:cNvPr id="30731" name="Freeform 18"/>
            <p:cNvSpPr>
              <a:spLocks/>
            </p:cNvSpPr>
            <p:nvPr/>
          </p:nvSpPr>
          <p:spPr bwMode="auto">
            <a:xfrm>
              <a:off x="4216" y="3778"/>
              <a:ext cx="1388" cy="254"/>
            </a:xfrm>
            <a:custGeom>
              <a:avLst/>
              <a:gdLst>
                <a:gd name="T0" fmla="*/ 0 w 1376"/>
                <a:gd name="T1" fmla="*/ 254 h 254"/>
                <a:gd name="T2" fmla="*/ 516 w 1376"/>
                <a:gd name="T3" fmla="*/ 194 h 254"/>
                <a:gd name="T4" fmla="*/ 1014 w 1376"/>
                <a:gd name="T5" fmla="*/ 112 h 254"/>
                <a:gd name="T6" fmla="*/ 1309 w 1376"/>
                <a:gd name="T7" fmla="*/ 56 h 254"/>
                <a:gd name="T8" fmla="*/ 1581 w 1376"/>
                <a:gd name="T9" fmla="*/ 0 h 2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76"/>
                <a:gd name="T16" fmla="*/ 0 h 254"/>
                <a:gd name="T17" fmla="*/ 1376 w 1376"/>
                <a:gd name="T18" fmla="*/ 254 h 2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76" h="254">
                  <a:moveTo>
                    <a:pt x="0" y="254"/>
                  </a:moveTo>
                  <a:lnTo>
                    <a:pt x="452" y="194"/>
                  </a:lnTo>
                  <a:lnTo>
                    <a:pt x="882" y="112"/>
                  </a:lnTo>
                  <a:cubicBezTo>
                    <a:pt x="997" y="89"/>
                    <a:pt x="1058" y="75"/>
                    <a:pt x="1140" y="56"/>
                  </a:cubicBezTo>
                  <a:cubicBezTo>
                    <a:pt x="1223" y="34"/>
                    <a:pt x="1327" y="12"/>
                    <a:pt x="1376" y="0"/>
                  </a:cubicBezTo>
                </a:path>
              </a:pathLst>
            </a:custGeom>
            <a:noFill/>
            <a:ln w="25400">
              <a:solidFill>
                <a:srgbClr val="3333FF"/>
              </a:solidFill>
              <a:round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30732" name="Rectangle 20"/>
            <p:cNvSpPr>
              <a:spLocks noChangeArrowheads="1"/>
            </p:cNvSpPr>
            <p:nvPr/>
          </p:nvSpPr>
          <p:spPr bwMode="auto">
            <a:xfrm>
              <a:off x="4427" y="3420"/>
              <a:ext cx="600" cy="23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lang="en-US" dirty="0">
                  <a:latin typeface="Times New Roman" pitchFamily="18" charset="0"/>
                </a:rPr>
                <a:t>O(</a:t>
              </a:r>
              <a:r>
                <a:rPr lang="en-US" i="1" dirty="0" err="1">
                  <a:latin typeface="Times New Roman" pitchFamily="18" charset="0"/>
                </a:rPr>
                <a:t>N</a:t>
              </a:r>
              <a:r>
                <a:rPr lang="en-US" i="1" dirty="0" err="1">
                  <a:latin typeface="Times New Roman" pitchFamily="18" charset="0"/>
                  <a:cs typeface="Times New Roman" pitchFamily="18" charset="0"/>
                </a:rPr>
                <a:t>·</a:t>
              </a:r>
              <a:r>
                <a:rPr lang="en-US" dirty="0" err="1">
                  <a:latin typeface="Times New Roman" pitchFamily="18" charset="0"/>
                  <a:cs typeface="Times New Roman" pitchFamily="18" charset="0"/>
                </a:rPr>
                <a:t>log</a:t>
              </a:r>
              <a:r>
                <a:rPr lang="en-US" i="1" dirty="0" err="1"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en-US" dirty="0">
                  <a:latin typeface="Times New Roman" pitchFamily="18" charset="0"/>
                </a:rPr>
                <a:t>)</a:t>
              </a:r>
              <a:endParaRPr lang="ru-RU" dirty="0">
                <a:latin typeface="Times New Roman" pitchFamily="18" charset="0"/>
              </a:endParaRPr>
            </a:p>
          </p:txBody>
        </p:sp>
        <p:sp>
          <p:nvSpPr>
            <p:cNvPr id="30733" name="Freeform 23"/>
            <p:cNvSpPr>
              <a:spLocks/>
            </p:cNvSpPr>
            <p:nvPr/>
          </p:nvSpPr>
          <p:spPr bwMode="auto">
            <a:xfrm>
              <a:off x="4396" y="3644"/>
              <a:ext cx="953" cy="188"/>
            </a:xfrm>
            <a:custGeom>
              <a:avLst/>
              <a:gdLst>
                <a:gd name="T0" fmla="*/ 0 w 953"/>
                <a:gd name="T1" fmla="*/ 0 h 188"/>
                <a:gd name="T2" fmla="*/ 641 w 953"/>
                <a:gd name="T3" fmla="*/ 0 h 188"/>
                <a:gd name="T4" fmla="*/ 953 w 953"/>
                <a:gd name="T5" fmla="*/ 188 h 188"/>
                <a:gd name="T6" fmla="*/ 0 60000 65536"/>
                <a:gd name="T7" fmla="*/ 0 60000 65536"/>
                <a:gd name="T8" fmla="*/ 0 60000 65536"/>
                <a:gd name="T9" fmla="*/ 0 w 953"/>
                <a:gd name="T10" fmla="*/ 0 h 188"/>
                <a:gd name="T11" fmla="*/ 953 w 953"/>
                <a:gd name="T12" fmla="*/ 188 h 1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53" h="188">
                  <a:moveTo>
                    <a:pt x="0" y="0"/>
                  </a:moveTo>
                  <a:lnTo>
                    <a:pt x="641" y="0"/>
                  </a:lnTo>
                  <a:lnTo>
                    <a:pt x="953" y="188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sp>
        <p:nvSpPr>
          <p:cNvPr id="19" name="Овал 18">
            <a:extLst>
              <a:ext uri="{FF2B5EF4-FFF2-40B4-BE49-F238E27FC236}">
                <a16:creationId xmlns:a16="http://schemas.microsoft.com/office/drawing/2014/main" id="{2677BD3E-4CA0-4CFA-882A-E17D33A3320F}"/>
              </a:ext>
            </a:extLst>
          </p:cNvPr>
          <p:cNvSpPr/>
          <p:nvPr/>
        </p:nvSpPr>
        <p:spPr>
          <a:xfrm>
            <a:off x="-2064470" y="-2879387"/>
            <a:ext cx="8160469" cy="379378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0724" name="Text Box 3"/>
          <p:cNvSpPr txBox="1">
            <a:spLocks noChangeArrowheads="1"/>
          </p:cNvSpPr>
          <p:nvPr/>
        </p:nvSpPr>
        <p:spPr bwMode="auto">
          <a:xfrm>
            <a:off x="0" y="0"/>
            <a:ext cx="428017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CF7056D0-BECB-4E1A-9C9A-5EEF924967B4}"/>
              </a:ext>
            </a:extLst>
          </p:cNvPr>
          <p:cNvSpPr/>
          <p:nvPr/>
        </p:nvSpPr>
        <p:spPr>
          <a:xfrm>
            <a:off x="4879191" y="184431"/>
            <a:ext cx="1320861" cy="124040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5" name="Овал 44">
            <a:extLst>
              <a:ext uri="{FF2B5EF4-FFF2-40B4-BE49-F238E27FC236}">
                <a16:creationId xmlns:a16="http://schemas.microsoft.com/office/drawing/2014/main" id="{9810F6D1-3444-4F69-90BC-8EE80DF0E4EB}"/>
              </a:ext>
            </a:extLst>
          </p:cNvPr>
          <p:cNvSpPr/>
          <p:nvPr/>
        </p:nvSpPr>
        <p:spPr>
          <a:xfrm>
            <a:off x="7566005" y="-1151734"/>
            <a:ext cx="3471471" cy="281356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6" name="Овал 45">
            <a:extLst>
              <a:ext uri="{FF2B5EF4-FFF2-40B4-BE49-F238E27FC236}">
                <a16:creationId xmlns:a16="http://schemas.microsoft.com/office/drawing/2014/main" id="{DDCCA7FA-5677-48E8-8248-B2E391266D16}"/>
              </a:ext>
            </a:extLst>
          </p:cNvPr>
          <p:cNvSpPr/>
          <p:nvPr/>
        </p:nvSpPr>
        <p:spPr>
          <a:xfrm>
            <a:off x="8322206" y="240744"/>
            <a:ext cx="3471471" cy="281356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7" name="Овал 46">
            <a:extLst>
              <a:ext uri="{FF2B5EF4-FFF2-40B4-BE49-F238E27FC236}">
                <a16:creationId xmlns:a16="http://schemas.microsoft.com/office/drawing/2014/main" id="{BE462BA1-12BE-4E9C-811B-0941B0047DB8}"/>
              </a:ext>
            </a:extLst>
          </p:cNvPr>
          <p:cNvSpPr/>
          <p:nvPr/>
        </p:nvSpPr>
        <p:spPr>
          <a:xfrm>
            <a:off x="9865481" y="-215402"/>
            <a:ext cx="3471471" cy="281356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E91F86C-AAA1-4E99-BCBD-0AE59C14A07F}"/>
              </a:ext>
            </a:extLst>
          </p:cNvPr>
          <p:cNvSpPr txBox="1"/>
          <p:nvPr/>
        </p:nvSpPr>
        <p:spPr>
          <a:xfrm>
            <a:off x="5173563" y="796669"/>
            <a:ext cx="712551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6213" indent="-176213">
              <a:spcBef>
                <a:spcPct val="50000"/>
              </a:spcBef>
            </a:pPr>
            <a:r>
              <a:rPr lang="ru-RU" sz="1800" b="1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</a:t>
            </a:r>
            <a:r>
              <a:rPr lang="ru-RU" sz="18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це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впорядкування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елементів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масиву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зазначеному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порядку (за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зростанням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спаданням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за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останньою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цифрою, за сумою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дільників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і т. д.).</a:t>
            </a:r>
          </a:p>
        </p:txBody>
      </p:sp>
      <p:sp>
        <p:nvSpPr>
          <p:cNvPr id="48" name="Овал 47">
            <a:extLst>
              <a:ext uri="{FF2B5EF4-FFF2-40B4-BE49-F238E27FC236}">
                <a16:creationId xmlns:a16="http://schemas.microsoft.com/office/drawing/2014/main" id="{EA193342-84BC-4484-8EE7-1BD33F51A0AC}"/>
              </a:ext>
            </a:extLst>
          </p:cNvPr>
          <p:cNvSpPr/>
          <p:nvPr/>
        </p:nvSpPr>
        <p:spPr>
          <a:xfrm>
            <a:off x="-339909" y="5959397"/>
            <a:ext cx="1320861" cy="124040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3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93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93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220" grpId="0" build="p"/>
      <p:bldP spid="393223" grpId="0" animBg="1"/>
      <p:bldP spid="3932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Овал 12">
            <a:extLst>
              <a:ext uri="{FF2B5EF4-FFF2-40B4-BE49-F238E27FC236}">
                <a16:creationId xmlns:a16="http://schemas.microsoft.com/office/drawing/2014/main" id="{C34E37A4-57AE-4049-A2AE-86F63B90E82A}"/>
              </a:ext>
            </a:extLst>
          </p:cNvPr>
          <p:cNvSpPr/>
          <p:nvPr/>
        </p:nvSpPr>
        <p:spPr>
          <a:xfrm>
            <a:off x="7646345" y="2865935"/>
            <a:ext cx="4245279" cy="36851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59A1B286-FAD6-46F3-A173-0D3DE77BBF38}"/>
              </a:ext>
            </a:extLst>
          </p:cNvPr>
          <p:cNvSpPr/>
          <p:nvPr/>
        </p:nvSpPr>
        <p:spPr>
          <a:xfrm>
            <a:off x="6702762" y="5015423"/>
            <a:ext cx="4245279" cy="36851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3628ED54-2B6B-42BB-B2B1-551BAE11CD94}"/>
              </a:ext>
            </a:extLst>
          </p:cNvPr>
          <p:cNvSpPr/>
          <p:nvPr/>
        </p:nvSpPr>
        <p:spPr>
          <a:xfrm>
            <a:off x="9099502" y="4987371"/>
            <a:ext cx="4245279" cy="36851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774CF824-ABBD-4578-8ED6-23C8F6A5B80B}"/>
              </a:ext>
            </a:extLst>
          </p:cNvPr>
          <p:cNvGrpSpPr/>
          <p:nvPr/>
        </p:nvGrpSpPr>
        <p:grpSpPr>
          <a:xfrm>
            <a:off x="-1089869" y="1951211"/>
            <a:ext cx="8490557" cy="4321019"/>
            <a:chOff x="-1089869" y="1951211"/>
            <a:chExt cx="8490557" cy="4321019"/>
          </a:xfrm>
        </p:grpSpPr>
        <p:sp>
          <p:nvSpPr>
            <p:cNvPr id="6" name="Овал 5">
              <a:extLst>
                <a:ext uri="{FF2B5EF4-FFF2-40B4-BE49-F238E27FC236}">
                  <a16:creationId xmlns:a16="http://schemas.microsoft.com/office/drawing/2014/main" id="{69F9F60D-6C36-40EF-8B67-C48F8A7BAD29}"/>
                </a:ext>
              </a:extLst>
            </p:cNvPr>
            <p:cNvSpPr/>
            <p:nvPr/>
          </p:nvSpPr>
          <p:spPr>
            <a:xfrm>
              <a:off x="-1089869" y="2237017"/>
              <a:ext cx="4245279" cy="368515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grpSp>
          <p:nvGrpSpPr>
            <p:cNvPr id="9" name="Группа 8">
              <a:extLst>
                <a:ext uri="{FF2B5EF4-FFF2-40B4-BE49-F238E27FC236}">
                  <a16:creationId xmlns:a16="http://schemas.microsoft.com/office/drawing/2014/main" id="{02BEB911-09D4-428C-AFCB-468283AA81E0}"/>
                </a:ext>
              </a:extLst>
            </p:cNvPr>
            <p:cNvGrpSpPr/>
            <p:nvPr/>
          </p:nvGrpSpPr>
          <p:grpSpPr>
            <a:xfrm>
              <a:off x="1032770" y="1951211"/>
              <a:ext cx="6367918" cy="4321019"/>
              <a:chOff x="1032770" y="1951211"/>
              <a:chExt cx="6367918" cy="4321019"/>
            </a:xfrm>
          </p:grpSpPr>
          <p:sp>
            <p:nvSpPr>
              <p:cNvPr id="7" name="Овал 6">
                <a:extLst>
                  <a:ext uri="{FF2B5EF4-FFF2-40B4-BE49-F238E27FC236}">
                    <a16:creationId xmlns:a16="http://schemas.microsoft.com/office/drawing/2014/main" id="{CB3CD3EC-9CDA-4799-8D00-B062506BF612}"/>
                  </a:ext>
                </a:extLst>
              </p:cNvPr>
              <p:cNvSpPr/>
              <p:nvPr/>
            </p:nvSpPr>
            <p:spPr>
              <a:xfrm>
                <a:off x="1032770" y="1951211"/>
                <a:ext cx="4245279" cy="3685154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8" name="Овал 7">
                <a:extLst>
                  <a:ext uri="{FF2B5EF4-FFF2-40B4-BE49-F238E27FC236}">
                    <a16:creationId xmlns:a16="http://schemas.microsoft.com/office/drawing/2014/main" id="{CB83E62A-F6A7-4F12-BE9D-0DD555CDF30B}"/>
                  </a:ext>
                </a:extLst>
              </p:cNvPr>
              <p:cNvSpPr/>
              <p:nvPr/>
            </p:nvSpPr>
            <p:spPr>
              <a:xfrm>
                <a:off x="3155409" y="2587076"/>
                <a:ext cx="4245279" cy="3685154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</p:grpSp>
      </p:grpSp>
      <p:sp>
        <p:nvSpPr>
          <p:cNvPr id="3" name="Овал 2">
            <a:extLst>
              <a:ext uri="{FF2B5EF4-FFF2-40B4-BE49-F238E27FC236}">
                <a16:creationId xmlns:a16="http://schemas.microsoft.com/office/drawing/2014/main" id="{96F16DDD-5952-42D3-99A1-98E823FD2C5F}"/>
              </a:ext>
            </a:extLst>
          </p:cNvPr>
          <p:cNvSpPr/>
          <p:nvPr/>
        </p:nvSpPr>
        <p:spPr>
          <a:xfrm>
            <a:off x="-1926211" y="-2013624"/>
            <a:ext cx="8160469" cy="379378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Text Box 3">
            <a:extLst>
              <a:ext uri="{FF2B5EF4-FFF2-40B4-BE49-F238E27FC236}">
                <a16:creationId xmlns:a16="http://schemas.microsoft.com/office/drawing/2014/main" id="{B3968428-7848-48C7-A268-D1CA7D595D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4308049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«</a:t>
            </a: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бульбашкою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FD21B8-985F-4B57-BBCC-CEDF0B0F8D0D}"/>
              </a:ext>
            </a:extLst>
          </p:cNvPr>
          <p:cNvSpPr txBox="1"/>
          <p:nvPr/>
        </p:nvSpPr>
        <p:spPr>
          <a:xfrm>
            <a:off x="120776" y="2587076"/>
            <a:ext cx="6075003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800" b="1" i="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</a:t>
            </a:r>
            <a:r>
              <a:rPr lang="ru-RU" sz="2800" b="1" i="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1" i="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бульбашкою</a:t>
            </a:r>
            <a:r>
              <a:rPr lang="ru-RU" sz="2800" b="1" i="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— </a:t>
            </a:r>
            <a:r>
              <a:rPr lang="ru-RU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</a:t>
            </a:r>
            <a:r>
              <a:rPr lang="ru-RU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найпростіший</a:t>
            </a:r>
            <a:r>
              <a:rPr lang="ru-RU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алгоритм </a:t>
            </a:r>
            <a:r>
              <a:rPr lang="ru-RU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</a:t>
            </a:r>
            <a:r>
              <a:rPr lang="ru-RU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яке </a:t>
            </a:r>
            <a:r>
              <a:rPr lang="ru-RU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здійснюється</a:t>
            </a:r>
            <a:r>
              <a:rPr lang="ru-RU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шляхом </a:t>
            </a:r>
            <a:r>
              <a:rPr lang="ru-RU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перестановки </a:t>
            </a:r>
            <a:r>
              <a:rPr lang="ru-RU" sz="28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суміжних</a:t>
            </a:r>
            <a:r>
              <a:rPr lang="ru-RU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елементів</a:t>
            </a:r>
            <a:r>
              <a:rPr lang="ru-RU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що</a:t>
            </a:r>
            <a:r>
              <a:rPr lang="ru-RU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повторюється</a:t>
            </a:r>
            <a:r>
              <a:rPr lang="ru-RU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якщо</a:t>
            </a:r>
            <a:r>
              <a:rPr lang="ru-RU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вони </a:t>
            </a:r>
            <a:r>
              <a:rPr lang="ru-RU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розташовані</a:t>
            </a:r>
            <a:r>
              <a:rPr lang="ru-RU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не в </a:t>
            </a:r>
            <a:r>
              <a:rPr lang="ru-RU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потрібному</a:t>
            </a:r>
            <a:r>
              <a:rPr lang="ru-RU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порядку.</a:t>
            </a:r>
            <a:endParaRPr lang="uk-U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38C486C5-9D26-4C6F-8A72-828772818230}"/>
              </a:ext>
            </a:extLst>
          </p:cNvPr>
          <p:cNvSpPr/>
          <p:nvPr/>
        </p:nvSpPr>
        <p:spPr>
          <a:xfrm>
            <a:off x="9768984" y="2587076"/>
            <a:ext cx="4245279" cy="36851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D82501-0ADC-4112-A5F1-BD3C8E791150}"/>
              </a:ext>
            </a:extLst>
          </p:cNvPr>
          <p:cNvSpPr txBox="1"/>
          <p:nvPr/>
        </p:nvSpPr>
        <p:spPr>
          <a:xfrm>
            <a:off x="8138819" y="3749457"/>
            <a:ext cx="3932405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800" b="0" i="0" dirty="0" err="1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Цей</a:t>
            </a:r>
            <a:r>
              <a:rPr lang="ru-RU" sz="2800" b="0" i="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алгоритм </a:t>
            </a:r>
            <a:r>
              <a:rPr lang="ru-RU" sz="2800" b="1" i="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не </a:t>
            </a:r>
            <a:r>
              <a:rPr lang="ru-RU" sz="2800" b="1" i="0" dirty="0" err="1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підходить</a:t>
            </a:r>
            <a:r>
              <a:rPr lang="ru-RU" sz="2800" b="0" i="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для </a:t>
            </a:r>
            <a:r>
              <a:rPr lang="ru-RU" sz="2800" b="1" i="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великих </a:t>
            </a:r>
            <a:r>
              <a:rPr lang="ru-RU" sz="2800" b="1" i="0" dirty="0" err="1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наборів</a:t>
            </a:r>
            <a:r>
              <a:rPr lang="ru-RU" sz="2800" b="1" i="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1" i="0" dirty="0" err="1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даних</a:t>
            </a:r>
            <a:r>
              <a:rPr lang="ru-RU" sz="2800" b="0" i="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тому </a:t>
            </a:r>
            <a:r>
              <a:rPr lang="ru-RU" sz="2800" b="0" i="0" dirty="0" err="1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що</a:t>
            </a:r>
            <a:r>
              <a:rPr lang="ru-RU" sz="2800" b="0" i="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0" i="0" dirty="0" err="1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його</a:t>
            </a:r>
            <a:r>
              <a:rPr lang="ru-RU" sz="2800" b="0" i="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0" i="0" dirty="0" err="1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складність</a:t>
            </a:r>
            <a:r>
              <a:rPr lang="ru-RU" sz="2800" b="0" i="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у </a:t>
            </a:r>
            <a:r>
              <a:rPr lang="ru-RU" sz="2800" b="0" i="0" dirty="0" err="1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середньому</a:t>
            </a:r>
            <a:r>
              <a:rPr lang="ru-RU" sz="2800" b="0" i="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sz="2800" b="0" i="0" dirty="0" err="1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складність</a:t>
            </a:r>
            <a:r>
              <a:rPr lang="ru-RU" sz="2800" b="0" i="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у </a:t>
            </a:r>
            <a:r>
              <a:rPr lang="ru-RU" sz="2800" b="0" i="0" dirty="0" err="1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гіршому</a:t>
            </a:r>
            <a:r>
              <a:rPr lang="ru-RU" sz="2800" b="0" i="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0" i="0" dirty="0" err="1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випадку</a:t>
            </a:r>
            <a:r>
              <a:rPr lang="ru-RU" sz="2800" b="0" i="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0" i="0" dirty="0" err="1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досить</a:t>
            </a:r>
            <a:r>
              <a:rPr lang="ru-RU" sz="2800" b="0" i="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0" i="0" dirty="0" err="1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висока</a:t>
            </a:r>
            <a:r>
              <a:rPr lang="ru-RU" sz="2800" b="0" i="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uk-U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E1E69914-EC11-49FB-8413-00626BA5CC3A}"/>
              </a:ext>
            </a:extLst>
          </p:cNvPr>
          <p:cNvSpPr/>
          <p:nvPr/>
        </p:nvSpPr>
        <p:spPr>
          <a:xfrm>
            <a:off x="7091869" y="-71063"/>
            <a:ext cx="1322557" cy="124150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74305B04-5508-4856-8F3F-26EA86465C73}"/>
              </a:ext>
            </a:extLst>
          </p:cNvPr>
          <p:cNvSpPr/>
          <p:nvPr/>
        </p:nvSpPr>
        <p:spPr>
          <a:xfrm>
            <a:off x="9624447" y="187070"/>
            <a:ext cx="1322557" cy="124150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CF838839-5BD5-41D0-97CE-4B69FC66DB08}"/>
              </a:ext>
            </a:extLst>
          </p:cNvPr>
          <p:cNvSpPr/>
          <p:nvPr/>
        </p:nvSpPr>
        <p:spPr>
          <a:xfrm>
            <a:off x="7896022" y="1368912"/>
            <a:ext cx="1322557" cy="124150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56079396-B5AC-4466-8C57-8AC3C6ABBEFA}"/>
              </a:ext>
            </a:extLst>
          </p:cNvPr>
          <p:cNvSpPr/>
          <p:nvPr/>
        </p:nvSpPr>
        <p:spPr>
          <a:xfrm>
            <a:off x="11530721" y="1159412"/>
            <a:ext cx="1322557" cy="124150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7D1061E6-9ED7-4A02-8C39-398CDE651351}"/>
              </a:ext>
            </a:extLst>
          </p:cNvPr>
          <p:cNvSpPr/>
          <p:nvPr/>
        </p:nvSpPr>
        <p:spPr>
          <a:xfrm>
            <a:off x="2272723" y="5922171"/>
            <a:ext cx="1322557" cy="124150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05021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Овал 15">
            <a:extLst>
              <a:ext uri="{FF2B5EF4-FFF2-40B4-BE49-F238E27FC236}">
                <a16:creationId xmlns:a16="http://schemas.microsoft.com/office/drawing/2014/main" id="{9C1EFADC-430A-4C2D-BCBA-A91EDB413978}"/>
              </a:ext>
            </a:extLst>
          </p:cNvPr>
          <p:cNvSpPr/>
          <p:nvPr/>
        </p:nvSpPr>
        <p:spPr>
          <a:xfrm>
            <a:off x="-414445" y="3429000"/>
            <a:ext cx="1406161" cy="117776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64FA0CAB-29A0-4E2F-867C-47AA5336E31A}"/>
              </a:ext>
            </a:extLst>
          </p:cNvPr>
          <p:cNvSpPr/>
          <p:nvPr/>
        </p:nvSpPr>
        <p:spPr>
          <a:xfrm>
            <a:off x="9213160" y="1665496"/>
            <a:ext cx="4869394" cy="379378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798C5B8C-8C85-4504-BC8A-D19AEC8FA76F}"/>
              </a:ext>
            </a:extLst>
          </p:cNvPr>
          <p:cNvSpPr/>
          <p:nvPr/>
        </p:nvSpPr>
        <p:spPr>
          <a:xfrm>
            <a:off x="6154031" y="3589823"/>
            <a:ext cx="4308049" cy="379378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C2F27239-3850-4D44-907E-CC3BDE041D5D}"/>
              </a:ext>
            </a:extLst>
          </p:cNvPr>
          <p:cNvSpPr/>
          <p:nvPr/>
        </p:nvSpPr>
        <p:spPr>
          <a:xfrm>
            <a:off x="5206670" y="1626115"/>
            <a:ext cx="5489644" cy="404351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8A205665-C963-40D6-B8BC-24323F31CE25}"/>
              </a:ext>
            </a:extLst>
          </p:cNvPr>
          <p:cNvSpPr/>
          <p:nvPr/>
        </p:nvSpPr>
        <p:spPr>
          <a:xfrm>
            <a:off x="7606998" y="1768920"/>
            <a:ext cx="4869394" cy="379378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D7EE672C-0323-4DF2-A893-5A1436620FC5}"/>
              </a:ext>
            </a:extLst>
          </p:cNvPr>
          <p:cNvSpPr/>
          <p:nvPr/>
        </p:nvSpPr>
        <p:spPr>
          <a:xfrm>
            <a:off x="9096595" y="4230177"/>
            <a:ext cx="4308049" cy="379378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B62286-0F84-46DC-9BB3-EB356D6E1A34}"/>
              </a:ext>
            </a:extLst>
          </p:cNvPr>
          <p:cNvSpPr txBox="1"/>
          <p:nvPr/>
        </p:nvSpPr>
        <p:spPr>
          <a:xfrm>
            <a:off x="6591672" y="1868077"/>
            <a:ext cx="557592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Провести ітерацію зліва, </a:t>
            </a:r>
            <a:r>
              <a:rPr lang="uk-U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порівнюючи сусідні елементи 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 </a:t>
            </a:r>
            <a:r>
              <a:rPr lang="uk-U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поміщаючи більший 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із них </a:t>
            </a:r>
            <a:r>
              <a:rPr lang="uk-U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праворуч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В результаті спочатку буде знайдено найбільший елемент, який потім буде переміщений у праву крайню позицію.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Повторити процес для </a:t>
            </a:r>
            <a:r>
              <a:rPr lang="uk-U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лівого </a:t>
            </a:r>
            <a:r>
              <a:rPr lang="uk-UA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підмасиву</a:t>
            </a:r>
            <a:r>
              <a:rPr lang="uk-U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який ще не відсортований: </a:t>
            </a:r>
            <a:r>
              <a:rPr lang="uk-U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знайти 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ньому </a:t>
            </a:r>
            <a:r>
              <a:rPr lang="uk-U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найбільший елемент 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 помістити його в </a:t>
            </a:r>
            <a:r>
              <a:rPr lang="uk-U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праву позицію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підмасиву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Повторювати процес, доки не будуть відсортовані всі дані.</a:t>
            </a: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7F6F6B96-0159-4245-AC0B-CF3F257F8D0A}"/>
              </a:ext>
            </a:extLst>
          </p:cNvPr>
          <p:cNvSpPr/>
          <p:nvPr/>
        </p:nvSpPr>
        <p:spPr>
          <a:xfrm>
            <a:off x="6096000" y="-2131794"/>
            <a:ext cx="8160469" cy="379378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EAEFF8E8-7BF3-4EFF-9EEF-DB63B00414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2211" y="-118170"/>
            <a:ext cx="4308049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«</a:t>
            </a: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бульбашкою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C71B6CF-8F90-44C7-9A40-735BB0B53B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406" y="469236"/>
            <a:ext cx="6046158" cy="618630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BubbleSortExample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1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kumimoji="0" lang="uk-UA" altLang="uk-UA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kumimoji="0" lang="uk-UA" altLang="uk-UA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64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34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90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uk-UA" altLang="uk-UA" sz="11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uk-UA" altLang="uk-UA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"Масив до сортування:"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1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printArray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1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bubbleSort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uk-UA" altLang="uk-UA" sz="11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uk-UA" altLang="uk-UA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"Масив після сортування:"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1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printArray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Метод для сортування масиву "бульбашкою"</a:t>
            </a:r>
            <a:b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1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bubbleSort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kumimoji="0" lang="uk-UA" altLang="uk-UA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 = </a:t>
            </a:r>
            <a:r>
              <a:rPr kumimoji="0" lang="uk-UA" altLang="uk-UA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arr.</a:t>
            </a:r>
            <a:r>
              <a:rPr kumimoji="0" lang="uk-UA" altLang="uk-UA" sz="11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= 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&lt; n-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i++) {</a:t>
            </a:r>
            <a:b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uk-UA" altLang="uk-UA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 = 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 &lt; n-i-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j++) {</a:t>
            </a:r>
            <a:b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uk-UA" altLang="uk-UA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[j] &gt; </a:t>
            </a:r>
            <a:r>
              <a:rPr kumimoji="0" lang="uk-UA" altLang="uk-UA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[j+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 {</a:t>
            </a:r>
            <a:b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обмін елементів, якщо вони не впорядковані</a:t>
            </a:r>
            <a:b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kumimoji="0" lang="uk-UA" altLang="uk-UA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uk-UA" altLang="uk-UA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[j]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kumimoji="0" lang="uk-UA" altLang="uk-UA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[j] = </a:t>
            </a:r>
            <a:r>
              <a:rPr kumimoji="0" lang="uk-UA" altLang="uk-UA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[j+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kumimoji="0" lang="uk-UA" altLang="uk-UA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[j+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kumimoji="0" lang="uk-UA" altLang="uk-UA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  <a:b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Метод для друку масиву</a:t>
            </a:r>
            <a:b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1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printArray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kumimoji="0" lang="uk-UA" altLang="uk-UA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kumimoji="0" lang="uk-UA" altLang="uk-UA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uk-UA" altLang="uk-UA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uk-UA" altLang="uk-UA" sz="11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uk-UA" altLang="uk-UA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"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uk-UA" altLang="uk-UA" sz="11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uk-UA" altLang="uk-UA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uk-UA" altLang="uk-U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440488F8-F506-4D6D-9857-F10B4EF77567}"/>
              </a:ext>
            </a:extLst>
          </p:cNvPr>
          <p:cNvSpPr/>
          <p:nvPr/>
        </p:nvSpPr>
        <p:spPr>
          <a:xfrm>
            <a:off x="-174496" y="-823782"/>
            <a:ext cx="1406161" cy="117776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D7E25B00-814D-400B-86CB-7A343E7A6936}"/>
              </a:ext>
            </a:extLst>
          </p:cNvPr>
          <p:cNvSpPr/>
          <p:nvPr/>
        </p:nvSpPr>
        <p:spPr>
          <a:xfrm>
            <a:off x="4108988" y="-588882"/>
            <a:ext cx="1406161" cy="117776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7D03EE1C-5816-48E9-B0E3-9CF949EDC6DB}"/>
              </a:ext>
            </a:extLst>
          </p:cNvPr>
          <p:cNvSpPr/>
          <p:nvPr/>
        </p:nvSpPr>
        <p:spPr>
          <a:xfrm>
            <a:off x="3637998" y="4341567"/>
            <a:ext cx="1406161" cy="117776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2D64F88C-25A0-487F-A5DD-C03CB66228EA}"/>
              </a:ext>
            </a:extLst>
          </p:cNvPr>
          <p:cNvSpPr/>
          <p:nvPr/>
        </p:nvSpPr>
        <p:spPr>
          <a:xfrm>
            <a:off x="5185511" y="903357"/>
            <a:ext cx="1406161" cy="117776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00478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Овал 16">
            <a:extLst>
              <a:ext uri="{FF2B5EF4-FFF2-40B4-BE49-F238E27FC236}">
                <a16:creationId xmlns:a16="http://schemas.microsoft.com/office/drawing/2014/main" id="{1D0F001C-6A03-46E7-9A65-23D48F0F82B7}"/>
              </a:ext>
            </a:extLst>
          </p:cNvPr>
          <p:cNvSpPr/>
          <p:nvPr/>
        </p:nvSpPr>
        <p:spPr>
          <a:xfrm>
            <a:off x="8218967" y="3171217"/>
            <a:ext cx="5106888" cy="439009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7E1BB02B-7E92-4A28-A90D-529C39437E23}"/>
              </a:ext>
            </a:extLst>
          </p:cNvPr>
          <p:cNvSpPr/>
          <p:nvPr/>
        </p:nvSpPr>
        <p:spPr>
          <a:xfrm>
            <a:off x="-1014786" y="2215509"/>
            <a:ext cx="4049816" cy="368789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A102D736-A63B-4F06-9BE8-C7CB2167E1DE}"/>
              </a:ext>
            </a:extLst>
          </p:cNvPr>
          <p:cNvSpPr/>
          <p:nvPr/>
        </p:nvSpPr>
        <p:spPr>
          <a:xfrm>
            <a:off x="1099359" y="1901090"/>
            <a:ext cx="5106888" cy="46011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E56198C4-851F-402D-9CF9-FD7D991E5D8A}"/>
              </a:ext>
            </a:extLst>
          </p:cNvPr>
          <p:cNvSpPr/>
          <p:nvPr/>
        </p:nvSpPr>
        <p:spPr>
          <a:xfrm>
            <a:off x="1428278" y="-2350164"/>
            <a:ext cx="4049816" cy="368789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4D6F06A8-8156-4E6E-BAE3-A9A0B2477777}"/>
              </a:ext>
            </a:extLst>
          </p:cNvPr>
          <p:cNvSpPr/>
          <p:nvPr/>
        </p:nvSpPr>
        <p:spPr>
          <a:xfrm>
            <a:off x="6096000" y="-2131794"/>
            <a:ext cx="8160469" cy="379378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83941334-EE01-4CF9-93F4-9DD51DE0E8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2211" y="-118170"/>
            <a:ext cx="4308049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«</a:t>
            </a: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бульбашкою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451CCBA4-70C4-449F-A738-B24B409A39B6}"/>
              </a:ext>
            </a:extLst>
          </p:cNvPr>
          <p:cNvSpPr/>
          <p:nvPr/>
        </p:nvSpPr>
        <p:spPr>
          <a:xfrm>
            <a:off x="-736059" y="-1638954"/>
            <a:ext cx="4049816" cy="368789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623B15-E2A1-47F1-9519-3CD4812F600A}"/>
              </a:ext>
            </a:extLst>
          </p:cNvPr>
          <p:cNvSpPr txBox="1"/>
          <p:nvPr/>
        </p:nvSpPr>
        <p:spPr>
          <a:xfrm>
            <a:off x="0" y="204995"/>
            <a:ext cx="5068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Тимчасова складність: </a:t>
            </a:r>
            <a:r>
              <a:rPr 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O(n</a:t>
            </a:r>
            <a:r>
              <a:rPr lang="en-US" sz="2800" b="1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uk-UA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uk-UA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E6668D-8A0B-49AF-AA87-61B192264B88}"/>
              </a:ext>
            </a:extLst>
          </p:cNvPr>
          <p:cNvSpPr txBox="1"/>
          <p:nvPr/>
        </p:nvSpPr>
        <p:spPr>
          <a:xfrm>
            <a:off x="0" y="666660"/>
            <a:ext cx="50681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Додатковий простір: </a:t>
            </a:r>
            <a:r>
              <a:rPr 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O(1)</a:t>
            </a:r>
            <a:endParaRPr lang="uk-UA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10E4C8CA-284B-433D-BC62-A3D42685D423}"/>
              </a:ext>
            </a:extLst>
          </p:cNvPr>
          <p:cNvSpPr/>
          <p:nvPr/>
        </p:nvSpPr>
        <p:spPr>
          <a:xfrm>
            <a:off x="2373549" y="1799399"/>
            <a:ext cx="7322920" cy="61514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5D7E56-899C-4C70-9EB8-FF61A9DAD2CB}"/>
              </a:ext>
            </a:extLst>
          </p:cNvPr>
          <p:cNvSpPr txBox="1"/>
          <p:nvPr/>
        </p:nvSpPr>
        <p:spPr>
          <a:xfrm>
            <a:off x="3035030" y="4932530"/>
            <a:ext cx="90568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 той самий час </a:t>
            </a:r>
            <a:r>
              <a:rPr lang="uk-UA" sz="2400" b="1" i="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 бульбашкою </a:t>
            </a:r>
            <a:r>
              <a:rPr lang="uk-UA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дуже повільно 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обробляє </a:t>
            </a:r>
            <a:r>
              <a:rPr lang="uk-UA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великі набори даних, 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оскільки його </a:t>
            </a:r>
            <a:r>
              <a:rPr lang="uk-UA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тимчасова складність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дорівнює 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O(n</a:t>
            </a:r>
            <a:r>
              <a:rPr lang="en-US" sz="2400" b="1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uk-UA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uk-UA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Крім того, цей </a:t>
            </a:r>
            <a:r>
              <a:rPr lang="uk-UA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заснований на порівнянні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що у певних випадках може </a:t>
            </a:r>
            <a:r>
              <a:rPr lang="uk-UA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обмежувати </a:t>
            </a:r>
            <a:r>
              <a:rPr lang="uk-UA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його</a:t>
            </a:r>
            <a:r>
              <a:rPr lang="uk-UA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ефективність.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DFFF75-CFD7-4748-87B5-EA33E109A7EC}"/>
              </a:ext>
            </a:extLst>
          </p:cNvPr>
          <p:cNvSpPr txBox="1"/>
          <p:nvPr/>
        </p:nvSpPr>
        <p:spPr>
          <a:xfrm>
            <a:off x="361027" y="2457640"/>
            <a:ext cx="750002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uk-UA" sz="2400" b="1" i="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Бульбашкове</a:t>
            </a:r>
            <a:r>
              <a:rPr lang="uk-UA" sz="2400" b="1" i="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сортування </a:t>
            </a:r>
            <a:r>
              <a:rPr lang="uk-UA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просте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для розуміння, і його нескладно реалізувати. Для його не потрібний додатковий простір, крім тимчасових змінних. </a:t>
            </a:r>
            <a:r>
              <a:rPr lang="uk-UA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 стабільний алгоритм сортування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тобто елементи з тим самим значенням будуть розташовані в тому ж порядку відносно один одного і в відсортованому масиві.</a:t>
            </a:r>
          </a:p>
        </p:txBody>
      </p:sp>
    </p:spTree>
    <p:extLst>
      <p:ext uri="{BB962C8B-B14F-4D97-AF65-F5344CB8AC3E}">
        <p14:creationId xmlns:p14="http://schemas.microsoft.com/office/powerpoint/2010/main" val="2503082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8528754-7D42-4B5D-AF1E-2B6236C06007}"/>
              </a:ext>
            </a:extLst>
          </p:cNvPr>
          <p:cNvSpPr txBox="1"/>
          <p:nvPr/>
        </p:nvSpPr>
        <p:spPr>
          <a:xfrm>
            <a:off x="657912" y="1397674"/>
            <a:ext cx="10876175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uk-UA" sz="2000" b="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працює за принципом </a:t>
            </a:r>
            <a:r>
              <a:rPr lang="uk-UA" sz="20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«розділяй і володарюй» </a:t>
            </a:r>
            <a:r>
              <a:rPr lang="uk-UA" sz="2000" b="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 ми будемо </a:t>
            </a:r>
            <a:r>
              <a:rPr lang="uk-UA" sz="20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ділити масив </a:t>
            </a:r>
            <a:r>
              <a:rPr lang="uk-UA" sz="2000" b="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і </a:t>
            </a:r>
            <a:r>
              <a:rPr lang="uk-UA" sz="20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застосовувати</a:t>
            </a:r>
            <a:r>
              <a:rPr lang="uk-UA" sz="2000" b="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один і той самий алгоритм </a:t>
            </a:r>
            <a:r>
              <a:rPr lang="uk-UA" sz="20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 </a:t>
            </a:r>
            <a:r>
              <a:rPr lang="uk-UA" sz="2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його</a:t>
            </a:r>
            <a:r>
              <a:rPr lang="uk-UA" sz="20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частин</a:t>
            </a:r>
            <a:r>
              <a:rPr lang="uk-UA" sz="2000" b="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які будуть поступово зменшуватися. </a:t>
            </a:r>
          </a:p>
          <a:p>
            <a:pPr algn="l"/>
            <a:endParaRPr lang="uk-UA" sz="200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uk-UA" sz="2000" b="0" i="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Загальна схема алгоритму виглядає так: </a:t>
            </a:r>
            <a:endParaRPr lang="uk-UA" sz="2000" b="0" i="0" dirty="0">
              <a:solidFill>
                <a:srgbClr val="34384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endParaRPr lang="uk-UA" sz="2000" b="0" i="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uk-UA" sz="2000" b="0" i="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 масиву </a:t>
            </a:r>
            <a:r>
              <a:rPr lang="uk-UA" sz="2000" b="1" i="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обирається елемент</a:t>
            </a:r>
            <a:r>
              <a:rPr lang="uk-UA" sz="2000" b="0" i="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який називається </a:t>
            </a:r>
            <a:r>
              <a:rPr lang="en-US" sz="2000" b="0" i="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pivot, </a:t>
            </a:r>
            <a:r>
              <a:rPr lang="uk-UA" sz="2000" b="0" i="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тобто </a:t>
            </a:r>
            <a:r>
              <a:rPr lang="uk-UA" sz="2000" b="1" dirty="0">
                <a:solidFill>
                  <a:srgbClr val="34384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опорний елемент</a:t>
            </a:r>
            <a:r>
              <a:rPr lang="uk-UA" sz="2000" b="0" i="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  </a:t>
            </a:r>
          </a:p>
          <a:p>
            <a:pPr algn="l">
              <a:buFont typeface="+mj-lt"/>
              <a:buAutoNum type="arabicPeriod"/>
            </a:pPr>
            <a:r>
              <a:rPr lang="uk-UA" sz="2000" b="0" i="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Далі виконується процедура </a:t>
            </a:r>
            <a:r>
              <a:rPr lang="uk-UA" sz="2000" b="1" i="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поділу масиву</a:t>
            </a:r>
            <a:r>
              <a:rPr lang="uk-UA" sz="2000" b="0" i="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таким чином, щоб в одній його </a:t>
            </a:r>
            <a:r>
              <a:rPr lang="uk-UA" sz="2000" b="1" i="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частині</a:t>
            </a:r>
            <a:r>
              <a:rPr lang="uk-UA" sz="2000" b="0" i="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знаходилися всі елементи, які </a:t>
            </a:r>
            <a:r>
              <a:rPr lang="uk-UA" sz="2000" b="1" i="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менше або дорівнюють </a:t>
            </a:r>
            <a:r>
              <a:rPr lang="uk-UA" sz="2000" b="0" i="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опорному елементу, а в другій — всі елементи які </a:t>
            </a:r>
            <a:r>
              <a:rPr lang="uk-UA" sz="2000" b="1" i="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більші</a:t>
            </a:r>
            <a:r>
              <a:rPr lang="uk-UA" sz="2000" b="0" i="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опорного елементу.  </a:t>
            </a:r>
          </a:p>
          <a:p>
            <a:pPr algn="l">
              <a:buFont typeface="+mj-lt"/>
              <a:buAutoNum type="arabicPeriod"/>
            </a:pPr>
            <a:r>
              <a:rPr lang="uk-UA" sz="2000" b="0" i="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кожного </a:t>
            </a:r>
            <a:r>
              <a:rPr lang="uk-UA" sz="2000" b="1" i="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підмасиву</a:t>
            </a:r>
            <a:r>
              <a:rPr lang="uk-UA" sz="2000" b="0" i="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uk-UA" sz="2000" b="1" i="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якщо</a:t>
            </a:r>
            <a:r>
              <a:rPr lang="uk-UA" sz="2000" b="0" i="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 них </a:t>
            </a:r>
            <a:r>
              <a:rPr lang="uk-UA" sz="2000" b="1" i="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більше</a:t>
            </a:r>
            <a:r>
              <a:rPr lang="uk-UA" sz="2000" b="0" i="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b="1" i="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двох </a:t>
            </a:r>
            <a:r>
              <a:rPr lang="uk-UA" sz="2000" i="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елементів</a:t>
            </a:r>
            <a:r>
              <a:rPr lang="uk-UA" sz="2000" b="0" i="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uk-UA" sz="2000" b="0" i="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рекурсивно</a:t>
            </a:r>
            <a:r>
              <a:rPr lang="uk-UA" sz="2000" b="0" i="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b="1" i="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виконується</a:t>
            </a:r>
            <a:r>
              <a:rPr lang="uk-UA" sz="2000" b="0" i="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b="1" i="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процедура</a:t>
            </a:r>
            <a:r>
              <a:rPr lang="uk-UA" sz="2000" b="0" i="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описана в </a:t>
            </a:r>
            <a:r>
              <a:rPr lang="uk-UA" sz="2000" b="1" i="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попередньому</a:t>
            </a:r>
            <a:r>
              <a:rPr lang="uk-UA" sz="2000" b="0" i="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b="1" i="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пункті</a:t>
            </a:r>
            <a:r>
              <a:rPr lang="uk-UA" sz="2000" b="0" i="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Якщо </a:t>
            </a:r>
            <a:r>
              <a:rPr lang="uk-UA" sz="2000" i="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елементів</a:t>
            </a:r>
            <a:r>
              <a:rPr lang="uk-UA" sz="2000" b="1" i="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два</a:t>
            </a:r>
            <a:r>
              <a:rPr lang="uk-UA" sz="2000" b="0" i="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то вони </a:t>
            </a:r>
            <a:r>
              <a:rPr lang="uk-UA" sz="2000" b="1" i="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порівнюються</a:t>
            </a:r>
            <a:r>
              <a:rPr lang="uk-UA" sz="2000" b="0" i="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між собою і </a:t>
            </a:r>
            <a:r>
              <a:rPr lang="uk-UA" sz="2000" b="1" i="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 необхідності міняються місцями</a:t>
            </a:r>
            <a:r>
              <a:rPr lang="uk-UA" sz="2000" b="0" i="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  </a:t>
            </a:r>
          </a:p>
          <a:p>
            <a:pPr algn="l"/>
            <a:endParaRPr lang="uk-UA" sz="2000" b="0" i="0" dirty="0">
              <a:solidFill>
                <a:srgbClr val="34384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uk-UA" sz="2000" b="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Після виконання цих дій ми отримаємо повністю відсортований масив.  </a:t>
            </a:r>
            <a:endParaRPr lang="uk-UA" sz="2000" b="0" dirty="0">
              <a:solidFill>
                <a:srgbClr val="34384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24D34FDD-7305-2C87-C374-1E8240463A9D}"/>
              </a:ext>
            </a:extLst>
          </p:cNvPr>
          <p:cNvSpPr/>
          <p:nvPr/>
        </p:nvSpPr>
        <p:spPr>
          <a:xfrm>
            <a:off x="-1926211" y="-2013624"/>
            <a:ext cx="8160469" cy="341129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Text Box 3">
            <a:extLst>
              <a:ext uri="{FF2B5EF4-FFF2-40B4-BE49-F238E27FC236}">
                <a16:creationId xmlns:a16="http://schemas.microsoft.com/office/drawing/2014/main" id="{BBDC0A0D-1728-4D7E-B0FC-7BF2098553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-307975"/>
            <a:ext cx="4834647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«</a:t>
            </a: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швидке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3855603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A03202C4-7D9E-4D54-A4BA-B460AA7159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219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«</a:t>
            </a: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швидке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». Приклад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E8B1F3-5A37-44F6-9AD4-516D7F85A8B8}"/>
              </a:ext>
            </a:extLst>
          </p:cNvPr>
          <p:cNvSpPr txBox="1"/>
          <p:nvPr/>
        </p:nvSpPr>
        <p:spPr>
          <a:xfrm>
            <a:off x="207390" y="830997"/>
            <a:ext cx="9933495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QuickSort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{29, 10, 14, 37, 13}; // Приклад масиву, який потрібно відсортувати</a:t>
            </a:r>
          </a:p>
          <a:p>
            <a:endParaRPr lang="uk-UA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quickSort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0,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array.length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- 1); // Виклик методу швидкого сортування</a:t>
            </a:r>
          </a:p>
          <a:p>
            <a:endParaRPr lang="uk-UA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Виведення відсортованого масиву</a:t>
            </a:r>
          </a:p>
          <a:p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("Відсортований масив:");</a:t>
            </a:r>
          </a:p>
          <a:p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+ " ");</a:t>
            </a:r>
          </a:p>
          <a:p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uk-UA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// Метод швидкого сортування</a:t>
            </a:r>
          </a:p>
          <a:p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quickSort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low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high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low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high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pivotIndex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partition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low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high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); // Отримання індексу опорного елементу</a:t>
            </a:r>
          </a:p>
          <a:p>
            <a:endParaRPr lang="uk-UA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//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Рекурсивно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сортуємо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підмасиви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навколо опорного елементу</a:t>
            </a:r>
          </a:p>
          <a:p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quickSort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low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pivotIndex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- 1);</a:t>
            </a:r>
          </a:p>
          <a:p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quickSort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pivotIndex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+ 1,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high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uk-UA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// Метод для розбиття масиву навколо опорного елементу</a:t>
            </a:r>
          </a:p>
          <a:p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partition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low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high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high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]; // Опорний елемент</a:t>
            </a:r>
          </a:p>
          <a:p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i =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low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- 1; // Індекс меншого елементу</a:t>
            </a:r>
          </a:p>
          <a:p>
            <a:endParaRPr lang="uk-UA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j =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low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; j &lt;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high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; j++) {</a:t>
            </a:r>
          </a:p>
          <a:p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// Якщо поточний елемент менший за опорний</a:t>
            </a:r>
          </a:p>
          <a:p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[j] &lt;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i++;</a:t>
            </a:r>
          </a:p>
          <a:p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// Міняємо місцями елементи з індексами i та j</a:t>
            </a:r>
          </a:p>
          <a:p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[i];</a:t>
            </a:r>
          </a:p>
          <a:p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[i] =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[j];</a:t>
            </a:r>
          </a:p>
          <a:p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[j] =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</a:p>
          <a:p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endParaRPr lang="uk-UA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Переміщаємо опорний елемент на правильну позицію</a:t>
            </a:r>
          </a:p>
          <a:p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[i + 1];</a:t>
            </a:r>
          </a:p>
          <a:p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[i + 1] =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high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high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uk-UA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i + 1; // Повертаємо індекс опорного елементу</a:t>
            </a:r>
          </a:p>
          <a:p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2313051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3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5532</Words>
  <Application>Microsoft Office PowerPoint</Application>
  <PresentationFormat>Широкоэкранный</PresentationFormat>
  <Paragraphs>562</Paragraphs>
  <Slides>38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38</vt:i4>
      </vt:variant>
    </vt:vector>
  </HeadingPairs>
  <TitlesOfParts>
    <vt:vector size="49" baseType="lpstr">
      <vt:lpstr>Arial</vt:lpstr>
      <vt:lpstr>Calibri</vt:lpstr>
      <vt:lpstr>Calibri Light</vt:lpstr>
      <vt:lpstr>Cascadia Code</vt:lpstr>
      <vt:lpstr>Comfortaa</vt:lpstr>
      <vt:lpstr>Courier New</vt:lpstr>
      <vt:lpstr>Lato</vt:lpstr>
      <vt:lpstr>Roboto</vt:lpstr>
      <vt:lpstr>Times New Roman</vt:lpstr>
      <vt:lpstr>var(--code-font)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Шейко Ростислав Олександрович</dc:creator>
  <cp:lastModifiedBy>Шейко Ростислав Олександрович</cp:lastModifiedBy>
  <cp:revision>69</cp:revision>
  <dcterms:created xsi:type="dcterms:W3CDTF">2023-12-18T12:18:37Z</dcterms:created>
  <dcterms:modified xsi:type="dcterms:W3CDTF">2024-06-01T14:01:30Z</dcterms:modified>
</cp:coreProperties>
</file>