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1" r:id="rId3"/>
    <p:sldId id="705" r:id="rId4"/>
    <p:sldId id="262" r:id="rId5"/>
    <p:sldId id="263" r:id="rId6"/>
    <p:sldId id="265" r:id="rId7"/>
    <p:sldId id="267" r:id="rId8"/>
    <p:sldId id="258" r:id="rId9"/>
    <p:sldId id="259" r:id="rId10"/>
    <p:sldId id="260" r:id="rId11"/>
    <p:sldId id="268" r:id="rId12"/>
    <p:sldId id="269" r:id="rId13"/>
    <p:sldId id="270" r:id="rId14"/>
    <p:sldId id="707" r:id="rId15"/>
    <p:sldId id="706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1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18C3B-5615-4532-8AB6-D80322BC11BA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C2AB2-E042-4ECB-9FA3-4A42197EC05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589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30D56-32A8-405F-A7CD-81769EABB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A76A6-34FF-4383-A626-D608041B5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394F4-C9AF-4F4E-B60A-820EC564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A19BC-F400-47A9-982B-8F6422F8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43A9B-26A3-47DF-8E1A-D7AF2D4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05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540B5-0964-46A8-9FC2-3A36A73E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D0D701-A2E9-4E4E-8079-B67922677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124DE-FFB5-44CB-B3A6-C41AE128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8D6FC-EF8A-4A56-AD4C-5F2B6975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F6C59-ED16-4D27-8EA5-3893BC0A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30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0EBAA2-6B6D-4CD7-BB1B-C1789F04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76BC23-FD2D-430F-B7DA-57E8C7E8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26002-7D11-4843-87DF-362F41C6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0060E-6C88-43AA-B306-FF5BFDF3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4BE6E-390A-4829-8274-2C49C393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572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9C89-E7E3-4566-A4F6-11A4A670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CA540-4E52-4741-942F-636E07F4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26BB8-4CA1-4426-8030-958D3D13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DE4A9B-934E-49EA-9574-3F3E593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F8F06-0286-4ED1-9A80-743818DE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810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E5450-C780-4B6C-B3A1-7C18AC6C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74565-3B36-4ACD-BC33-81F82FB5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585B7-7B66-4B80-9E70-79733497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7463E-3807-47EE-AFE9-EA82DB4A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D4412F-DD94-48F1-B4F8-77EAAC4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54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79418-08FB-4D23-B95F-CD489542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6D3F3A-AE35-49D6-93A6-B6C5D22C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A3B214-FA0D-4173-A401-CABEA4AA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C32439-2C26-4CA7-95A9-6EFC60AC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1B2A11-D883-4B74-96E8-31E1CE31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3F548C-BCFE-48AA-969E-2A6B8424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167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D7AAE-3CC2-48DA-B3C0-151D18B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01D466-D044-46B8-81A5-F4D9BCCF0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688694-B3C4-4003-ADBA-4CEC6470C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3BCA08-6C65-458F-A8A1-4AEAE2E1B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607A9D-0149-4DB6-B925-62DE4BFAF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7BBBB6-4A16-4D86-9991-0455C852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A0EB2F-22C2-4162-9977-73ACE1A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05B426-CBE2-41A9-A8C4-B897E67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60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3497E-2365-4FF8-A6AE-A3F8BBDD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C06206-3F7A-4165-920D-C1BB46D7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2BAC23-7E6A-4740-B350-17E9E888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AD6D93-A21A-498A-804A-173653DC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973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3AAE57-84CA-4DD0-9EDB-AF0C263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AE4A0-6A46-4FD6-9B0C-98D6F8B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F99CE0-23EA-4D81-84E1-86F656A5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323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58B3E-981F-48E5-9A62-8F36D7F8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32EBB-2D10-49C9-9BD9-7CC4142D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CACDC5-01B7-4694-BAFD-0ADC902E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47B97B-288C-4722-8E35-FD514D9A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80E19E-E7B7-46E0-9B75-5035A892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45BC1F-7E6B-4F8F-B3F7-422DC745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8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44E22-99C5-44E5-896C-99A69D8A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3E3F8B-2BF5-43A8-AABF-ACB58528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18A75-ED12-4F3F-9341-6E8F0A0E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7F3898-F354-42FA-A883-CAE471B7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779C34-6A14-4DC7-A0D5-4C996C6D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53D945-DE6C-4596-8CB4-48FC8423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92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A72B2-A4BC-420F-B784-34F24E17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AE69FD-5B8F-4246-907D-A544887F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F04919-568A-40D4-91C7-4E08D69F6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E9BA-8501-4193-BA88-839E340A9D5A}" type="datetimeFigureOut">
              <a:rPr lang="uk-UA" smtClean="0"/>
              <a:t>03.03.2024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942F1-AA25-40B2-A33C-A99D13D35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16C9A-558E-4420-90BC-EB362D96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691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C842BDA9-6215-4621-AD6E-65FB33246D42}"/>
              </a:ext>
            </a:extLst>
          </p:cNvPr>
          <p:cNvSpPr/>
          <p:nvPr/>
        </p:nvSpPr>
        <p:spPr>
          <a:xfrm>
            <a:off x="262731" y="1915140"/>
            <a:ext cx="1659118" cy="1348033"/>
          </a:xfrm>
          <a:prstGeom prst="triangle">
            <a:avLst>
              <a:gd name="adj" fmla="val 454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96BCE-DE62-4164-80FA-57C5796D8B28}"/>
              </a:ext>
            </a:extLst>
          </p:cNvPr>
          <p:cNvSpPr txBox="1"/>
          <p:nvPr/>
        </p:nvSpPr>
        <p:spPr>
          <a:xfrm>
            <a:off x="1223423" y="3096446"/>
            <a:ext cx="9745154" cy="304698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Тема уроку: </a:t>
            </a:r>
            <a:r>
              <a:rPr lang="en-US" sz="9600" dirty="0">
                <a:latin typeface="Bahnschrift Light SemiCondensed" panose="020B0502040204020203" pitchFamily="34" charset="0"/>
                <a:cs typeface="Times New Roman" panose="02020603050405020304" pitchFamily="18" charset="0"/>
              </a:rPr>
              <a:t>if else switch case</a:t>
            </a:r>
            <a:endParaRPr lang="uk-UA" sz="9600" dirty="0"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Shape4327">
            <a:extLst>
              <a:ext uri="{FF2B5EF4-FFF2-40B4-BE49-F238E27FC236}">
                <a16:creationId xmlns:a16="http://schemas.microsoft.com/office/drawing/2014/main" id="{CCA2C7CF-66F1-4A59-B9F1-4C402394939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97366" y="504725"/>
            <a:ext cx="1797269" cy="1797269"/>
            <a:chOff x="4562366" y="349555"/>
            <a:chExt cx="1797269" cy="1797269"/>
          </a:xfrm>
        </p:grpSpPr>
        <p:pic>
          <p:nvPicPr>
            <p:cNvPr id="5" name="Shape4328">
              <a:extLst>
                <a:ext uri="{FF2B5EF4-FFF2-40B4-BE49-F238E27FC236}">
                  <a16:creationId xmlns:a16="http://schemas.microsoft.com/office/drawing/2014/main" id="{773DF6DB-04C1-4490-912C-D988452E968F}"/>
                </a:ext>
              </a:extLst>
            </p:cNvPr>
            <p:cNvPicPr/>
            <p:nvPr>
              <p:custDataLst>
                <p:tags r:id="rId4"/>
              </p:custDataLst>
            </p:nvPr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6" name="Shape4329">
            <a:extLst>
              <a:ext uri="{FF2B5EF4-FFF2-40B4-BE49-F238E27FC236}">
                <a16:creationId xmlns:a16="http://schemas.microsoft.com/office/drawing/2014/main" id="{3EDEEDEB-1CFA-4320-AF35-792BC3C74B6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557346" y="2758414"/>
            <a:ext cx="1077311" cy="55245"/>
            <a:chOff x="4925483" y="2578947"/>
            <a:chExt cx="1077311" cy="55245"/>
          </a:xfrm>
        </p:grpSpPr>
        <p:sp>
          <p:nvSpPr>
            <p:cNvPr id="7" name="Shape4325">
              <a:extLst>
                <a:ext uri="{FF2B5EF4-FFF2-40B4-BE49-F238E27FC236}">
                  <a16:creationId xmlns:a16="http://schemas.microsoft.com/office/drawing/2014/main" id="{539F30CD-1903-4626-B1DC-14DDF990E82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6E347E12-741D-41E1-9A43-2A6BBBCD8FAF}"/>
              </a:ext>
            </a:extLst>
          </p:cNvPr>
          <p:cNvSpPr/>
          <p:nvPr/>
        </p:nvSpPr>
        <p:spPr>
          <a:xfrm flipV="1">
            <a:off x="2602839" y="1768273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1E049C00-4FE5-4780-A8B3-10A557DDD0EB}"/>
              </a:ext>
            </a:extLst>
          </p:cNvPr>
          <p:cNvSpPr/>
          <p:nvPr/>
        </p:nvSpPr>
        <p:spPr>
          <a:xfrm>
            <a:off x="10941473" y="542074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228FC13A-AEDC-4EF3-8D72-085BC58E4FEB}"/>
              </a:ext>
            </a:extLst>
          </p:cNvPr>
          <p:cNvSpPr/>
          <p:nvPr/>
        </p:nvSpPr>
        <p:spPr>
          <a:xfrm flipV="1">
            <a:off x="10669959" y="5785663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0876EBA2-E512-43E1-BBF0-FAB55B7893D7}"/>
              </a:ext>
            </a:extLst>
          </p:cNvPr>
          <p:cNvSpPr/>
          <p:nvPr/>
        </p:nvSpPr>
        <p:spPr>
          <a:xfrm flipV="1">
            <a:off x="9608184" y="1220284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D8BAAF46-F52B-4DD2-AF84-3480866DEECA}"/>
              </a:ext>
            </a:extLst>
          </p:cNvPr>
          <p:cNvSpPr/>
          <p:nvPr/>
        </p:nvSpPr>
        <p:spPr>
          <a:xfrm flipV="1">
            <a:off x="115734" y="364914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A0DF75DA-008C-4653-B6A7-4EBC9836A58C}"/>
              </a:ext>
            </a:extLst>
          </p:cNvPr>
          <p:cNvSpPr/>
          <p:nvPr/>
        </p:nvSpPr>
        <p:spPr>
          <a:xfrm flipV="1">
            <a:off x="653292" y="521637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EB14DC2B-D9BD-435A-9508-9DA964CA169E}"/>
              </a:ext>
            </a:extLst>
          </p:cNvPr>
          <p:cNvSpPr/>
          <p:nvPr/>
        </p:nvSpPr>
        <p:spPr>
          <a:xfrm flipV="1">
            <a:off x="7743252" y="2540151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6D09568A-4FBD-4829-A42C-01A5969CA24E}"/>
              </a:ext>
            </a:extLst>
          </p:cNvPr>
          <p:cNvSpPr/>
          <p:nvPr/>
        </p:nvSpPr>
        <p:spPr>
          <a:xfrm>
            <a:off x="10803801" y="-633467"/>
            <a:ext cx="1659118" cy="1348033"/>
          </a:xfrm>
          <a:prstGeom prst="triangle">
            <a:avLst>
              <a:gd name="adj" fmla="val 454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8DE68261-7A36-4E75-8839-6ABE8CFCEB0B}"/>
              </a:ext>
            </a:extLst>
          </p:cNvPr>
          <p:cNvSpPr/>
          <p:nvPr/>
        </p:nvSpPr>
        <p:spPr>
          <a:xfrm>
            <a:off x="507144" y="1770354"/>
            <a:ext cx="1659118" cy="1348033"/>
          </a:xfrm>
          <a:prstGeom prst="triangle">
            <a:avLst>
              <a:gd name="adj" fmla="val 454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A9649238-42D4-4FF6-B75A-0AFB81F23FD6}"/>
              </a:ext>
            </a:extLst>
          </p:cNvPr>
          <p:cNvSpPr/>
          <p:nvPr/>
        </p:nvSpPr>
        <p:spPr>
          <a:xfrm>
            <a:off x="2925275" y="-1692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887A53CF-C2B0-4425-A924-F7F1C2673D83}"/>
              </a:ext>
            </a:extLst>
          </p:cNvPr>
          <p:cNvSpPr/>
          <p:nvPr/>
        </p:nvSpPr>
        <p:spPr>
          <a:xfrm>
            <a:off x="2312303" y="-378071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8D5A4975-F5AB-40F7-BE27-1CC21F5585FC}"/>
              </a:ext>
            </a:extLst>
          </p:cNvPr>
          <p:cNvSpPr/>
          <p:nvPr/>
        </p:nvSpPr>
        <p:spPr>
          <a:xfrm>
            <a:off x="11048214" y="-778253"/>
            <a:ext cx="1659118" cy="1348033"/>
          </a:xfrm>
          <a:prstGeom prst="triangle">
            <a:avLst>
              <a:gd name="adj" fmla="val 454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CA92D710-DAA0-4E72-A0BF-4AA2CF09462F}"/>
              </a:ext>
            </a:extLst>
          </p:cNvPr>
          <p:cNvSpPr/>
          <p:nvPr/>
        </p:nvSpPr>
        <p:spPr>
          <a:xfrm>
            <a:off x="2874353" y="140335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2053F4EB-5F16-4733-8C90-CE184597CE18}"/>
              </a:ext>
            </a:extLst>
          </p:cNvPr>
          <p:cNvSpPr/>
          <p:nvPr/>
        </p:nvSpPr>
        <p:spPr>
          <a:xfrm>
            <a:off x="9879698" y="855370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2EA1BD6C-3739-4B08-8C61-5D3AF41360BA}"/>
              </a:ext>
            </a:extLst>
          </p:cNvPr>
          <p:cNvSpPr/>
          <p:nvPr/>
        </p:nvSpPr>
        <p:spPr>
          <a:xfrm>
            <a:off x="387248" y="0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E55D6A57-43EB-47FA-B07B-44F558ED639C}"/>
              </a:ext>
            </a:extLst>
          </p:cNvPr>
          <p:cNvSpPr/>
          <p:nvPr/>
        </p:nvSpPr>
        <p:spPr>
          <a:xfrm>
            <a:off x="924806" y="485145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6CB761EC-8D8C-48E8-8927-C89E23801B7A}"/>
              </a:ext>
            </a:extLst>
          </p:cNvPr>
          <p:cNvSpPr/>
          <p:nvPr/>
        </p:nvSpPr>
        <p:spPr>
          <a:xfrm>
            <a:off x="8014766" y="2175237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702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8F485-2CC4-4C9D-8A84-7FA5B855F4F2}"/>
              </a:ext>
            </a:extLst>
          </p:cNvPr>
          <p:cNvSpPr txBox="1"/>
          <p:nvPr/>
        </p:nvSpPr>
        <p:spPr>
          <a:xfrm>
            <a:off x="348791" y="5669975"/>
            <a:ext cx="11491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Але для цього нам треба фактично "зазирнути в майбутнє" – дізнатися, що там далі в нашому потоці. Чи вміє </a:t>
            </a:r>
            <a:r>
              <a:rPr lang="en-US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Scanner </a:t>
            </a:r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uk-UA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робити? Ще як уміє!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6B431-E4C5-499C-A203-6E5F67CB75EC}"/>
              </a:ext>
            </a:extLst>
          </p:cNvPr>
          <p:cNvSpPr txBox="1"/>
          <p:nvPr/>
        </p:nvSpPr>
        <p:spPr>
          <a:xfrm>
            <a:off x="130405" y="1158247"/>
            <a:ext cx="60944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 уникнути схожих ситуацій, нам потрібно придумати спосіб перевірки даних, які вводить користувач.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05399-1120-4523-9EDA-097F5D589639}"/>
              </a:ext>
            </a:extLst>
          </p:cNvPr>
          <p:cNvSpPr txBox="1"/>
          <p:nvPr/>
        </p:nvSpPr>
        <p:spPr>
          <a:xfrm>
            <a:off x="6097572" y="2563074"/>
            <a:ext cx="60944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користувач вводить що завгодно, крім числа, – добре б вивести в консоль попередження, що введена інформація не є числом, а якщо все гаразд – вивести текст підтвердження. </a:t>
            </a: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83A12887-100B-4AFE-A29E-2D04E18AFEB9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2D63C8C5-7050-45AB-9B7E-0F611413B925}"/>
              </a:ext>
            </a:extLst>
          </p:cNvPr>
          <p:cNvSpPr/>
          <p:nvPr/>
        </p:nvSpPr>
        <p:spPr>
          <a:xfrm>
            <a:off x="-579746" y="-629432"/>
            <a:ext cx="1861793" cy="144970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14E7A83D-E6F1-45B5-8633-00A7DF47271B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FF7BDBD5-61AE-4880-B864-3C0E709357B8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0A0ED2EC-D8F2-4031-8148-F03B10B19B2B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49B71316-6B3A-481F-97A6-2368EFAB99BC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C9C13E11-DFF7-488C-AB3E-46278C7D36AC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CBA7D-2B90-4450-B151-F5865F8B98F5}"/>
              </a:ext>
            </a:extLst>
          </p:cNvPr>
          <p:cNvSpPr txBox="1"/>
          <p:nvPr/>
        </p:nvSpPr>
        <p:spPr>
          <a:xfrm>
            <a:off x="-1140643" y="16709"/>
            <a:ext cx="6711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Уникнення помилки</a:t>
            </a:r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178C19DB-67A8-4E3B-B11D-7EF49122649B}"/>
              </a:ext>
            </a:extLst>
          </p:cNvPr>
          <p:cNvSpPr/>
          <p:nvPr/>
        </p:nvSpPr>
        <p:spPr>
          <a:xfrm flipV="1">
            <a:off x="5548543" y="-12493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03A1A9DF-F21D-4C6C-B99B-A59F145FC360}"/>
              </a:ext>
            </a:extLst>
          </p:cNvPr>
          <p:cNvSpPr/>
          <p:nvPr/>
        </p:nvSpPr>
        <p:spPr>
          <a:xfrm>
            <a:off x="5820057" y="-48984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6111C273-D5B6-4F61-BE8A-A07956B37C76}"/>
              </a:ext>
            </a:extLst>
          </p:cNvPr>
          <p:cNvSpPr/>
          <p:nvPr/>
        </p:nvSpPr>
        <p:spPr>
          <a:xfrm>
            <a:off x="11768030" y="261631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C4848A24-228F-4ECE-84D1-C24A57EC8EDC}"/>
              </a:ext>
            </a:extLst>
          </p:cNvPr>
          <p:cNvSpPr/>
          <p:nvPr/>
        </p:nvSpPr>
        <p:spPr>
          <a:xfrm>
            <a:off x="11503842" y="437357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C2D4FE77-5D48-4AD6-BDF5-F42DBF99AF06}"/>
              </a:ext>
            </a:extLst>
          </p:cNvPr>
          <p:cNvSpPr/>
          <p:nvPr/>
        </p:nvSpPr>
        <p:spPr>
          <a:xfrm>
            <a:off x="1368628" y="2704878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C417D088-F49B-4774-907F-D8EC95BC2123}"/>
              </a:ext>
            </a:extLst>
          </p:cNvPr>
          <p:cNvSpPr/>
          <p:nvPr/>
        </p:nvSpPr>
        <p:spPr>
          <a:xfrm>
            <a:off x="1168925" y="2807770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37820709-29E7-4B0B-AC38-6B4B57975D1F}"/>
              </a:ext>
            </a:extLst>
          </p:cNvPr>
          <p:cNvSpPr/>
          <p:nvPr/>
        </p:nvSpPr>
        <p:spPr>
          <a:xfrm flipV="1">
            <a:off x="2788466" y="4617417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673AFC13-E46A-4B05-AB84-F3AFE1A8D180}"/>
              </a:ext>
            </a:extLst>
          </p:cNvPr>
          <p:cNvSpPr/>
          <p:nvPr/>
        </p:nvSpPr>
        <p:spPr>
          <a:xfrm>
            <a:off x="3059980" y="4252503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99D8A445-536E-48E5-BA58-A12F1ABDDCDE}"/>
              </a:ext>
            </a:extLst>
          </p:cNvPr>
          <p:cNvSpPr/>
          <p:nvPr/>
        </p:nvSpPr>
        <p:spPr>
          <a:xfrm flipV="1">
            <a:off x="9251688" y="170880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32D81E3D-44BE-4108-8211-AF699FA8E640}"/>
              </a:ext>
            </a:extLst>
          </p:cNvPr>
          <p:cNvSpPr/>
          <p:nvPr/>
        </p:nvSpPr>
        <p:spPr>
          <a:xfrm flipV="1">
            <a:off x="9243219" y="1479544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7DE35AD5-2A49-4C78-8289-E41BB094FC0C}"/>
              </a:ext>
            </a:extLst>
          </p:cNvPr>
          <p:cNvSpPr/>
          <p:nvPr/>
        </p:nvSpPr>
        <p:spPr>
          <a:xfrm>
            <a:off x="9144541" y="5006487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746E5673-DB12-4B1B-AD7C-93E9363C8423}"/>
              </a:ext>
            </a:extLst>
          </p:cNvPr>
          <p:cNvSpPr/>
          <p:nvPr/>
        </p:nvSpPr>
        <p:spPr>
          <a:xfrm>
            <a:off x="8912214" y="510937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DF5BBB8-EF94-4753-91C8-F1232BC23311}"/>
              </a:ext>
            </a:extLst>
          </p:cNvPr>
          <p:cNvSpPr/>
          <p:nvPr/>
        </p:nvSpPr>
        <p:spPr>
          <a:xfrm flipH="1">
            <a:off x="6024759" y="1068760"/>
            <a:ext cx="45719" cy="4265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75CDC4B-CC44-4616-9F36-1E468C8C4C41}"/>
              </a:ext>
            </a:extLst>
          </p:cNvPr>
          <p:cNvSpPr/>
          <p:nvPr/>
        </p:nvSpPr>
        <p:spPr>
          <a:xfrm flipH="1">
            <a:off x="335760" y="6570804"/>
            <a:ext cx="11377998" cy="45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525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C131FA-800F-4141-BE5B-38BD5B27582E}"/>
              </a:ext>
            </a:extLst>
          </p:cNvPr>
          <p:cNvSpPr txBox="1"/>
          <p:nvPr/>
        </p:nvSpPr>
        <p:spPr>
          <a:xfrm>
            <a:off x="6113802" y="1502585"/>
            <a:ext cx="50809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hasNextByte</a:t>
            </a:r>
            <a:r>
              <a:rPr lang="en-US" sz="32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uk-UA" sz="32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hasNextShort</a:t>
            </a:r>
            <a:r>
              <a:rPr lang="en-US" sz="32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hasNextLong</a:t>
            </a:r>
            <a:r>
              <a:rPr lang="en-US" sz="32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hasNextFloat</a:t>
            </a:r>
            <a:r>
              <a:rPr lang="en-US" sz="32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uk-UA" sz="3200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32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hasNextDouble</a:t>
            </a:r>
            <a:r>
              <a:rPr lang="en-US" sz="32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– </a:t>
            </a:r>
            <a:r>
              <a:rPr lang="uk-UA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усі ці методи роблять те саме для інших типів даних.</a:t>
            </a:r>
            <a:endParaRPr lang="uk-UA" sz="3200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476CD-3CFD-4A46-ADA2-545ADE4F5C52}"/>
              </a:ext>
            </a:extLst>
          </p:cNvPr>
          <p:cNvSpPr txBox="1"/>
          <p:nvPr/>
        </p:nvSpPr>
        <p:spPr>
          <a:xfrm>
            <a:off x="514060" y="1010143"/>
            <a:ext cx="47062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І для цього в нього є ціла група методів: </a:t>
            </a:r>
          </a:p>
          <a:p>
            <a:r>
              <a:rPr lang="en-US" sz="3200" b="1" i="0" dirty="0" err="1">
                <a:effectLst/>
                <a:latin typeface="Bahnschrift Light" panose="020B0502040204020203" pitchFamily="34" charset="0"/>
                <a:cs typeface="Courier New" panose="02070309020205020404" pitchFamily="49" charset="0"/>
              </a:rPr>
              <a:t>hasNextInt</a:t>
            </a:r>
            <a:r>
              <a:rPr lang="en-US" sz="3200" b="1" i="0" dirty="0">
                <a:effectLst/>
                <a:latin typeface="Bahnschrift Light" panose="020B0502040204020203" pitchFamily="34" charset="0"/>
                <a:cs typeface="Courier New" panose="02070309020205020404" pitchFamily="49" charset="0"/>
              </a:rPr>
              <a:t>()</a:t>
            </a:r>
            <a:r>
              <a:rPr lang="en-US" sz="3200" b="0" i="0" dirty="0">
                <a:effectLst/>
                <a:latin typeface="Bahnschrift Light" panose="020B0502040204020203" pitchFamily="34" charset="0"/>
                <a:cs typeface="Courier New" panose="02070309020205020404" pitchFamily="49" charset="0"/>
              </a:rPr>
              <a:t> </a:t>
            </a:r>
            <a:r>
              <a:rPr lang="en-US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– </a:t>
            </a:r>
            <a:r>
              <a:rPr lang="uk-UA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метод перевіряє, чи є наступна порція введених даних числом або ні (повертає, відповідно, </a:t>
            </a:r>
            <a:r>
              <a:rPr lang="en-US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true </a:t>
            </a:r>
            <a:r>
              <a:rPr lang="uk-UA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або </a:t>
            </a:r>
            <a:r>
              <a:rPr lang="en-US" sz="32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false).</a:t>
            </a:r>
            <a:endParaRPr lang="uk-UA" sz="3200" b="0" i="0" dirty="0">
              <a:effectLst/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D77F6915-63A1-4A1E-8C11-700022BB0F88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BD103D8F-9E47-4DF5-A7B5-3940BC965768}"/>
              </a:ext>
            </a:extLst>
          </p:cNvPr>
          <p:cNvSpPr/>
          <p:nvPr/>
        </p:nvSpPr>
        <p:spPr>
          <a:xfrm>
            <a:off x="-556178" y="-711938"/>
            <a:ext cx="1998481" cy="145571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8264E68A-C615-4670-A80A-B1EE30F0E8E9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6BF85570-758C-4A13-BC68-213C598C95AD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80C5B4B6-E0D2-47BF-BF02-5CC73AD72C3E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4E8CBA17-7EBC-4FCB-89DE-AEF9625F27BC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D2523A8F-C875-40E7-A783-6E94F5D47CA6}"/>
              </a:ext>
            </a:extLst>
          </p:cNvPr>
          <p:cNvSpPr/>
          <p:nvPr/>
        </p:nvSpPr>
        <p:spPr>
          <a:xfrm>
            <a:off x="549113" y="-48666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BB70B-C354-4BFA-88DF-22933031F03B}"/>
              </a:ext>
            </a:extLst>
          </p:cNvPr>
          <p:cNvSpPr txBox="1"/>
          <p:nvPr/>
        </p:nvSpPr>
        <p:spPr>
          <a:xfrm>
            <a:off x="-506689" y="70013"/>
            <a:ext cx="5429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перевірки</a:t>
            </a:r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F2E31B65-24B6-4219-8887-B769FB16360A}"/>
              </a:ext>
            </a:extLst>
          </p:cNvPr>
          <p:cNvSpPr/>
          <p:nvPr/>
        </p:nvSpPr>
        <p:spPr>
          <a:xfrm flipV="1">
            <a:off x="5548543" y="-12493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B53CD493-7F41-486E-8247-2EEDE444134B}"/>
              </a:ext>
            </a:extLst>
          </p:cNvPr>
          <p:cNvSpPr/>
          <p:nvPr/>
        </p:nvSpPr>
        <p:spPr>
          <a:xfrm>
            <a:off x="5820057" y="-48984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2B6DB86E-C6C5-4312-B71E-BC64C69CB933}"/>
              </a:ext>
            </a:extLst>
          </p:cNvPr>
          <p:cNvSpPr/>
          <p:nvPr/>
        </p:nvSpPr>
        <p:spPr>
          <a:xfrm>
            <a:off x="11768030" y="261631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88F70DD7-79E7-4C5B-A381-CB1E844E2089}"/>
              </a:ext>
            </a:extLst>
          </p:cNvPr>
          <p:cNvSpPr/>
          <p:nvPr/>
        </p:nvSpPr>
        <p:spPr>
          <a:xfrm>
            <a:off x="11503842" y="437357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F9707B5A-102D-4ED8-A2DB-AF8BBE837202}"/>
              </a:ext>
            </a:extLst>
          </p:cNvPr>
          <p:cNvSpPr/>
          <p:nvPr/>
        </p:nvSpPr>
        <p:spPr>
          <a:xfrm>
            <a:off x="5122853" y="2978255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2C5AAA6C-1EB5-4433-A739-E9784A127506}"/>
              </a:ext>
            </a:extLst>
          </p:cNvPr>
          <p:cNvSpPr/>
          <p:nvPr/>
        </p:nvSpPr>
        <p:spPr>
          <a:xfrm>
            <a:off x="4923150" y="3081147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D325DE6C-4B06-4415-A589-47F9B971BB69}"/>
              </a:ext>
            </a:extLst>
          </p:cNvPr>
          <p:cNvSpPr/>
          <p:nvPr/>
        </p:nvSpPr>
        <p:spPr>
          <a:xfrm flipV="1">
            <a:off x="4174029" y="569897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65E36DB0-7D42-4A26-89F3-694C0DE4585E}"/>
              </a:ext>
            </a:extLst>
          </p:cNvPr>
          <p:cNvSpPr/>
          <p:nvPr/>
        </p:nvSpPr>
        <p:spPr>
          <a:xfrm>
            <a:off x="4445543" y="533405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57752E55-3172-4009-A69A-279F04CFF1BF}"/>
              </a:ext>
            </a:extLst>
          </p:cNvPr>
          <p:cNvSpPr/>
          <p:nvPr/>
        </p:nvSpPr>
        <p:spPr>
          <a:xfrm flipV="1">
            <a:off x="9384699" y="910217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7CBE22DC-1AD1-4F27-B25D-EB5BF1596B5C}"/>
              </a:ext>
            </a:extLst>
          </p:cNvPr>
          <p:cNvSpPr/>
          <p:nvPr/>
        </p:nvSpPr>
        <p:spPr>
          <a:xfrm flipV="1">
            <a:off x="9376230" y="680961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4B09E3BB-DB3D-4EDD-9658-BD84F84DFA0A}"/>
              </a:ext>
            </a:extLst>
          </p:cNvPr>
          <p:cNvSpPr/>
          <p:nvPr/>
        </p:nvSpPr>
        <p:spPr>
          <a:xfrm>
            <a:off x="9144541" y="5006487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F63FB6D1-31B0-4B67-A6B8-4BD8267019C9}"/>
              </a:ext>
            </a:extLst>
          </p:cNvPr>
          <p:cNvSpPr/>
          <p:nvPr/>
        </p:nvSpPr>
        <p:spPr>
          <a:xfrm>
            <a:off x="8912214" y="510937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4FC94F2-F14E-431B-BC88-36D64FB2D5FC}"/>
              </a:ext>
            </a:extLst>
          </p:cNvPr>
          <p:cNvSpPr/>
          <p:nvPr/>
        </p:nvSpPr>
        <p:spPr>
          <a:xfrm flipH="1">
            <a:off x="6024759" y="1068760"/>
            <a:ext cx="45719" cy="4265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786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DD10B9-D1AF-43F2-AFDF-9BDCABB60DB0}"/>
              </a:ext>
            </a:extLst>
          </p:cNvPr>
          <p:cNvSpPr txBox="1"/>
          <p:nvPr/>
        </p:nvSpPr>
        <p:spPr>
          <a:xfrm>
            <a:off x="7402749" y="44260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04DE3-28F9-4A88-8D39-53C0C13E50EE}"/>
              </a:ext>
            </a:extLst>
          </p:cNvPr>
          <p:cNvSpPr txBox="1"/>
          <p:nvPr/>
        </p:nvSpPr>
        <p:spPr>
          <a:xfrm>
            <a:off x="7495114" y="1138415"/>
            <a:ext cx="383164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Тепер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наша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наступний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введений символ числом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І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тільки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виводить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підтвердження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ж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пройшло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перевірку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помічає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просить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спробувати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знову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AD83744C-4FD9-407B-AD5A-F1802AF03D37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073EA6AF-2004-4CEC-B9A8-4E3BDD2F4166}"/>
              </a:ext>
            </a:extLst>
          </p:cNvPr>
          <p:cNvSpPr/>
          <p:nvPr/>
        </p:nvSpPr>
        <p:spPr>
          <a:xfrm>
            <a:off x="-556178" y="-711938"/>
            <a:ext cx="1998481" cy="145571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001D0FC9-A50D-4E30-BCD4-A03107023662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F3399226-342B-45A3-8C34-3177C2FA41B9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B4A981E5-362A-4DB5-84C3-D721518AAF54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C812B3C9-B1BD-4371-A4CD-CF12998C949A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0812DAA8-20C1-4F74-B5C7-F52D63820E34}"/>
              </a:ext>
            </a:extLst>
          </p:cNvPr>
          <p:cNvSpPr/>
          <p:nvPr/>
        </p:nvSpPr>
        <p:spPr>
          <a:xfrm>
            <a:off x="549113" y="-48666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38EEC7-B9F5-4ABA-8201-B57B373BA011}"/>
              </a:ext>
            </a:extLst>
          </p:cNvPr>
          <p:cNvSpPr txBox="1"/>
          <p:nvPr/>
        </p:nvSpPr>
        <p:spPr>
          <a:xfrm>
            <a:off x="-506689" y="70013"/>
            <a:ext cx="5429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перевірки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0951CE-73D1-46F0-8D00-23EF54DD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13" y="1920366"/>
            <a:ext cx="5804553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число:"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sc.hasNextInt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"Дякую! Ви ввели число "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"Вибачте, але це явно не число.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Перезапустіть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програму і спробуйте знову!"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B01C88C-12DE-4EE8-995F-FE28B48C1083}"/>
              </a:ext>
            </a:extLst>
          </p:cNvPr>
          <p:cNvSpPr/>
          <p:nvPr/>
        </p:nvSpPr>
        <p:spPr>
          <a:xfrm flipH="1">
            <a:off x="7449010" y="1229015"/>
            <a:ext cx="46103" cy="47414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A47568F8-80C6-4A89-A2ED-0976714D0860}"/>
              </a:ext>
            </a:extLst>
          </p:cNvPr>
          <p:cNvSpPr/>
          <p:nvPr/>
        </p:nvSpPr>
        <p:spPr>
          <a:xfrm flipV="1">
            <a:off x="5548543" y="-9686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5F46B8E3-F493-497A-B923-28B22A354625}"/>
              </a:ext>
            </a:extLst>
          </p:cNvPr>
          <p:cNvSpPr/>
          <p:nvPr/>
        </p:nvSpPr>
        <p:spPr>
          <a:xfrm>
            <a:off x="5820057" y="-46177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891EF278-BFD9-4D2E-B3E5-FF0543618F44}"/>
              </a:ext>
            </a:extLst>
          </p:cNvPr>
          <p:cNvSpPr/>
          <p:nvPr/>
        </p:nvSpPr>
        <p:spPr>
          <a:xfrm>
            <a:off x="11768030" y="289699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D90AFAD8-A11F-4BF1-8EA2-A0929F41131E}"/>
              </a:ext>
            </a:extLst>
          </p:cNvPr>
          <p:cNvSpPr/>
          <p:nvPr/>
        </p:nvSpPr>
        <p:spPr>
          <a:xfrm>
            <a:off x="11503842" y="465425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F47955A6-821B-465C-B78D-29A7479AA810}"/>
              </a:ext>
            </a:extLst>
          </p:cNvPr>
          <p:cNvSpPr/>
          <p:nvPr/>
        </p:nvSpPr>
        <p:spPr>
          <a:xfrm>
            <a:off x="6008776" y="1310686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B2A07640-CA61-4BB0-BCAF-BBBD1C88A9BC}"/>
              </a:ext>
            </a:extLst>
          </p:cNvPr>
          <p:cNvSpPr/>
          <p:nvPr/>
        </p:nvSpPr>
        <p:spPr>
          <a:xfrm>
            <a:off x="5809073" y="141357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A0D3583A-76CE-437D-8E4B-ED58C3E62A48}"/>
              </a:ext>
            </a:extLst>
          </p:cNvPr>
          <p:cNvSpPr/>
          <p:nvPr/>
        </p:nvSpPr>
        <p:spPr>
          <a:xfrm flipV="1">
            <a:off x="4174029" y="569897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10C8813A-C6A7-49D3-9C43-10A59095B780}"/>
              </a:ext>
            </a:extLst>
          </p:cNvPr>
          <p:cNvSpPr/>
          <p:nvPr/>
        </p:nvSpPr>
        <p:spPr>
          <a:xfrm>
            <a:off x="4445543" y="536212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6FB34149-D452-4D1D-98C0-DBEBBC537CE1}"/>
              </a:ext>
            </a:extLst>
          </p:cNvPr>
          <p:cNvSpPr/>
          <p:nvPr/>
        </p:nvSpPr>
        <p:spPr>
          <a:xfrm flipV="1">
            <a:off x="9384699" y="93828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1DE8D2D2-A4E2-4882-8367-6036A1187792}"/>
              </a:ext>
            </a:extLst>
          </p:cNvPr>
          <p:cNvSpPr/>
          <p:nvPr/>
        </p:nvSpPr>
        <p:spPr>
          <a:xfrm flipV="1">
            <a:off x="9376230" y="70902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B27D244F-CEF4-481A-9678-AE3EE562800A}"/>
              </a:ext>
            </a:extLst>
          </p:cNvPr>
          <p:cNvSpPr/>
          <p:nvPr/>
        </p:nvSpPr>
        <p:spPr>
          <a:xfrm>
            <a:off x="11383894" y="5555827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58AF2D59-FC99-4F4F-96D4-C392ABF161D5}"/>
              </a:ext>
            </a:extLst>
          </p:cNvPr>
          <p:cNvSpPr/>
          <p:nvPr/>
        </p:nvSpPr>
        <p:spPr>
          <a:xfrm>
            <a:off x="11151567" y="565871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14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B0B56-CB2A-4A54-9460-F8A209D1A003}"/>
              </a:ext>
            </a:extLst>
          </p:cNvPr>
          <p:cNvSpPr txBox="1"/>
          <p:nvPr/>
        </p:nvSpPr>
        <p:spPr>
          <a:xfrm>
            <a:off x="7701698" y="1409678"/>
            <a:ext cx="41038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 і будь-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об'єкт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працює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потоками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введення-виведення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сканер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закрити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завершення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своєї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споживати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ресурси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нашого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комп'ютера</a:t>
            </a:r>
            <a:r>
              <a:rPr lang="ru-RU" sz="28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AB37438D-AECE-412B-A7D3-6F3FDFC9C784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8FF4EAA3-8356-4434-AF50-84EA681E8767}"/>
              </a:ext>
            </a:extLst>
          </p:cNvPr>
          <p:cNvSpPr/>
          <p:nvPr/>
        </p:nvSpPr>
        <p:spPr>
          <a:xfrm>
            <a:off x="-556178" y="-711938"/>
            <a:ext cx="1998481" cy="145571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792F3863-7936-4536-9607-6A96F3AC8C63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17DE4600-479A-458C-8645-18A71AC355D6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9AFB4E2B-1647-4CEB-B05C-F2F351266380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FFADD801-7306-4853-8600-F678BB297381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708F6E79-5239-4432-ACE2-843D5B1F597D}"/>
              </a:ext>
            </a:extLst>
          </p:cNvPr>
          <p:cNvSpPr/>
          <p:nvPr/>
        </p:nvSpPr>
        <p:spPr>
          <a:xfrm>
            <a:off x="549113" y="-48666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2C6E9-5CE4-4F41-8863-382818BB90B7}"/>
              </a:ext>
            </a:extLst>
          </p:cNvPr>
          <p:cNvSpPr txBox="1"/>
          <p:nvPr/>
        </p:nvSpPr>
        <p:spPr>
          <a:xfrm>
            <a:off x="-506689" y="70013"/>
            <a:ext cx="5429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683B33B-495D-4FEA-B26A-947F92F71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28" y="1840703"/>
            <a:ext cx="4810809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число:"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"Дякую! Ви ввели число "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sc.close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ось тепер ми зробили все правильно! 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0B87828-9018-4F70-837A-11D288E6FA6E}"/>
              </a:ext>
            </a:extLst>
          </p:cNvPr>
          <p:cNvSpPr/>
          <p:nvPr/>
        </p:nvSpPr>
        <p:spPr>
          <a:xfrm flipH="1">
            <a:off x="7655593" y="1409678"/>
            <a:ext cx="46104" cy="35394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28A25740-A1D8-411B-9A0D-BDBB16C122E8}"/>
              </a:ext>
            </a:extLst>
          </p:cNvPr>
          <p:cNvSpPr/>
          <p:nvPr/>
        </p:nvSpPr>
        <p:spPr>
          <a:xfrm flipV="1">
            <a:off x="5548543" y="-9686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B891C8F2-50FF-4D25-B7C2-B45B702EC2BF}"/>
              </a:ext>
            </a:extLst>
          </p:cNvPr>
          <p:cNvSpPr/>
          <p:nvPr/>
        </p:nvSpPr>
        <p:spPr>
          <a:xfrm>
            <a:off x="5820057" y="-46177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93230467-1B44-48DB-800A-070BE508E5A8}"/>
              </a:ext>
            </a:extLst>
          </p:cNvPr>
          <p:cNvSpPr/>
          <p:nvPr/>
        </p:nvSpPr>
        <p:spPr>
          <a:xfrm>
            <a:off x="11768030" y="289699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7490525A-195F-48F9-BAF0-9C834155C5AE}"/>
              </a:ext>
            </a:extLst>
          </p:cNvPr>
          <p:cNvSpPr/>
          <p:nvPr/>
        </p:nvSpPr>
        <p:spPr>
          <a:xfrm>
            <a:off x="11503842" y="465425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FEAB324F-E96F-4913-A7AC-F44BCF3D5064}"/>
              </a:ext>
            </a:extLst>
          </p:cNvPr>
          <p:cNvSpPr/>
          <p:nvPr/>
        </p:nvSpPr>
        <p:spPr>
          <a:xfrm>
            <a:off x="6008776" y="1310686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3994AEEC-769E-457A-A239-E20431D7730B}"/>
              </a:ext>
            </a:extLst>
          </p:cNvPr>
          <p:cNvSpPr/>
          <p:nvPr/>
        </p:nvSpPr>
        <p:spPr>
          <a:xfrm>
            <a:off x="5809073" y="141357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D097251B-C116-4FE0-9246-A3A6D2E18CD7}"/>
              </a:ext>
            </a:extLst>
          </p:cNvPr>
          <p:cNvSpPr/>
          <p:nvPr/>
        </p:nvSpPr>
        <p:spPr>
          <a:xfrm flipV="1">
            <a:off x="4174029" y="569897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0E3C093F-B209-4F9B-9EE0-E2DACEA1B26B}"/>
              </a:ext>
            </a:extLst>
          </p:cNvPr>
          <p:cNvSpPr/>
          <p:nvPr/>
        </p:nvSpPr>
        <p:spPr>
          <a:xfrm>
            <a:off x="4445543" y="536212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96087B39-F2AF-4FB3-B139-5CCDAF87CF3D}"/>
              </a:ext>
            </a:extLst>
          </p:cNvPr>
          <p:cNvSpPr/>
          <p:nvPr/>
        </p:nvSpPr>
        <p:spPr>
          <a:xfrm flipV="1">
            <a:off x="9384699" y="93828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9961679B-F6E0-41E6-9B9A-473BC73F8193}"/>
              </a:ext>
            </a:extLst>
          </p:cNvPr>
          <p:cNvSpPr/>
          <p:nvPr/>
        </p:nvSpPr>
        <p:spPr>
          <a:xfrm flipV="1">
            <a:off x="9376230" y="70902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4E410296-1EB9-4682-8DF3-6B0C366D2392}"/>
              </a:ext>
            </a:extLst>
          </p:cNvPr>
          <p:cNvSpPr/>
          <p:nvPr/>
        </p:nvSpPr>
        <p:spPr>
          <a:xfrm>
            <a:off x="11383894" y="5555827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1E95B708-13D4-4D2C-AE9D-80AC9AFBAFC0}"/>
              </a:ext>
            </a:extLst>
          </p:cNvPr>
          <p:cNvSpPr/>
          <p:nvPr/>
        </p:nvSpPr>
        <p:spPr>
          <a:xfrm>
            <a:off x="11151567" y="5658718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206D0E06-C546-433A-80A1-E413F8992C70}"/>
              </a:ext>
            </a:extLst>
          </p:cNvPr>
          <p:cNvSpPr/>
          <p:nvPr/>
        </p:nvSpPr>
        <p:spPr>
          <a:xfrm flipV="1">
            <a:off x="5919281" y="3834034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91FA0288-0481-487F-845D-AEDAEC99C97B}"/>
              </a:ext>
            </a:extLst>
          </p:cNvPr>
          <p:cNvSpPr/>
          <p:nvPr/>
        </p:nvSpPr>
        <p:spPr>
          <a:xfrm>
            <a:off x="6190795" y="3497188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BC243D29-9FBC-4293-9501-1F30C29F412D}"/>
              </a:ext>
            </a:extLst>
          </p:cNvPr>
          <p:cNvSpPr/>
          <p:nvPr/>
        </p:nvSpPr>
        <p:spPr>
          <a:xfrm flipV="1">
            <a:off x="-390528" y="220121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41C990AB-1B83-41E9-AD2D-C0CBC2EFA87A}"/>
              </a:ext>
            </a:extLst>
          </p:cNvPr>
          <p:cNvSpPr/>
          <p:nvPr/>
        </p:nvSpPr>
        <p:spPr>
          <a:xfrm>
            <a:off x="-119014" y="1864373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793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внобедренный треугольник 1">
            <a:extLst>
              <a:ext uri="{FF2B5EF4-FFF2-40B4-BE49-F238E27FC236}">
                <a16:creationId xmlns:a16="http://schemas.microsoft.com/office/drawing/2014/main" id="{7EBADFA8-78B7-4CA9-BFC4-50EEDC255460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Равнобедренный треугольник 2">
            <a:extLst>
              <a:ext uri="{FF2B5EF4-FFF2-40B4-BE49-F238E27FC236}">
                <a16:creationId xmlns:a16="http://schemas.microsoft.com/office/drawing/2014/main" id="{27E9C8E6-19C2-4B56-B79C-171B50521A6E}"/>
              </a:ext>
            </a:extLst>
          </p:cNvPr>
          <p:cNvSpPr/>
          <p:nvPr/>
        </p:nvSpPr>
        <p:spPr>
          <a:xfrm>
            <a:off x="-556178" y="-711938"/>
            <a:ext cx="1998481" cy="1455715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70833A92-8ED9-4462-B6F0-E65769F6D6BE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F2647E39-C226-46EB-8304-6CB0B650A13C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AE9595AC-AB62-491B-8DA7-561DF5E878A4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05431A7-EE72-4505-A22D-68E9D3E5C8F1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DD4F0F67-A4F8-4580-B8BD-20B2B5CB72DD}"/>
              </a:ext>
            </a:extLst>
          </p:cNvPr>
          <p:cNvSpPr/>
          <p:nvPr/>
        </p:nvSpPr>
        <p:spPr>
          <a:xfrm>
            <a:off x="549113" y="-48666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C8BF9-251F-4355-92EE-2490CED55463}"/>
              </a:ext>
            </a:extLst>
          </p:cNvPr>
          <p:cNvSpPr txBox="1"/>
          <p:nvPr/>
        </p:nvSpPr>
        <p:spPr>
          <a:xfrm>
            <a:off x="-506689" y="70013"/>
            <a:ext cx="5429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 прикладів</a:t>
            </a:r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80A93753-9C43-4C72-814F-51277172A8FB}"/>
              </a:ext>
            </a:extLst>
          </p:cNvPr>
          <p:cNvSpPr/>
          <p:nvPr/>
        </p:nvSpPr>
        <p:spPr>
          <a:xfrm flipV="1">
            <a:off x="5548543" y="-9686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69A49E12-1EF4-4942-B857-AD15BB3191A2}"/>
              </a:ext>
            </a:extLst>
          </p:cNvPr>
          <p:cNvSpPr/>
          <p:nvPr/>
        </p:nvSpPr>
        <p:spPr>
          <a:xfrm>
            <a:off x="5820057" y="-46177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9563CBA-82BE-45E1-8217-EC1DAC4C1178}"/>
              </a:ext>
            </a:extLst>
          </p:cNvPr>
          <p:cNvGrpSpPr/>
          <p:nvPr/>
        </p:nvGrpSpPr>
        <p:grpSpPr>
          <a:xfrm>
            <a:off x="5203596" y="466884"/>
            <a:ext cx="6510536" cy="6117332"/>
            <a:chOff x="2840732" y="376832"/>
            <a:chExt cx="6510536" cy="6117332"/>
          </a:xfrm>
        </p:grpSpPr>
        <p:sp>
          <p:nvSpPr>
            <p:cNvPr id="13" name="Shape 1">
              <a:extLst>
                <a:ext uri="{FF2B5EF4-FFF2-40B4-BE49-F238E27FC236}">
                  <a16:creationId xmlns:a16="http://schemas.microsoft.com/office/drawing/2014/main" id="{8E0C1571-F0EE-47F9-BC03-DDFD101796FB}"/>
                </a:ext>
              </a:extLst>
            </p:cNvPr>
            <p:cNvSpPr/>
            <p:nvPr/>
          </p:nvSpPr>
          <p:spPr>
            <a:xfrm>
              <a:off x="2840732" y="376832"/>
              <a:ext cx="6510536" cy="6117332"/>
            </a:xfrm>
            <a:prstGeom prst="roundRect">
              <a:avLst>
                <a:gd name="adj" fmla="val 1008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14" name="Shape 2">
              <a:extLst>
                <a:ext uri="{FF2B5EF4-FFF2-40B4-BE49-F238E27FC236}">
                  <a16:creationId xmlns:a16="http://schemas.microsoft.com/office/drawing/2014/main" id="{627EA58B-983D-42FE-B810-2A33FB00BA0E}"/>
                </a:ext>
              </a:extLst>
            </p:cNvPr>
            <p:cNvSpPr/>
            <p:nvPr/>
          </p:nvSpPr>
          <p:spPr>
            <a:xfrm>
              <a:off x="2847082" y="383183"/>
              <a:ext cx="6497836" cy="396181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15" name="Text 3">
              <a:extLst>
                <a:ext uri="{FF2B5EF4-FFF2-40B4-BE49-F238E27FC236}">
                  <a16:creationId xmlns:a16="http://schemas.microsoft.com/office/drawing/2014/main" id="{DB822159-5B26-4313-91E1-A29365DF0EDF}"/>
                </a:ext>
              </a:extLst>
            </p:cNvPr>
            <p:cNvSpPr/>
            <p:nvPr/>
          </p:nvSpPr>
          <p:spPr>
            <a:xfrm>
              <a:off x="2984104" y="471686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Код</a:t>
              </a:r>
              <a:endParaRPr lang="en-US" sz="1079" dirty="0"/>
            </a:p>
          </p:txBody>
        </p:sp>
        <p:sp>
          <p:nvSpPr>
            <p:cNvPr id="16" name="Text 4">
              <a:extLst>
                <a:ext uri="{FF2B5EF4-FFF2-40B4-BE49-F238E27FC236}">
                  <a16:creationId xmlns:a16="http://schemas.microsoft.com/office/drawing/2014/main" id="{C65F0E50-91AF-487B-9CCB-A04B2DF59C51}"/>
                </a:ext>
              </a:extLst>
            </p:cNvPr>
            <p:cNvSpPr/>
            <p:nvPr/>
          </p:nvSpPr>
          <p:spPr>
            <a:xfrm>
              <a:off x="6236196" y="471686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</a:t>
              </a:r>
              <a:endParaRPr lang="en-US" sz="1079" dirty="0"/>
            </a:p>
          </p:txBody>
        </p:sp>
        <p:sp>
          <p:nvSpPr>
            <p:cNvPr id="17" name="Shape 5">
              <a:extLst>
                <a:ext uri="{FF2B5EF4-FFF2-40B4-BE49-F238E27FC236}">
                  <a16:creationId xmlns:a16="http://schemas.microsoft.com/office/drawing/2014/main" id="{E46E3E81-E384-4CAD-9840-866AC2E8E253}"/>
                </a:ext>
              </a:extLst>
            </p:cNvPr>
            <p:cNvSpPr/>
            <p:nvPr/>
          </p:nvSpPr>
          <p:spPr>
            <a:xfrm>
              <a:off x="2847082" y="779364"/>
              <a:ext cx="6497836" cy="190281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18" name="Text 6">
              <a:extLst>
                <a:ext uri="{FF2B5EF4-FFF2-40B4-BE49-F238E27FC236}">
                  <a16:creationId xmlns:a16="http://schemas.microsoft.com/office/drawing/2014/main" id="{61623C11-1A92-4F6C-A0BF-86540ED96D09}"/>
                </a:ext>
              </a:extLst>
            </p:cNvPr>
            <p:cNvSpPr/>
            <p:nvPr/>
          </p:nvSpPr>
          <p:spPr>
            <a:xfrm>
              <a:off x="2984104" y="867867"/>
              <a:ext cx="2971701" cy="131504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have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some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text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example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."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sc.hasNext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System.</a:t>
              </a:r>
              <a:r>
                <a:rPr kumimoji="0" lang="uk-UA" altLang="uk-UA" sz="1100" b="1" i="1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.println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sc.next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sc.close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kumimoji="0" lang="uk-UA" altLang="uk-UA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 7">
              <a:extLst>
                <a:ext uri="{FF2B5EF4-FFF2-40B4-BE49-F238E27FC236}">
                  <a16:creationId xmlns:a16="http://schemas.microsoft.com/office/drawing/2014/main" id="{CA3CCA3F-C60D-4F16-BE11-EC6A84BCCF43}"/>
                </a:ext>
              </a:extLst>
            </p:cNvPr>
            <p:cNvSpPr/>
            <p:nvPr/>
          </p:nvSpPr>
          <p:spPr>
            <a:xfrm>
              <a:off x="6236196" y="867867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We</a:t>
              </a:r>
              <a:endParaRPr lang="en-US" sz="1079" dirty="0"/>
            </a:p>
          </p:txBody>
        </p:sp>
        <p:sp>
          <p:nvSpPr>
            <p:cNvPr id="20" name="Text 8">
              <a:extLst>
                <a:ext uri="{FF2B5EF4-FFF2-40B4-BE49-F238E27FC236}">
                  <a16:creationId xmlns:a16="http://schemas.microsoft.com/office/drawing/2014/main" id="{92A575ED-C893-4CA5-A674-DEBCA8F68287}"/>
                </a:ext>
              </a:extLst>
            </p:cNvPr>
            <p:cNvSpPr/>
            <p:nvPr/>
          </p:nvSpPr>
          <p:spPr>
            <a:xfrm>
              <a:off x="6236196" y="1169195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have</a:t>
              </a:r>
              <a:endParaRPr lang="en-US" sz="1079" dirty="0"/>
            </a:p>
          </p:txBody>
        </p:sp>
        <p:sp>
          <p:nvSpPr>
            <p:cNvPr id="21" name="Text 9">
              <a:extLst>
                <a:ext uri="{FF2B5EF4-FFF2-40B4-BE49-F238E27FC236}">
                  <a16:creationId xmlns:a16="http://schemas.microsoft.com/office/drawing/2014/main" id="{73FD65B4-EEC3-4C32-B3C3-02A04D17F849}"/>
                </a:ext>
              </a:extLst>
            </p:cNvPr>
            <p:cNvSpPr/>
            <p:nvPr/>
          </p:nvSpPr>
          <p:spPr>
            <a:xfrm>
              <a:off x="6236196" y="1470521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some</a:t>
              </a:r>
              <a:endParaRPr lang="en-US" sz="1079" dirty="0"/>
            </a:p>
          </p:txBody>
        </p:sp>
        <p:sp>
          <p:nvSpPr>
            <p:cNvPr id="22" name="Text 10">
              <a:extLst>
                <a:ext uri="{FF2B5EF4-FFF2-40B4-BE49-F238E27FC236}">
                  <a16:creationId xmlns:a16="http://schemas.microsoft.com/office/drawing/2014/main" id="{57E044DB-EAF8-494C-88DA-2096C1A383EB}"/>
                </a:ext>
              </a:extLst>
            </p:cNvPr>
            <p:cNvSpPr/>
            <p:nvPr/>
          </p:nvSpPr>
          <p:spPr>
            <a:xfrm>
              <a:off x="6236196" y="1771849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text,</a:t>
              </a:r>
              <a:endParaRPr lang="en-US" sz="1079" dirty="0"/>
            </a:p>
          </p:txBody>
        </p:sp>
        <p:sp>
          <p:nvSpPr>
            <p:cNvPr id="23" name="Text 11">
              <a:extLst>
                <a:ext uri="{FF2B5EF4-FFF2-40B4-BE49-F238E27FC236}">
                  <a16:creationId xmlns:a16="http://schemas.microsoft.com/office/drawing/2014/main" id="{2462FA1F-216B-4433-8360-6DCCDC610519}"/>
                </a:ext>
              </a:extLst>
            </p:cNvPr>
            <p:cNvSpPr/>
            <p:nvPr/>
          </p:nvSpPr>
          <p:spPr>
            <a:xfrm>
              <a:off x="6236196" y="2073176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for</a:t>
              </a:r>
              <a:endParaRPr lang="en-US" sz="1079" dirty="0"/>
            </a:p>
          </p:txBody>
        </p:sp>
        <p:sp>
          <p:nvSpPr>
            <p:cNvPr id="24" name="Text 12">
              <a:extLst>
                <a:ext uri="{FF2B5EF4-FFF2-40B4-BE49-F238E27FC236}">
                  <a16:creationId xmlns:a16="http://schemas.microsoft.com/office/drawing/2014/main" id="{3251F2CA-9E19-4CCE-93AF-E0AE5FF68FFC}"/>
                </a:ext>
              </a:extLst>
            </p:cNvPr>
            <p:cNvSpPr/>
            <p:nvPr/>
          </p:nvSpPr>
          <p:spPr>
            <a:xfrm>
              <a:off x="6236196" y="2374504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example.</a:t>
              </a:r>
              <a:endParaRPr lang="en-US" sz="1079" dirty="0"/>
            </a:p>
          </p:txBody>
        </p:sp>
        <p:sp>
          <p:nvSpPr>
            <p:cNvPr id="25" name="Shape 13">
              <a:extLst>
                <a:ext uri="{FF2B5EF4-FFF2-40B4-BE49-F238E27FC236}">
                  <a16:creationId xmlns:a16="http://schemas.microsoft.com/office/drawing/2014/main" id="{BF4E8E4B-8DEE-40ED-94D0-71334095DDA3}"/>
                </a:ext>
              </a:extLst>
            </p:cNvPr>
            <p:cNvSpPr/>
            <p:nvPr/>
          </p:nvSpPr>
          <p:spPr>
            <a:xfrm>
              <a:off x="2847082" y="2682181"/>
              <a:ext cx="6497836" cy="22041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26" name="Text 14">
              <a:extLst>
                <a:ext uri="{FF2B5EF4-FFF2-40B4-BE49-F238E27FC236}">
                  <a16:creationId xmlns:a16="http://schemas.microsoft.com/office/drawing/2014/main" id="{A46FB428-28DC-481C-910F-E29D5D8387E3}"/>
                </a:ext>
              </a:extLst>
            </p:cNvPr>
            <p:cNvSpPr/>
            <p:nvPr/>
          </p:nvSpPr>
          <p:spPr>
            <a:xfrm>
              <a:off x="2984104" y="2770684"/>
              <a:ext cx="2971701" cy="1095871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"10 11 12 13 14 15 99"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sc.hasNext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</a:t>
              </a:r>
              <a:r>
                <a:rPr kumimoji="0" lang="uk-UA" altLang="uk-UA" sz="1100" b="1" i="1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.println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sc.nextInt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sc.close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kumimoji="0" lang="uk-UA" altLang="uk-UA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 15">
              <a:extLst>
                <a:ext uri="{FF2B5EF4-FFF2-40B4-BE49-F238E27FC236}">
                  <a16:creationId xmlns:a16="http://schemas.microsoft.com/office/drawing/2014/main" id="{B2DF4949-C3E5-420A-96C0-0A61C1BDCFE9}"/>
                </a:ext>
              </a:extLst>
            </p:cNvPr>
            <p:cNvSpPr/>
            <p:nvPr/>
          </p:nvSpPr>
          <p:spPr>
            <a:xfrm>
              <a:off x="6236196" y="2770684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10</a:t>
              </a:r>
              <a:endParaRPr lang="en-US" sz="1079" dirty="0"/>
            </a:p>
          </p:txBody>
        </p:sp>
        <p:sp>
          <p:nvSpPr>
            <p:cNvPr id="28" name="Text 16">
              <a:extLst>
                <a:ext uri="{FF2B5EF4-FFF2-40B4-BE49-F238E27FC236}">
                  <a16:creationId xmlns:a16="http://schemas.microsoft.com/office/drawing/2014/main" id="{490FAE70-A33C-476A-8CE4-2FE1ED66F430}"/>
                </a:ext>
              </a:extLst>
            </p:cNvPr>
            <p:cNvSpPr/>
            <p:nvPr/>
          </p:nvSpPr>
          <p:spPr>
            <a:xfrm>
              <a:off x="6236196" y="3072011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11</a:t>
              </a:r>
              <a:endParaRPr lang="en-US" sz="1079" dirty="0"/>
            </a:p>
          </p:txBody>
        </p:sp>
        <p:sp>
          <p:nvSpPr>
            <p:cNvPr id="29" name="Text 17">
              <a:extLst>
                <a:ext uri="{FF2B5EF4-FFF2-40B4-BE49-F238E27FC236}">
                  <a16:creationId xmlns:a16="http://schemas.microsoft.com/office/drawing/2014/main" id="{128E1E0B-7FCF-4476-AAB5-5F77B6F1B71A}"/>
                </a:ext>
              </a:extLst>
            </p:cNvPr>
            <p:cNvSpPr/>
            <p:nvPr/>
          </p:nvSpPr>
          <p:spPr>
            <a:xfrm>
              <a:off x="6236196" y="3373339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12</a:t>
              </a:r>
              <a:endParaRPr lang="en-US" sz="1079" dirty="0"/>
            </a:p>
          </p:txBody>
        </p:sp>
        <p:sp>
          <p:nvSpPr>
            <p:cNvPr id="30" name="Text 18">
              <a:extLst>
                <a:ext uri="{FF2B5EF4-FFF2-40B4-BE49-F238E27FC236}">
                  <a16:creationId xmlns:a16="http://schemas.microsoft.com/office/drawing/2014/main" id="{8FD16A79-7D8A-4A54-BC65-09FC5BEB3CF2}"/>
                </a:ext>
              </a:extLst>
            </p:cNvPr>
            <p:cNvSpPr/>
            <p:nvPr/>
          </p:nvSpPr>
          <p:spPr>
            <a:xfrm>
              <a:off x="6236196" y="3674666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13</a:t>
              </a:r>
              <a:endParaRPr lang="en-US" sz="1079" dirty="0"/>
            </a:p>
          </p:txBody>
        </p:sp>
        <p:sp>
          <p:nvSpPr>
            <p:cNvPr id="31" name="Text 19">
              <a:extLst>
                <a:ext uri="{FF2B5EF4-FFF2-40B4-BE49-F238E27FC236}">
                  <a16:creationId xmlns:a16="http://schemas.microsoft.com/office/drawing/2014/main" id="{E6DF8AD9-C251-4F83-BD22-E8395D9CCBAB}"/>
                </a:ext>
              </a:extLst>
            </p:cNvPr>
            <p:cNvSpPr/>
            <p:nvPr/>
          </p:nvSpPr>
          <p:spPr>
            <a:xfrm>
              <a:off x="6236196" y="3975994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14</a:t>
              </a:r>
              <a:endParaRPr lang="en-US" sz="1079" dirty="0"/>
            </a:p>
          </p:txBody>
        </p:sp>
        <p:sp>
          <p:nvSpPr>
            <p:cNvPr id="32" name="Text 20">
              <a:extLst>
                <a:ext uri="{FF2B5EF4-FFF2-40B4-BE49-F238E27FC236}">
                  <a16:creationId xmlns:a16="http://schemas.microsoft.com/office/drawing/2014/main" id="{E98C9EEA-53C2-4571-8F6B-0BB2A210718A}"/>
                </a:ext>
              </a:extLst>
            </p:cNvPr>
            <p:cNvSpPr/>
            <p:nvPr/>
          </p:nvSpPr>
          <p:spPr>
            <a:xfrm>
              <a:off x="6236196" y="4277321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15</a:t>
              </a:r>
              <a:endParaRPr lang="en-US" sz="1079" dirty="0"/>
            </a:p>
          </p:txBody>
        </p:sp>
        <p:sp>
          <p:nvSpPr>
            <p:cNvPr id="33" name="Text 21">
              <a:extLst>
                <a:ext uri="{FF2B5EF4-FFF2-40B4-BE49-F238E27FC236}">
                  <a16:creationId xmlns:a16="http://schemas.microsoft.com/office/drawing/2014/main" id="{42A4ED71-6AAE-400B-BBFD-FD71D6CD99AB}"/>
                </a:ext>
              </a:extLst>
            </p:cNvPr>
            <p:cNvSpPr/>
            <p:nvPr/>
          </p:nvSpPr>
          <p:spPr>
            <a:xfrm>
              <a:off x="6236196" y="4578648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99</a:t>
              </a:r>
              <a:endParaRPr lang="en-US" sz="1079" dirty="0"/>
            </a:p>
          </p:txBody>
        </p:sp>
        <p:sp>
          <p:nvSpPr>
            <p:cNvPr id="34" name="Shape 22">
              <a:extLst>
                <a:ext uri="{FF2B5EF4-FFF2-40B4-BE49-F238E27FC236}">
                  <a16:creationId xmlns:a16="http://schemas.microsoft.com/office/drawing/2014/main" id="{87B2D470-8147-4ADC-A410-D373B868DA90}"/>
                </a:ext>
              </a:extLst>
            </p:cNvPr>
            <p:cNvSpPr/>
            <p:nvPr/>
          </p:nvSpPr>
          <p:spPr>
            <a:xfrm>
              <a:off x="2847082" y="4886325"/>
              <a:ext cx="6497836" cy="160149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5" name="Text 23">
              <a:extLst>
                <a:ext uri="{FF2B5EF4-FFF2-40B4-BE49-F238E27FC236}">
                  <a16:creationId xmlns:a16="http://schemas.microsoft.com/office/drawing/2014/main" id="{18B4945C-74C1-459A-99ED-B463A020E33E}"/>
                </a:ext>
              </a:extLst>
            </p:cNvPr>
            <p:cNvSpPr/>
            <p:nvPr/>
          </p:nvSpPr>
          <p:spPr>
            <a:xfrm>
              <a:off x="2984104" y="4974828"/>
              <a:ext cx="2971701" cy="1315045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"10as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ads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as13 133as 15 9as9"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Scanner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sc.useDelimiter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\\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s*as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\\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6A875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s*"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sc.hasNext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System.</a:t>
              </a:r>
              <a:r>
                <a:rPr kumimoji="0" lang="uk-UA" altLang="uk-UA" sz="1100" b="1" i="1" u="none" strike="noStrike" cap="none" normalizeH="0" baseline="0" dirty="0" err="1">
                  <a:ln>
                    <a:noFill/>
                  </a:ln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.println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sc.next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kumimoji="0" lang="uk-UA" altLang="uk-UA" sz="1100" b="1" i="0" u="none" strike="noStrike" cap="none" normalizeH="0" baseline="0" dirty="0" err="1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sc.close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kumimoji="0" lang="uk-UA" altLang="uk-UA" sz="1100" b="1" i="0" u="none" strike="noStrike" cap="none" normalizeH="0" baseline="0" dirty="0">
                  <a:ln>
                    <a:noFill/>
                  </a:ln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kumimoji="0" lang="uk-UA" altLang="uk-UA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Text 24">
              <a:extLst>
                <a:ext uri="{FF2B5EF4-FFF2-40B4-BE49-F238E27FC236}">
                  <a16:creationId xmlns:a16="http://schemas.microsoft.com/office/drawing/2014/main" id="{A0AD415E-D23E-499B-9158-7B42D896342E}"/>
                </a:ext>
              </a:extLst>
            </p:cNvPr>
            <p:cNvSpPr/>
            <p:nvPr/>
          </p:nvSpPr>
          <p:spPr>
            <a:xfrm>
              <a:off x="6236196" y="4974829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10</a:t>
              </a:r>
              <a:endParaRPr lang="en-US" sz="1079" dirty="0"/>
            </a:p>
          </p:txBody>
        </p:sp>
        <p:sp>
          <p:nvSpPr>
            <p:cNvPr id="37" name="Text 25">
              <a:extLst>
                <a:ext uri="{FF2B5EF4-FFF2-40B4-BE49-F238E27FC236}">
                  <a16:creationId xmlns:a16="http://schemas.microsoft.com/office/drawing/2014/main" id="{A8B87832-E849-4557-9943-F06A59A7544B}"/>
                </a:ext>
              </a:extLst>
            </p:cNvPr>
            <p:cNvSpPr/>
            <p:nvPr/>
          </p:nvSpPr>
          <p:spPr>
            <a:xfrm>
              <a:off x="6236196" y="5276156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ads dg</a:t>
              </a:r>
              <a:endParaRPr lang="en-US" sz="1079" dirty="0"/>
            </a:p>
          </p:txBody>
        </p:sp>
        <p:sp>
          <p:nvSpPr>
            <p:cNvPr id="38" name="Text 26">
              <a:extLst>
                <a:ext uri="{FF2B5EF4-FFF2-40B4-BE49-F238E27FC236}">
                  <a16:creationId xmlns:a16="http://schemas.microsoft.com/office/drawing/2014/main" id="{C007B5EC-69FB-4F55-ADD1-21CDBD7A824F}"/>
                </a:ext>
              </a:extLst>
            </p:cNvPr>
            <p:cNvSpPr/>
            <p:nvPr/>
          </p:nvSpPr>
          <p:spPr>
            <a:xfrm>
              <a:off x="6236196" y="5577483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13 133</a:t>
              </a:r>
              <a:endParaRPr lang="en-US" sz="1079" dirty="0"/>
            </a:p>
          </p:txBody>
        </p:sp>
        <p:sp>
          <p:nvSpPr>
            <p:cNvPr id="39" name="Text 27">
              <a:extLst>
                <a:ext uri="{FF2B5EF4-FFF2-40B4-BE49-F238E27FC236}">
                  <a16:creationId xmlns:a16="http://schemas.microsoft.com/office/drawing/2014/main" id="{B75FF463-0E59-44C1-B74D-F682CECEC212}"/>
                </a:ext>
              </a:extLst>
            </p:cNvPr>
            <p:cNvSpPr/>
            <p:nvPr/>
          </p:nvSpPr>
          <p:spPr>
            <a:xfrm>
              <a:off x="6236196" y="5878811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15 9</a:t>
              </a:r>
              <a:endParaRPr lang="en-US" sz="1079" dirty="0"/>
            </a:p>
          </p:txBody>
        </p:sp>
        <p:sp>
          <p:nvSpPr>
            <p:cNvPr id="40" name="Text 28">
              <a:extLst>
                <a:ext uri="{FF2B5EF4-FFF2-40B4-BE49-F238E27FC236}">
                  <a16:creationId xmlns:a16="http://schemas.microsoft.com/office/drawing/2014/main" id="{23C54E4C-16C1-409C-8076-BCE5A38D8422}"/>
                </a:ext>
              </a:extLst>
            </p:cNvPr>
            <p:cNvSpPr/>
            <p:nvPr/>
          </p:nvSpPr>
          <p:spPr>
            <a:xfrm>
              <a:off x="6236196" y="6180138"/>
              <a:ext cx="2971701" cy="219174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727"/>
                </a:lnSpc>
              </a:pPr>
              <a:r>
                <a:rPr lang="en-US" sz="1079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9</a:t>
              </a:r>
              <a:endParaRPr lang="en-US" sz="1079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387DC42-7652-47E5-A94C-172894AA8BCE}"/>
              </a:ext>
            </a:extLst>
          </p:cNvPr>
          <p:cNvSpPr txBox="1"/>
          <p:nvPr/>
        </p:nvSpPr>
        <p:spPr>
          <a:xfrm>
            <a:off x="621239" y="1995162"/>
            <a:ext cx="3688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Bahnschrift Light" panose="020B0502040204020203" pitchFamily="34" charset="0"/>
              </a:rPr>
              <a:t>Взагалі-то </a:t>
            </a:r>
            <a:r>
              <a:rPr lang="en-US" sz="2400" dirty="0">
                <a:latin typeface="Bahnschrift Light" panose="020B0502040204020203" pitchFamily="34" charset="0"/>
              </a:rPr>
              <a:t>Scanner – </a:t>
            </a:r>
            <a:r>
              <a:rPr lang="uk-UA" sz="2400" dirty="0">
                <a:latin typeface="Bahnschrift Light" panose="020B0502040204020203" pitchFamily="34" charset="0"/>
              </a:rPr>
              <a:t>бібліотека з текстовим сканером. Вона має безліч інших методів, що не були вказані. Щоб дізнатись ще про </a:t>
            </a:r>
            <a:r>
              <a:rPr lang="en-US" sz="2400" dirty="0" err="1">
                <a:latin typeface="Bahnschrift Light" panose="020B0502040204020203" pitchFamily="34" charset="0"/>
              </a:rPr>
              <a:t>java.util.Scanner</a:t>
            </a:r>
            <a:r>
              <a:rPr lang="en-US" sz="2400" dirty="0">
                <a:latin typeface="Bahnschrift Light" panose="020B0502040204020203" pitchFamily="34" charset="0"/>
              </a:rPr>
              <a:t> </a:t>
            </a:r>
            <a:r>
              <a:rPr lang="uk-UA" sz="2400" dirty="0">
                <a:latin typeface="Bahnschrift Light" panose="020B0502040204020203" pitchFamily="34" charset="0"/>
              </a:rPr>
              <a:t>звертайтесь до офіційної документації</a:t>
            </a:r>
          </a:p>
        </p:txBody>
      </p:sp>
    </p:spTree>
    <p:extLst>
      <p:ext uri="{BB962C8B-B14F-4D97-AF65-F5344CB8AC3E}">
        <p14:creationId xmlns:p14="http://schemas.microsoft.com/office/powerpoint/2010/main" val="137335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5E6CF14-F0DC-4B25-8838-B1FBDF84C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17193"/>
              </p:ext>
            </p:extLst>
          </p:nvPr>
        </p:nvGraphicFramePr>
        <p:xfrm>
          <a:off x="1147975" y="729092"/>
          <a:ext cx="989605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8025">
                  <a:extLst>
                    <a:ext uri="{9D8B030D-6E8A-4147-A177-3AD203B41FA5}">
                      <a16:colId xmlns:a16="http://schemas.microsoft.com/office/drawing/2014/main" val="3803714491"/>
                    </a:ext>
                  </a:extLst>
                </a:gridCol>
                <a:gridCol w="4948025">
                  <a:extLst>
                    <a:ext uri="{9D8B030D-6E8A-4147-A177-3AD203B41FA5}">
                      <a16:colId xmlns:a16="http://schemas.microsoft.com/office/drawing/2014/main" val="824041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код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приклад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4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have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example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."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sc.hasNext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kumimoji="0" lang="uk-UA" altLang="uk-UA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9876A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sc.next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sc.close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kumimoji="0" lang="uk-UA" altLang="uk-UA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have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example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60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"10 11 12 13 14 15 99"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sc.hasNext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kumimoji="0" lang="uk-UA" altLang="uk-UA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9876A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sc.nextInt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sc.close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kumimoji="0" lang="uk-UA" altLang="uk-UA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 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4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"10as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ads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as13 133as 15 9as9"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Scanner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sc.useDelimiter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s*as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A875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s*"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sc.hasNext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</a:t>
                      </a:r>
                      <a:r>
                        <a:rPr kumimoji="0" lang="uk-UA" altLang="uk-UA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9876A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.println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sc.next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b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sc.close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9B7C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783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kumimoji="0" lang="uk-UA" altLang="uk-UA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ads</a:t>
                      </a:r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uk-UA" altLang="uk-UA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dg</a:t>
                      </a:r>
                      <a:endParaRPr kumimoji="0" lang="uk-UA" altLang="uk-UA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13 133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15 9</a:t>
                      </a:r>
                    </a:p>
                    <a:p>
                      <a:r>
                        <a:rPr kumimoji="0" lang="uk-UA" altLang="uk-UA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uk-U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1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95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F06EA1-BE45-4303-B5C3-3595C3325291}"/>
              </a:ext>
            </a:extLst>
          </p:cNvPr>
          <p:cNvSpPr txBox="1"/>
          <p:nvPr/>
        </p:nvSpPr>
        <p:spPr>
          <a:xfrm>
            <a:off x="7606441" y="4442375"/>
            <a:ext cx="47228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 були б одноманітними, якщо вони працювали без умов.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Java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умовного</a:t>
            </a:r>
            <a:r>
              <a:rPr lang="ru-RU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ключового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слова, яке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дає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змогу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різні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блоки команд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правдивості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4326">
            <a:extLst>
              <a:ext uri="{FF2B5EF4-FFF2-40B4-BE49-F238E27FC236}">
                <a16:creationId xmlns:a16="http://schemas.microsoft.com/office/drawing/2014/main" id="{416030E0-208E-4501-807A-C1209D4341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606441" y="4442375"/>
            <a:ext cx="45719" cy="227572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56051C4C-BEE8-463A-A353-628AFF699670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A19E7ECA-BFD6-465C-9A4B-FEA1F07A26B1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3D3A8688-D262-49D3-B44A-60A6E384FABA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0358079C-05B2-4840-83B6-630343F064F8}"/>
              </a:ext>
            </a:extLst>
          </p:cNvPr>
          <p:cNvSpPr/>
          <p:nvPr/>
        </p:nvSpPr>
        <p:spPr>
          <a:xfrm flipH="1" flipV="1">
            <a:off x="10972800" y="-209618"/>
            <a:ext cx="1781666" cy="127197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92DD5C48-68ED-4938-9D99-FD2E55D74431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050491D0-C698-4710-9A13-1C477D1F33A7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A4CB282F-B365-4F4B-8821-7B80E0095DB1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6F32CE75-6004-4D6C-9C52-8FFEB272DA50}"/>
              </a:ext>
            </a:extLst>
          </p:cNvPr>
          <p:cNvSpPr/>
          <p:nvPr/>
        </p:nvSpPr>
        <p:spPr>
          <a:xfrm flipH="1" flipV="1">
            <a:off x="3374795" y="-166972"/>
            <a:ext cx="2032162" cy="111213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EBBC0F08-9E24-4E0F-B95B-41EDE6454FB8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418DF0DE-0ED5-46AB-A501-1BB72F562949}"/>
              </a:ext>
            </a:extLst>
          </p:cNvPr>
          <p:cNvSpPr/>
          <p:nvPr/>
        </p:nvSpPr>
        <p:spPr>
          <a:xfrm>
            <a:off x="2417974" y="-608840"/>
            <a:ext cx="1659118" cy="1348033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0DCAC-7A8D-42F0-94BF-04F58905598B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A972D6E0-93BD-4B6F-A269-0957ADBB27BD}"/>
              </a:ext>
            </a:extLst>
          </p:cNvPr>
          <p:cNvSpPr/>
          <p:nvPr/>
        </p:nvSpPr>
        <p:spPr>
          <a:xfrm>
            <a:off x="-773489" y="567693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0BED83E6-5ADF-4A3D-8050-EBE31CD54B2C}"/>
              </a:ext>
            </a:extLst>
          </p:cNvPr>
          <p:cNvSpPr/>
          <p:nvPr/>
        </p:nvSpPr>
        <p:spPr>
          <a:xfrm>
            <a:off x="9898828" y="144786"/>
            <a:ext cx="1659118" cy="1348033"/>
          </a:xfrm>
          <a:prstGeom prst="triangle">
            <a:avLst>
              <a:gd name="adj" fmla="val 454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664AF80C-CB31-459E-9D9F-D2DCD8CFD852}"/>
              </a:ext>
            </a:extLst>
          </p:cNvPr>
          <p:cNvSpPr/>
          <p:nvPr/>
        </p:nvSpPr>
        <p:spPr>
          <a:xfrm flipV="1">
            <a:off x="3171162" y="2865194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84C30E0F-050C-4F92-A1A9-981E47DCE760}"/>
              </a:ext>
            </a:extLst>
          </p:cNvPr>
          <p:cNvSpPr/>
          <p:nvPr/>
        </p:nvSpPr>
        <p:spPr>
          <a:xfrm>
            <a:off x="3666531" y="1843308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522F2A1F-8A2C-4117-B52E-ABF2AC357A59}"/>
              </a:ext>
            </a:extLst>
          </p:cNvPr>
          <p:cNvSpPr/>
          <p:nvPr/>
        </p:nvSpPr>
        <p:spPr>
          <a:xfrm flipV="1">
            <a:off x="6070760" y="6590328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2648D753-2BC5-45B2-B699-CBF145F3D800}"/>
              </a:ext>
            </a:extLst>
          </p:cNvPr>
          <p:cNvSpPr/>
          <p:nvPr/>
        </p:nvSpPr>
        <p:spPr>
          <a:xfrm flipV="1">
            <a:off x="6295985" y="659113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237A6F81-820A-4286-9043-A59AA3E98975}"/>
              </a:ext>
            </a:extLst>
          </p:cNvPr>
          <p:cNvSpPr/>
          <p:nvPr/>
        </p:nvSpPr>
        <p:spPr>
          <a:xfrm flipV="1">
            <a:off x="234738" y="307759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CF7A0BA5-DE25-4891-9CCE-3B6A52E9F640}"/>
              </a:ext>
            </a:extLst>
          </p:cNvPr>
          <p:cNvSpPr/>
          <p:nvPr/>
        </p:nvSpPr>
        <p:spPr>
          <a:xfrm flipV="1">
            <a:off x="11774399" y="334445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A10B5-8055-443E-B53D-BDA2547EA65B}"/>
              </a:ext>
            </a:extLst>
          </p:cNvPr>
          <p:cNvSpPr txBox="1"/>
          <p:nvPr/>
        </p:nvSpPr>
        <p:spPr>
          <a:xfrm>
            <a:off x="5008600" y="1326831"/>
            <a:ext cx="3938121" cy="26108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Якщо</a:t>
            </a: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0000"/>
                </a:highlight>
              </a:rPr>
              <a:t>умова</a:t>
            </a: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істина, то     </a:t>
            </a:r>
          </a:p>
          <a:p>
            <a:pPr>
              <a:lnSpc>
                <a:spcPct val="150000"/>
              </a:lnSpc>
            </a:pP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  виконати </a:t>
            </a: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команда1</a:t>
            </a:r>
            <a:r>
              <a:rPr lang="en-US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;</a:t>
            </a:r>
            <a:endParaRPr lang="uk-UA" sz="28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інакше</a:t>
            </a:r>
          </a:p>
          <a:p>
            <a:pPr>
              <a:lnSpc>
                <a:spcPct val="150000"/>
              </a:lnSpc>
            </a:pP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  виконати </a:t>
            </a:r>
            <a:r>
              <a:rPr lang="uk-UA" sz="28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00FF"/>
                </a:highlight>
              </a:rPr>
              <a:t>команда2;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125FE-ED06-4FBF-8115-55961F4B7F65}"/>
              </a:ext>
            </a:extLst>
          </p:cNvPr>
          <p:cNvSpPr txBox="1"/>
          <p:nvPr/>
        </p:nvSpPr>
        <p:spPr>
          <a:xfrm>
            <a:off x="1578992" y="3076788"/>
            <a:ext cx="2183720" cy="22510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if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0000"/>
                </a:highlight>
              </a:rPr>
              <a:t>умова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команда1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інакше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00FF"/>
                </a:highlight>
              </a:rPr>
              <a:t>команда2;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EE9B07-7848-44AF-B4B1-2E4C421C6CEB}"/>
              </a:ext>
            </a:extLst>
          </p:cNvPr>
          <p:cNvSpPr txBox="1"/>
          <p:nvPr/>
        </p:nvSpPr>
        <p:spPr>
          <a:xfrm>
            <a:off x="5008600" y="4032804"/>
            <a:ext cx="393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Bahnschrift Light SemiCondensed" panose="020B0502040204020203" pitchFamily="34" charset="0"/>
              </a:rPr>
              <a:t>Якщо б ми писали код людською мовою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10DD9F-3F1D-468F-9128-474722EB076C}"/>
              </a:ext>
            </a:extLst>
          </p:cNvPr>
          <p:cNvSpPr txBox="1"/>
          <p:nvPr/>
        </p:nvSpPr>
        <p:spPr>
          <a:xfrm>
            <a:off x="1151379" y="5366169"/>
            <a:ext cx="267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if else </a:t>
            </a:r>
            <a:r>
              <a:rPr lang="uk-UA" dirty="0">
                <a:latin typeface="Bahnschrift Light SemiCondensed" panose="020B0502040204020203" pitchFamily="34" charset="0"/>
              </a:rPr>
              <a:t>на </a:t>
            </a:r>
            <a:r>
              <a:rPr lang="en-US" dirty="0">
                <a:latin typeface="Bahnschrift Light SemiCondensed" panose="020B0502040204020203" pitchFamily="34" charset="0"/>
              </a:rPr>
              <a:t>Java</a:t>
            </a:r>
            <a:endParaRPr lang="uk-UA" dirty="0">
              <a:latin typeface="Bahnschrift Light SemiCondensed" panose="020B0502040204020203" pitchFamily="34" charset="0"/>
            </a:endParaRPr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B1013C27-D8A6-4A3C-9295-7AD077BCE1F5}"/>
              </a:ext>
            </a:extLst>
          </p:cNvPr>
          <p:cNvSpPr/>
          <p:nvPr/>
        </p:nvSpPr>
        <p:spPr>
          <a:xfrm flipV="1">
            <a:off x="3162693" y="2635938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71792994-5B31-4C88-98AD-04977A81BC86}"/>
              </a:ext>
            </a:extLst>
          </p:cNvPr>
          <p:cNvSpPr/>
          <p:nvPr/>
        </p:nvSpPr>
        <p:spPr>
          <a:xfrm>
            <a:off x="3352565" y="201903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9CF9F27A-46B8-4009-9349-27021DA33EE7}"/>
              </a:ext>
            </a:extLst>
          </p:cNvPr>
          <p:cNvSpPr/>
          <p:nvPr/>
        </p:nvSpPr>
        <p:spPr>
          <a:xfrm flipV="1">
            <a:off x="9513" y="3076788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6B4744C0-DA7B-4B24-ACCE-5A0B85247099}"/>
              </a:ext>
            </a:extLst>
          </p:cNvPr>
          <p:cNvSpPr/>
          <p:nvPr/>
        </p:nvSpPr>
        <p:spPr>
          <a:xfrm>
            <a:off x="10143241" y="0"/>
            <a:ext cx="1659118" cy="1348033"/>
          </a:xfrm>
          <a:prstGeom prst="triangle">
            <a:avLst>
              <a:gd name="adj" fmla="val 454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C1AC4ACA-6504-4158-B0A1-372611FA2398}"/>
              </a:ext>
            </a:extLst>
          </p:cNvPr>
          <p:cNvSpPr/>
          <p:nvPr/>
        </p:nvSpPr>
        <p:spPr>
          <a:xfrm flipV="1">
            <a:off x="11549174" y="3343648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54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F91ABF-D7E0-4CB6-B82F-5AC2DE9C55A0}"/>
              </a:ext>
            </a:extLst>
          </p:cNvPr>
          <p:cNvSpPr txBox="1"/>
          <p:nvPr/>
        </p:nvSpPr>
        <p:spPr>
          <a:xfrm>
            <a:off x="1137241" y="1950192"/>
            <a:ext cx="2183720" cy="22510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if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0000"/>
                </a:highlight>
              </a:rPr>
              <a:t>умова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команда1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інакше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00FF"/>
                </a:highlight>
              </a:rPr>
              <a:t>команда2;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BC3E1-F9F8-4AC0-A415-83B7B247ADF1}"/>
              </a:ext>
            </a:extLst>
          </p:cNvPr>
          <p:cNvSpPr txBox="1"/>
          <p:nvPr/>
        </p:nvSpPr>
        <p:spPr>
          <a:xfrm>
            <a:off x="709628" y="4239573"/>
            <a:ext cx="267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if else </a:t>
            </a:r>
            <a:r>
              <a:rPr lang="uk-UA" dirty="0">
                <a:latin typeface="Bahnschrift Light SemiCondensed" panose="020B0502040204020203" pitchFamily="34" charset="0"/>
              </a:rPr>
              <a:t>на </a:t>
            </a:r>
            <a:r>
              <a:rPr lang="en-US" dirty="0">
                <a:latin typeface="Bahnschrift Light SemiCondensed" panose="020B0502040204020203" pitchFamily="34" charset="0"/>
              </a:rPr>
              <a:t>Java</a:t>
            </a:r>
            <a:endParaRPr lang="uk-UA" dirty="0">
              <a:latin typeface="Bahnschrift Light SemiCondensed" panose="020B0502040204020203" pitchFamily="34" charset="0"/>
            </a:endParaRP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E7C59CB5-61F2-4826-9102-2A03A3DC01C1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5BE670BC-8A2E-4B0A-9102-1377D2744494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5D6EE889-FE69-4ADB-83A4-3EAFFA61FF57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1F2DF932-39F2-4B88-9EF6-7158BAA6F0F4}"/>
              </a:ext>
            </a:extLst>
          </p:cNvPr>
          <p:cNvSpPr/>
          <p:nvPr/>
        </p:nvSpPr>
        <p:spPr>
          <a:xfrm flipH="1" flipV="1">
            <a:off x="10972800" y="-209618"/>
            <a:ext cx="1781666" cy="127197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0341E04B-D9EF-4E71-AA42-E76A3F85F4E2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394DEFD2-0B0E-4C5F-BED6-99E43A6FBB66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330AE382-9AA0-4245-AE8F-594FA840F4C7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D4EEBE57-B48E-4170-B556-322A57CD373F}"/>
              </a:ext>
            </a:extLst>
          </p:cNvPr>
          <p:cNvSpPr/>
          <p:nvPr/>
        </p:nvSpPr>
        <p:spPr>
          <a:xfrm flipH="1" flipV="1">
            <a:off x="3374795" y="-166972"/>
            <a:ext cx="2032162" cy="111213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93E280C8-2F7E-4608-8EC6-7CDA4F4DADF6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BCFEF47F-BBCA-47D2-AB3B-A5B5627E642C}"/>
              </a:ext>
            </a:extLst>
          </p:cNvPr>
          <p:cNvSpPr/>
          <p:nvPr/>
        </p:nvSpPr>
        <p:spPr>
          <a:xfrm>
            <a:off x="2417974" y="-608840"/>
            <a:ext cx="1659118" cy="1348033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566995-973F-49F0-B289-9CA5DF775D9E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9F014FC5-1D39-48ED-854A-DEBA7C0DF9BD}"/>
              </a:ext>
            </a:extLst>
          </p:cNvPr>
          <p:cNvSpPr/>
          <p:nvPr/>
        </p:nvSpPr>
        <p:spPr>
          <a:xfrm>
            <a:off x="9898828" y="144786"/>
            <a:ext cx="1659118" cy="1348033"/>
          </a:xfrm>
          <a:prstGeom prst="triangle">
            <a:avLst>
              <a:gd name="adj" fmla="val 4545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30EC4F97-6D2E-4A99-B6F7-4B99C818B55F}"/>
              </a:ext>
            </a:extLst>
          </p:cNvPr>
          <p:cNvSpPr/>
          <p:nvPr/>
        </p:nvSpPr>
        <p:spPr>
          <a:xfrm>
            <a:off x="10143241" y="0"/>
            <a:ext cx="1659118" cy="1348033"/>
          </a:xfrm>
          <a:prstGeom prst="triangle">
            <a:avLst>
              <a:gd name="adj" fmla="val 4545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47B163-0610-4F4F-85A3-7031C62EBF62}"/>
              </a:ext>
            </a:extLst>
          </p:cNvPr>
          <p:cNvSpPr txBox="1"/>
          <p:nvPr/>
        </p:nvSpPr>
        <p:spPr>
          <a:xfrm>
            <a:off x="4309419" y="1773326"/>
            <a:ext cx="659944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Умовний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оператор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складається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з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трьох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частин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: </a:t>
            </a:r>
            <a:r>
              <a:rPr lang="ru-RU" sz="2800" b="0" i="1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умови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, </a:t>
            </a:r>
            <a:r>
              <a:rPr lang="ru-RU" sz="2800" b="0" i="1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команди</a:t>
            </a:r>
            <a:r>
              <a:rPr lang="ru-RU" sz="2800" b="0" i="1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1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і </a:t>
            </a:r>
            <a:r>
              <a:rPr lang="ru-RU" sz="2800" b="0" i="1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команди</a:t>
            </a:r>
            <a:r>
              <a:rPr lang="ru-RU" sz="2800" b="0" i="1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2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ru-RU" sz="2800" b="0" i="1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умова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правдива (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істинна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),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виконується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</a:t>
            </a:r>
            <a:r>
              <a:rPr lang="ru-RU" sz="2800" b="0" i="1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команда 1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інакше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 — </a:t>
            </a:r>
            <a:r>
              <a:rPr lang="ru-RU" sz="2800" b="0" i="1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команда 2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Команди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ніколи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не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виконуються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одночасно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.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Загальний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вигляд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цього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 оператора </a:t>
            </a:r>
            <a:r>
              <a:rPr lang="ru-RU" sz="2800" b="0" i="0" dirty="0" err="1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такий</a:t>
            </a:r>
            <a:r>
              <a:rPr lang="ru-RU" sz="2800" b="0" i="0" dirty="0">
                <a:effectLst/>
                <a:latin typeface="Bahnschrift Light" panose="020B0502040204020203" pitchFamily="34" charset="0"/>
                <a:cs typeface="Times New Roman" panose="02020603050405020304" pitchFamily="18" charset="0"/>
              </a:rPr>
              <a:t>:</a:t>
            </a:r>
            <a:endParaRPr lang="uk-UA" sz="2800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F1A055A2-5F45-4648-9473-025A0DA65219}"/>
              </a:ext>
            </a:extLst>
          </p:cNvPr>
          <p:cNvSpPr/>
          <p:nvPr/>
        </p:nvSpPr>
        <p:spPr>
          <a:xfrm flipV="1">
            <a:off x="74422" y="300932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F3591E92-2DC8-400C-A05F-BD911EF28F5C}"/>
              </a:ext>
            </a:extLst>
          </p:cNvPr>
          <p:cNvSpPr/>
          <p:nvPr/>
        </p:nvSpPr>
        <p:spPr>
          <a:xfrm flipV="1">
            <a:off x="74422" y="271783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42233D10-C995-4652-B9C9-AC3B52A84ED1}"/>
              </a:ext>
            </a:extLst>
          </p:cNvPr>
          <p:cNvSpPr/>
          <p:nvPr/>
        </p:nvSpPr>
        <p:spPr>
          <a:xfrm flipV="1">
            <a:off x="11147196" y="5658007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4490B1C5-6959-42B0-BDC7-4B6E04EA3F5E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374EC222-B754-48DA-BC06-159B525E4ECC}"/>
              </a:ext>
            </a:extLst>
          </p:cNvPr>
          <p:cNvSpPr/>
          <p:nvPr/>
        </p:nvSpPr>
        <p:spPr>
          <a:xfrm>
            <a:off x="11454064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2545CB05-E68E-4D6D-A7D9-9E64E6507DC1}"/>
              </a:ext>
            </a:extLst>
          </p:cNvPr>
          <p:cNvSpPr/>
          <p:nvPr/>
        </p:nvSpPr>
        <p:spPr>
          <a:xfrm>
            <a:off x="3818099" y="845920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285FFA90-484A-4D96-B7C8-BF44173D5897}"/>
              </a:ext>
            </a:extLst>
          </p:cNvPr>
          <p:cNvSpPr/>
          <p:nvPr/>
        </p:nvSpPr>
        <p:spPr>
          <a:xfrm>
            <a:off x="3585772" y="948811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DCEC39F9-5C91-45B1-89E5-59BDC9A6AA12}"/>
              </a:ext>
            </a:extLst>
          </p:cNvPr>
          <p:cNvSpPr/>
          <p:nvPr/>
        </p:nvSpPr>
        <p:spPr>
          <a:xfrm>
            <a:off x="-135324" y="5758300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9367AEB2-AA27-4647-AE27-3D05AB8BA0C5}"/>
              </a:ext>
            </a:extLst>
          </p:cNvPr>
          <p:cNvSpPr/>
          <p:nvPr/>
        </p:nvSpPr>
        <p:spPr>
          <a:xfrm>
            <a:off x="-449290" y="593402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941608A4-EC6E-465C-9251-5E8532AEADFB}"/>
              </a:ext>
            </a:extLst>
          </p:cNvPr>
          <p:cNvSpPr/>
          <p:nvPr/>
        </p:nvSpPr>
        <p:spPr>
          <a:xfrm flipV="1">
            <a:off x="5498765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8A618777-8519-4575-A9F2-893837C930B2}"/>
              </a:ext>
            </a:extLst>
          </p:cNvPr>
          <p:cNvSpPr/>
          <p:nvPr/>
        </p:nvSpPr>
        <p:spPr>
          <a:xfrm flipV="1">
            <a:off x="2298894" y="5710593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7884F13C-CA3E-44F2-8995-B2AA77499957}"/>
              </a:ext>
            </a:extLst>
          </p:cNvPr>
          <p:cNvSpPr/>
          <p:nvPr/>
        </p:nvSpPr>
        <p:spPr>
          <a:xfrm>
            <a:off x="2597511" y="53483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B138CF70-9365-4FFF-B279-1FDAAE8871F3}"/>
              </a:ext>
            </a:extLst>
          </p:cNvPr>
          <p:cNvSpPr/>
          <p:nvPr/>
        </p:nvSpPr>
        <p:spPr>
          <a:xfrm>
            <a:off x="5770279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01470F5-65E0-44F4-B7C8-C1D3AD4D7840}"/>
              </a:ext>
            </a:extLst>
          </p:cNvPr>
          <p:cNvSpPr/>
          <p:nvPr/>
        </p:nvSpPr>
        <p:spPr>
          <a:xfrm>
            <a:off x="4246157" y="1892771"/>
            <a:ext cx="63262" cy="33485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378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32E36F-97EC-4637-82C9-6598E2C4D79D}"/>
              </a:ext>
            </a:extLst>
          </p:cNvPr>
          <p:cNvSpPr txBox="1"/>
          <p:nvPr/>
        </p:nvSpPr>
        <p:spPr>
          <a:xfrm>
            <a:off x="1170326" y="2079976"/>
            <a:ext cx="2183720" cy="22510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if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0000"/>
                </a:highlight>
              </a:rPr>
              <a:t>умова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команда1</a:t>
            </a:r>
            <a:r>
              <a:rPr lang="en-US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FF00"/>
                </a:highlight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інакше</a:t>
            </a:r>
          </a:p>
          <a:p>
            <a:pPr>
              <a:lnSpc>
                <a:spcPct val="150000"/>
              </a:lnSpc>
            </a:pP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   </a:t>
            </a:r>
            <a:r>
              <a:rPr lang="uk-UA" sz="24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highlight>
                  <a:srgbClr val="0000FF"/>
                </a:highlight>
              </a:rPr>
              <a:t>команда2;</a:t>
            </a:r>
            <a:endParaRPr lang="uk-UA" sz="24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9A719-E7FE-42DD-B76A-7E259A659245}"/>
              </a:ext>
            </a:extLst>
          </p:cNvPr>
          <p:cNvSpPr txBox="1"/>
          <p:nvPr/>
        </p:nvSpPr>
        <p:spPr>
          <a:xfrm>
            <a:off x="742713" y="4369357"/>
            <a:ext cx="267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Light SemiCondensed" panose="020B0502040204020203" pitchFamily="34" charset="0"/>
              </a:rPr>
              <a:t>if else </a:t>
            </a:r>
            <a:r>
              <a:rPr lang="uk-UA" dirty="0">
                <a:latin typeface="Bahnschrift Light SemiCondensed" panose="020B0502040204020203" pitchFamily="34" charset="0"/>
              </a:rPr>
              <a:t>на </a:t>
            </a:r>
            <a:r>
              <a:rPr lang="en-US" dirty="0">
                <a:latin typeface="Bahnschrift Light SemiCondensed" panose="020B0502040204020203" pitchFamily="34" charset="0"/>
              </a:rPr>
              <a:t>Java</a:t>
            </a:r>
            <a:endParaRPr lang="uk-UA" dirty="0">
              <a:latin typeface="Bahnschrift Light SemiCondensed" panose="020B0502040204020203" pitchFamily="34" charset="0"/>
            </a:endParaRPr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F107BF77-B65E-47FA-878A-8D62574ABE71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5342F880-1AE7-4BC3-9D35-E72FC836E96D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3C89F6CF-0EA4-43B4-AEAB-8F890F679820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9F199C58-9A60-4276-A245-39D9AB20517A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0387290E-B73A-48E5-A0AE-FEB7AF1021D9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9BF2B135-87E8-4842-8544-E87A077F1F8F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0ED991A9-9D14-49D4-A719-B44B46685B01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3B474E07-7345-4956-8E7B-58FC5D969170}"/>
              </a:ext>
            </a:extLst>
          </p:cNvPr>
          <p:cNvSpPr/>
          <p:nvPr/>
        </p:nvSpPr>
        <p:spPr>
          <a:xfrm>
            <a:off x="2417974" y="-608840"/>
            <a:ext cx="1659118" cy="1348033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A31F85-8E09-41AB-9591-ADE0E9644ADC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4078BC3B-1056-49AB-86CC-35D1805A763F}"/>
              </a:ext>
            </a:extLst>
          </p:cNvPr>
          <p:cNvSpPr/>
          <p:nvPr/>
        </p:nvSpPr>
        <p:spPr>
          <a:xfrm flipV="1">
            <a:off x="110124" y="2762404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8FE24BBC-A086-4EC5-93F9-09BAFC0C9371}"/>
              </a:ext>
            </a:extLst>
          </p:cNvPr>
          <p:cNvSpPr/>
          <p:nvPr/>
        </p:nvSpPr>
        <p:spPr>
          <a:xfrm flipV="1">
            <a:off x="101655" y="2533148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4138DDE9-52FE-4CFD-B11D-1C4E2482D6A2}"/>
              </a:ext>
            </a:extLst>
          </p:cNvPr>
          <p:cNvSpPr/>
          <p:nvPr/>
        </p:nvSpPr>
        <p:spPr>
          <a:xfrm flipV="1">
            <a:off x="11155665" y="5887263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41120961-34DB-4F36-8D53-9E596FE9751D}"/>
              </a:ext>
            </a:extLst>
          </p:cNvPr>
          <p:cNvSpPr/>
          <p:nvPr/>
        </p:nvSpPr>
        <p:spPr>
          <a:xfrm flipV="1">
            <a:off x="11147196" y="5658007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45B30751-9FC4-4D55-80A8-2C7C75A43CEF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E2F3D077-E93C-48FD-AA6F-3A3E56C62FD3}"/>
              </a:ext>
            </a:extLst>
          </p:cNvPr>
          <p:cNvSpPr/>
          <p:nvPr/>
        </p:nvSpPr>
        <p:spPr>
          <a:xfrm>
            <a:off x="11454064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695E12D8-0885-4DC9-90FE-C5D94B2BF745}"/>
              </a:ext>
            </a:extLst>
          </p:cNvPr>
          <p:cNvSpPr/>
          <p:nvPr/>
        </p:nvSpPr>
        <p:spPr>
          <a:xfrm>
            <a:off x="3619910" y="1061313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A3B25520-0602-42F9-9F8D-98B4A32A1735}"/>
              </a:ext>
            </a:extLst>
          </p:cNvPr>
          <p:cNvSpPr/>
          <p:nvPr/>
        </p:nvSpPr>
        <p:spPr>
          <a:xfrm>
            <a:off x="3387583" y="1164204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C05D8DF1-9F1D-4768-9471-3398A3FB8E73}"/>
              </a:ext>
            </a:extLst>
          </p:cNvPr>
          <p:cNvSpPr/>
          <p:nvPr/>
        </p:nvSpPr>
        <p:spPr>
          <a:xfrm>
            <a:off x="-135324" y="5758300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654485B4-0A9B-45E4-8AB1-5ABAC12E5435}"/>
              </a:ext>
            </a:extLst>
          </p:cNvPr>
          <p:cNvSpPr/>
          <p:nvPr/>
        </p:nvSpPr>
        <p:spPr>
          <a:xfrm>
            <a:off x="-449290" y="5934026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95C1C4CF-EB57-4B32-AE89-E2313FDF49FF}"/>
              </a:ext>
            </a:extLst>
          </p:cNvPr>
          <p:cNvSpPr/>
          <p:nvPr/>
        </p:nvSpPr>
        <p:spPr>
          <a:xfrm flipV="1">
            <a:off x="5498765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677C9589-5E84-438B-AC96-1D4F5A3CAF96}"/>
              </a:ext>
            </a:extLst>
          </p:cNvPr>
          <p:cNvSpPr/>
          <p:nvPr/>
        </p:nvSpPr>
        <p:spPr>
          <a:xfrm flipV="1">
            <a:off x="3220864" y="5963527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B03DE1E2-B1CC-4123-895C-DFBEB7523222}"/>
              </a:ext>
            </a:extLst>
          </p:cNvPr>
          <p:cNvSpPr/>
          <p:nvPr/>
        </p:nvSpPr>
        <p:spPr>
          <a:xfrm>
            <a:off x="3492378" y="5598613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CFF3FC66-7C94-4ED9-912D-BCA4A7B0C3C3}"/>
              </a:ext>
            </a:extLst>
          </p:cNvPr>
          <p:cNvSpPr/>
          <p:nvPr/>
        </p:nvSpPr>
        <p:spPr>
          <a:xfrm>
            <a:off x="5770279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4F45830-22B6-42B1-90AA-7E094B6464F1}"/>
              </a:ext>
            </a:extLst>
          </p:cNvPr>
          <p:cNvGrpSpPr/>
          <p:nvPr/>
        </p:nvGrpSpPr>
        <p:grpSpPr>
          <a:xfrm>
            <a:off x="4537030" y="848843"/>
            <a:ext cx="7115571" cy="4649187"/>
            <a:chOff x="1790006" y="498575"/>
            <a:chExt cx="8611890" cy="5863729"/>
          </a:xfrm>
        </p:grpSpPr>
        <p:sp>
          <p:nvSpPr>
            <p:cNvPr id="37" name="Shape 1">
              <a:extLst>
                <a:ext uri="{FF2B5EF4-FFF2-40B4-BE49-F238E27FC236}">
                  <a16:creationId xmlns:a16="http://schemas.microsoft.com/office/drawing/2014/main" id="{EAF9B04E-800F-4434-A438-C249D74AFC24}"/>
                </a:ext>
              </a:extLst>
            </p:cNvPr>
            <p:cNvSpPr/>
            <p:nvPr/>
          </p:nvSpPr>
          <p:spPr>
            <a:xfrm>
              <a:off x="1790006" y="498575"/>
              <a:ext cx="8611890" cy="5863729"/>
            </a:xfrm>
            <a:prstGeom prst="roundRect">
              <a:avLst>
                <a:gd name="adj" fmla="val 1391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38" name="Shape 2">
              <a:extLst>
                <a:ext uri="{FF2B5EF4-FFF2-40B4-BE49-F238E27FC236}">
                  <a16:creationId xmlns:a16="http://schemas.microsoft.com/office/drawing/2014/main" id="{DD909232-047E-4FD3-A707-7B29C6E2E4CB}"/>
                </a:ext>
              </a:extLst>
            </p:cNvPr>
            <p:cNvSpPr/>
            <p:nvPr/>
          </p:nvSpPr>
          <p:spPr>
            <a:xfrm>
              <a:off x="1796356" y="504925"/>
              <a:ext cx="8599190" cy="52020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6BAAF488-812A-4DF9-87AC-A42C4D2673E1}"/>
                </a:ext>
              </a:extLst>
            </p:cNvPr>
            <p:cNvSpPr/>
            <p:nvPr/>
          </p:nvSpPr>
          <p:spPr>
            <a:xfrm>
              <a:off x="1977728" y="620018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Код</a:t>
              </a:r>
              <a:endParaRPr lang="en-US" sz="1200" dirty="0"/>
            </a:p>
          </p:txBody>
        </p:sp>
        <p:sp>
          <p:nvSpPr>
            <p:cNvPr id="40" name="Text 4">
              <a:extLst>
                <a:ext uri="{FF2B5EF4-FFF2-40B4-BE49-F238E27FC236}">
                  <a16:creationId xmlns:a16="http://schemas.microsoft.com/office/drawing/2014/main" id="{323FC71E-C5D7-44FE-94BE-EE3855A094D7}"/>
                </a:ext>
              </a:extLst>
            </p:cNvPr>
            <p:cNvSpPr/>
            <p:nvPr/>
          </p:nvSpPr>
          <p:spPr>
            <a:xfrm>
              <a:off x="6280448" y="620018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Пояснення</a:t>
              </a:r>
              <a:endParaRPr lang="en-US" sz="1200" dirty="0"/>
            </a:p>
          </p:txBody>
        </p:sp>
        <p:sp>
          <p:nvSpPr>
            <p:cNvPr id="41" name="Shape 5">
              <a:extLst>
                <a:ext uri="{FF2B5EF4-FFF2-40B4-BE49-F238E27FC236}">
                  <a16:creationId xmlns:a16="http://schemas.microsoft.com/office/drawing/2014/main" id="{A3E779A3-A3D3-4BEA-AD08-7025F1E605B8}"/>
                </a:ext>
              </a:extLst>
            </p:cNvPr>
            <p:cNvSpPr/>
            <p:nvPr/>
          </p:nvSpPr>
          <p:spPr>
            <a:xfrm>
              <a:off x="1796356" y="1025129"/>
              <a:ext cx="8599190" cy="197028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42" name="Text 6">
              <a:extLst>
                <a:ext uri="{FF2B5EF4-FFF2-40B4-BE49-F238E27FC236}">
                  <a16:creationId xmlns:a16="http://schemas.microsoft.com/office/drawing/2014/main" id="{28F97B67-5D56-46D0-B8EE-4A3986BC0CB4}"/>
                </a:ext>
              </a:extLst>
            </p:cNvPr>
            <p:cNvSpPr/>
            <p:nvPr/>
          </p:nvSpPr>
          <p:spPr>
            <a:xfrm>
              <a:off x="1977728" y="1140222"/>
              <a:ext cx="3933825" cy="1615177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r>
                <a:rPr lang="en-US" sz="1400" dirty="0">
                  <a:solidFill>
                    <a:srgbClr val="CC7832"/>
                  </a:solidFill>
                  <a:effectLst/>
                </a:rPr>
                <a:t>int </a:t>
              </a:r>
              <a:r>
                <a:rPr lang="en-US" sz="1400" dirty="0">
                  <a:solidFill>
                    <a:srgbClr val="A9B7C6"/>
                  </a:solidFill>
                  <a:effectLst/>
                </a:rPr>
                <a:t>age = </a:t>
              </a:r>
              <a:r>
                <a:rPr lang="en-US" sz="1400" dirty="0">
                  <a:solidFill>
                    <a:srgbClr val="6897BB"/>
                  </a:solidFill>
                  <a:effectLst/>
                </a:rPr>
                <a:t>17</a:t>
              </a:r>
              <a:r>
                <a:rPr lang="en-US" sz="14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en-US" sz="1400" dirty="0">
                  <a:solidFill>
                    <a:srgbClr val="CC7832"/>
                  </a:solidFill>
                  <a:effectLst/>
                </a:rPr>
              </a:br>
              <a:r>
                <a:rPr lang="en-US" sz="1400" dirty="0">
                  <a:solidFill>
                    <a:srgbClr val="CC7832"/>
                  </a:solidFill>
                  <a:effectLst/>
                </a:rPr>
                <a:t>if</a:t>
              </a:r>
              <a:r>
                <a:rPr lang="en-US" sz="1400" dirty="0">
                  <a:solidFill>
                    <a:srgbClr val="A9B7C6"/>
                  </a:solidFill>
                  <a:effectLst/>
                </a:rPr>
                <a:t>(age &lt; </a:t>
              </a:r>
              <a:r>
                <a:rPr lang="en-US" sz="1400" dirty="0">
                  <a:solidFill>
                    <a:srgbClr val="6897BB"/>
                  </a:solidFill>
                  <a:effectLst/>
                </a:rPr>
                <a:t>18</a:t>
              </a:r>
              <a:r>
                <a:rPr lang="en-US" sz="1400" dirty="0">
                  <a:solidFill>
                    <a:srgbClr val="A9B7C6"/>
                  </a:solidFill>
                  <a:effectLst/>
                </a:rPr>
                <a:t>)</a:t>
              </a:r>
              <a:br>
                <a:rPr lang="en-US" sz="1400" dirty="0">
                  <a:solidFill>
                    <a:srgbClr val="A9B7C6"/>
                  </a:solidFill>
                  <a:effectLst/>
                </a:rPr>
              </a:br>
              <a:r>
                <a:rPr lang="en-US" sz="1400" dirty="0">
                  <a:solidFill>
                    <a:srgbClr val="A9B7C6"/>
                  </a:solidFill>
                  <a:effectLst/>
                </a:rPr>
                <a:t>    </a:t>
              </a:r>
              <a:r>
                <a:rPr lang="en-US" sz="14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4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4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4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4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400" dirty="0">
                  <a:solidFill>
                    <a:srgbClr val="6A8759"/>
                  </a:solidFill>
                  <a:effectLst/>
                </a:rPr>
                <a:t>Ви ще дитина!"</a:t>
              </a:r>
              <a:r>
                <a:rPr lang="uk-UA" sz="14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4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uk-UA" sz="1400" dirty="0">
                  <a:solidFill>
                    <a:srgbClr val="CC7832"/>
                  </a:solidFill>
                  <a:effectLst/>
                </a:rPr>
              </a:br>
              <a:r>
                <a:rPr lang="en-US" sz="1400" dirty="0">
                  <a:solidFill>
                    <a:srgbClr val="CC7832"/>
                  </a:solidFill>
                  <a:effectLst/>
                </a:rPr>
                <a:t>else</a:t>
              </a:r>
              <a:br>
                <a:rPr lang="en-US" sz="1400" dirty="0">
                  <a:solidFill>
                    <a:srgbClr val="CC7832"/>
                  </a:solidFill>
                  <a:effectLst/>
                </a:rPr>
              </a:br>
              <a:r>
                <a:rPr lang="en-US" sz="1400" dirty="0">
                  <a:solidFill>
                    <a:srgbClr val="CC7832"/>
                  </a:solidFill>
                  <a:effectLst/>
                </a:rPr>
                <a:t>    </a:t>
              </a:r>
              <a:r>
                <a:rPr lang="en-US" sz="14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4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4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4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4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400" dirty="0">
                  <a:solidFill>
                    <a:srgbClr val="6A8759"/>
                  </a:solidFill>
                  <a:effectLst/>
                </a:rPr>
                <a:t>Ви вже дорослий!"</a:t>
              </a:r>
              <a:r>
                <a:rPr lang="uk-UA" sz="14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400" dirty="0">
                  <a:solidFill>
                    <a:srgbClr val="CC7832"/>
                  </a:solidFill>
                  <a:effectLst/>
                </a:rPr>
                <a:t>;</a:t>
              </a:r>
              <a:endParaRPr lang="en-US" sz="1400" dirty="0"/>
            </a:p>
          </p:txBody>
        </p:sp>
        <p:sp>
          <p:nvSpPr>
            <p:cNvPr id="43" name="Text 7">
              <a:extLst>
                <a:ext uri="{FF2B5EF4-FFF2-40B4-BE49-F238E27FC236}">
                  <a16:creationId xmlns:a16="http://schemas.microsoft.com/office/drawing/2014/main" id="{89D17A8B-5C9A-4879-B499-26B40E251C25}"/>
                </a:ext>
              </a:extLst>
            </p:cNvPr>
            <p:cNvSpPr/>
            <p:nvPr/>
          </p:nvSpPr>
          <p:spPr>
            <a:xfrm>
              <a:off x="6280448" y="1140222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 екран буде виведено напис:</a:t>
              </a:r>
              <a:endParaRPr lang="en-US" sz="1200" dirty="0"/>
            </a:p>
          </p:txBody>
        </p:sp>
        <p:sp>
          <p:nvSpPr>
            <p:cNvPr id="44" name="Text 8">
              <a:extLst>
                <a:ext uri="{FF2B5EF4-FFF2-40B4-BE49-F238E27FC236}">
                  <a16:creationId xmlns:a16="http://schemas.microsoft.com/office/drawing/2014/main" id="{265643BB-6352-4BD0-88D7-3156A0AD755D}"/>
                </a:ext>
              </a:extLst>
            </p:cNvPr>
            <p:cNvSpPr/>
            <p:nvPr/>
          </p:nvSpPr>
          <p:spPr>
            <a:xfrm>
              <a:off x="6280448" y="1538982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Ви ще дитина!</a:t>
              </a:r>
              <a:endParaRPr lang="en-US" sz="1200" dirty="0"/>
            </a:p>
          </p:txBody>
        </p:sp>
        <p:sp>
          <p:nvSpPr>
            <p:cNvPr id="45" name="Shape 9">
              <a:extLst>
                <a:ext uri="{FF2B5EF4-FFF2-40B4-BE49-F238E27FC236}">
                  <a16:creationId xmlns:a16="http://schemas.microsoft.com/office/drawing/2014/main" id="{B49B3449-F44B-4A92-8349-68D64B6B1F20}"/>
                </a:ext>
              </a:extLst>
            </p:cNvPr>
            <p:cNvSpPr/>
            <p:nvPr/>
          </p:nvSpPr>
          <p:spPr>
            <a:xfrm>
              <a:off x="1796356" y="2995415"/>
              <a:ext cx="8599190" cy="168026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E8D008AB-5FDA-498A-8BCE-00222693672F}"/>
                </a:ext>
              </a:extLst>
            </p:cNvPr>
            <p:cNvSpPr/>
            <p:nvPr/>
          </p:nvSpPr>
          <p:spPr>
            <a:xfrm>
              <a:off x="1977728" y="3110507"/>
              <a:ext cx="3933825" cy="145008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r>
                <a:rPr lang="en-US" sz="1200" dirty="0">
                  <a:solidFill>
                    <a:srgbClr val="CC7832"/>
                  </a:solidFill>
                  <a:effectLst/>
                </a:rPr>
                <a:t>int 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temperature = </a:t>
              </a:r>
              <a:r>
                <a:rPr lang="en-US" sz="1200" dirty="0">
                  <a:solidFill>
                    <a:srgbClr val="6897BB"/>
                  </a:solidFill>
                  <a:effectLst/>
                </a:rPr>
                <a:t>5</a:t>
              </a:r>
              <a:r>
                <a:rPr lang="en-US" sz="12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en-US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if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(temperature &lt; </a:t>
              </a:r>
              <a:r>
                <a:rPr lang="en-US" sz="1200" dirty="0">
                  <a:solidFill>
                    <a:srgbClr val="6897BB"/>
                  </a:solidFill>
                  <a:effectLst/>
                </a:rPr>
                <a:t>0 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)</a:t>
              </a:r>
              <a:br>
                <a:rPr lang="en-US" sz="1200" dirty="0">
                  <a:solidFill>
                    <a:srgbClr val="A9B7C6"/>
                  </a:solidFill>
                  <a:effectLst/>
                </a:rPr>
              </a:br>
              <a:r>
                <a:rPr lang="en-US" sz="1200" dirty="0">
                  <a:solidFill>
                    <a:srgbClr val="A9B7C6"/>
                  </a:solidFill>
                  <a:effectLst/>
                </a:rPr>
                <a:t>    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2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2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200" dirty="0">
                  <a:solidFill>
                    <a:srgbClr val="6A8759"/>
                  </a:solidFill>
                  <a:effectLst/>
                </a:rPr>
                <a:t>На вулиці мороз"</a:t>
              </a:r>
              <a:r>
                <a:rPr lang="uk-UA" sz="12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2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uk-UA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else</a:t>
              </a:r>
              <a:br>
                <a:rPr lang="en-US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    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2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2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200" dirty="0">
                  <a:solidFill>
                    <a:srgbClr val="6A8759"/>
                  </a:solidFill>
                  <a:effectLst/>
                </a:rPr>
                <a:t>Тепло"</a:t>
              </a:r>
              <a:r>
                <a:rPr lang="uk-UA" sz="12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200" dirty="0">
                  <a:solidFill>
                    <a:srgbClr val="CC7832"/>
                  </a:solidFill>
                  <a:effectLst/>
                </a:rPr>
                <a:t>;</a:t>
              </a:r>
              <a:endParaRPr lang="uk-UA" sz="1200" dirty="0">
                <a:solidFill>
                  <a:srgbClr val="A9B7C6"/>
                </a:solidFill>
                <a:effectLst/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E2A7A825-70AB-4EBD-9931-65A3637469B2}"/>
                </a:ext>
              </a:extLst>
            </p:cNvPr>
            <p:cNvSpPr/>
            <p:nvPr/>
          </p:nvSpPr>
          <p:spPr>
            <a:xfrm>
              <a:off x="6280448" y="3110507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 екран буде виведено напис:</a:t>
              </a:r>
              <a:endParaRPr lang="en-US" sz="1200" dirty="0"/>
            </a:p>
          </p:txBody>
        </p:sp>
        <p:sp>
          <p:nvSpPr>
            <p:cNvPr id="48" name="Text 12">
              <a:extLst>
                <a:ext uri="{FF2B5EF4-FFF2-40B4-BE49-F238E27FC236}">
                  <a16:creationId xmlns:a16="http://schemas.microsoft.com/office/drawing/2014/main" id="{73656FDC-E847-44D7-A779-485929A1102D}"/>
                </a:ext>
              </a:extLst>
            </p:cNvPr>
            <p:cNvSpPr/>
            <p:nvPr/>
          </p:nvSpPr>
          <p:spPr>
            <a:xfrm>
              <a:off x="6280448" y="3509268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Тепло</a:t>
              </a:r>
              <a:endParaRPr lang="en-US" sz="1200" dirty="0"/>
            </a:p>
          </p:txBody>
        </p:sp>
        <p:sp>
          <p:nvSpPr>
            <p:cNvPr id="49" name="Shape 13">
              <a:extLst>
                <a:ext uri="{FF2B5EF4-FFF2-40B4-BE49-F238E27FC236}">
                  <a16:creationId xmlns:a16="http://schemas.microsoft.com/office/drawing/2014/main" id="{1670B02E-3DE4-418C-A547-D5E7D1B3D48C}"/>
                </a:ext>
              </a:extLst>
            </p:cNvPr>
            <p:cNvSpPr/>
            <p:nvPr/>
          </p:nvSpPr>
          <p:spPr>
            <a:xfrm>
              <a:off x="1796356" y="4675684"/>
              <a:ext cx="8599190" cy="1680269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50" name="Text 14">
              <a:extLst>
                <a:ext uri="{FF2B5EF4-FFF2-40B4-BE49-F238E27FC236}">
                  <a16:creationId xmlns:a16="http://schemas.microsoft.com/office/drawing/2014/main" id="{0F5ED47A-D7B7-48C9-914C-CEB222FD18C5}"/>
                </a:ext>
              </a:extLst>
            </p:cNvPr>
            <p:cNvSpPr/>
            <p:nvPr/>
          </p:nvSpPr>
          <p:spPr>
            <a:xfrm>
              <a:off x="1977728" y="4790777"/>
              <a:ext cx="3933825" cy="145008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r>
                <a:rPr lang="en-US" sz="1200" dirty="0">
                  <a:solidFill>
                    <a:srgbClr val="CC7832"/>
                  </a:solidFill>
                  <a:effectLst/>
                </a:rPr>
                <a:t>int 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age = </a:t>
              </a:r>
              <a:r>
                <a:rPr lang="en-US" sz="1200" dirty="0">
                  <a:solidFill>
                    <a:srgbClr val="6897BB"/>
                  </a:solidFill>
                  <a:effectLst/>
                </a:rPr>
                <a:t>18</a:t>
              </a:r>
              <a:r>
                <a:rPr lang="en-US" sz="12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en-US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if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(age &lt; </a:t>
              </a:r>
              <a:r>
                <a:rPr lang="en-US" sz="1200" dirty="0">
                  <a:solidFill>
                    <a:srgbClr val="6897BB"/>
                  </a:solidFill>
                  <a:effectLst/>
                </a:rPr>
                <a:t>0 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)</a:t>
              </a:r>
              <a:br>
                <a:rPr lang="en-US" sz="1200" dirty="0">
                  <a:solidFill>
                    <a:srgbClr val="A9B7C6"/>
                  </a:solidFill>
                  <a:effectLst/>
                </a:rPr>
              </a:br>
              <a:r>
                <a:rPr lang="en-US" sz="1200" dirty="0">
                  <a:solidFill>
                    <a:srgbClr val="A9B7C6"/>
                  </a:solidFill>
                  <a:effectLst/>
                </a:rPr>
                <a:t>    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2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2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200" dirty="0">
                  <a:solidFill>
                    <a:srgbClr val="6A8759"/>
                  </a:solidFill>
                  <a:effectLst/>
                </a:rPr>
                <a:t>З'явіться до ТЦК"</a:t>
              </a:r>
              <a:r>
                <a:rPr lang="uk-UA" sz="12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200" dirty="0">
                  <a:solidFill>
                    <a:srgbClr val="CC7832"/>
                  </a:solidFill>
                  <a:effectLst/>
                </a:rPr>
                <a:t>;</a:t>
              </a:r>
              <a:br>
                <a:rPr lang="uk-UA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else</a:t>
              </a:r>
              <a:br>
                <a:rPr lang="en-US" sz="1200" dirty="0">
                  <a:solidFill>
                    <a:srgbClr val="CC7832"/>
                  </a:solidFill>
                  <a:effectLst/>
                </a:rPr>
              </a:br>
              <a:r>
                <a:rPr lang="en-US" sz="1200" dirty="0">
                  <a:solidFill>
                    <a:srgbClr val="CC7832"/>
                  </a:solidFill>
                  <a:effectLst/>
                </a:rPr>
                <a:t>    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System.</a:t>
              </a:r>
              <a:r>
                <a:rPr lang="en-US" sz="1200" i="1" dirty="0" err="1">
                  <a:solidFill>
                    <a:srgbClr val="9876AA"/>
                  </a:solidFill>
                  <a:effectLst/>
                </a:rPr>
                <a:t>out</a:t>
              </a:r>
              <a:r>
                <a:rPr lang="en-US" sz="1200" dirty="0" err="1">
                  <a:solidFill>
                    <a:srgbClr val="A9B7C6"/>
                  </a:solidFill>
                  <a:effectLst/>
                </a:rPr>
                <a:t>.println</a:t>
              </a:r>
              <a:r>
                <a:rPr lang="en-US" sz="1200" dirty="0">
                  <a:solidFill>
                    <a:srgbClr val="A9B7C6"/>
                  </a:solidFill>
                  <a:effectLst/>
                </a:rPr>
                <a:t>(</a:t>
              </a:r>
              <a:r>
                <a:rPr lang="en-US" sz="1200" dirty="0">
                  <a:solidFill>
                    <a:srgbClr val="6A8759"/>
                  </a:solidFill>
                  <a:effectLst/>
                </a:rPr>
                <a:t>"</a:t>
              </a:r>
              <a:r>
                <a:rPr lang="uk-UA" sz="1200" dirty="0">
                  <a:solidFill>
                    <a:srgbClr val="6A8759"/>
                  </a:solidFill>
                  <a:effectLst/>
                </a:rPr>
                <a:t>Все одно чекаємо:)"</a:t>
              </a:r>
              <a:r>
                <a:rPr lang="uk-UA" sz="1200" dirty="0">
                  <a:solidFill>
                    <a:srgbClr val="A9B7C6"/>
                  </a:solidFill>
                  <a:effectLst/>
                </a:rPr>
                <a:t>)</a:t>
              </a:r>
              <a:r>
                <a:rPr lang="uk-UA" sz="1200" dirty="0">
                  <a:solidFill>
                    <a:srgbClr val="CC7832"/>
                  </a:solidFill>
                  <a:effectLst/>
                </a:rPr>
                <a:t>;</a:t>
              </a:r>
              <a:endParaRPr lang="uk-UA" sz="1200" dirty="0">
                <a:solidFill>
                  <a:srgbClr val="A9B7C6"/>
                </a:solidFill>
                <a:effectLst/>
              </a:endParaRPr>
            </a:p>
          </p:txBody>
        </p:sp>
        <p:sp>
          <p:nvSpPr>
            <p:cNvPr id="51" name="Text 15">
              <a:extLst>
                <a:ext uri="{FF2B5EF4-FFF2-40B4-BE49-F238E27FC236}">
                  <a16:creationId xmlns:a16="http://schemas.microsoft.com/office/drawing/2014/main" id="{E33D2F31-7103-46E5-B1B5-05BEA17A34D2}"/>
                </a:ext>
              </a:extLst>
            </p:cNvPr>
            <p:cNvSpPr/>
            <p:nvPr/>
          </p:nvSpPr>
          <p:spPr>
            <a:xfrm>
              <a:off x="6280448" y="4790777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 екран буде виведено напис:</a:t>
              </a:r>
              <a:endParaRPr lang="en-US" sz="1200" dirty="0"/>
            </a:p>
          </p:txBody>
        </p:sp>
        <p:sp>
          <p:nvSpPr>
            <p:cNvPr id="52" name="Text 16">
              <a:extLst>
                <a:ext uri="{FF2B5EF4-FFF2-40B4-BE49-F238E27FC236}">
                  <a16:creationId xmlns:a16="http://schemas.microsoft.com/office/drawing/2014/main" id="{E421877D-8759-4179-A59A-6C3D5E621976}"/>
                </a:ext>
              </a:extLst>
            </p:cNvPr>
            <p:cNvSpPr/>
            <p:nvPr/>
          </p:nvSpPr>
          <p:spPr>
            <a:xfrm>
              <a:off x="6280448" y="5189537"/>
              <a:ext cx="3933825" cy="290017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284"/>
                </a:lnSpc>
              </a:pPr>
              <a:r>
                <a:rPr lang="en-US" sz="12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З’явіться до ТЦК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98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EA32E-6E2D-4024-BC27-D96D37645F49}"/>
              </a:ext>
            </a:extLst>
          </p:cNvPr>
          <p:cNvSpPr txBox="1"/>
          <p:nvPr/>
        </p:nvSpPr>
        <p:spPr>
          <a:xfrm>
            <a:off x="5906048" y="4977478"/>
            <a:ext cx="6199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хочете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разі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невиконання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умови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ваша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виконала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команд,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об'єднати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 </a:t>
            </a:r>
            <a:r>
              <a:rPr lang="ru-RU" sz="2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 команд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AF18A-D89E-4788-AA5F-132C93B9ABDB}"/>
              </a:ext>
            </a:extLst>
          </p:cNvPr>
          <p:cNvSpPr txBox="1"/>
          <p:nvPr/>
        </p:nvSpPr>
        <p:spPr>
          <a:xfrm>
            <a:off x="183822" y="1517579"/>
            <a:ext cx="4670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об'єднати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блок,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загорнути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 </a:t>
            </a:r>
            <a:r>
              <a:rPr lang="ru-RU" sz="24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фігурні</a:t>
            </a:r>
            <a:r>
              <a:rPr lang="ru-RU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дужки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Отак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виглядає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загальному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731077C1-D916-44F6-9072-657DAB327600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E7427E04-0E49-469A-A996-5ABC76B3F918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FA2EC148-B613-4B22-8612-21D12EA7FA18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91187040-30CE-438C-8C90-717E53578CAD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3BB60B10-85B5-417F-A65D-A24C590649B8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62CC6550-4E75-4AFD-85FD-D849EDF61DC7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DA90BF9E-103D-4F20-8947-79B4C133ABD9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05013FEB-E12E-4FA7-8E35-47D3956607E6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5DD37-4DDF-469F-99D4-3A35C7676F33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42F3807-66C2-4835-BD73-7DA81ECD2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64" y="3066435"/>
            <a:ext cx="2324100" cy="2714625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B58EA0B-8E70-41CA-B269-FF18F2FFEDE2}"/>
              </a:ext>
            </a:extLst>
          </p:cNvPr>
          <p:cNvSpPr/>
          <p:nvPr/>
        </p:nvSpPr>
        <p:spPr>
          <a:xfrm>
            <a:off x="5820589" y="5141647"/>
            <a:ext cx="45719" cy="1593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E45E65B-16B7-4D4A-9E79-FE6876E5911D}"/>
              </a:ext>
            </a:extLst>
          </p:cNvPr>
          <p:cNvSpPr/>
          <p:nvPr/>
        </p:nvSpPr>
        <p:spPr>
          <a:xfrm>
            <a:off x="4765338" y="1622421"/>
            <a:ext cx="45719" cy="1464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A0FB8751-94EE-412A-9CFD-B39B997950D5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CD0C0665-5905-4EEC-9803-9B8E3A17D452}"/>
              </a:ext>
            </a:extLst>
          </p:cNvPr>
          <p:cNvSpPr/>
          <p:nvPr/>
        </p:nvSpPr>
        <p:spPr>
          <a:xfrm>
            <a:off x="11503842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B3E26517-2FE1-402E-AB98-AF756D62B9C0}"/>
              </a:ext>
            </a:extLst>
          </p:cNvPr>
          <p:cNvSpPr/>
          <p:nvPr/>
        </p:nvSpPr>
        <p:spPr>
          <a:xfrm>
            <a:off x="4127574" y="2907991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0C4F4F5F-8DD0-41C9-8105-77756F3C2BAD}"/>
              </a:ext>
            </a:extLst>
          </p:cNvPr>
          <p:cNvSpPr/>
          <p:nvPr/>
        </p:nvSpPr>
        <p:spPr>
          <a:xfrm>
            <a:off x="3895247" y="3010882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9489F031-30E9-4C47-81CE-9635C02FF358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0944A15D-98D1-47A5-8E9E-3DF4C30D3E99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50F0B416-1BFA-472D-A95A-85EBBA4C2D26}"/>
              </a:ext>
            </a:extLst>
          </p:cNvPr>
          <p:cNvSpPr/>
          <p:nvPr/>
        </p:nvSpPr>
        <p:spPr>
          <a:xfrm flipV="1">
            <a:off x="8064427" y="3227841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78B01B92-E54B-4C93-B98D-FE1E5BBE956A}"/>
              </a:ext>
            </a:extLst>
          </p:cNvPr>
          <p:cNvSpPr/>
          <p:nvPr/>
        </p:nvSpPr>
        <p:spPr>
          <a:xfrm>
            <a:off x="8335941" y="2862927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8F7A8AB3-160B-4A3A-8A87-2E8D16C2B18A}"/>
              </a:ext>
            </a:extLst>
          </p:cNvPr>
          <p:cNvSpPr/>
          <p:nvPr/>
        </p:nvSpPr>
        <p:spPr>
          <a:xfrm flipV="1">
            <a:off x="2171206" y="622624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Равнобедренный треугольник 31">
            <a:extLst>
              <a:ext uri="{FF2B5EF4-FFF2-40B4-BE49-F238E27FC236}">
                <a16:creationId xmlns:a16="http://schemas.microsoft.com/office/drawing/2014/main" id="{6726EC8F-BCFD-482F-82A2-7E8A2BDCCC0C}"/>
              </a:ext>
            </a:extLst>
          </p:cNvPr>
          <p:cNvSpPr/>
          <p:nvPr/>
        </p:nvSpPr>
        <p:spPr>
          <a:xfrm>
            <a:off x="2442720" y="5861328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BA52B3E8-5476-4285-9328-4F8D5C29F3B6}"/>
              </a:ext>
            </a:extLst>
          </p:cNvPr>
          <p:cNvGrpSpPr/>
          <p:nvPr/>
        </p:nvGrpSpPr>
        <p:grpSpPr>
          <a:xfrm>
            <a:off x="5042580" y="384720"/>
            <a:ext cx="6714696" cy="3789688"/>
            <a:chOff x="1698328" y="1830736"/>
            <a:chExt cx="8807375" cy="3172072"/>
          </a:xfrm>
        </p:grpSpPr>
        <p:sp>
          <p:nvSpPr>
            <p:cNvPr id="33" name="Shape 1">
              <a:extLst>
                <a:ext uri="{FF2B5EF4-FFF2-40B4-BE49-F238E27FC236}">
                  <a16:creationId xmlns:a16="http://schemas.microsoft.com/office/drawing/2014/main" id="{2929345A-7EBF-420B-83E2-EAEA95F4A18C}"/>
                </a:ext>
              </a:extLst>
            </p:cNvPr>
            <p:cNvSpPr/>
            <p:nvPr/>
          </p:nvSpPr>
          <p:spPr>
            <a:xfrm>
              <a:off x="1698328" y="1855093"/>
              <a:ext cx="8795345" cy="3147715"/>
            </a:xfrm>
            <a:prstGeom prst="roundRect">
              <a:avLst>
                <a:gd name="adj" fmla="val 2647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34" name="Shape 2">
              <a:extLst>
                <a:ext uri="{FF2B5EF4-FFF2-40B4-BE49-F238E27FC236}">
                  <a16:creationId xmlns:a16="http://schemas.microsoft.com/office/drawing/2014/main" id="{41A4DE3F-9A7B-4987-AE4E-A2E614E597F3}"/>
                </a:ext>
              </a:extLst>
            </p:cNvPr>
            <p:cNvSpPr/>
            <p:nvPr/>
          </p:nvSpPr>
          <p:spPr>
            <a:xfrm>
              <a:off x="1723057" y="1830736"/>
              <a:ext cx="8782646" cy="53091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</p:sp>
        <p:sp>
          <p:nvSpPr>
            <p:cNvPr id="35" name="Text 3">
              <a:extLst>
                <a:ext uri="{FF2B5EF4-FFF2-40B4-BE49-F238E27FC236}">
                  <a16:creationId xmlns:a16="http://schemas.microsoft.com/office/drawing/2014/main" id="{DEA27C6A-EBA2-48EC-ACD1-87D3296FF8A8}"/>
                </a:ext>
              </a:extLst>
            </p:cNvPr>
            <p:cNvSpPr/>
            <p:nvPr/>
          </p:nvSpPr>
          <p:spPr>
            <a:xfrm>
              <a:off x="1889819" y="1978819"/>
              <a:ext cx="401786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2332"/>
                </a:lnSpc>
              </a:pPr>
              <a:r>
                <a:rPr lang="en-US" sz="1458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Код</a:t>
              </a:r>
              <a:endParaRPr lang="en-US" sz="1458" dirty="0"/>
            </a:p>
          </p:txBody>
        </p:sp>
        <p:sp>
          <p:nvSpPr>
            <p:cNvPr id="36" name="Text 4">
              <a:extLst>
                <a:ext uri="{FF2B5EF4-FFF2-40B4-BE49-F238E27FC236}">
                  <a16:creationId xmlns:a16="http://schemas.microsoft.com/office/drawing/2014/main" id="{50B5FA41-3684-45BE-8C84-A060FD65BC17}"/>
                </a:ext>
              </a:extLst>
            </p:cNvPr>
            <p:cNvSpPr/>
            <p:nvPr/>
          </p:nvSpPr>
          <p:spPr>
            <a:xfrm>
              <a:off x="6284318" y="1978819"/>
              <a:ext cx="401786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2332"/>
                </a:lnSpc>
              </a:pPr>
              <a:r>
                <a:rPr lang="en-US" sz="1458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Пояснення</a:t>
              </a:r>
              <a:endParaRPr lang="en-US" sz="1458" dirty="0"/>
            </a:p>
          </p:txBody>
        </p:sp>
        <p:sp>
          <p:nvSpPr>
            <p:cNvPr id="37" name="Shape 5">
              <a:extLst>
                <a:ext uri="{FF2B5EF4-FFF2-40B4-BE49-F238E27FC236}">
                  <a16:creationId xmlns:a16="http://schemas.microsoft.com/office/drawing/2014/main" id="{44AC5AE4-F523-4CA0-B893-95128FFA1B14}"/>
                </a:ext>
              </a:extLst>
            </p:cNvPr>
            <p:cNvSpPr/>
            <p:nvPr/>
          </p:nvSpPr>
          <p:spPr>
            <a:xfrm>
              <a:off x="1704678" y="2392363"/>
              <a:ext cx="8782645" cy="2604095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</p:sp>
        <p:sp>
          <p:nvSpPr>
            <p:cNvPr id="38" name="Text 6">
              <a:extLst>
                <a:ext uri="{FF2B5EF4-FFF2-40B4-BE49-F238E27FC236}">
                  <a16:creationId xmlns:a16="http://schemas.microsoft.com/office/drawing/2014/main" id="{6FB805CB-8578-4540-8A8E-41697798AEDC}"/>
                </a:ext>
              </a:extLst>
            </p:cNvPr>
            <p:cNvSpPr/>
            <p:nvPr/>
          </p:nvSpPr>
          <p:spPr>
            <a:xfrm>
              <a:off x="1889819" y="2509739"/>
              <a:ext cx="4017863" cy="236934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 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age = </a:t>
              </a:r>
              <a:r>
                <a:rPr lang="en-US" sz="1600" dirty="0">
                  <a:solidFill>
                    <a:srgbClr val="6897BB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17</a:t>
              </a:r>
              <a: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;</a:t>
              </a:r>
              <a:b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if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(age &lt; </a:t>
              </a:r>
              <a:r>
                <a:rPr lang="en-US" sz="1600" dirty="0">
                  <a:solidFill>
                    <a:srgbClr val="6897BB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18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){</a:t>
              </a:r>
              <a:b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System.</a:t>
              </a:r>
              <a:r>
                <a:rPr lang="en-US" sz="1600" i="1" dirty="0" err="1">
                  <a:solidFill>
                    <a:srgbClr val="9876AA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out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.println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</a:t>
              </a:r>
              <a:r>
                <a:rPr lang="en-US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"</a:t>
              </a:r>
              <a:r>
                <a:rPr lang="uk-UA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Ти ще дитина!"</a:t>
              </a:r>
              <a:r>
                <a:rPr lang="uk-UA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</a:t>
              </a:r>
              <a: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;</a:t>
              </a:r>
              <a:b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System.</a:t>
              </a:r>
              <a:r>
                <a:rPr lang="en-US" sz="1600" i="1" dirty="0" err="1">
                  <a:solidFill>
                    <a:srgbClr val="9876AA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out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.println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</a:t>
              </a:r>
              <a:r>
                <a:rPr lang="en-US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"</a:t>
              </a:r>
              <a:r>
                <a:rPr lang="uk-UA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Не сперечайся з дорослими!"</a:t>
              </a:r>
              <a:r>
                <a:rPr lang="uk-UA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</a:t>
              </a:r>
              <a: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;</a:t>
              </a:r>
              <a:b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uk-UA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}</a:t>
              </a:r>
              <a:br>
                <a:rPr lang="uk-UA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else</a:t>
              </a:r>
              <a:b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   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System.</a:t>
              </a:r>
              <a:r>
                <a:rPr lang="en-US" sz="1600" i="1" dirty="0" err="1">
                  <a:solidFill>
                    <a:srgbClr val="9876AA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out</a:t>
              </a:r>
              <a:r>
                <a:rPr lang="en-US" sz="1600" dirty="0" err="1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.println</a:t>
              </a:r>
              <a:r>
                <a:rPr lang="en-US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</a:t>
              </a:r>
              <a:r>
                <a:rPr lang="en-US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"</a:t>
              </a:r>
              <a:r>
                <a:rPr lang="uk-UA" sz="1600" dirty="0">
                  <a:solidFill>
                    <a:srgbClr val="6A8759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Ти вже дорослий!"</a:t>
              </a:r>
              <a:r>
                <a:rPr lang="uk-UA" sz="1600" dirty="0">
                  <a:solidFill>
                    <a:srgbClr val="A9B7C6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</a:t>
              </a:r>
              <a:r>
                <a:rPr lang="uk-UA" sz="1600" dirty="0">
                  <a:solidFill>
                    <a:srgbClr val="CC783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;</a:t>
              </a:r>
              <a:endParaRPr lang="uk-UA" sz="1600" dirty="0">
                <a:solidFill>
                  <a:srgbClr val="A9B7C6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Text 7">
              <a:extLst>
                <a:ext uri="{FF2B5EF4-FFF2-40B4-BE49-F238E27FC236}">
                  <a16:creationId xmlns:a16="http://schemas.microsoft.com/office/drawing/2014/main" id="{B102AC64-6169-49AE-A49A-A09C2E5A0EB4}"/>
                </a:ext>
              </a:extLst>
            </p:cNvPr>
            <p:cNvSpPr/>
            <p:nvPr/>
          </p:nvSpPr>
          <p:spPr>
            <a:xfrm>
              <a:off x="6284318" y="2509739"/>
              <a:ext cx="401786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2332"/>
                </a:lnSpc>
              </a:pPr>
              <a:r>
                <a:rPr lang="en-US" sz="1458" i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 екран буде виведено напис:</a:t>
              </a:r>
              <a:endParaRPr lang="en-US" sz="1458" dirty="0"/>
            </a:p>
          </p:txBody>
        </p:sp>
        <p:sp>
          <p:nvSpPr>
            <p:cNvPr id="40" name="Text 8">
              <a:extLst>
                <a:ext uri="{FF2B5EF4-FFF2-40B4-BE49-F238E27FC236}">
                  <a16:creationId xmlns:a16="http://schemas.microsoft.com/office/drawing/2014/main" id="{24467C9E-1DF0-44F1-A2AA-D2D33D77D192}"/>
                </a:ext>
              </a:extLst>
            </p:cNvPr>
            <p:cNvSpPr/>
            <p:nvPr/>
          </p:nvSpPr>
          <p:spPr>
            <a:xfrm>
              <a:off x="6284318" y="2916932"/>
              <a:ext cx="401786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Ти ще дитина!</a:t>
              </a:r>
              <a:endParaRPr lang="en-US" sz="1458" dirty="0"/>
            </a:p>
          </p:txBody>
        </p:sp>
        <p:sp>
          <p:nvSpPr>
            <p:cNvPr id="41" name="Text 9">
              <a:extLst>
                <a:ext uri="{FF2B5EF4-FFF2-40B4-BE49-F238E27FC236}">
                  <a16:creationId xmlns:a16="http://schemas.microsoft.com/office/drawing/2014/main" id="{FAA3B13D-F3F3-4377-AF52-9321EB5B8EB5}"/>
                </a:ext>
              </a:extLst>
            </p:cNvPr>
            <p:cNvSpPr/>
            <p:nvPr/>
          </p:nvSpPr>
          <p:spPr>
            <a:xfrm>
              <a:off x="6284318" y="3324126"/>
              <a:ext cx="401786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algn="ctr"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Не сперечайся з дорослими</a:t>
              </a:r>
              <a:endParaRPr lang="en-US" sz="1458" dirty="0"/>
            </a:p>
          </p:txBody>
        </p:sp>
      </p:grpSp>
    </p:spTree>
    <p:extLst>
      <p:ext uri="{BB962C8B-B14F-4D97-AF65-F5344CB8AC3E}">
        <p14:creationId xmlns:p14="http://schemas.microsoft.com/office/powerpoint/2010/main" val="307651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7A3B9AAC-F6BB-428C-BE75-3F1906981751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7EB63597-0962-44FD-8C3E-190FDDCA8641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0F7E5269-A1AA-411E-99AD-C777B84E123A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C1D32BE4-9879-4811-A40B-37290A04F23F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5EACFE2B-BD56-415D-A57A-AE1CF5923011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49EEC163-B6A9-470A-B3FF-323BB6316062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E134E672-82A0-4BEB-A2C2-ACC96A6DCBC0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A66D1DFB-A5ED-49DC-AD94-7D9891B80A03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62DEE-263D-4014-B684-F78A50C5C228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Switch-case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FD7B22-E36B-4C66-A3E6-B4716B849801}"/>
              </a:ext>
            </a:extLst>
          </p:cNvPr>
          <p:cNvSpPr txBox="1"/>
          <p:nvPr/>
        </p:nvSpPr>
        <p:spPr>
          <a:xfrm>
            <a:off x="6714908" y="2826127"/>
            <a:ext cx="54770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звертаються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вибрати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блок коду з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багатьох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застосовувати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розгалуженні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коду в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напрямках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однієї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598EDE17-7327-468C-B7A7-856A8BBC0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30" y="2239876"/>
            <a:ext cx="4920792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(вираження) {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y: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коду 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226B0B1-AAF1-4199-B942-256026DFD8B9}"/>
              </a:ext>
            </a:extLst>
          </p:cNvPr>
          <p:cNvSpPr/>
          <p:nvPr/>
        </p:nvSpPr>
        <p:spPr>
          <a:xfrm flipH="1">
            <a:off x="6577749" y="2931736"/>
            <a:ext cx="58720" cy="38304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004D7DC1-5F04-4A7A-8131-7E87E2E4DA24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E9352FE7-99B3-48E3-9056-F7435773F5B0}"/>
              </a:ext>
            </a:extLst>
          </p:cNvPr>
          <p:cNvSpPr/>
          <p:nvPr/>
        </p:nvSpPr>
        <p:spPr>
          <a:xfrm>
            <a:off x="11503842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FADC3B0E-300B-47DD-855A-66CB9D833A03}"/>
              </a:ext>
            </a:extLst>
          </p:cNvPr>
          <p:cNvSpPr/>
          <p:nvPr/>
        </p:nvSpPr>
        <p:spPr>
          <a:xfrm>
            <a:off x="4127574" y="2907991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FF83204E-C2C8-4684-AAC6-2E91340B0732}"/>
              </a:ext>
            </a:extLst>
          </p:cNvPr>
          <p:cNvSpPr/>
          <p:nvPr/>
        </p:nvSpPr>
        <p:spPr>
          <a:xfrm>
            <a:off x="3895247" y="3010882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FD1B701C-2B18-44F4-89C8-58D1C1EEB765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65996251-FA9F-48F6-AF9E-00E2431F586C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8278554A-DC0F-45D9-BA11-D6BCC340B881}"/>
              </a:ext>
            </a:extLst>
          </p:cNvPr>
          <p:cNvSpPr/>
          <p:nvPr/>
        </p:nvSpPr>
        <p:spPr>
          <a:xfrm flipV="1">
            <a:off x="2171206" y="622624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9A1F047A-7502-4129-8289-E8CF1E47AD57}"/>
              </a:ext>
            </a:extLst>
          </p:cNvPr>
          <p:cNvSpPr/>
          <p:nvPr/>
        </p:nvSpPr>
        <p:spPr>
          <a:xfrm>
            <a:off x="2442720" y="5861328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531DF8FE-19D2-456B-A651-833C881AF859}"/>
              </a:ext>
            </a:extLst>
          </p:cNvPr>
          <p:cNvSpPr/>
          <p:nvPr/>
        </p:nvSpPr>
        <p:spPr>
          <a:xfrm flipV="1">
            <a:off x="9157182" y="197301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B7C14008-D48E-4E79-A153-7ED4CC65F436}"/>
              </a:ext>
            </a:extLst>
          </p:cNvPr>
          <p:cNvSpPr/>
          <p:nvPr/>
        </p:nvSpPr>
        <p:spPr>
          <a:xfrm flipV="1">
            <a:off x="9148713" y="174375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Равнобедренный треугольник 32">
            <a:extLst>
              <a:ext uri="{FF2B5EF4-FFF2-40B4-BE49-F238E27FC236}">
                <a16:creationId xmlns:a16="http://schemas.microsoft.com/office/drawing/2014/main" id="{7E17AF34-93BE-42EC-B3AB-8C30F909956B}"/>
              </a:ext>
            </a:extLst>
          </p:cNvPr>
          <p:cNvSpPr/>
          <p:nvPr/>
        </p:nvSpPr>
        <p:spPr>
          <a:xfrm flipV="1">
            <a:off x="-302095" y="174375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Равнобедренный треугольник 33">
            <a:extLst>
              <a:ext uri="{FF2B5EF4-FFF2-40B4-BE49-F238E27FC236}">
                <a16:creationId xmlns:a16="http://schemas.microsoft.com/office/drawing/2014/main" id="{AFF6BFC0-A623-41DA-9C19-09A96CB81354}"/>
              </a:ext>
            </a:extLst>
          </p:cNvPr>
          <p:cNvSpPr/>
          <p:nvPr/>
        </p:nvSpPr>
        <p:spPr>
          <a:xfrm flipV="1">
            <a:off x="-310564" y="1514503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900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E036ABD4-422D-443B-A0BE-FB5837854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86" y="1430791"/>
            <a:ext cx="5343428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"Маленький"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"Середній"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"Великий"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"Не відомо"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120911FF-7E66-40EA-9DA3-6095823A11D7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63496B8A-F81C-4EFD-904D-E9DAC0615587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4DEE03F3-6933-4861-8895-8AFE92EE03B1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056BE60A-583A-42E1-9246-E7AEC6B9F621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C890521B-E981-4109-A32E-3EA44F016CF1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A80D96D8-983E-41F6-802B-99C20AA8E8FF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5144E918-D6B4-422A-BB2F-3D09DA272E22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AA85CE4C-2B34-4C68-BB9E-1E551168CEF5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11E554-B48D-4C24-937E-60A91241AFD8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Switch-case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0411DB58-D9E2-46D0-A853-271C87B8C203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2C263B07-0B7C-40A8-8CC0-2C32E7376E1E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4B7D6185-0B68-4D09-B9F0-C7060E593FB5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639DE591-DCF6-49FD-9424-44507BB13C37}"/>
              </a:ext>
            </a:extLst>
          </p:cNvPr>
          <p:cNvSpPr/>
          <p:nvPr/>
        </p:nvSpPr>
        <p:spPr>
          <a:xfrm>
            <a:off x="11503842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8ACA0128-995A-4530-826B-3C5317FC135B}"/>
              </a:ext>
            </a:extLst>
          </p:cNvPr>
          <p:cNvSpPr/>
          <p:nvPr/>
        </p:nvSpPr>
        <p:spPr>
          <a:xfrm>
            <a:off x="2475344" y="3243853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6173B0B9-8324-40E2-BEA5-E94FDBEA7009}"/>
              </a:ext>
            </a:extLst>
          </p:cNvPr>
          <p:cNvSpPr/>
          <p:nvPr/>
        </p:nvSpPr>
        <p:spPr>
          <a:xfrm>
            <a:off x="2243017" y="3346744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89B2329A-8C02-411F-8019-0CA6DE8CE2C0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F56C39DC-FCD0-475B-968C-37648BF8FA4C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91199309-3231-4475-8D7A-9CCDE11A34E7}"/>
              </a:ext>
            </a:extLst>
          </p:cNvPr>
          <p:cNvSpPr/>
          <p:nvPr/>
        </p:nvSpPr>
        <p:spPr>
          <a:xfrm flipV="1">
            <a:off x="2171206" y="622624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7CFDECE0-A194-4604-8588-9268026552A9}"/>
              </a:ext>
            </a:extLst>
          </p:cNvPr>
          <p:cNvSpPr/>
          <p:nvPr/>
        </p:nvSpPr>
        <p:spPr>
          <a:xfrm>
            <a:off x="2442720" y="5861328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D52C06D2-0569-4598-B668-21534A5B0727}"/>
              </a:ext>
            </a:extLst>
          </p:cNvPr>
          <p:cNvSpPr/>
          <p:nvPr/>
        </p:nvSpPr>
        <p:spPr>
          <a:xfrm flipV="1">
            <a:off x="9157182" y="197301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0309FB5B-DB3F-4CBB-B940-0B5989D776D3}"/>
              </a:ext>
            </a:extLst>
          </p:cNvPr>
          <p:cNvSpPr/>
          <p:nvPr/>
        </p:nvSpPr>
        <p:spPr>
          <a:xfrm flipV="1">
            <a:off x="9148713" y="174375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3CEFB666-3351-4585-849D-D5D7E90E92DB}"/>
              </a:ext>
            </a:extLst>
          </p:cNvPr>
          <p:cNvSpPr/>
          <p:nvPr/>
        </p:nvSpPr>
        <p:spPr>
          <a:xfrm flipV="1">
            <a:off x="-302095" y="1743759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Равнобедренный треугольник 28">
            <a:extLst>
              <a:ext uri="{FF2B5EF4-FFF2-40B4-BE49-F238E27FC236}">
                <a16:creationId xmlns:a16="http://schemas.microsoft.com/office/drawing/2014/main" id="{C0C333F6-A696-4EA7-ABF0-DDD976148EAC}"/>
              </a:ext>
            </a:extLst>
          </p:cNvPr>
          <p:cNvSpPr/>
          <p:nvPr/>
        </p:nvSpPr>
        <p:spPr>
          <a:xfrm flipV="1">
            <a:off x="-310564" y="1514503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Равнобедренный треугольник 29">
            <a:extLst>
              <a:ext uri="{FF2B5EF4-FFF2-40B4-BE49-F238E27FC236}">
                <a16:creationId xmlns:a16="http://schemas.microsoft.com/office/drawing/2014/main" id="{5DB323E0-4CF3-4179-8682-5BDDBA71EFC1}"/>
              </a:ext>
            </a:extLst>
          </p:cNvPr>
          <p:cNvSpPr/>
          <p:nvPr/>
        </p:nvSpPr>
        <p:spPr>
          <a:xfrm>
            <a:off x="10866771" y="4942249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Равнобедренный треугольник 30">
            <a:extLst>
              <a:ext uri="{FF2B5EF4-FFF2-40B4-BE49-F238E27FC236}">
                <a16:creationId xmlns:a16="http://schemas.microsoft.com/office/drawing/2014/main" id="{C2EB79F8-AD43-4D60-8BDA-469124A7D195}"/>
              </a:ext>
            </a:extLst>
          </p:cNvPr>
          <p:cNvSpPr/>
          <p:nvPr/>
        </p:nvSpPr>
        <p:spPr>
          <a:xfrm>
            <a:off x="10634444" y="5045140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601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D31A08-3FF3-484F-8424-F53EDDB9F185}"/>
              </a:ext>
            </a:extLst>
          </p:cNvPr>
          <p:cNvSpPr txBox="1"/>
          <p:nvPr/>
        </p:nvSpPr>
        <p:spPr>
          <a:xfrm>
            <a:off x="8848872" y="2456370"/>
            <a:ext cx="31736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Перше і головне, з чим нам потрібно познайомитися, – клас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Його функціональність дуже проста. Він, немов справжній сканер, зчитує дані з джерела, яке ти для нього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вкажеш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Наприклад, із рядка, з файлу, з консолі. Далі він розпізнає цю інформацію й обробляє потрібним чином. Наведемо найпростіший приклад: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0CEE16E0-8816-4FC6-9212-D8FE8C36312D}"/>
              </a:ext>
            </a:extLst>
          </p:cNvPr>
          <p:cNvSpPr/>
          <p:nvPr/>
        </p:nvSpPr>
        <p:spPr>
          <a:xfrm>
            <a:off x="-952107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067C3779-1447-404C-8C0C-22B762411C8F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83D4782F-DEEB-4547-9CB0-0EB1378D33F0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B3020E46-2A56-49E9-B3B0-0A53093C1426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A01E78F1-7FA8-4AF2-8779-7BF46F8DF03E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F3FD0478-B937-4FB7-A6E5-53B599F398E8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626BBD0F-D171-446C-9CA6-676A2DC3AE66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Равнобедренный треугольник 12">
            <a:extLst>
              <a:ext uri="{FF2B5EF4-FFF2-40B4-BE49-F238E27FC236}">
                <a16:creationId xmlns:a16="http://schemas.microsoft.com/office/drawing/2014/main" id="{55477938-DBBD-470B-9E5F-1F424BF0086B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969DA-D489-4CEB-9334-E2A842050224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DE13D2EE-3D97-4489-AA73-5732B35A3364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1E5302CF-0AA0-4F96-A287-26955D33CCF4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6A8A12F8-E1EC-418C-B63B-2DDD4DFBA06D}"/>
              </a:ext>
            </a:extLst>
          </p:cNvPr>
          <p:cNvSpPr/>
          <p:nvPr/>
        </p:nvSpPr>
        <p:spPr>
          <a:xfrm flipV="1">
            <a:off x="5548543" y="-8995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ED3AF1AB-7E7F-4CBB-BB5E-933650BF10F9}"/>
              </a:ext>
            </a:extLst>
          </p:cNvPr>
          <p:cNvSpPr/>
          <p:nvPr/>
        </p:nvSpPr>
        <p:spPr>
          <a:xfrm>
            <a:off x="5820057" y="-454869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15E72421-BD5D-47D6-B5ED-DE9EF882C368}"/>
              </a:ext>
            </a:extLst>
          </p:cNvPr>
          <p:cNvSpPr/>
          <p:nvPr/>
        </p:nvSpPr>
        <p:spPr>
          <a:xfrm>
            <a:off x="11768030" y="296606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040D879B-4CEB-4606-AC5C-7358704F73B0}"/>
              </a:ext>
            </a:extLst>
          </p:cNvPr>
          <p:cNvSpPr/>
          <p:nvPr/>
        </p:nvSpPr>
        <p:spPr>
          <a:xfrm>
            <a:off x="11503842" y="472332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B606737C-A983-4213-966A-206D1CDA1956}"/>
              </a:ext>
            </a:extLst>
          </p:cNvPr>
          <p:cNvSpPr/>
          <p:nvPr/>
        </p:nvSpPr>
        <p:spPr>
          <a:xfrm>
            <a:off x="2513984" y="1790951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970084EA-6B78-4B1D-8EC4-D222303F3BD3}"/>
              </a:ext>
            </a:extLst>
          </p:cNvPr>
          <p:cNvSpPr/>
          <p:nvPr/>
        </p:nvSpPr>
        <p:spPr>
          <a:xfrm>
            <a:off x="2314281" y="1893843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EDB99CCE-0C06-4025-9D33-57CBA4335854}"/>
              </a:ext>
            </a:extLst>
          </p:cNvPr>
          <p:cNvSpPr/>
          <p:nvPr/>
        </p:nvSpPr>
        <p:spPr>
          <a:xfrm flipV="1">
            <a:off x="2171206" y="6226242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C4222F4A-37D5-4F24-99B1-5EB3F2ADC477}"/>
              </a:ext>
            </a:extLst>
          </p:cNvPr>
          <p:cNvSpPr/>
          <p:nvPr/>
        </p:nvSpPr>
        <p:spPr>
          <a:xfrm>
            <a:off x="2442720" y="5861328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5EF301CF-3609-41AE-945F-BFE93A3E6C99}"/>
              </a:ext>
            </a:extLst>
          </p:cNvPr>
          <p:cNvSpPr/>
          <p:nvPr/>
        </p:nvSpPr>
        <p:spPr>
          <a:xfrm flipV="1">
            <a:off x="9157182" y="1973015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Равнобедренный треугольник 25">
            <a:extLst>
              <a:ext uri="{FF2B5EF4-FFF2-40B4-BE49-F238E27FC236}">
                <a16:creationId xmlns:a16="http://schemas.microsoft.com/office/drawing/2014/main" id="{D87A85C2-A94C-4ED7-920E-1ECACBF9DD0F}"/>
              </a:ext>
            </a:extLst>
          </p:cNvPr>
          <p:cNvSpPr/>
          <p:nvPr/>
        </p:nvSpPr>
        <p:spPr>
          <a:xfrm flipV="1">
            <a:off x="9148713" y="1743759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Равнобедренный треугольник 26">
            <a:extLst>
              <a:ext uri="{FF2B5EF4-FFF2-40B4-BE49-F238E27FC236}">
                <a16:creationId xmlns:a16="http://schemas.microsoft.com/office/drawing/2014/main" id="{573BD132-E9A1-4E77-BC0D-368C20EF8C8A}"/>
              </a:ext>
            </a:extLst>
          </p:cNvPr>
          <p:cNvSpPr/>
          <p:nvPr/>
        </p:nvSpPr>
        <p:spPr>
          <a:xfrm>
            <a:off x="7030910" y="5670258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Равнобедренный треугольник 27">
            <a:extLst>
              <a:ext uri="{FF2B5EF4-FFF2-40B4-BE49-F238E27FC236}">
                <a16:creationId xmlns:a16="http://schemas.microsoft.com/office/drawing/2014/main" id="{C306F256-BDE1-46B0-9EE3-346FED232AE0}"/>
              </a:ext>
            </a:extLst>
          </p:cNvPr>
          <p:cNvSpPr/>
          <p:nvPr/>
        </p:nvSpPr>
        <p:spPr>
          <a:xfrm>
            <a:off x="6798583" y="5773149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83D8B89-C178-47ED-9521-9255F10B994F}"/>
              </a:ext>
            </a:extLst>
          </p:cNvPr>
          <p:cNvSpPr/>
          <p:nvPr/>
        </p:nvSpPr>
        <p:spPr>
          <a:xfrm flipH="1">
            <a:off x="8712727" y="2494667"/>
            <a:ext cx="45719" cy="4265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042B95-AC37-47A0-AC4C-65F72A52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4" y="2732733"/>
            <a:ext cx="8738935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(System.</a:t>
            </a:r>
            <a:r>
              <a:rPr kumimoji="0" lang="uk-UA" altLang="uk-UA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"Введіть число:"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sc.nextInt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uk-UA" altLang="uk-UA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"Дякую! Ви ввели число "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8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7655B9-AC1A-4431-8413-2D957D803ACD}"/>
              </a:ext>
            </a:extLst>
          </p:cNvPr>
          <p:cNvSpPr txBox="1"/>
          <p:nvPr/>
        </p:nvSpPr>
        <p:spPr>
          <a:xfrm>
            <a:off x="273377" y="3429000"/>
            <a:ext cx="11792932" cy="23083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in thread "main"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java.util.InputMismatchException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java.util.Scanner.throwFor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(Scanner.java:864)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(Scanner.java:1485)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java.util.Scanner.nextInt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(Scanner.java:2117)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java.util.Scanner.nextInt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(Scanner.java:2076) at </a:t>
            </a:r>
            <a:r>
              <a:rPr lang="en-US" sz="2400" b="0" i="0" dirty="0" err="1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Main.main</a:t>
            </a:r>
            <a:r>
              <a:rPr lang="en-US" sz="2400" b="0" i="0" dirty="0">
                <a:solidFill>
                  <a:schemeClr val="bg1">
                    <a:lumMod val="8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(Main.java:8)</a:t>
            </a:r>
            <a:endParaRPr lang="uk-UA" sz="2400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20D09-33F9-43F6-8C8F-6848488A12E2}"/>
              </a:ext>
            </a:extLst>
          </p:cNvPr>
          <p:cNvSpPr txBox="1"/>
          <p:nvPr/>
        </p:nvSpPr>
        <p:spPr>
          <a:xfrm>
            <a:off x="273377" y="2157557"/>
            <a:ext cx="1147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Спробуємо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ввести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замість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числа рядок «Сканер».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Виведення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консоль: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36545981-350D-4574-9264-15470D26B475}"/>
              </a:ext>
            </a:extLst>
          </p:cNvPr>
          <p:cNvSpPr/>
          <p:nvPr/>
        </p:nvSpPr>
        <p:spPr>
          <a:xfrm>
            <a:off x="131976" y="-20961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D84D4F7F-08DB-4619-9E36-C95A31F1D1B8}"/>
              </a:ext>
            </a:extLst>
          </p:cNvPr>
          <p:cNvSpPr/>
          <p:nvPr/>
        </p:nvSpPr>
        <p:spPr>
          <a:xfrm>
            <a:off x="-414779" y="-840988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8DC778E0-4F85-4F1C-BD75-4F1EEC7D771D}"/>
              </a:ext>
            </a:extLst>
          </p:cNvPr>
          <p:cNvSpPr/>
          <p:nvPr/>
        </p:nvSpPr>
        <p:spPr>
          <a:xfrm>
            <a:off x="829559" y="-883634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927F4D50-1E24-46A2-9DC8-E078835840FA}"/>
              </a:ext>
            </a:extLst>
          </p:cNvPr>
          <p:cNvSpPr/>
          <p:nvPr/>
        </p:nvSpPr>
        <p:spPr>
          <a:xfrm>
            <a:off x="1725105" y="-578592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E19A2757-C07B-437B-BB5F-96B70131AE95}"/>
              </a:ext>
            </a:extLst>
          </p:cNvPr>
          <p:cNvSpPr/>
          <p:nvPr/>
        </p:nvSpPr>
        <p:spPr>
          <a:xfrm flipV="1">
            <a:off x="688158" y="-3123"/>
            <a:ext cx="1781666" cy="126716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4F813296-6E82-4909-88DE-1626892AD95E}"/>
              </a:ext>
            </a:extLst>
          </p:cNvPr>
          <p:cNvSpPr/>
          <p:nvPr/>
        </p:nvSpPr>
        <p:spPr>
          <a:xfrm>
            <a:off x="3162693" y="-574363"/>
            <a:ext cx="1659118" cy="134803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38B3F26E-D74B-4D19-AA70-FCD5A6BEB47E}"/>
              </a:ext>
            </a:extLst>
          </p:cNvPr>
          <p:cNvSpPr/>
          <p:nvPr/>
        </p:nvSpPr>
        <p:spPr>
          <a:xfrm>
            <a:off x="2314281" y="-778204"/>
            <a:ext cx="2072286" cy="1747255"/>
          </a:xfrm>
          <a:prstGeom prst="triangle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1043A-2A4C-4790-8423-B6C149FE895E}"/>
              </a:ext>
            </a:extLst>
          </p:cNvPr>
          <p:cNvSpPr txBox="1"/>
          <p:nvPr/>
        </p:nvSpPr>
        <p:spPr>
          <a:xfrm>
            <a:off x="0" y="0"/>
            <a:ext cx="4477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Помилка</a:t>
            </a:r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85E26774-3E6E-4076-94F4-86ABC8E3B6E5}"/>
              </a:ext>
            </a:extLst>
          </p:cNvPr>
          <p:cNvSpPr/>
          <p:nvPr/>
        </p:nvSpPr>
        <p:spPr>
          <a:xfrm flipV="1">
            <a:off x="5548543" y="-12493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46FE880E-40FE-475B-8EBC-7A9E0CB60951}"/>
              </a:ext>
            </a:extLst>
          </p:cNvPr>
          <p:cNvSpPr/>
          <p:nvPr/>
        </p:nvSpPr>
        <p:spPr>
          <a:xfrm>
            <a:off x="5820057" y="-489844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DE921DE2-1F26-4641-ABBB-32388BC0B195}"/>
              </a:ext>
            </a:extLst>
          </p:cNvPr>
          <p:cNvSpPr/>
          <p:nvPr/>
        </p:nvSpPr>
        <p:spPr>
          <a:xfrm>
            <a:off x="11768030" y="261631"/>
            <a:ext cx="651441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A225E519-3C53-412C-9D21-E71C6C1A2A1B}"/>
              </a:ext>
            </a:extLst>
          </p:cNvPr>
          <p:cNvSpPr/>
          <p:nvPr/>
        </p:nvSpPr>
        <p:spPr>
          <a:xfrm>
            <a:off x="11503842" y="437357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Равнобедренный треугольник 17">
            <a:extLst>
              <a:ext uri="{FF2B5EF4-FFF2-40B4-BE49-F238E27FC236}">
                <a16:creationId xmlns:a16="http://schemas.microsoft.com/office/drawing/2014/main" id="{204DC699-0F32-4612-9E1F-CC8E44B5166E}"/>
              </a:ext>
            </a:extLst>
          </p:cNvPr>
          <p:cNvSpPr/>
          <p:nvPr/>
        </p:nvSpPr>
        <p:spPr>
          <a:xfrm>
            <a:off x="2832189" y="1303808"/>
            <a:ext cx="523944" cy="44588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Равнобедренный треугольник 18">
            <a:extLst>
              <a:ext uri="{FF2B5EF4-FFF2-40B4-BE49-F238E27FC236}">
                <a16:creationId xmlns:a16="http://schemas.microsoft.com/office/drawing/2014/main" id="{702D3516-E0DC-4BFF-B5C1-F4FD593FE82D}"/>
              </a:ext>
            </a:extLst>
          </p:cNvPr>
          <p:cNvSpPr/>
          <p:nvPr/>
        </p:nvSpPr>
        <p:spPr>
          <a:xfrm>
            <a:off x="2632486" y="1406700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C054C1A1-3621-486F-B43B-148EF3704A74}"/>
              </a:ext>
            </a:extLst>
          </p:cNvPr>
          <p:cNvSpPr/>
          <p:nvPr/>
        </p:nvSpPr>
        <p:spPr>
          <a:xfrm flipV="1">
            <a:off x="2171206" y="6191267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6AF6B3E6-250B-4BF5-BD7C-89FECC4B76FD}"/>
              </a:ext>
            </a:extLst>
          </p:cNvPr>
          <p:cNvSpPr/>
          <p:nvPr/>
        </p:nvSpPr>
        <p:spPr>
          <a:xfrm>
            <a:off x="2442720" y="5826353"/>
            <a:ext cx="651441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Равнобедренный треугольник 21">
            <a:extLst>
              <a:ext uri="{FF2B5EF4-FFF2-40B4-BE49-F238E27FC236}">
                <a16:creationId xmlns:a16="http://schemas.microsoft.com/office/drawing/2014/main" id="{2A8656A6-CDDE-40DB-BC15-1EEEB8C59068}"/>
              </a:ext>
            </a:extLst>
          </p:cNvPr>
          <p:cNvSpPr/>
          <p:nvPr/>
        </p:nvSpPr>
        <p:spPr>
          <a:xfrm flipV="1">
            <a:off x="9251688" y="1708800"/>
            <a:ext cx="597235" cy="533721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1FC6D620-D4E1-4B7E-968B-9A8D1CC7F2BE}"/>
              </a:ext>
            </a:extLst>
          </p:cNvPr>
          <p:cNvSpPr/>
          <p:nvPr/>
        </p:nvSpPr>
        <p:spPr>
          <a:xfrm flipV="1">
            <a:off x="9243219" y="1479544"/>
            <a:ext cx="632589" cy="53372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Равнобедренный треугольник 23">
            <a:extLst>
              <a:ext uri="{FF2B5EF4-FFF2-40B4-BE49-F238E27FC236}">
                <a16:creationId xmlns:a16="http://schemas.microsoft.com/office/drawing/2014/main" id="{59BD3151-21A5-45E3-8121-7E8E14D73A01}"/>
              </a:ext>
            </a:extLst>
          </p:cNvPr>
          <p:cNvSpPr/>
          <p:nvPr/>
        </p:nvSpPr>
        <p:spPr>
          <a:xfrm>
            <a:off x="7030910" y="5670258"/>
            <a:ext cx="491320" cy="418118"/>
          </a:xfrm>
          <a:prstGeom prst="triangl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Равнобедренный треугольник 24">
            <a:extLst>
              <a:ext uri="{FF2B5EF4-FFF2-40B4-BE49-F238E27FC236}">
                <a16:creationId xmlns:a16="http://schemas.microsoft.com/office/drawing/2014/main" id="{EC7B1961-270B-4377-8020-971A0C7D9B22}"/>
              </a:ext>
            </a:extLst>
          </p:cNvPr>
          <p:cNvSpPr/>
          <p:nvPr/>
        </p:nvSpPr>
        <p:spPr>
          <a:xfrm>
            <a:off x="6798583" y="5773149"/>
            <a:ext cx="491320" cy="4181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4732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1598</Words>
  <Application>Microsoft Office PowerPoint</Application>
  <PresentationFormat>Широкоэкранный</PresentationFormat>
  <Paragraphs>123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Arial</vt:lpstr>
      <vt:lpstr>Bahnschrift Light</vt:lpstr>
      <vt:lpstr>Bahnschrift Light SemiCondensed</vt:lpstr>
      <vt:lpstr>Calibri</vt:lpstr>
      <vt:lpstr>Calibri Light</vt:lpstr>
      <vt:lpstr>Comfortaa</vt:lpstr>
      <vt:lpstr>Courier New</vt:lpstr>
      <vt:lpstr>Lato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я я</cp:lastModifiedBy>
  <cp:revision>60</cp:revision>
  <dcterms:created xsi:type="dcterms:W3CDTF">2023-10-21T18:35:06Z</dcterms:created>
  <dcterms:modified xsi:type="dcterms:W3CDTF">2024-03-02T22:25:28Z</dcterms:modified>
</cp:coreProperties>
</file>