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6" r:id="rId9"/>
    <p:sldId id="263" r:id="rId10"/>
    <p:sldId id="267" r:id="rId11"/>
    <p:sldId id="264" r:id="rId12"/>
    <p:sldId id="268" r:id="rId13"/>
    <p:sldId id="269" r:id="rId14"/>
    <p:sldId id="270" r:id="rId15"/>
    <p:sldId id="271" r:id="rId16"/>
    <p:sldId id="272" r:id="rId17"/>
    <p:sldId id="273" r:id="rId18"/>
    <p:sldId id="279" r:id="rId19"/>
    <p:sldId id="280" r:id="rId20"/>
    <p:sldId id="281" r:id="rId21"/>
    <p:sldId id="282" r:id="rId22"/>
    <p:sldId id="283" r:id="rId23"/>
    <p:sldId id="284" r:id="rId24"/>
    <p:sldId id="286" r:id="rId25"/>
    <p:sldId id="287" r:id="rId26"/>
    <p:sldId id="288" r:id="rId27"/>
    <p:sldId id="289" r:id="rId28"/>
    <p:sldId id="290" r:id="rId29"/>
    <p:sldId id="291" r:id="rId30"/>
    <p:sldId id="292" r:id="rId31"/>
    <p:sldId id="293" r:id="rId32"/>
    <p:sldId id="294" r:id="rId33"/>
    <p:sldId id="295" r:id="rId34"/>
    <p:sldId id="296" r:id="rId35"/>
    <p:sldId id="275" r:id="rId36"/>
    <p:sldId id="276" r:id="rId37"/>
    <p:sldId id="277" r:id="rId38"/>
    <p:sldId id="278" r:id="rId39"/>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78" d="100"/>
          <a:sy n="78" d="100"/>
        </p:scale>
        <p:origin x="81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3256C-5935-411A-ABCB-8205ABE8B5DA}" type="datetimeFigureOut">
              <a:rPr lang="uk-UA" smtClean="0"/>
              <a:t>07.06.2024</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68600-104C-4D45-8D33-2CE8D938A86B}" type="slidenum">
              <a:rPr lang="uk-UA" smtClean="0"/>
              <a:t>‹#›</a:t>
            </a:fld>
            <a:endParaRPr lang="uk-UA"/>
          </a:p>
        </p:txBody>
      </p:sp>
    </p:spTree>
    <p:extLst>
      <p:ext uri="{BB962C8B-B14F-4D97-AF65-F5344CB8AC3E}">
        <p14:creationId xmlns:p14="http://schemas.microsoft.com/office/powerpoint/2010/main" val="1424767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62468600-104C-4D45-8D33-2CE8D938A86B}" type="slidenum">
              <a:rPr lang="uk-UA" smtClean="0"/>
              <a:t>2</a:t>
            </a:fld>
            <a:endParaRPr lang="uk-UA"/>
          </a:p>
        </p:txBody>
      </p:sp>
    </p:spTree>
    <p:extLst>
      <p:ext uri="{BB962C8B-B14F-4D97-AF65-F5344CB8AC3E}">
        <p14:creationId xmlns:p14="http://schemas.microsoft.com/office/powerpoint/2010/main" val="183624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C70FCB-AA0B-8295-A93F-D26490CEEDB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0761ABF4-CAE0-D92B-B9DA-25A00CD17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D141FB26-7357-A219-C9D2-969037A55B15}"/>
              </a:ext>
            </a:extLst>
          </p:cNvPr>
          <p:cNvSpPr>
            <a:spLocks noGrp="1"/>
          </p:cNvSpPr>
          <p:nvPr>
            <p:ph type="dt" sz="half" idx="10"/>
          </p:nvPr>
        </p:nvSpPr>
        <p:spPr/>
        <p:txBody>
          <a:bodyPr/>
          <a:lstStyle/>
          <a:p>
            <a:fld id="{ECF83009-ECA1-4F51-A80C-E57E4D1EA8FC}" type="datetimeFigureOut">
              <a:rPr lang="uk-UA" smtClean="0"/>
              <a:t>07.06.2024</a:t>
            </a:fld>
            <a:endParaRPr lang="uk-UA"/>
          </a:p>
        </p:txBody>
      </p:sp>
      <p:sp>
        <p:nvSpPr>
          <p:cNvPr id="5" name="Нижний колонтитул 4">
            <a:extLst>
              <a:ext uri="{FF2B5EF4-FFF2-40B4-BE49-F238E27FC236}">
                <a16:creationId xmlns:a16="http://schemas.microsoft.com/office/drawing/2014/main" id="{55D86805-D309-EF52-4145-B56969934808}"/>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243B4525-FD27-42F8-D9BD-020FCF56A351}"/>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73443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448B1-A8C0-945D-B639-1407D39E8D98}"/>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281CEFD3-1330-DFFC-5E75-5058EEF22CD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E9EAF512-3DC7-8A7D-8EBA-BFDAC95E5661}"/>
              </a:ext>
            </a:extLst>
          </p:cNvPr>
          <p:cNvSpPr>
            <a:spLocks noGrp="1"/>
          </p:cNvSpPr>
          <p:nvPr>
            <p:ph type="dt" sz="half" idx="10"/>
          </p:nvPr>
        </p:nvSpPr>
        <p:spPr/>
        <p:txBody>
          <a:bodyPr/>
          <a:lstStyle/>
          <a:p>
            <a:fld id="{ECF83009-ECA1-4F51-A80C-E57E4D1EA8FC}" type="datetimeFigureOut">
              <a:rPr lang="uk-UA" smtClean="0"/>
              <a:t>07.06.2024</a:t>
            </a:fld>
            <a:endParaRPr lang="uk-UA"/>
          </a:p>
        </p:txBody>
      </p:sp>
      <p:sp>
        <p:nvSpPr>
          <p:cNvPr id="5" name="Нижний колонтитул 4">
            <a:extLst>
              <a:ext uri="{FF2B5EF4-FFF2-40B4-BE49-F238E27FC236}">
                <a16:creationId xmlns:a16="http://schemas.microsoft.com/office/drawing/2014/main" id="{CFC5DCCD-95D8-3393-6963-6BF463B1BC95}"/>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3967DCC9-60B4-D928-AE69-3ED37DB2C997}"/>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44371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F118C94-C182-0C13-1B32-535D6D5AEC37}"/>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69CB4B18-EA43-DA3C-28D3-230C0B4A28F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7E4E4143-B83C-9012-9536-06D90F14FC2E}"/>
              </a:ext>
            </a:extLst>
          </p:cNvPr>
          <p:cNvSpPr>
            <a:spLocks noGrp="1"/>
          </p:cNvSpPr>
          <p:nvPr>
            <p:ph type="dt" sz="half" idx="10"/>
          </p:nvPr>
        </p:nvSpPr>
        <p:spPr/>
        <p:txBody>
          <a:bodyPr/>
          <a:lstStyle/>
          <a:p>
            <a:fld id="{ECF83009-ECA1-4F51-A80C-E57E4D1EA8FC}" type="datetimeFigureOut">
              <a:rPr lang="uk-UA" smtClean="0"/>
              <a:t>07.06.2024</a:t>
            </a:fld>
            <a:endParaRPr lang="uk-UA"/>
          </a:p>
        </p:txBody>
      </p:sp>
      <p:sp>
        <p:nvSpPr>
          <p:cNvPr id="5" name="Нижний колонтитул 4">
            <a:extLst>
              <a:ext uri="{FF2B5EF4-FFF2-40B4-BE49-F238E27FC236}">
                <a16:creationId xmlns:a16="http://schemas.microsoft.com/office/drawing/2014/main" id="{7C2DB765-9F1A-C528-0941-5F7AFAE3F1E5}"/>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FAE7BE05-61A9-FBA2-E9E1-25132E7A69CE}"/>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233563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C56C95-BBD6-2144-701E-4572237CFB45}"/>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99BA496A-4351-1EDD-B294-905596BF688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C3F056DD-1C62-03A5-6E66-64373A85193B}"/>
              </a:ext>
            </a:extLst>
          </p:cNvPr>
          <p:cNvSpPr>
            <a:spLocks noGrp="1"/>
          </p:cNvSpPr>
          <p:nvPr>
            <p:ph type="dt" sz="half" idx="10"/>
          </p:nvPr>
        </p:nvSpPr>
        <p:spPr/>
        <p:txBody>
          <a:bodyPr/>
          <a:lstStyle/>
          <a:p>
            <a:fld id="{ECF83009-ECA1-4F51-A80C-E57E4D1EA8FC}" type="datetimeFigureOut">
              <a:rPr lang="uk-UA" smtClean="0"/>
              <a:t>07.06.2024</a:t>
            </a:fld>
            <a:endParaRPr lang="uk-UA"/>
          </a:p>
        </p:txBody>
      </p:sp>
      <p:sp>
        <p:nvSpPr>
          <p:cNvPr id="5" name="Нижний колонтитул 4">
            <a:extLst>
              <a:ext uri="{FF2B5EF4-FFF2-40B4-BE49-F238E27FC236}">
                <a16:creationId xmlns:a16="http://schemas.microsoft.com/office/drawing/2014/main" id="{2BF2711F-54FF-FE30-90D8-D5A4019615D9}"/>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043CCED5-2101-C686-8D85-4266BD0BDBC6}"/>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240540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E46500-FB87-F5A1-63DB-59FD5C441FF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19877163-24AC-7D35-164E-7BC02021F5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5949008-4D0C-EFDF-AB8A-2CED158EC2E3}"/>
              </a:ext>
            </a:extLst>
          </p:cNvPr>
          <p:cNvSpPr>
            <a:spLocks noGrp="1"/>
          </p:cNvSpPr>
          <p:nvPr>
            <p:ph type="dt" sz="half" idx="10"/>
          </p:nvPr>
        </p:nvSpPr>
        <p:spPr/>
        <p:txBody>
          <a:bodyPr/>
          <a:lstStyle/>
          <a:p>
            <a:fld id="{ECF83009-ECA1-4F51-A80C-E57E4D1EA8FC}" type="datetimeFigureOut">
              <a:rPr lang="uk-UA" smtClean="0"/>
              <a:t>07.06.2024</a:t>
            </a:fld>
            <a:endParaRPr lang="uk-UA"/>
          </a:p>
        </p:txBody>
      </p:sp>
      <p:sp>
        <p:nvSpPr>
          <p:cNvPr id="5" name="Нижний колонтитул 4">
            <a:extLst>
              <a:ext uri="{FF2B5EF4-FFF2-40B4-BE49-F238E27FC236}">
                <a16:creationId xmlns:a16="http://schemas.microsoft.com/office/drawing/2014/main" id="{70474B34-CBB2-6036-78B0-5CDFEE36D82E}"/>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1D82C76A-FBDA-CF68-77B7-FCCB7FE295C0}"/>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226244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AD08A5-CCAA-ED6C-DA99-AED44B1F0365}"/>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0E438036-22FD-256C-8781-945BB30391D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8B98F81F-0EE8-021D-7413-A3DCCDE4B1F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590B47C2-383B-E12D-5D68-829C003A9FA8}"/>
              </a:ext>
            </a:extLst>
          </p:cNvPr>
          <p:cNvSpPr>
            <a:spLocks noGrp="1"/>
          </p:cNvSpPr>
          <p:nvPr>
            <p:ph type="dt" sz="half" idx="10"/>
          </p:nvPr>
        </p:nvSpPr>
        <p:spPr/>
        <p:txBody>
          <a:bodyPr/>
          <a:lstStyle/>
          <a:p>
            <a:fld id="{ECF83009-ECA1-4F51-A80C-E57E4D1EA8FC}" type="datetimeFigureOut">
              <a:rPr lang="uk-UA" smtClean="0"/>
              <a:t>07.06.2024</a:t>
            </a:fld>
            <a:endParaRPr lang="uk-UA"/>
          </a:p>
        </p:txBody>
      </p:sp>
      <p:sp>
        <p:nvSpPr>
          <p:cNvPr id="6" name="Нижний колонтитул 5">
            <a:extLst>
              <a:ext uri="{FF2B5EF4-FFF2-40B4-BE49-F238E27FC236}">
                <a16:creationId xmlns:a16="http://schemas.microsoft.com/office/drawing/2014/main" id="{AE96A5D9-6952-E80C-7AA5-461A60C5EFB2}"/>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4C0B0FEB-28DD-6079-AEF9-4CCE04D2751A}"/>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294121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3EA4EA-D155-C2D9-F550-39829A372BF4}"/>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E356CBFD-D447-6894-9946-3F9314F5EA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79B7F69-D72D-606C-3F1E-B9A343869FA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42D5F7F6-4E84-C332-695E-C4C16A9BF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88D5C8A-394C-56EF-02FA-562054F9CFE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5DBF738E-F010-27CE-6E01-49C7BD94952E}"/>
              </a:ext>
            </a:extLst>
          </p:cNvPr>
          <p:cNvSpPr>
            <a:spLocks noGrp="1"/>
          </p:cNvSpPr>
          <p:nvPr>
            <p:ph type="dt" sz="half" idx="10"/>
          </p:nvPr>
        </p:nvSpPr>
        <p:spPr/>
        <p:txBody>
          <a:bodyPr/>
          <a:lstStyle/>
          <a:p>
            <a:fld id="{ECF83009-ECA1-4F51-A80C-E57E4D1EA8FC}" type="datetimeFigureOut">
              <a:rPr lang="uk-UA" smtClean="0"/>
              <a:t>07.06.2024</a:t>
            </a:fld>
            <a:endParaRPr lang="uk-UA"/>
          </a:p>
        </p:txBody>
      </p:sp>
      <p:sp>
        <p:nvSpPr>
          <p:cNvPr id="8" name="Нижний колонтитул 7">
            <a:extLst>
              <a:ext uri="{FF2B5EF4-FFF2-40B4-BE49-F238E27FC236}">
                <a16:creationId xmlns:a16="http://schemas.microsoft.com/office/drawing/2014/main" id="{C4C56401-5083-41BF-D9C8-A3B265F3D435}"/>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C845096C-52E7-E50B-89E1-5283FFC0272D}"/>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336842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102B00-3EAD-C9BC-4D02-123EC914558B}"/>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DE56A1FE-374C-F748-64E4-D0DDBD12A6E3}"/>
              </a:ext>
            </a:extLst>
          </p:cNvPr>
          <p:cNvSpPr>
            <a:spLocks noGrp="1"/>
          </p:cNvSpPr>
          <p:nvPr>
            <p:ph type="dt" sz="half" idx="10"/>
          </p:nvPr>
        </p:nvSpPr>
        <p:spPr/>
        <p:txBody>
          <a:bodyPr/>
          <a:lstStyle/>
          <a:p>
            <a:fld id="{ECF83009-ECA1-4F51-A80C-E57E4D1EA8FC}" type="datetimeFigureOut">
              <a:rPr lang="uk-UA" smtClean="0"/>
              <a:t>07.06.2024</a:t>
            </a:fld>
            <a:endParaRPr lang="uk-UA"/>
          </a:p>
        </p:txBody>
      </p:sp>
      <p:sp>
        <p:nvSpPr>
          <p:cNvPr id="4" name="Нижний колонтитул 3">
            <a:extLst>
              <a:ext uri="{FF2B5EF4-FFF2-40B4-BE49-F238E27FC236}">
                <a16:creationId xmlns:a16="http://schemas.microsoft.com/office/drawing/2014/main" id="{6F1C02BC-B179-875C-A6FB-C5AC8AF583CF}"/>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0B4A3202-EF15-5F71-7F53-B9336387F984}"/>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64131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19C7B0B-41E6-A467-B5EA-564EB6F5A38A}"/>
              </a:ext>
            </a:extLst>
          </p:cNvPr>
          <p:cNvSpPr>
            <a:spLocks noGrp="1"/>
          </p:cNvSpPr>
          <p:nvPr>
            <p:ph type="dt" sz="half" idx="10"/>
          </p:nvPr>
        </p:nvSpPr>
        <p:spPr/>
        <p:txBody>
          <a:bodyPr/>
          <a:lstStyle/>
          <a:p>
            <a:fld id="{ECF83009-ECA1-4F51-A80C-E57E4D1EA8FC}" type="datetimeFigureOut">
              <a:rPr lang="uk-UA" smtClean="0"/>
              <a:t>07.06.2024</a:t>
            </a:fld>
            <a:endParaRPr lang="uk-UA"/>
          </a:p>
        </p:txBody>
      </p:sp>
      <p:sp>
        <p:nvSpPr>
          <p:cNvPr id="3" name="Нижний колонтитул 2">
            <a:extLst>
              <a:ext uri="{FF2B5EF4-FFF2-40B4-BE49-F238E27FC236}">
                <a16:creationId xmlns:a16="http://schemas.microsoft.com/office/drawing/2014/main" id="{3951A5DA-B873-A5AB-8BD1-72FB59891AF5}"/>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D8083902-F7EA-6CCE-E853-B507A4EA5291}"/>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13708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B178A4-2DAA-8DCB-A09F-155F0531EF0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ECC37E0F-21B2-EAFA-4C1C-2FEC71DAF5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FB441FBB-CDC4-C8A9-A6A1-6C79BA75A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FAF3E4D-792B-2EE9-A052-9339843BBB6F}"/>
              </a:ext>
            </a:extLst>
          </p:cNvPr>
          <p:cNvSpPr>
            <a:spLocks noGrp="1"/>
          </p:cNvSpPr>
          <p:nvPr>
            <p:ph type="dt" sz="half" idx="10"/>
          </p:nvPr>
        </p:nvSpPr>
        <p:spPr/>
        <p:txBody>
          <a:bodyPr/>
          <a:lstStyle/>
          <a:p>
            <a:fld id="{ECF83009-ECA1-4F51-A80C-E57E4D1EA8FC}" type="datetimeFigureOut">
              <a:rPr lang="uk-UA" smtClean="0"/>
              <a:t>07.06.2024</a:t>
            </a:fld>
            <a:endParaRPr lang="uk-UA"/>
          </a:p>
        </p:txBody>
      </p:sp>
      <p:sp>
        <p:nvSpPr>
          <p:cNvPr id="6" name="Нижний колонтитул 5">
            <a:extLst>
              <a:ext uri="{FF2B5EF4-FFF2-40B4-BE49-F238E27FC236}">
                <a16:creationId xmlns:a16="http://schemas.microsoft.com/office/drawing/2014/main" id="{3A606EA0-5270-1E0B-D6C4-488341F23A72}"/>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45D32462-3CCF-70BA-AC9F-6114B3DB6731}"/>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27563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B94E53-8793-A94C-1913-9006EF95DB6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D3535F9F-9B9D-0FB8-EC51-5F7411231F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5FF4007C-34E0-1685-ED3C-461C667977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7DD3280-8AD3-114B-F3BE-1EA525770770}"/>
              </a:ext>
            </a:extLst>
          </p:cNvPr>
          <p:cNvSpPr>
            <a:spLocks noGrp="1"/>
          </p:cNvSpPr>
          <p:nvPr>
            <p:ph type="dt" sz="half" idx="10"/>
          </p:nvPr>
        </p:nvSpPr>
        <p:spPr/>
        <p:txBody>
          <a:bodyPr/>
          <a:lstStyle/>
          <a:p>
            <a:fld id="{ECF83009-ECA1-4F51-A80C-E57E4D1EA8FC}" type="datetimeFigureOut">
              <a:rPr lang="uk-UA" smtClean="0"/>
              <a:t>07.06.2024</a:t>
            </a:fld>
            <a:endParaRPr lang="uk-UA"/>
          </a:p>
        </p:txBody>
      </p:sp>
      <p:sp>
        <p:nvSpPr>
          <p:cNvPr id="6" name="Нижний колонтитул 5">
            <a:extLst>
              <a:ext uri="{FF2B5EF4-FFF2-40B4-BE49-F238E27FC236}">
                <a16:creationId xmlns:a16="http://schemas.microsoft.com/office/drawing/2014/main" id="{CA35C62F-F9DD-0531-BDED-EFB9C87DC5AF}"/>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8C4F87A0-E3F9-963F-60CF-348B996DE3CE}"/>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361123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D10B35-C65F-E5D0-459F-24DABCE33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03A2AD42-2BBF-CDF6-7E0B-E74B1DD89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9685B10A-BD25-3B23-6573-E3C1658DD0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F83009-ECA1-4F51-A80C-E57E4D1EA8FC}" type="datetimeFigureOut">
              <a:rPr lang="uk-UA" smtClean="0"/>
              <a:t>07.06.2024</a:t>
            </a:fld>
            <a:endParaRPr lang="uk-UA"/>
          </a:p>
        </p:txBody>
      </p:sp>
      <p:sp>
        <p:nvSpPr>
          <p:cNvPr id="5" name="Нижний колонтитул 4">
            <a:extLst>
              <a:ext uri="{FF2B5EF4-FFF2-40B4-BE49-F238E27FC236}">
                <a16:creationId xmlns:a16="http://schemas.microsoft.com/office/drawing/2014/main" id="{93126B4E-2A7B-58CE-5293-688F3C73D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uk-UA"/>
          </a:p>
        </p:txBody>
      </p:sp>
      <p:sp>
        <p:nvSpPr>
          <p:cNvPr id="6" name="Номер слайда 5">
            <a:extLst>
              <a:ext uri="{FF2B5EF4-FFF2-40B4-BE49-F238E27FC236}">
                <a16:creationId xmlns:a16="http://schemas.microsoft.com/office/drawing/2014/main" id="{4D6F230C-389D-0DE6-9A1D-2C26CCBCA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3D012D-539B-4D1F-8254-B7D35F3C8E7D}" type="slidenum">
              <a:rPr lang="uk-UA" smtClean="0"/>
              <a:t>‹#›</a:t>
            </a:fld>
            <a:endParaRPr lang="uk-UA"/>
          </a:p>
        </p:txBody>
      </p:sp>
    </p:spTree>
    <p:extLst>
      <p:ext uri="{BB962C8B-B14F-4D97-AF65-F5344CB8AC3E}">
        <p14:creationId xmlns:p14="http://schemas.microsoft.com/office/powerpoint/2010/main" val="4251264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C0A545-F837-51BD-395A-E7A31789CCEF}"/>
              </a:ext>
            </a:extLst>
          </p:cNvPr>
          <p:cNvSpPr>
            <a:spLocks noGrp="1"/>
          </p:cNvSpPr>
          <p:nvPr>
            <p:ph type="ctrTitle"/>
          </p:nvPr>
        </p:nvSpPr>
        <p:spPr/>
        <p:txBody>
          <a:bodyPr/>
          <a:lstStyle/>
          <a:p>
            <a:endParaRPr lang="uk-UA"/>
          </a:p>
        </p:txBody>
      </p:sp>
      <p:sp>
        <p:nvSpPr>
          <p:cNvPr id="3" name="Подзаголовок 2">
            <a:extLst>
              <a:ext uri="{FF2B5EF4-FFF2-40B4-BE49-F238E27FC236}">
                <a16:creationId xmlns:a16="http://schemas.microsoft.com/office/drawing/2014/main" id="{B542C512-AA62-7D44-4BDC-E43101D2BC71}"/>
              </a:ext>
            </a:extLst>
          </p:cNvPr>
          <p:cNvSpPr>
            <a:spLocks noGrp="1"/>
          </p:cNvSpPr>
          <p:nvPr>
            <p:ph type="subTitle" idx="1"/>
          </p:nvPr>
        </p:nvSpPr>
        <p:spPr/>
        <p:txBody>
          <a:bodyPr/>
          <a:lstStyle/>
          <a:p>
            <a:endParaRPr lang="uk-UA"/>
          </a:p>
        </p:txBody>
      </p:sp>
      <p:sp>
        <p:nvSpPr>
          <p:cNvPr id="4" name="TextBox 3">
            <a:extLst>
              <a:ext uri="{FF2B5EF4-FFF2-40B4-BE49-F238E27FC236}">
                <a16:creationId xmlns:a16="http://schemas.microsoft.com/office/drawing/2014/main" id="{99F0310A-F408-B243-A725-C495AFC599C9}"/>
              </a:ext>
            </a:extLst>
          </p:cNvPr>
          <p:cNvSpPr txBox="1"/>
          <p:nvPr/>
        </p:nvSpPr>
        <p:spPr>
          <a:xfrm>
            <a:off x="1223423" y="2028616"/>
            <a:ext cx="9745154" cy="2800767"/>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ru-RU" sz="8800" b="1" dirty="0">
                <a:latin typeface="Times New Roman" panose="02020603050405020304" pitchFamily="18" charset="0"/>
                <a:cs typeface="Times New Roman" panose="02020603050405020304" pitchFamily="18" charset="0"/>
              </a:rPr>
              <a:t>Тема уроку: </a:t>
            </a:r>
            <a:r>
              <a:rPr lang="uk-UA" sz="8800" b="1" dirty="0">
                <a:latin typeface="Times New Roman" panose="02020603050405020304" pitchFamily="18" charset="0"/>
                <a:cs typeface="Times New Roman" panose="02020603050405020304" pitchFamily="18" charset="0"/>
              </a:rPr>
              <a:t>ООП,  </a:t>
            </a:r>
            <a:r>
              <a:rPr lang="en-US" sz="8800" b="1" dirty="0">
                <a:latin typeface="Times New Roman" panose="02020603050405020304" pitchFamily="18" charset="0"/>
                <a:cs typeface="Times New Roman" panose="02020603050405020304" pitchFamily="18" charset="0"/>
              </a:rPr>
              <a:t>SOLID</a:t>
            </a:r>
          </a:p>
        </p:txBody>
      </p:sp>
    </p:spTree>
    <p:extLst>
      <p:ext uri="{BB962C8B-B14F-4D97-AF65-F5344CB8AC3E}">
        <p14:creationId xmlns:p14="http://schemas.microsoft.com/office/powerpoint/2010/main" val="377683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C61EEDB-3843-A7A8-2EFB-FCD0DF46C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174750"/>
            <a:ext cx="7781925" cy="518795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BEC7F8C2-DA6A-7C56-76BB-E8E36E751581}"/>
              </a:ext>
            </a:extLst>
          </p:cNvPr>
          <p:cNvSpPr txBox="1">
            <a:spLocks/>
          </p:cNvSpPr>
          <p:nvPr/>
        </p:nvSpPr>
        <p:spPr>
          <a:xfrm>
            <a:off x="0" y="-1"/>
            <a:ext cx="12192000" cy="992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6000" dirty="0">
                <a:solidFill>
                  <a:srgbClr val="000000"/>
                </a:solidFill>
                <a:latin typeface="Times New Roman" panose="02020603050405020304" pitchFamily="18" charset="0"/>
                <a:cs typeface="Times New Roman" panose="02020603050405020304" pitchFamily="18" charset="0"/>
              </a:rPr>
              <a:t>Поліморфізм</a:t>
            </a:r>
            <a:endParaRPr lang="uk-UA"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05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409BB3-7B39-1434-E649-6EE1D27C3307}"/>
              </a:ext>
            </a:extLst>
          </p:cNvPr>
          <p:cNvSpPr>
            <a:spLocks noGrp="1"/>
          </p:cNvSpPr>
          <p:nvPr>
            <p:ph type="title"/>
          </p:nvPr>
        </p:nvSpPr>
        <p:spPr>
          <a:xfrm>
            <a:off x="838200" y="-72232"/>
            <a:ext cx="10515600" cy="1325563"/>
          </a:xfrm>
        </p:spPr>
        <p:txBody>
          <a:bodyPr>
            <a:normAutofit/>
          </a:bodyPr>
          <a:lstStyle/>
          <a:p>
            <a:pPr algn="ctr"/>
            <a:r>
              <a:rPr lang="uk-UA" sz="6600" dirty="0">
                <a:latin typeface="Times New Roman" panose="02020603050405020304" pitchFamily="18" charset="0"/>
                <a:cs typeface="Times New Roman" panose="02020603050405020304" pitchFamily="18" charset="0"/>
              </a:rPr>
              <a:t>Абстракція</a:t>
            </a:r>
          </a:p>
        </p:txBody>
      </p:sp>
      <p:sp>
        <p:nvSpPr>
          <p:cNvPr id="5" name="TextBox 4">
            <a:extLst>
              <a:ext uri="{FF2B5EF4-FFF2-40B4-BE49-F238E27FC236}">
                <a16:creationId xmlns:a16="http://schemas.microsoft.com/office/drawing/2014/main" id="{DB9F6ADD-16F1-BE71-C0CB-928958A209AD}"/>
              </a:ext>
            </a:extLst>
          </p:cNvPr>
          <p:cNvSpPr txBox="1"/>
          <p:nvPr/>
        </p:nvSpPr>
        <p:spPr>
          <a:xfrm>
            <a:off x="2390775" y="1742212"/>
            <a:ext cx="7410450" cy="4031873"/>
          </a:xfrm>
          <a:prstGeom prst="rect">
            <a:avLst/>
          </a:prstGeom>
          <a:noFill/>
        </p:spPr>
        <p:txBody>
          <a:bodyPr wrap="square">
            <a:spAutoFit/>
          </a:bodyPr>
          <a:lstStyle/>
          <a:p>
            <a:r>
              <a:rPr lang="uk-UA" sz="3200" dirty="0">
                <a:latin typeface="Times New Roman" panose="02020603050405020304" pitchFamily="18" charset="0"/>
                <a:cs typeface="Times New Roman" panose="02020603050405020304" pitchFamily="18" charset="0"/>
              </a:rPr>
              <a:t>Абстракція (від лат. </a:t>
            </a:r>
            <a:r>
              <a:rPr lang="uk-UA" sz="3200" dirty="0" err="1">
                <a:latin typeface="Times New Roman" panose="02020603050405020304" pitchFamily="18" charset="0"/>
                <a:cs typeface="Times New Roman" panose="02020603050405020304" pitchFamily="18" charset="0"/>
              </a:rPr>
              <a:t>abstractio</a:t>
            </a:r>
            <a:r>
              <a:rPr lang="uk-UA" sz="3200" dirty="0">
                <a:latin typeface="Times New Roman" panose="02020603050405020304" pitchFamily="18" charset="0"/>
                <a:cs typeface="Times New Roman" panose="02020603050405020304" pitchFamily="18" charset="0"/>
              </a:rPr>
              <a:t> — виокремлення, відсторонення або відділення) — теоретичний прийом дослідження, який дозволяє відсторонитися від деяких несуттєвих, у певному сенсі, властивостей досліджуваних явищ і виокремити суттєві та визначальні властивості.</a:t>
            </a:r>
          </a:p>
        </p:txBody>
      </p:sp>
    </p:spTree>
    <p:extLst>
      <p:ext uri="{BB962C8B-B14F-4D97-AF65-F5344CB8AC3E}">
        <p14:creationId xmlns:p14="http://schemas.microsoft.com/office/powerpoint/2010/main" val="44170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CE2EF5-6830-290B-285C-20FA5D1B747A}"/>
              </a:ext>
            </a:extLst>
          </p:cNvPr>
          <p:cNvSpPr txBox="1"/>
          <p:nvPr/>
        </p:nvSpPr>
        <p:spPr>
          <a:xfrm>
            <a:off x="761999" y="1109663"/>
            <a:ext cx="10010775" cy="1569660"/>
          </a:xfrm>
          <a:prstGeom prst="rect">
            <a:avLst/>
          </a:prstGeom>
          <a:noFill/>
        </p:spPr>
        <p:txBody>
          <a:bodyPr wrap="square">
            <a:spAutoFit/>
          </a:bodyPr>
          <a:lstStyle/>
          <a:p>
            <a:r>
              <a:rPr lang="uk-UA" sz="2400" b="0" i="0" dirty="0">
                <a:solidFill>
                  <a:srgbClr val="1B1B1B"/>
                </a:solidFill>
                <a:effectLst/>
                <a:highlight>
                  <a:srgbClr val="FFFFFF"/>
                </a:highlight>
                <a:latin typeface="Times New Roman" panose="02020603050405020304" pitchFamily="18" charset="0"/>
                <a:cs typeface="Times New Roman" panose="02020603050405020304" pitchFamily="18" charset="0"/>
              </a:rPr>
              <a:t>Асоціація – це ставлення, у якому об’єкти одного типу якимось чином пов’язані з об’єктами іншого типу. Наприклад, об’єкт одного типу містить або використовує об’єкт іншого типу. Наприклад, гравець грає у певній команді:</a:t>
            </a:r>
            <a:endParaRPr lang="uk-UA"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9B349C4-7577-1DA9-44D5-BD59EC9F83F0}"/>
              </a:ext>
            </a:extLst>
          </p:cNvPr>
          <p:cNvSpPr txBox="1"/>
          <p:nvPr/>
        </p:nvSpPr>
        <p:spPr>
          <a:xfrm>
            <a:off x="761999" y="3429000"/>
            <a:ext cx="6096000" cy="2308324"/>
          </a:xfrm>
          <a:prstGeom prst="rect">
            <a:avLst/>
          </a:prstGeom>
          <a:noFill/>
        </p:spPr>
        <p:txBody>
          <a:bodyPr wrap="square">
            <a:spAutoFit/>
          </a:bodyPr>
          <a:lstStyle/>
          <a:p>
            <a:r>
              <a:rPr lang="uk-UA" dirty="0" err="1">
                <a:latin typeface="Comic Sans MS" panose="030F0702030302020204" pitchFamily="66" charset="0"/>
              </a:rPr>
              <a:t>class</a:t>
            </a:r>
            <a:r>
              <a:rPr lang="en-US" dirty="0">
                <a:latin typeface="Comic Sans MS" panose="030F0702030302020204" pitchFamily="66" charset="0"/>
              </a:rPr>
              <a:t> </a:t>
            </a:r>
            <a:r>
              <a:rPr lang="uk-UA" dirty="0" err="1">
                <a:latin typeface="Comic Sans MS" panose="030F0702030302020204" pitchFamily="66" charset="0"/>
              </a:rPr>
              <a:t>Team</a:t>
            </a:r>
            <a:endParaRPr lang="uk-UA" dirty="0">
              <a:latin typeface="Comic Sans MS" panose="030F0702030302020204" pitchFamily="66" charset="0"/>
            </a:endParaRPr>
          </a:p>
          <a:p>
            <a:r>
              <a:rPr lang="uk-UA" dirty="0">
                <a:latin typeface="Comic Sans MS" panose="030F0702030302020204" pitchFamily="66" charset="0"/>
              </a:rPr>
              <a:t>{</a:t>
            </a:r>
          </a:p>
          <a:p>
            <a:r>
              <a:rPr lang="uk-UA" dirty="0">
                <a:latin typeface="Comic Sans MS" panose="030F0702030302020204" pitchFamily="66" charset="0"/>
              </a:rPr>
              <a:t> </a:t>
            </a:r>
          </a:p>
          <a:p>
            <a:r>
              <a:rPr lang="uk-UA" dirty="0">
                <a:latin typeface="Comic Sans MS" panose="030F0702030302020204" pitchFamily="66" charset="0"/>
              </a:rPr>
              <a:t>}</a:t>
            </a:r>
          </a:p>
          <a:p>
            <a:r>
              <a:rPr lang="uk-UA" dirty="0" err="1">
                <a:latin typeface="Comic Sans MS" panose="030F0702030302020204" pitchFamily="66" charset="0"/>
              </a:rPr>
              <a:t>class</a:t>
            </a:r>
            <a:r>
              <a:rPr lang="en-US" dirty="0">
                <a:latin typeface="Comic Sans MS" panose="030F0702030302020204" pitchFamily="66" charset="0"/>
              </a:rPr>
              <a:t> </a:t>
            </a:r>
            <a:r>
              <a:rPr lang="uk-UA" dirty="0" err="1">
                <a:latin typeface="Comic Sans MS" panose="030F0702030302020204" pitchFamily="66" charset="0"/>
              </a:rPr>
              <a:t>Player</a:t>
            </a:r>
            <a:endParaRPr lang="uk-UA" dirty="0">
              <a:latin typeface="Comic Sans MS" panose="030F0702030302020204" pitchFamily="66" charset="0"/>
            </a:endParaRPr>
          </a:p>
          <a:p>
            <a:r>
              <a:rPr lang="uk-UA" dirty="0">
                <a:latin typeface="Comic Sans MS" panose="030F0702030302020204" pitchFamily="66" charset="0"/>
              </a:rPr>
              <a:t>{</a:t>
            </a:r>
          </a:p>
          <a:p>
            <a:r>
              <a:rPr lang="uk-UA" dirty="0">
                <a:latin typeface="Comic Sans MS" panose="030F0702030302020204" pitchFamily="66" charset="0"/>
              </a:rPr>
              <a:t>     </a:t>
            </a:r>
            <a:r>
              <a:rPr lang="uk-UA" dirty="0" err="1">
                <a:latin typeface="Comic Sans MS" panose="030F0702030302020204" pitchFamily="66" charset="0"/>
              </a:rPr>
              <a:t>public</a:t>
            </a:r>
            <a:r>
              <a:rPr lang="en-US" dirty="0">
                <a:latin typeface="Comic Sans MS" panose="030F0702030302020204" pitchFamily="66" charset="0"/>
              </a:rPr>
              <a:t> </a:t>
            </a:r>
            <a:r>
              <a:rPr lang="uk-UA" dirty="0" err="1">
                <a:latin typeface="Comic Sans MS" panose="030F0702030302020204" pitchFamily="66" charset="0"/>
              </a:rPr>
              <a:t>Team</a:t>
            </a:r>
            <a:r>
              <a:rPr lang="uk-UA" dirty="0">
                <a:latin typeface="Comic Sans MS" panose="030F0702030302020204" pitchFamily="66" charset="0"/>
              </a:rPr>
              <a:t> </a:t>
            </a:r>
            <a:r>
              <a:rPr lang="uk-UA" dirty="0" err="1">
                <a:latin typeface="Comic Sans MS" panose="030F0702030302020204" pitchFamily="66" charset="0"/>
              </a:rPr>
              <a:t>Team</a:t>
            </a:r>
            <a:r>
              <a:rPr lang="uk-UA" dirty="0">
                <a:latin typeface="Comic Sans MS" panose="030F0702030302020204" pitchFamily="66" charset="0"/>
              </a:rPr>
              <a:t> { </a:t>
            </a:r>
            <a:r>
              <a:rPr lang="uk-UA" dirty="0" err="1">
                <a:latin typeface="Comic Sans MS" panose="030F0702030302020204" pitchFamily="66" charset="0"/>
              </a:rPr>
              <a:t>get</a:t>
            </a:r>
            <a:r>
              <a:rPr lang="uk-UA" dirty="0">
                <a:latin typeface="Comic Sans MS" panose="030F0702030302020204" pitchFamily="66" charset="0"/>
              </a:rPr>
              <a:t>; </a:t>
            </a:r>
            <a:r>
              <a:rPr lang="uk-UA" dirty="0" err="1">
                <a:latin typeface="Comic Sans MS" panose="030F0702030302020204" pitchFamily="66" charset="0"/>
              </a:rPr>
              <a:t>set</a:t>
            </a:r>
            <a:r>
              <a:rPr lang="uk-UA" dirty="0">
                <a:latin typeface="Comic Sans MS" panose="030F0702030302020204" pitchFamily="66" charset="0"/>
              </a:rPr>
              <a:t>; }</a:t>
            </a:r>
          </a:p>
          <a:p>
            <a:r>
              <a:rPr lang="uk-UA" dirty="0">
                <a:latin typeface="Comic Sans MS" panose="030F0702030302020204" pitchFamily="66" charset="0"/>
              </a:rPr>
              <a:t>}</a:t>
            </a:r>
          </a:p>
        </p:txBody>
      </p:sp>
      <p:sp>
        <p:nvSpPr>
          <p:cNvPr id="9" name="Заголовок 1">
            <a:extLst>
              <a:ext uri="{FF2B5EF4-FFF2-40B4-BE49-F238E27FC236}">
                <a16:creationId xmlns:a16="http://schemas.microsoft.com/office/drawing/2014/main" id="{8D3E23A1-D2F7-12D9-B14A-7C0D8281D99F}"/>
              </a:ext>
            </a:extLst>
          </p:cNvPr>
          <p:cNvSpPr txBox="1">
            <a:spLocks/>
          </p:cNvSpPr>
          <p:nvPr/>
        </p:nvSpPr>
        <p:spPr>
          <a:xfrm>
            <a:off x="0" y="-1"/>
            <a:ext cx="12192000" cy="992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6000" b="0" i="0" dirty="0">
                <a:solidFill>
                  <a:srgbClr val="1B1B1B"/>
                </a:solidFill>
                <a:effectLst/>
                <a:highlight>
                  <a:srgbClr val="FFFFFF"/>
                </a:highlight>
                <a:latin typeface="Times New Roman" panose="02020603050405020304" pitchFamily="18" charset="0"/>
                <a:cs typeface="Times New Roman" panose="02020603050405020304" pitchFamily="18" charset="0"/>
              </a:rPr>
              <a:t>Асоціація</a:t>
            </a:r>
            <a:endParaRPr lang="uk-UA"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22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9B3ECF6E-86D9-6ABE-75FF-8E30FD5373AD}"/>
              </a:ext>
            </a:extLst>
          </p:cNvPr>
          <p:cNvSpPr txBox="1">
            <a:spLocks/>
          </p:cNvSpPr>
          <p:nvPr/>
        </p:nvSpPr>
        <p:spPr>
          <a:xfrm>
            <a:off x="0" y="-1"/>
            <a:ext cx="12192000" cy="992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6000" b="0" i="0" dirty="0">
                <a:solidFill>
                  <a:srgbClr val="1B1B1B"/>
                </a:solidFill>
                <a:effectLst/>
                <a:highlight>
                  <a:srgbClr val="FFFFFF"/>
                </a:highlight>
                <a:latin typeface="Times New Roman" panose="02020603050405020304" pitchFamily="18" charset="0"/>
                <a:cs typeface="Times New Roman" panose="02020603050405020304" pitchFamily="18" charset="0"/>
              </a:rPr>
              <a:t>Асоціація</a:t>
            </a:r>
            <a:endParaRPr lang="uk-UA" sz="6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3ED6976-51CC-D0C9-10BB-AB2DF5818879}"/>
              </a:ext>
            </a:extLst>
          </p:cNvPr>
          <p:cNvSpPr txBox="1"/>
          <p:nvPr/>
        </p:nvSpPr>
        <p:spPr>
          <a:xfrm>
            <a:off x="638175" y="992741"/>
            <a:ext cx="6096000" cy="923330"/>
          </a:xfrm>
          <a:prstGeom prst="rect">
            <a:avLst/>
          </a:prstGeom>
          <a:noFill/>
        </p:spPr>
        <p:txBody>
          <a:bodyPr wrap="square">
            <a:spAutoFit/>
          </a:bodyPr>
          <a:lstStyle/>
          <a:p>
            <a:r>
              <a:rPr lang="uk-UA" b="0" i="0" dirty="0">
                <a:solidFill>
                  <a:srgbClr val="1B1B1B"/>
                </a:solidFill>
                <a:effectLst/>
                <a:highlight>
                  <a:srgbClr val="FFFFFF"/>
                </a:highlight>
                <a:latin typeface="Inter"/>
              </a:rPr>
              <a:t>Клас </a:t>
            </a:r>
            <a:r>
              <a:rPr lang="en-US" b="1" i="0" dirty="0">
                <a:solidFill>
                  <a:srgbClr val="1B1B1B"/>
                </a:solidFill>
                <a:effectLst/>
                <a:highlight>
                  <a:srgbClr val="FFFFFF"/>
                </a:highlight>
                <a:latin typeface="Inter"/>
              </a:rPr>
              <a:t>Player </a:t>
            </a:r>
            <a:r>
              <a:rPr lang="uk-UA" b="0" i="0" dirty="0">
                <a:solidFill>
                  <a:srgbClr val="1B1B1B"/>
                </a:solidFill>
                <a:effectLst/>
                <a:highlight>
                  <a:srgbClr val="FFFFFF"/>
                </a:highlight>
                <a:latin typeface="Inter"/>
              </a:rPr>
              <a:t>пов’язаний з ставленням асоціації з класом </a:t>
            </a:r>
            <a:r>
              <a:rPr lang="en-US" b="1" i="0" dirty="0">
                <a:solidFill>
                  <a:srgbClr val="1B1B1B"/>
                </a:solidFill>
                <a:effectLst/>
                <a:highlight>
                  <a:srgbClr val="FFFFFF"/>
                </a:highlight>
                <a:latin typeface="Inter"/>
              </a:rPr>
              <a:t>Team</a:t>
            </a:r>
            <a:r>
              <a:rPr lang="en-US" b="0" i="0" dirty="0">
                <a:solidFill>
                  <a:srgbClr val="1B1B1B"/>
                </a:solidFill>
                <a:effectLst/>
                <a:highlight>
                  <a:srgbClr val="FFFFFF"/>
                </a:highlight>
                <a:latin typeface="Inter"/>
              </a:rPr>
              <a:t>. </a:t>
            </a:r>
            <a:r>
              <a:rPr lang="uk-UA" b="0" i="0" dirty="0">
                <a:solidFill>
                  <a:srgbClr val="1B1B1B"/>
                </a:solidFill>
                <a:effectLst/>
                <a:highlight>
                  <a:srgbClr val="FFFFFF"/>
                </a:highlight>
                <a:latin typeface="Inter"/>
              </a:rPr>
              <a:t>На схемах </a:t>
            </a:r>
            <a:r>
              <a:rPr lang="en-US" b="1" i="0" dirty="0">
                <a:solidFill>
                  <a:srgbClr val="1B1B1B"/>
                </a:solidFill>
                <a:effectLst/>
                <a:highlight>
                  <a:srgbClr val="FFFFFF"/>
                </a:highlight>
                <a:latin typeface="Inter"/>
              </a:rPr>
              <a:t>UML </a:t>
            </a:r>
            <a:r>
              <a:rPr lang="uk-UA" b="0" i="0" dirty="0">
                <a:solidFill>
                  <a:srgbClr val="1B1B1B"/>
                </a:solidFill>
                <a:effectLst/>
                <a:highlight>
                  <a:srgbClr val="FFFFFF"/>
                </a:highlight>
                <a:latin typeface="Inter"/>
              </a:rPr>
              <a:t>асоціація позначається як зазвичай стрілки:</a:t>
            </a:r>
            <a:endParaRPr lang="uk-UA" dirty="0"/>
          </a:p>
        </p:txBody>
      </p:sp>
      <p:pic>
        <p:nvPicPr>
          <p:cNvPr id="8" name="Рисунок 7">
            <a:extLst>
              <a:ext uri="{FF2B5EF4-FFF2-40B4-BE49-F238E27FC236}">
                <a16:creationId xmlns:a16="http://schemas.microsoft.com/office/drawing/2014/main" id="{55981C63-E008-F185-F083-78E68D43E56B}"/>
              </a:ext>
            </a:extLst>
          </p:cNvPr>
          <p:cNvPicPr>
            <a:picLocks noChangeAspect="1"/>
          </p:cNvPicPr>
          <p:nvPr/>
        </p:nvPicPr>
        <p:blipFill>
          <a:blip r:embed="rId2"/>
          <a:stretch>
            <a:fillRect/>
          </a:stretch>
        </p:blipFill>
        <p:spPr>
          <a:xfrm>
            <a:off x="3204759" y="2162035"/>
            <a:ext cx="5782482" cy="2000529"/>
          </a:xfrm>
          <a:prstGeom prst="rect">
            <a:avLst/>
          </a:prstGeom>
        </p:spPr>
      </p:pic>
      <p:sp>
        <p:nvSpPr>
          <p:cNvPr id="10" name="TextBox 9">
            <a:extLst>
              <a:ext uri="{FF2B5EF4-FFF2-40B4-BE49-F238E27FC236}">
                <a16:creationId xmlns:a16="http://schemas.microsoft.com/office/drawing/2014/main" id="{05D8AB7D-5ABE-A436-4493-3626B87E03A3}"/>
              </a:ext>
            </a:extLst>
          </p:cNvPr>
          <p:cNvSpPr txBox="1"/>
          <p:nvPr/>
        </p:nvSpPr>
        <p:spPr>
          <a:xfrm>
            <a:off x="638175" y="4781073"/>
            <a:ext cx="6096000" cy="1477328"/>
          </a:xfrm>
          <a:prstGeom prst="rect">
            <a:avLst/>
          </a:prstGeom>
          <a:noFill/>
        </p:spPr>
        <p:txBody>
          <a:bodyPr wrap="square">
            <a:spAutoFit/>
          </a:bodyPr>
          <a:lstStyle/>
          <a:p>
            <a:pPr algn="l"/>
            <a:r>
              <a:rPr lang="uk-UA" b="0" i="0" dirty="0">
                <a:solidFill>
                  <a:srgbClr val="1B1B1B"/>
                </a:solidFill>
                <a:effectLst/>
                <a:highlight>
                  <a:srgbClr val="FFFFFF"/>
                </a:highlight>
                <a:latin typeface="Times New Roman" panose="02020603050405020304" pitchFamily="18" charset="0"/>
                <a:cs typeface="Times New Roman" panose="02020603050405020304" pitchFamily="18" charset="0"/>
              </a:rPr>
              <a:t>Нерідко щодо асоціації вказується кратність </a:t>
            </a:r>
            <a:r>
              <a:rPr lang="uk-UA" b="0" i="0" dirty="0" err="1">
                <a:solidFill>
                  <a:srgbClr val="1B1B1B"/>
                </a:solidFill>
                <a:effectLst/>
                <a:highlight>
                  <a:srgbClr val="FFFFFF"/>
                </a:highlight>
                <a:latin typeface="Times New Roman" panose="02020603050405020304" pitchFamily="18" charset="0"/>
                <a:cs typeface="Times New Roman" panose="02020603050405020304" pitchFamily="18" charset="0"/>
              </a:rPr>
              <a:t>зв’язків</a:t>
            </a:r>
            <a:r>
              <a:rPr lang="uk-UA" b="0" i="0" dirty="0">
                <a:solidFill>
                  <a:srgbClr val="1B1B1B"/>
                </a:solidFill>
                <a:effectLst/>
                <a:highlight>
                  <a:srgbClr val="FFFFFF"/>
                </a:highlight>
                <a:latin typeface="Times New Roman" panose="02020603050405020304" pitchFamily="18" charset="0"/>
                <a:cs typeface="Times New Roman" panose="02020603050405020304" pitchFamily="18" charset="0"/>
              </a:rPr>
              <a:t>. У цьому випадку одиниця у </a:t>
            </a:r>
            <a:r>
              <a:rPr lang="en-US" b="1" i="0" dirty="0">
                <a:solidFill>
                  <a:srgbClr val="1B1B1B"/>
                </a:solidFill>
                <a:effectLst/>
                <a:highlight>
                  <a:srgbClr val="FFFFFF"/>
                </a:highlight>
                <a:latin typeface="Times New Roman" panose="02020603050405020304" pitchFamily="18" charset="0"/>
                <a:cs typeface="Times New Roman" panose="02020603050405020304" pitchFamily="18" charset="0"/>
              </a:rPr>
              <a:t>Team </a:t>
            </a:r>
            <a:r>
              <a:rPr lang="uk-UA" b="0" i="0" dirty="0">
                <a:solidFill>
                  <a:srgbClr val="1B1B1B"/>
                </a:solidFill>
                <a:effectLst/>
                <a:highlight>
                  <a:srgbClr val="FFFFFF"/>
                </a:highlight>
                <a:latin typeface="Times New Roman" panose="02020603050405020304" pitchFamily="18" charset="0"/>
                <a:cs typeface="Times New Roman" panose="02020603050405020304" pitchFamily="18" charset="0"/>
              </a:rPr>
              <a:t>і зірочка у </a:t>
            </a:r>
            <a:r>
              <a:rPr lang="en-US" b="1" i="0" dirty="0">
                <a:solidFill>
                  <a:srgbClr val="1B1B1B"/>
                </a:solidFill>
                <a:effectLst/>
                <a:highlight>
                  <a:srgbClr val="FFFFFF"/>
                </a:highlight>
                <a:latin typeface="Times New Roman" panose="02020603050405020304" pitchFamily="18" charset="0"/>
                <a:cs typeface="Times New Roman" panose="02020603050405020304" pitchFamily="18" charset="0"/>
              </a:rPr>
              <a:t>Player </a:t>
            </a:r>
            <a:r>
              <a:rPr lang="uk-UA" b="0" i="0" dirty="0">
                <a:solidFill>
                  <a:srgbClr val="1B1B1B"/>
                </a:solidFill>
                <a:effectLst/>
                <a:highlight>
                  <a:srgbClr val="FFFFFF"/>
                </a:highlight>
                <a:latin typeface="Times New Roman" panose="02020603050405020304" pitchFamily="18" charset="0"/>
                <a:cs typeface="Times New Roman" panose="02020603050405020304" pitchFamily="18" charset="0"/>
              </a:rPr>
              <a:t>на діаграмі відбиває зв’язок 1 до багатьох. Тобто одна команда відповідатиме багатьом гравцям.</a:t>
            </a:r>
          </a:p>
          <a:p>
            <a:pPr algn="l"/>
            <a:r>
              <a:rPr lang="uk-UA" b="0" i="0" dirty="0">
                <a:solidFill>
                  <a:srgbClr val="1B1B1B"/>
                </a:solidFill>
                <a:effectLst/>
                <a:highlight>
                  <a:srgbClr val="FFFFFF"/>
                </a:highlight>
                <a:latin typeface="Times New Roman" panose="02020603050405020304" pitchFamily="18" charset="0"/>
                <a:cs typeface="Times New Roman" panose="02020603050405020304" pitchFamily="18" charset="0"/>
              </a:rPr>
              <a:t>Агрегація та композиція є окремими випадками асоціації.</a:t>
            </a:r>
          </a:p>
        </p:txBody>
      </p:sp>
    </p:spTree>
    <p:extLst>
      <p:ext uri="{BB962C8B-B14F-4D97-AF65-F5344CB8AC3E}">
        <p14:creationId xmlns:p14="http://schemas.microsoft.com/office/powerpoint/2010/main" val="299055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A8FA6E-B329-AF69-B1B8-0E06AB245B6C}"/>
              </a:ext>
            </a:extLst>
          </p:cNvPr>
          <p:cNvSpPr>
            <a:spLocks noGrp="1"/>
          </p:cNvSpPr>
          <p:nvPr>
            <p:ph type="title"/>
          </p:nvPr>
        </p:nvSpPr>
        <p:spPr>
          <a:xfrm>
            <a:off x="838200" y="-1"/>
            <a:ext cx="10515600" cy="962025"/>
          </a:xfrm>
        </p:spPr>
        <p:txBody>
          <a:bodyPr/>
          <a:lstStyle/>
          <a:p>
            <a:pPr algn="ctr"/>
            <a:r>
              <a:rPr lang="uk-UA" i="0" dirty="0">
                <a:solidFill>
                  <a:srgbClr val="1B1B1B"/>
                </a:solidFill>
                <a:effectLst/>
                <a:highlight>
                  <a:srgbClr val="FFFFFF"/>
                </a:highlight>
                <a:latin typeface="Times New Roman" panose="02020603050405020304" pitchFamily="18" charset="0"/>
                <a:cs typeface="Times New Roman" panose="02020603050405020304" pitchFamily="18" charset="0"/>
              </a:rPr>
              <a:t>Композиція</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D6839D2-27EC-B4EC-95EE-D354941104F5}"/>
              </a:ext>
            </a:extLst>
          </p:cNvPr>
          <p:cNvSpPr txBox="1"/>
          <p:nvPr/>
        </p:nvSpPr>
        <p:spPr>
          <a:xfrm>
            <a:off x="371475" y="962024"/>
            <a:ext cx="6096000" cy="923330"/>
          </a:xfrm>
          <a:prstGeom prst="rect">
            <a:avLst/>
          </a:prstGeom>
          <a:noFill/>
        </p:spPr>
        <p:txBody>
          <a:bodyPr wrap="square">
            <a:spAutoFit/>
          </a:bodyPr>
          <a:lstStyle/>
          <a:p>
            <a:r>
              <a:rPr lang="uk-UA" b="0" i="0" dirty="0">
                <a:solidFill>
                  <a:srgbClr val="1B1B1B"/>
                </a:solidFill>
                <a:effectLst/>
                <a:highlight>
                  <a:srgbClr val="FFFFFF"/>
                </a:highlight>
                <a:latin typeface="Inter"/>
              </a:rPr>
              <a:t>Композиція визначає відношення </a:t>
            </a:r>
            <a:r>
              <a:rPr lang="en-US" b="1" i="0" dirty="0">
                <a:solidFill>
                  <a:srgbClr val="1B1B1B"/>
                </a:solidFill>
                <a:effectLst/>
                <a:highlight>
                  <a:srgbClr val="FFFFFF"/>
                </a:highlight>
                <a:latin typeface="Inter"/>
              </a:rPr>
              <a:t>HAS A</a:t>
            </a:r>
            <a:r>
              <a:rPr lang="en-US" b="0" i="0" dirty="0">
                <a:solidFill>
                  <a:srgbClr val="1B1B1B"/>
                </a:solidFill>
                <a:effectLst/>
                <a:highlight>
                  <a:srgbClr val="FFFFFF"/>
                </a:highlight>
                <a:latin typeface="Inter"/>
              </a:rPr>
              <a:t> , </a:t>
            </a:r>
            <a:r>
              <a:rPr lang="uk-UA" b="0" i="0" dirty="0">
                <a:solidFill>
                  <a:srgbClr val="1B1B1B"/>
                </a:solidFill>
                <a:effectLst/>
                <a:highlight>
                  <a:srgbClr val="FFFFFF"/>
                </a:highlight>
                <a:latin typeface="Inter"/>
              </a:rPr>
              <a:t>тобто відношення “має”. Наприклад, клас автомобіля містить об’єкт класу електричного двигуна:</a:t>
            </a:r>
            <a:endParaRPr lang="uk-UA" dirty="0"/>
          </a:p>
        </p:txBody>
      </p:sp>
      <p:sp>
        <p:nvSpPr>
          <p:cNvPr id="7" name="TextBox 6">
            <a:extLst>
              <a:ext uri="{FF2B5EF4-FFF2-40B4-BE49-F238E27FC236}">
                <a16:creationId xmlns:a16="http://schemas.microsoft.com/office/drawing/2014/main" id="{79828DA3-B847-84FA-A8D6-D8483FFCDA47}"/>
              </a:ext>
            </a:extLst>
          </p:cNvPr>
          <p:cNvSpPr txBox="1"/>
          <p:nvPr/>
        </p:nvSpPr>
        <p:spPr>
          <a:xfrm>
            <a:off x="371475" y="2202240"/>
            <a:ext cx="6096000" cy="3139321"/>
          </a:xfrm>
          <a:prstGeom prst="rect">
            <a:avLst/>
          </a:prstGeom>
          <a:noFill/>
        </p:spPr>
        <p:txBody>
          <a:bodyPr wrap="square">
            <a:spAutoFit/>
          </a:bodyPr>
          <a:lstStyle/>
          <a:p>
            <a:r>
              <a:rPr lang="uk-UA" dirty="0" err="1"/>
              <a:t>public</a:t>
            </a:r>
            <a:r>
              <a:rPr lang="en-US" dirty="0"/>
              <a:t> </a:t>
            </a:r>
            <a:r>
              <a:rPr lang="uk-UA" dirty="0" err="1"/>
              <a:t>class</a:t>
            </a:r>
            <a:r>
              <a:rPr lang="en-US" dirty="0"/>
              <a:t> </a:t>
            </a:r>
            <a:r>
              <a:rPr lang="uk-UA" dirty="0" err="1"/>
              <a:t>ElectricEngine</a:t>
            </a:r>
            <a:endParaRPr lang="uk-UA" dirty="0"/>
          </a:p>
          <a:p>
            <a:r>
              <a:rPr lang="uk-UA" dirty="0"/>
              <a:t>{ }</a:t>
            </a:r>
          </a:p>
          <a:p>
            <a:r>
              <a:rPr lang="uk-UA" dirty="0"/>
              <a:t> </a:t>
            </a:r>
          </a:p>
          <a:p>
            <a:r>
              <a:rPr lang="uk-UA" dirty="0" err="1"/>
              <a:t>public</a:t>
            </a:r>
            <a:r>
              <a:rPr lang="en-US" dirty="0"/>
              <a:t> </a:t>
            </a:r>
            <a:r>
              <a:rPr lang="uk-UA" dirty="0" err="1"/>
              <a:t>class</a:t>
            </a:r>
            <a:r>
              <a:rPr lang="en-US" dirty="0"/>
              <a:t> </a:t>
            </a:r>
            <a:r>
              <a:rPr lang="uk-UA" dirty="0" err="1"/>
              <a:t>Car</a:t>
            </a:r>
            <a:endParaRPr lang="uk-UA" dirty="0"/>
          </a:p>
          <a:p>
            <a:r>
              <a:rPr lang="uk-UA" dirty="0"/>
              <a:t>{</a:t>
            </a:r>
          </a:p>
          <a:p>
            <a:r>
              <a:rPr lang="uk-UA" dirty="0"/>
              <a:t>     </a:t>
            </a:r>
            <a:r>
              <a:rPr lang="uk-UA" dirty="0" err="1"/>
              <a:t>ElectricEngine</a:t>
            </a:r>
            <a:r>
              <a:rPr lang="uk-UA" dirty="0"/>
              <a:t> </a:t>
            </a:r>
            <a:r>
              <a:rPr lang="uk-UA" dirty="0" err="1"/>
              <a:t>engine</a:t>
            </a:r>
            <a:r>
              <a:rPr lang="uk-UA" dirty="0"/>
              <a:t>;</a:t>
            </a:r>
          </a:p>
          <a:p>
            <a:r>
              <a:rPr lang="uk-UA" dirty="0"/>
              <a:t>     </a:t>
            </a:r>
            <a:r>
              <a:rPr lang="uk-UA" dirty="0" err="1"/>
              <a:t>publicCar</a:t>
            </a:r>
            <a:r>
              <a:rPr lang="uk-UA" dirty="0"/>
              <a:t>()</a:t>
            </a:r>
          </a:p>
          <a:p>
            <a:r>
              <a:rPr lang="uk-UA" dirty="0"/>
              <a:t>     {</a:t>
            </a:r>
          </a:p>
          <a:p>
            <a:r>
              <a:rPr lang="uk-UA" dirty="0"/>
              <a:t>     </a:t>
            </a:r>
            <a:r>
              <a:rPr lang="en-US" dirty="0"/>
              <a:t>	</a:t>
            </a:r>
            <a:r>
              <a:rPr lang="uk-UA" dirty="0" err="1"/>
              <a:t>engine</a:t>
            </a:r>
            <a:r>
              <a:rPr lang="uk-UA" dirty="0"/>
              <a:t> = </a:t>
            </a:r>
            <a:r>
              <a:rPr lang="uk-UA" dirty="0" err="1"/>
              <a:t>newElectricEngine</a:t>
            </a:r>
            <a:r>
              <a:rPr lang="uk-UA" dirty="0"/>
              <a:t>();</a:t>
            </a:r>
          </a:p>
          <a:p>
            <a:r>
              <a:rPr lang="uk-UA" dirty="0"/>
              <a:t>     }</a:t>
            </a:r>
          </a:p>
          <a:p>
            <a:r>
              <a:rPr lang="uk-UA" dirty="0"/>
              <a:t>}</a:t>
            </a:r>
          </a:p>
        </p:txBody>
      </p:sp>
      <p:sp>
        <p:nvSpPr>
          <p:cNvPr id="9" name="TextBox 8">
            <a:extLst>
              <a:ext uri="{FF2B5EF4-FFF2-40B4-BE49-F238E27FC236}">
                <a16:creationId xmlns:a16="http://schemas.microsoft.com/office/drawing/2014/main" id="{CAEA2BA2-F425-2C7E-3018-D451B8D722A0}"/>
              </a:ext>
            </a:extLst>
          </p:cNvPr>
          <p:cNvSpPr txBox="1"/>
          <p:nvPr/>
        </p:nvSpPr>
        <p:spPr>
          <a:xfrm>
            <a:off x="5848350" y="5062061"/>
            <a:ext cx="6096000" cy="1477328"/>
          </a:xfrm>
          <a:prstGeom prst="rect">
            <a:avLst/>
          </a:prstGeom>
          <a:noFill/>
        </p:spPr>
        <p:txBody>
          <a:bodyPr wrap="square">
            <a:spAutoFit/>
          </a:bodyPr>
          <a:lstStyle/>
          <a:p>
            <a:r>
              <a:rPr lang="uk-UA" b="0" i="0" dirty="0">
                <a:solidFill>
                  <a:srgbClr val="1B1B1B"/>
                </a:solidFill>
                <a:effectLst/>
                <a:highlight>
                  <a:srgbClr val="FFFFFF"/>
                </a:highlight>
                <a:latin typeface="Inter"/>
              </a:rPr>
              <a:t>У цьому клас автомобіля повністю управляє життєвим циклом об’єкта двигуна. При знищенні об’єкта автомобіля в області пам’яті разом з ним буде знищено об’єкт двигуна. І в цьому плані об’єкт автомобіля є головним, а об’єкт двигуна – залежним.</a:t>
            </a:r>
            <a:endParaRPr lang="uk-UA" dirty="0"/>
          </a:p>
        </p:txBody>
      </p:sp>
    </p:spTree>
    <p:extLst>
      <p:ext uri="{BB962C8B-B14F-4D97-AF65-F5344CB8AC3E}">
        <p14:creationId xmlns:p14="http://schemas.microsoft.com/office/powerpoint/2010/main" val="129268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B842EE-AA2D-FC70-A17D-CF15C95B78B4}"/>
              </a:ext>
            </a:extLst>
          </p:cNvPr>
          <p:cNvSpPr txBox="1"/>
          <p:nvPr/>
        </p:nvSpPr>
        <p:spPr>
          <a:xfrm>
            <a:off x="1119694" y="1390258"/>
            <a:ext cx="6096000" cy="1631216"/>
          </a:xfrm>
          <a:prstGeom prst="rect">
            <a:avLst/>
          </a:prstGeom>
          <a:noFill/>
        </p:spPr>
        <p:txBody>
          <a:bodyPr wrap="square">
            <a:spAutoFit/>
          </a:bodyPr>
          <a:lstStyle/>
          <a:p>
            <a:r>
              <a:rPr lang="uk-UA" sz="2000" b="0" i="0" dirty="0">
                <a:solidFill>
                  <a:srgbClr val="1B1B1B"/>
                </a:solidFill>
                <a:effectLst/>
                <a:highlight>
                  <a:srgbClr val="FFFFFF"/>
                </a:highlight>
                <a:latin typeface="Inter"/>
              </a:rPr>
              <a:t>На діаграмах </a:t>
            </a:r>
            <a:r>
              <a:rPr lang="en-US" sz="2000" b="1" i="0" dirty="0">
                <a:solidFill>
                  <a:srgbClr val="1B1B1B"/>
                </a:solidFill>
                <a:effectLst/>
                <a:highlight>
                  <a:srgbClr val="FFFFFF"/>
                </a:highlight>
                <a:latin typeface="Inter"/>
              </a:rPr>
              <a:t>UML </a:t>
            </a:r>
            <a:r>
              <a:rPr lang="uk-UA" sz="2000" b="0" i="0" dirty="0">
                <a:solidFill>
                  <a:srgbClr val="1B1B1B"/>
                </a:solidFill>
                <a:effectLst/>
                <a:highlight>
                  <a:srgbClr val="FFFFFF"/>
                </a:highlight>
                <a:latin typeface="Inter"/>
              </a:rPr>
              <a:t>відношення композиції проявляється у звичайній стрілці від головної сутності до залежної, при цьому з боку головної сутності, яка містить об’єкт другої сутності, розташовується зафарбований ромбик:</a:t>
            </a:r>
            <a:endParaRPr lang="uk-UA" sz="2000" dirty="0"/>
          </a:p>
        </p:txBody>
      </p:sp>
      <p:pic>
        <p:nvPicPr>
          <p:cNvPr id="7" name="Рисунок 6">
            <a:extLst>
              <a:ext uri="{FF2B5EF4-FFF2-40B4-BE49-F238E27FC236}">
                <a16:creationId xmlns:a16="http://schemas.microsoft.com/office/drawing/2014/main" id="{D212CC98-59C7-E050-BC85-C01104B77BBE}"/>
              </a:ext>
            </a:extLst>
          </p:cNvPr>
          <p:cNvPicPr>
            <a:picLocks noChangeAspect="1"/>
          </p:cNvPicPr>
          <p:nvPr/>
        </p:nvPicPr>
        <p:blipFill>
          <a:blip r:embed="rId2"/>
          <a:stretch>
            <a:fillRect/>
          </a:stretch>
        </p:blipFill>
        <p:spPr>
          <a:xfrm>
            <a:off x="5803062" y="2750525"/>
            <a:ext cx="5706271" cy="2172003"/>
          </a:xfrm>
          <a:prstGeom prst="rect">
            <a:avLst/>
          </a:prstGeom>
        </p:spPr>
      </p:pic>
      <p:sp>
        <p:nvSpPr>
          <p:cNvPr id="8" name="Заголовок 1">
            <a:extLst>
              <a:ext uri="{FF2B5EF4-FFF2-40B4-BE49-F238E27FC236}">
                <a16:creationId xmlns:a16="http://schemas.microsoft.com/office/drawing/2014/main" id="{8F03DE5F-1314-08C6-DE50-B88817593002}"/>
              </a:ext>
            </a:extLst>
          </p:cNvPr>
          <p:cNvSpPr>
            <a:spLocks noGrp="1"/>
          </p:cNvSpPr>
          <p:nvPr>
            <p:ph type="title"/>
          </p:nvPr>
        </p:nvSpPr>
        <p:spPr>
          <a:xfrm>
            <a:off x="838200" y="-1"/>
            <a:ext cx="10515600" cy="962025"/>
          </a:xfrm>
        </p:spPr>
        <p:txBody>
          <a:bodyPr/>
          <a:lstStyle/>
          <a:p>
            <a:pPr algn="ctr"/>
            <a:r>
              <a:rPr lang="uk-UA" i="0" dirty="0">
                <a:solidFill>
                  <a:srgbClr val="1B1B1B"/>
                </a:solidFill>
                <a:effectLst/>
                <a:highlight>
                  <a:srgbClr val="FFFFFF"/>
                </a:highlight>
                <a:latin typeface="Times New Roman" panose="02020603050405020304" pitchFamily="18" charset="0"/>
                <a:cs typeface="Times New Roman" panose="02020603050405020304" pitchFamily="18" charset="0"/>
              </a:rPr>
              <a:t>Композиція</a:t>
            </a:r>
            <a:endParaRPr lang="uk-UA"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753D4768-CD6A-57AB-92A8-4C5E3C395460}"/>
              </a:ext>
            </a:extLst>
          </p:cNvPr>
          <p:cNvPicPr>
            <a:picLocks noChangeAspect="1"/>
          </p:cNvPicPr>
          <p:nvPr/>
        </p:nvPicPr>
        <p:blipFill>
          <a:blip r:embed="rId3"/>
          <a:stretch>
            <a:fillRect/>
          </a:stretch>
        </p:blipFill>
        <p:spPr>
          <a:xfrm>
            <a:off x="1119694" y="4250901"/>
            <a:ext cx="4005012" cy="2254673"/>
          </a:xfrm>
          <a:prstGeom prst="rect">
            <a:avLst/>
          </a:prstGeom>
        </p:spPr>
      </p:pic>
    </p:spTree>
    <p:extLst>
      <p:ext uri="{BB962C8B-B14F-4D97-AF65-F5344CB8AC3E}">
        <p14:creationId xmlns:p14="http://schemas.microsoft.com/office/powerpoint/2010/main" val="323916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A8588B6-EEF8-D648-B411-2D9D8DA0D2D1}"/>
              </a:ext>
            </a:extLst>
          </p:cNvPr>
          <p:cNvSpPr txBox="1">
            <a:spLocks/>
          </p:cNvSpPr>
          <p:nvPr/>
        </p:nvSpPr>
        <p:spPr>
          <a:xfrm>
            <a:off x="838200" y="-1"/>
            <a:ext cx="10515600" cy="962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1B1B1B"/>
                </a:solidFill>
                <a:highlight>
                  <a:srgbClr val="FFFFFF"/>
                </a:highlight>
                <a:latin typeface="Times New Roman" panose="02020603050405020304" pitchFamily="18" charset="0"/>
                <a:cs typeface="Times New Roman" panose="02020603050405020304" pitchFamily="18" charset="0"/>
              </a:rPr>
              <a:t>Агрегація</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176195F-5CB5-683B-A0CE-4123E9BFC8F5}"/>
              </a:ext>
            </a:extLst>
          </p:cNvPr>
          <p:cNvSpPr txBox="1"/>
          <p:nvPr/>
        </p:nvSpPr>
        <p:spPr>
          <a:xfrm>
            <a:off x="742950" y="962024"/>
            <a:ext cx="6096000" cy="923330"/>
          </a:xfrm>
          <a:prstGeom prst="rect">
            <a:avLst/>
          </a:prstGeom>
          <a:noFill/>
        </p:spPr>
        <p:txBody>
          <a:bodyPr wrap="square">
            <a:spAutoFit/>
          </a:bodyPr>
          <a:lstStyle/>
          <a:p>
            <a:r>
              <a:rPr lang="uk-UA" b="0" i="0" dirty="0">
                <a:solidFill>
                  <a:srgbClr val="1B1B1B"/>
                </a:solidFill>
                <a:effectLst/>
                <a:highlight>
                  <a:srgbClr val="FFFFFF"/>
                </a:highlight>
                <a:latin typeface="Inter"/>
              </a:rPr>
              <a:t>Від композиції слід відрізняти агрегацію. Вона також передбачає відношення </a:t>
            </a:r>
            <a:r>
              <a:rPr lang="en-US" b="1" i="0" dirty="0">
                <a:solidFill>
                  <a:srgbClr val="1B1B1B"/>
                </a:solidFill>
                <a:effectLst/>
                <a:highlight>
                  <a:srgbClr val="FFFFFF"/>
                </a:highlight>
                <a:latin typeface="Inter"/>
              </a:rPr>
              <a:t>HAS A</a:t>
            </a:r>
            <a:r>
              <a:rPr lang="en-US" b="0" i="0" dirty="0">
                <a:solidFill>
                  <a:srgbClr val="1B1B1B"/>
                </a:solidFill>
                <a:effectLst/>
                <a:highlight>
                  <a:srgbClr val="FFFFFF"/>
                </a:highlight>
                <a:latin typeface="Inter"/>
              </a:rPr>
              <a:t> , </a:t>
            </a:r>
            <a:r>
              <a:rPr lang="uk-UA" b="0" i="0" dirty="0">
                <a:solidFill>
                  <a:srgbClr val="1B1B1B"/>
                </a:solidFill>
                <a:effectLst/>
                <a:highlight>
                  <a:srgbClr val="FFFFFF"/>
                </a:highlight>
                <a:latin typeface="Inter"/>
              </a:rPr>
              <a:t>але вона реалізується інакше:</a:t>
            </a:r>
            <a:endParaRPr lang="uk-UA" dirty="0"/>
          </a:p>
        </p:txBody>
      </p:sp>
      <p:sp>
        <p:nvSpPr>
          <p:cNvPr id="8" name="TextBox 7">
            <a:extLst>
              <a:ext uri="{FF2B5EF4-FFF2-40B4-BE49-F238E27FC236}">
                <a16:creationId xmlns:a16="http://schemas.microsoft.com/office/drawing/2014/main" id="{B8EF7525-615F-3335-00EB-9BE66BDBF882}"/>
              </a:ext>
            </a:extLst>
          </p:cNvPr>
          <p:cNvSpPr txBox="1"/>
          <p:nvPr/>
        </p:nvSpPr>
        <p:spPr>
          <a:xfrm>
            <a:off x="962025" y="2268915"/>
            <a:ext cx="6096000" cy="3139321"/>
          </a:xfrm>
          <a:prstGeom prst="rect">
            <a:avLst/>
          </a:prstGeom>
          <a:noFill/>
        </p:spPr>
        <p:txBody>
          <a:bodyPr wrap="square">
            <a:spAutoFit/>
          </a:bodyPr>
          <a:lstStyle/>
          <a:p>
            <a:r>
              <a:rPr lang="uk-UA" dirty="0" err="1"/>
              <a:t>public</a:t>
            </a:r>
            <a:r>
              <a:rPr lang="uk-UA" dirty="0"/>
              <a:t> </a:t>
            </a:r>
            <a:r>
              <a:rPr lang="uk-UA" dirty="0" err="1"/>
              <a:t>abstract</a:t>
            </a:r>
            <a:r>
              <a:rPr lang="uk-UA" dirty="0"/>
              <a:t> </a:t>
            </a:r>
            <a:r>
              <a:rPr lang="uk-UA" dirty="0" err="1"/>
              <a:t>class</a:t>
            </a:r>
            <a:r>
              <a:rPr lang="uk-UA" dirty="0"/>
              <a:t> </a:t>
            </a:r>
            <a:r>
              <a:rPr lang="uk-UA" dirty="0" err="1"/>
              <a:t>Engine</a:t>
            </a:r>
            <a:endParaRPr lang="uk-UA" dirty="0"/>
          </a:p>
          <a:p>
            <a:r>
              <a:rPr lang="uk-UA" dirty="0"/>
              <a:t>{ }</a:t>
            </a:r>
          </a:p>
          <a:p>
            <a:r>
              <a:rPr lang="uk-UA" dirty="0"/>
              <a:t> </a:t>
            </a:r>
          </a:p>
          <a:p>
            <a:r>
              <a:rPr lang="uk-UA" dirty="0" err="1"/>
              <a:t>publicclassCar</a:t>
            </a:r>
            <a:endParaRPr lang="uk-UA" dirty="0"/>
          </a:p>
          <a:p>
            <a:r>
              <a:rPr lang="uk-UA" dirty="0"/>
              <a:t>{</a:t>
            </a:r>
          </a:p>
          <a:p>
            <a:r>
              <a:rPr lang="uk-UA" dirty="0"/>
              <a:t>     </a:t>
            </a:r>
            <a:r>
              <a:rPr lang="uk-UA" dirty="0" err="1"/>
              <a:t>Engine</a:t>
            </a:r>
            <a:r>
              <a:rPr lang="uk-UA" dirty="0"/>
              <a:t> </a:t>
            </a:r>
            <a:r>
              <a:rPr lang="uk-UA" dirty="0" err="1"/>
              <a:t>engine</a:t>
            </a:r>
            <a:r>
              <a:rPr lang="uk-UA" dirty="0"/>
              <a:t>;</a:t>
            </a:r>
          </a:p>
          <a:p>
            <a:r>
              <a:rPr lang="uk-UA" dirty="0"/>
              <a:t>     </a:t>
            </a:r>
            <a:r>
              <a:rPr lang="uk-UA" dirty="0" err="1"/>
              <a:t>publicCar</a:t>
            </a:r>
            <a:r>
              <a:rPr lang="uk-UA" dirty="0"/>
              <a:t>(</a:t>
            </a:r>
            <a:r>
              <a:rPr lang="uk-UA" dirty="0" err="1"/>
              <a:t>Engine</a:t>
            </a:r>
            <a:r>
              <a:rPr lang="uk-UA" dirty="0"/>
              <a:t> </a:t>
            </a:r>
            <a:r>
              <a:rPr lang="uk-UA" dirty="0" err="1"/>
              <a:t>eng</a:t>
            </a:r>
            <a:r>
              <a:rPr lang="uk-UA" dirty="0"/>
              <a:t>)</a:t>
            </a:r>
          </a:p>
          <a:p>
            <a:r>
              <a:rPr lang="uk-UA" dirty="0"/>
              <a:t>     {</a:t>
            </a:r>
          </a:p>
          <a:p>
            <a:r>
              <a:rPr lang="uk-UA" dirty="0"/>
              <a:t>     </a:t>
            </a:r>
            <a:r>
              <a:rPr lang="uk-UA" dirty="0" err="1"/>
              <a:t>engine</a:t>
            </a:r>
            <a:r>
              <a:rPr lang="uk-UA" dirty="0"/>
              <a:t> = </a:t>
            </a:r>
            <a:r>
              <a:rPr lang="uk-UA" dirty="0" err="1"/>
              <a:t>eng</a:t>
            </a:r>
            <a:r>
              <a:rPr lang="uk-UA" dirty="0"/>
              <a:t>;</a:t>
            </a:r>
          </a:p>
          <a:p>
            <a:r>
              <a:rPr lang="uk-UA" dirty="0"/>
              <a:t>     }</a:t>
            </a:r>
          </a:p>
          <a:p>
            <a:r>
              <a:rPr lang="uk-UA" dirty="0"/>
              <a:t>}</a:t>
            </a:r>
          </a:p>
        </p:txBody>
      </p:sp>
      <p:sp>
        <p:nvSpPr>
          <p:cNvPr id="10" name="TextBox 9">
            <a:extLst>
              <a:ext uri="{FF2B5EF4-FFF2-40B4-BE49-F238E27FC236}">
                <a16:creationId xmlns:a16="http://schemas.microsoft.com/office/drawing/2014/main" id="{F562DABD-9A42-ABA9-A9D8-66D373DFF53C}"/>
              </a:ext>
            </a:extLst>
          </p:cNvPr>
          <p:cNvSpPr txBox="1"/>
          <p:nvPr/>
        </p:nvSpPr>
        <p:spPr>
          <a:xfrm>
            <a:off x="5791200" y="4618762"/>
            <a:ext cx="6096000" cy="1754326"/>
          </a:xfrm>
          <a:prstGeom prst="rect">
            <a:avLst/>
          </a:prstGeom>
          <a:noFill/>
        </p:spPr>
        <p:txBody>
          <a:bodyPr wrap="square">
            <a:spAutoFit/>
          </a:bodyPr>
          <a:lstStyle/>
          <a:p>
            <a:r>
              <a:rPr lang="uk-UA" b="0" i="0" dirty="0">
                <a:solidFill>
                  <a:srgbClr val="1B1B1B"/>
                </a:solidFill>
                <a:effectLst/>
                <a:highlight>
                  <a:srgbClr val="FFFFFF"/>
                </a:highlight>
                <a:latin typeface="Inter"/>
              </a:rPr>
              <a:t>При агрегації реалізується слабкий зв’язок, тобто в даному випадку об’єкти </a:t>
            </a:r>
            <a:r>
              <a:rPr lang="en-US" b="1" i="0" dirty="0">
                <a:solidFill>
                  <a:srgbClr val="1B1B1B"/>
                </a:solidFill>
                <a:effectLst/>
                <a:highlight>
                  <a:srgbClr val="FFFFFF"/>
                </a:highlight>
                <a:latin typeface="Inter"/>
              </a:rPr>
              <a:t>Car </a:t>
            </a:r>
            <a:r>
              <a:rPr lang="uk-UA" b="0" i="0" dirty="0">
                <a:solidFill>
                  <a:srgbClr val="1B1B1B"/>
                </a:solidFill>
                <a:effectLst/>
                <a:highlight>
                  <a:srgbClr val="FFFFFF"/>
                </a:highlight>
                <a:latin typeface="Inter"/>
              </a:rPr>
              <a:t>та </a:t>
            </a:r>
            <a:r>
              <a:rPr lang="en-US" b="1" i="0" dirty="0">
                <a:solidFill>
                  <a:srgbClr val="1B1B1B"/>
                </a:solidFill>
                <a:effectLst/>
                <a:highlight>
                  <a:srgbClr val="FFFFFF"/>
                </a:highlight>
                <a:latin typeface="Inter"/>
              </a:rPr>
              <a:t>Engine </a:t>
            </a:r>
            <a:r>
              <a:rPr lang="uk-UA" b="0" i="0" dirty="0">
                <a:solidFill>
                  <a:srgbClr val="1B1B1B"/>
                </a:solidFill>
                <a:effectLst/>
                <a:highlight>
                  <a:srgbClr val="FFFFFF"/>
                </a:highlight>
                <a:latin typeface="Inter"/>
              </a:rPr>
              <a:t>будуть рівноправними. Конструктор </a:t>
            </a:r>
            <a:r>
              <a:rPr lang="en-US" b="1" i="0" dirty="0">
                <a:solidFill>
                  <a:srgbClr val="1B1B1B"/>
                </a:solidFill>
                <a:effectLst/>
                <a:highlight>
                  <a:srgbClr val="FFFFFF"/>
                </a:highlight>
                <a:latin typeface="Inter"/>
              </a:rPr>
              <a:t>Car </a:t>
            </a:r>
            <a:r>
              <a:rPr lang="uk-UA" b="0" i="0" dirty="0">
                <a:solidFill>
                  <a:srgbClr val="1B1B1B"/>
                </a:solidFill>
                <a:effectLst/>
                <a:highlight>
                  <a:srgbClr val="FFFFFF"/>
                </a:highlight>
                <a:latin typeface="Inter"/>
              </a:rPr>
              <a:t>передається посилання на вже наявний об’єкт </a:t>
            </a:r>
            <a:r>
              <a:rPr lang="en-US" b="1" i="0" dirty="0">
                <a:solidFill>
                  <a:srgbClr val="1B1B1B"/>
                </a:solidFill>
                <a:effectLst/>
                <a:highlight>
                  <a:srgbClr val="FFFFFF"/>
                </a:highlight>
                <a:latin typeface="Inter"/>
              </a:rPr>
              <a:t>Engine</a:t>
            </a:r>
            <a:r>
              <a:rPr lang="en-US" b="0" i="0" dirty="0">
                <a:solidFill>
                  <a:srgbClr val="1B1B1B"/>
                </a:solidFill>
                <a:effectLst/>
                <a:highlight>
                  <a:srgbClr val="FFFFFF"/>
                </a:highlight>
                <a:latin typeface="Inter"/>
              </a:rPr>
              <a:t>. </a:t>
            </a:r>
            <a:r>
              <a:rPr lang="uk-UA" b="0" i="0" dirty="0">
                <a:solidFill>
                  <a:srgbClr val="1B1B1B"/>
                </a:solidFill>
                <a:effectLst/>
                <a:highlight>
                  <a:srgbClr val="FFFFFF"/>
                </a:highlight>
                <a:latin typeface="Inter"/>
              </a:rPr>
              <a:t>Та, зазвичай, визначається посилання не так на конкретний клас, але в абстрактний клас чи інтерфейс, що збільшує гнучкість програми.</a:t>
            </a:r>
            <a:endParaRPr lang="uk-UA" dirty="0"/>
          </a:p>
        </p:txBody>
      </p:sp>
    </p:spTree>
    <p:extLst>
      <p:ext uri="{BB962C8B-B14F-4D97-AF65-F5344CB8AC3E}">
        <p14:creationId xmlns:p14="http://schemas.microsoft.com/office/powerpoint/2010/main" val="84000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865DD9A-B75F-9724-442A-91D8BAFE7951}"/>
              </a:ext>
            </a:extLst>
          </p:cNvPr>
          <p:cNvSpPr txBox="1">
            <a:spLocks/>
          </p:cNvSpPr>
          <p:nvPr/>
        </p:nvSpPr>
        <p:spPr>
          <a:xfrm>
            <a:off x="838200" y="-1"/>
            <a:ext cx="10515600" cy="962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1B1B1B"/>
                </a:solidFill>
                <a:highlight>
                  <a:srgbClr val="FFFFFF"/>
                </a:highlight>
                <a:latin typeface="Times New Roman" panose="02020603050405020304" pitchFamily="18" charset="0"/>
                <a:cs typeface="Times New Roman" panose="02020603050405020304" pitchFamily="18" charset="0"/>
              </a:rPr>
              <a:t>Агрегація</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00222EA-43A4-99C1-85D6-978524841365}"/>
              </a:ext>
            </a:extLst>
          </p:cNvPr>
          <p:cNvSpPr txBox="1"/>
          <p:nvPr/>
        </p:nvSpPr>
        <p:spPr>
          <a:xfrm>
            <a:off x="838200" y="1148060"/>
            <a:ext cx="6096000" cy="923330"/>
          </a:xfrm>
          <a:prstGeom prst="rect">
            <a:avLst/>
          </a:prstGeom>
          <a:noFill/>
        </p:spPr>
        <p:txBody>
          <a:bodyPr wrap="square">
            <a:spAutoFit/>
          </a:bodyPr>
          <a:lstStyle/>
          <a:p>
            <a:r>
              <a:rPr lang="ru-RU" b="0" i="0" dirty="0" err="1">
                <a:solidFill>
                  <a:srgbClr val="1B1B1B"/>
                </a:solidFill>
                <a:effectLst/>
                <a:highlight>
                  <a:srgbClr val="FFFFFF"/>
                </a:highlight>
                <a:latin typeface="Inter"/>
              </a:rPr>
              <a:t>Відношення</a:t>
            </a:r>
            <a:r>
              <a:rPr lang="ru-RU" b="0" i="0" dirty="0">
                <a:solidFill>
                  <a:srgbClr val="1B1B1B"/>
                </a:solidFill>
                <a:effectLst/>
                <a:highlight>
                  <a:srgbClr val="FFFFFF"/>
                </a:highlight>
                <a:latin typeface="Inter"/>
              </a:rPr>
              <a:t> </a:t>
            </a:r>
            <a:r>
              <a:rPr lang="ru-RU" b="0" i="0" dirty="0" err="1">
                <a:solidFill>
                  <a:srgbClr val="1B1B1B"/>
                </a:solidFill>
                <a:effectLst/>
                <a:highlight>
                  <a:srgbClr val="FFFFFF"/>
                </a:highlight>
                <a:latin typeface="Inter"/>
              </a:rPr>
              <a:t>агрегації</a:t>
            </a:r>
            <a:r>
              <a:rPr lang="ru-RU" b="0" i="0" dirty="0">
                <a:solidFill>
                  <a:srgbClr val="1B1B1B"/>
                </a:solidFill>
                <a:effectLst/>
                <a:highlight>
                  <a:srgbClr val="FFFFFF"/>
                </a:highlight>
                <a:latin typeface="Inter"/>
              </a:rPr>
              <a:t> на </a:t>
            </a:r>
            <a:r>
              <a:rPr lang="ru-RU" b="0" i="0" dirty="0" err="1">
                <a:solidFill>
                  <a:srgbClr val="1B1B1B"/>
                </a:solidFill>
                <a:effectLst/>
                <a:highlight>
                  <a:srgbClr val="FFFFFF"/>
                </a:highlight>
                <a:latin typeface="Inter"/>
              </a:rPr>
              <a:t>діаграмах</a:t>
            </a:r>
            <a:r>
              <a:rPr lang="ru-RU" b="0" i="0" dirty="0">
                <a:solidFill>
                  <a:srgbClr val="1B1B1B"/>
                </a:solidFill>
                <a:effectLst/>
                <a:highlight>
                  <a:srgbClr val="FFFFFF"/>
                </a:highlight>
                <a:latin typeface="Inter"/>
              </a:rPr>
              <a:t> </a:t>
            </a:r>
            <a:r>
              <a:rPr lang="ru-RU" b="1" i="0" dirty="0">
                <a:solidFill>
                  <a:srgbClr val="1B1B1B"/>
                </a:solidFill>
                <a:effectLst/>
                <a:highlight>
                  <a:srgbClr val="FFFFFF"/>
                </a:highlight>
                <a:latin typeface="Inter"/>
              </a:rPr>
              <a:t>UML </a:t>
            </a:r>
            <a:r>
              <a:rPr lang="ru-RU" b="0" i="0" dirty="0" err="1">
                <a:solidFill>
                  <a:srgbClr val="1B1B1B"/>
                </a:solidFill>
                <a:effectLst/>
                <a:highlight>
                  <a:srgbClr val="FFFFFF"/>
                </a:highlight>
                <a:latin typeface="Inter"/>
              </a:rPr>
              <a:t>відображається</a:t>
            </a:r>
            <a:r>
              <a:rPr lang="ru-RU" b="0" i="0" dirty="0">
                <a:solidFill>
                  <a:srgbClr val="1B1B1B"/>
                </a:solidFill>
                <a:effectLst/>
                <a:highlight>
                  <a:srgbClr val="FFFFFF"/>
                </a:highlight>
                <a:latin typeface="Inter"/>
              </a:rPr>
              <a:t> так само, як і </a:t>
            </a:r>
            <a:r>
              <a:rPr lang="ru-RU" b="0" i="0" dirty="0" err="1">
                <a:solidFill>
                  <a:srgbClr val="1B1B1B"/>
                </a:solidFill>
                <a:effectLst/>
                <a:highlight>
                  <a:srgbClr val="FFFFFF"/>
                </a:highlight>
                <a:latin typeface="Inter"/>
              </a:rPr>
              <a:t>відношення</a:t>
            </a:r>
            <a:r>
              <a:rPr lang="ru-RU" b="0" i="0" dirty="0">
                <a:solidFill>
                  <a:srgbClr val="1B1B1B"/>
                </a:solidFill>
                <a:effectLst/>
                <a:highlight>
                  <a:srgbClr val="FFFFFF"/>
                </a:highlight>
                <a:latin typeface="Inter"/>
              </a:rPr>
              <a:t> </a:t>
            </a:r>
            <a:r>
              <a:rPr lang="ru-RU" b="0" i="0" dirty="0" err="1">
                <a:solidFill>
                  <a:srgbClr val="1B1B1B"/>
                </a:solidFill>
                <a:effectLst/>
                <a:highlight>
                  <a:srgbClr val="FFFFFF"/>
                </a:highlight>
                <a:latin typeface="Inter"/>
              </a:rPr>
              <a:t>композиції</a:t>
            </a:r>
            <a:r>
              <a:rPr lang="ru-RU" b="0" i="0" dirty="0">
                <a:solidFill>
                  <a:srgbClr val="1B1B1B"/>
                </a:solidFill>
                <a:effectLst/>
                <a:highlight>
                  <a:srgbClr val="FFFFFF"/>
                </a:highlight>
                <a:latin typeface="Inter"/>
              </a:rPr>
              <a:t>, </a:t>
            </a:r>
            <a:r>
              <a:rPr lang="ru-RU" b="0" i="0" dirty="0" err="1">
                <a:solidFill>
                  <a:srgbClr val="1B1B1B"/>
                </a:solidFill>
                <a:effectLst/>
                <a:highlight>
                  <a:srgbClr val="FFFFFF"/>
                </a:highlight>
                <a:latin typeface="Inter"/>
              </a:rPr>
              <a:t>тільки</a:t>
            </a:r>
            <a:r>
              <a:rPr lang="ru-RU" b="0" i="0" dirty="0">
                <a:solidFill>
                  <a:srgbClr val="1B1B1B"/>
                </a:solidFill>
                <a:effectLst/>
                <a:highlight>
                  <a:srgbClr val="FFFFFF"/>
                </a:highlight>
                <a:latin typeface="Inter"/>
              </a:rPr>
              <a:t> </a:t>
            </a:r>
            <a:r>
              <a:rPr lang="ru-RU" b="0" i="0" dirty="0" err="1">
                <a:solidFill>
                  <a:srgbClr val="1B1B1B"/>
                </a:solidFill>
                <a:effectLst/>
                <a:highlight>
                  <a:srgbClr val="FFFFFF"/>
                </a:highlight>
                <a:latin typeface="Inter"/>
              </a:rPr>
              <a:t>тепер</a:t>
            </a:r>
            <a:r>
              <a:rPr lang="ru-RU" b="0" i="0" dirty="0">
                <a:solidFill>
                  <a:srgbClr val="1B1B1B"/>
                </a:solidFill>
                <a:effectLst/>
                <a:highlight>
                  <a:srgbClr val="FFFFFF"/>
                </a:highlight>
                <a:latin typeface="Inter"/>
              </a:rPr>
              <a:t> ромб буде </a:t>
            </a:r>
            <a:r>
              <a:rPr lang="ru-RU" b="0" i="0" dirty="0" err="1">
                <a:solidFill>
                  <a:srgbClr val="1B1B1B"/>
                </a:solidFill>
                <a:effectLst/>
                <a:highlight>
                  <a:srgbClr val="FFFFFF"/>
                </a:highlight>
                <a:latin typeface="Inter"/>
              </a:rPr>
              <a:t>незафарбованим</a:t>
            </a:r>
            <a:r>
              <a:rPr lang="ru-RU" b="0" i="0" dirty="0">
                <a:solidFill>
                  <a:srgbClr val="1B1B1B"/>
                </a:solidFill>
                <a:effectLst/>
                <a:highlight>
                  <a:srgbClr val="FFFFFF"/>
                </a:highlight>
                <a:latin typeface="Inter"/>
              </a:rPr>
              <a:t>:</a:t>
            </a:r>
            <a:endParaRPr lang="uk-UA" dirty="0"/>
          </a:p>
        </p:txBody>
      </p:sp>
      <p:pic>
        <p:nvPicPr>
          <p:cNvPr id="8" name="Рисунок 7">
            <a:extLst>
              <a:ext uri="{FF2B5EF4-FFF2-40B4-BE49-F238E27FC236}">
                <a16:creationId xmlns:a16="http://schemas.microsoft.com/office/drawing/2014/main" id="{19753924-06A7-C361-635F-3DE035D690A1}"/>
              </a:ext>
            </a:extLst>
          </p:cNvPr>
          <p:cNvPicPr>
            <a:picLocks noChangeAspect="1"/>
          </p:cNvPicPr>
          <p:nvPr/>
        </p:nvPicPr>
        <p:blipFill>
          <a:blip r:embed="rId2"/>
          <a:stretch>
            <a:fillRect/>
          </a:stretch>
        </p:blipFill>
        <p:spPr>
          <a:xfrm>
            <a:off x="3538180" y="2700204"/>
            <a:ext cx="5115639" cy="1914792"/>
          </a:xfrm>
          <a:prstGeom prst="rect">
            <a:avLst/>
          </a:prstGeom>
        </p:spPr>
      </p:pic>
      <p:pic>
        <p:nvPicPr>
          <p:cNvPr id="10" name="Рисунок 9">
            <a:extLst>
              <a:ext uri="{FF2B5EF4-FFF2-40B4-BE49-F238E27FC236}">
                <a16:creationId xmlns:a16="http://schemas.microsoft.com/office/drawing/2014/main" id="{D1D068F8-AE88-E283-DCFB-2A64A6E84B31}"/>
              </a:ext>
            </a:extLst>
          </p:cNvPr>
          <p:cNvPicPr>
            <a:picLocks noChangeAspect="1"/>
          </p:cNvPicPr>
          <p:nvPr/>
        </p:nvPicPr>
        <p:blipFill>
          <a:blip r:embed="rId3"/>
          <a:stretch>
            <a:fillRect/>
          </a:stretch>
        </p:blipFill>
        <p:spPr>
          <a:xfrm>
            <a:off x="7667625" y="4614996"/>
            <a:ext cx="4286250" cy="2057400"/>
          </a:xfrm>
          <a:prstGeom prst="rect">
            <a:avLst/>
          </a:prstGeom>
        </p:spPr>
      </p:pic>
    </p:spTree>
    <p:extLst>
      <p:ext uri="{BB962C8B-B14F-4D97-AF65-F5344CB8AC3E}">
        <p14:creationId xmlns:p14="http://schemas.microsoft.com/office/powerpoint/2010/main" val="218361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E52666-1112-D75D-232F-20C1F1872F35}"/>
              </a:ext>
            </a:extLst>
          </p:cNvPr>
          <p:cNvSpPr>
            <a:spLocks noGrp="1"/>
          </p:cNvSpPr>
          <p:nvPr>
            <p:ph type="title"/>
          </p:nvPr>
        </p:nvSpPr>
        <p:spPr/>
        <p:txBody>
          <a:bodyPr/>
          <a:lstStyle/>
          <a:p>
            <a:r>
              <a:rPr lang="en-US" dirty="0"/>
              <a:t>SOLID</a:t>
            </a:r>
            <a:endParaRPr lang="uk-UA" dirty="0"/>
          </a:p>
        </p:txBody>
      </p:sp>
      <p:sp>
        <p:nvSpPr>
          <p:cNvPr id="3" name="Объект 2">
            <a:extLst>
              <a:ext uri="{FF2B5EF4-FFF2-40B4-BE49-F238E27FC236}">
                <a16:creationId xmlns:a16="http://schemas.microsoft.com/office/drawing/2014/main" id="{0EB2B090-B342-2D21-0F4C-C0310E399E86}"/>
              </a:ext>
            </a:extLst>
          </p:cNvPr>
          <p:cNvSpPr>
            <a:spLocks noGrp="1"/>
          </p:cNvSpPr>
          <p:nvPr>
            <p:ph idx="1"/>
          </p:nvPr>
        </p:nvSpPr>
        <p:spPr/>
        <p:txBody>
          <a:bodyPr/>
          <a:lstStyle/>
          <a:p>
            <a:pPr algn="l" rtl="0"/>
            <a:r>
              <a:rPr lang="uk-UA" b="0" i="0" dirty="0">
                <a:solidFill>
                  <a:srgbClr val="202838"/>
                </a:solidFill>
                <a:effectLst/>
                <a:highlight>
                  <a:srgbClr val="FFFFFF"/>
                </a:highlight>
                <a:latin typeface="Roboto" panose="02000000000000000000" pitchFamily="2" charset="0"/>
              </a:rPr>
              <a:t>Це найцікавіший з усіх принципів та найкорисніший. А якщо точніше, то це набір принципів, які націлені на допомогу розробникам для створення чистого, добре структурованого коду, який легко підтримувати. </a:t>
            </a:r>
          </a:p>
          <a:p>
            <a:pPr algn="l" rtl="0"/>
            <a:r>
              <a:rPr lang="en-US" b="0" i="0" dirty="0">
                <a:solidFill>
                  <a:srgbClr val="202838"/>
                </a:solidFill>
                <a:effectLst/>
                <a:highlight>
                  <a:srgbClr val="FFFFFF"/>
                </a:highlight>
                <a:latin typeface="Roboto" panose="02000000000000000000" pitchFamily="2" charset="0"/>
              </a:rPr>
              <a:t>S — Single Responsibility Principle</a:t>
            </a:r>
          </a:p>
          <a:p>
            <a:pPr algn="l" rtl="0"/>
            <a:r>
              <a:rPr lang="en-US" b="0" i="0" dirty="0">
                <a:solidFill>
                  <a:srgbClr val="202838"/>
                </a:solidFill>
                <a:effectLst/>
                <a:highlight>
                  <a:srgbClr val="FFFFFF"/>
                </a:highlight>
                <a:latin typeface="Roboto" panose="02000000000000000000" pitchFamily="2" charset="0"/>
              </a:rPr>
              <a:t>O — Open-Closed Principle</a:t>
            </a:r>
          </a:p>
          <a:p>
            <a:pPr algn="l" rtl="0"/>
            <a:r>
              <a:rPr lang="en-US" b="0" i="0" dirty="0">
                <a:solidFill>
                  <a:srgbClr val="202838"/>
                </a:solidFill>
                <a:effectLst/>
                <a:highlight>
                  <a:srgbClr val="FFFFFF"/>
                </a:highlight>
                <a:latin typeface="Roboto" panose="02000000000000000000" pitchFamily="2" charset="0"/>
              </a:rPr>
              <a:t>L — </a:t>
            </a:r>
            <a:r>
              <a:rPr lang="en-US" b="0" i="0" dirty="0" err="1">
                <a:solidFill>
                  <a:srgbClr val="202838"/>
                </a:solidFill>
                <a:effectLst/>
                <a:highlight>
                  <a:srgbClr val="FFFFFF"/>
                </a:highlight>
                <a:latin typeface="Roboto" panose="02000000000000000000" pitchFamily="2" charset="0"/>
              </a:rPr>
              <a:t>Liskov</a:t>
            </a:r>
            <a:r>
              <a:rPr lang="en-US" b="0" i="0" dirty="0">
                <a:solidFill>
                  <a:srgbClr val="202838"/>
                </a:solidFill>
                <a:effectLst/>
                <a:highlight>
                  <a:srgbClr val="FFFFFF"/>
                </a:highlight>
                <a:latin typeface="Roboto" panose="02000000000000000000" pitchFamily="2" charset="0"/>
              </a:rPr>
              <a:t> Substitution Principle</a:t>
            </a:r>
          </a:p>
          <a:p>
            <a:pPr algn="l" rtl="0"/>
            <a:r>
              <a:rPr lang="en-US" b="0" i="0" dirty="0">
                <a:solidFill>
                  <a:srgbClr val="202838"/>
                </a:solidFill>
                <a:effectLst/>
                <a:highlight>
                  <a:srgbClr val="FFFFFF"/>
                </a:highlight>
                <a:latin typeface="Roboto" panose="02000000000000000000" pitchFamily="2" charset="0"/>
              </a:rPr>
              <a:t>I — Interface Segregation Principle</a:t>
            </a:r>
          </a:p>
          <a:p>
            <a:pPr algn="l" rtl="0"/>
            <a:r>
              <a:rPr lang="en-US" b="0" i="0" dirty="0">
                <a:solidFill>
                  <a:srgbClr val="202838"/>
                </a:solidFill>
                <a:effectLst/>
                <a:highlight>
                  <a:srgbClr val="FFFFFF"/>
                </a:highlight>
                <a:latin typeface="Roboto" panose="02000000000000000000" pitchFamily="2" charset="0"/>
              </a:rPr>
              <a:t>D — Dependency Inversion Principle</a:t>
            </a:r>
          </a:p>
          <a:p>
            <a:endParaRPr lang="uk-UA" dirty="0"/>
          </a:p>
        </p:txBody>
      </p:sp>
    </p:spTree>
    <p:extLst>
      <p:ext uri="{BB962C8B-B14F-4D97-AF65-F5344CB8AC3E}">
        <p14:creationId xmlns:p14="http://schemas.microsoft.com/office/powerpoint/2010/main" val="3792591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75AF68-4029-1C49-46FB-71CC91BEFDCF}"/>
              </a:ext>
            </a:extLst>
          </p:cNvPr>
          <p:cNvSpPr>
            <a:spLocks noGrp="1"/>
          </p:cNvSpPr>
          <p:nvPr>
            <p:ph type="title"/>
          </p:nvPr>
        </p:nvSpPr>
        <p:spPr/>
        <p:txBody>
          <a:bodyPr/>
          <a:lstStyle/>
          <a:p>
            <a:r>
              <a:rPr lang="en-US" b="0" i="0" dirty="0">
                <a:solidFill>
                  <a:srgbClr val="202838"/>
                </a:solidFill>
                <a:effectLst/>
                <a:highlight>
                  <a:srgbClr val="FFFFFF"/>
                </a:highlight>
                <a:latin typeface="Roboto" panose="02000000000000000000" pitchFamily="2" charset="0"/>
              </a:rPr>
              <a:t>SRP (Single Responsibility Principle)</a:t>
            </a:r>
            <a:endParaRPr lang="uk-UA" dirty="0"/>
          </a:p>
        </p:txBody>
      </p:sp>
      <p:sp>
        <p:nvSpPr>
          <p:cNvPr id="3" name="Объект 2">
            <a:extLst>
              <a:ext uri="{FF2B5EF4-FFF2-40B4-BE49-F238E27FC236}">
                <a16:creationId xmlns:a16="http://schemas.microsoft.com/office/drawing/2014/main" id="{3B66F69B-9DD4-9EFC-0D63-850FE580A0E1}"/>
              </a:ext>
            </a:extLst>
          </p:cNvPr>
          <p:cNvSpPr>
            <a:spLocks noGrp="1"/>
          </p:cNvSpPr>
          <p:nvPr>
            <p:ph idx="1"/>
          </p:nvPr>
        </p:nvSpPr>
        <p:spPr/>
        <p:txBody>
          <a:bodyPr/>
          <a:lstStyle/>
          <a:p>
            <a:pPr marL="0" indent="0" algn="l" rtl="0">
              <a:buNone/>
            </a:pPr>
            <a:r>
              <a:rPr lang="uk-UA" b="0" i="0" dirty="0">
                <a:solidFill>
                  <a:srgbClr val="202838"/>
                </a:solidFill>
                <a:effectLst/>
                <a:highlight>
                  <a:srgbClr val="FFFFFF"/>
                </a:highlight>
                <a:latin typeface="Roboto" panose="02000000000000000000" pitchFamily="2" charset="0"/>
              </a:rPr>
              <a:t>В </a:t>
            </a:r>
            <a:r>
              <a:rPr lang="en-US" b="0" i="0" dirty="0">
                <a:solidFill>
                  <a:srgbClr val="202838"/>
                </a:solidFill>
                <a:effectLst/>
                <a:highlight>
                  <a:srgbClr val="FFFFFF"/>
                </a:highlight>
                <a:latin typeface="Roboto" panose="02000000000000000000" pitchFamily="2" charset="0"/>
              </a:rPr>
              <a:t>SRP </a:t>
            </a:r>
            <a:r>
              <a:rPr lang="uk-UA" b="0" i="0" dirty="0">
                <a:solidFill>
                  <a:srgbClr val="202838"/>
                </a:solidFill>
                <a:effectLst/>
                <a:highlight>
                  <a:srgbClr val="FFFFFF"/>
                </a:highlight>
                <a:latin typeface="Roboto" panose="02000000000000000000" pitchFamily="2" charset="0"/>
              </a:rPr>
              <a:t>принцип “єдиної відповідальності” Роберт Мартін, консультант та автор в області розробки ПЗ, визначив як “причину для зміни певного класу чи модулю, який може бути переписаним чи зміненим”.</a:t>
            </a:r>
          </a:p>
          <a:p>
            <a:pPr marL="0" indent="0" algn="l" rtl="0">
              <a:buNone/>
            </a:pPr>
            <a:r>
              <a:rPr lang="uk-UA" b="0" i="0" dirty="0">
                <a:solidFill>
                  <a:srgbClr val="202838"/>
                </a:solidFill>
                <a:effectLst/>
                <a:highlight>
                  <a:srgbClr val="FFFFFF"/>
                </a:highlight>
                <a:latin typeface="Roboto" panose="02000000000000000000" pitchFamily="2" charset="0"/>
              </a:rPr>
              <a:t>Наприклад, у нас є якийсь </a:t>
            </a:r>
            <a:r>
              <a:rPr lang="en-US" b="0" i="0" dirty="0">
                <a:solidFill>
                  <a:srgbClr val="202838"/>
                </a:solidFill>
                <a:effectLst/>
                <a:highlight>
                  <a:srgbClr val="FFFFFF"/>
                </a:highlight>
                <a:latin typeface="Roboto" panose="02000000000000000000" pitchFamily="2" charset="0"/>
              </a:rPr>
              <a:t>Report Class. </a:t>
            </a:r>
            <a:r>
              <a:rPr lang="uk-UA" b="0" i="0" dirty="0">
                <a:solidFill>
                  <a:srgbClr val="202838"/>
                </a:solidFill>
                <a:effectLst/>
                <a:highlight>
                  <a:srgbClr val="FFFFFF"/>
                </a:highlight>
                <a:latin typeface="Roboto" panose="02000000000000000000" pitchFamily="2" charset="0"/>
              </a:rPr>
              <a:t>Користувач </a:t>
            </a:r>
            <a:r>
              <a:rPr lang="en-US" b="0" i="0" dirty="0">
                <a:solidFill>
                  <a:srgbClr val="202838"/>
                </a:solidFill>
                <a:effectLst/>
                <a:highlight>
                  <a:srgbClr val="FFFFFF"/>
                </a:highlight>
                <a:latin typeface="Roboto" panose="02000000000000000000" pitchFamily="2" charset="0"/>
              </a:rPr>
              <a:t>Actor </a:t>
            </a:r>
            <a:r>
              <a:rPr lang="uk-UA" b="0" i="0" dirty="0">
                <a:solidFill>
                  <a:srgbClr val="202838"/>
                </a:solidFill>
                <a:effectLst/>
                <a:highlight>
                  <a:srgbClr val="FFFFFF"/>
                </a:highlight>
                <a:latin typeface="Roboto" panose="02000000000000000000" pitchFamily="2" charset="0"/>
              </a:rPr>
              <a:t>звертається до цього класу, щоб скомпілювати репорт та роздрукувати його (відправити на принтер або зробити </a:t>
            </a:r>
            <a:r>
              <a:rPr lang="en-US" b="0" i="0" dirty="0">
                <a:solidFill>
                  <a:srgbClr val="202838"/>
                </a:solidFill>
                <a:effectLst/>
                <a:highlight>
                  <a:srgbClr val="FFFFFF"/>
                </a:highlight>
                <a:latin typeface="Roboto" panose="02000000000000000000" pitchFamily="2" charset="0"/>
              </a:rPr>
              <a:t>PDF). </a:t>
            </a:r>
            <a:r>
              <a:rPr lang="uk-UA" b="0" i="0" dirty="0">
                <a:solidFill>
                  <a:srgbClr val="202838"/>
                </a:solidFill>
                <a:effectLst/>
                <a:highlight>
                  <a:srgbClr val="FFFFFF"/>
                </a:highlight>
                <a:latin typeface="Roboto" panose="02000000000000000000" pitchFamily="2" charset="0"/>
              </a:rPr>
              <a:t>Тобто наш </a:t>
            </a:r>
            <a:r>
              <a:rPr lang="en-US" b="0" i="0" dirty="0">
                <a:solidFill>
                  <a:srgbClr val="202838"/>
                </a:solidFill>
                <a:effectLst/>
                <a:highlight>
                  <a:srgbClr val="FFFFFF"/>
                </a:highlight>
                <a:latin typeface="Roboto" panose="02000000000000000000" pitchFamily="2" charset="0"/>
              </a:rPr>
              <a:t>Report Class </a:t>
            </a:r>
            <a:r>
              <a:rPr lang="uk-UA" b="0" i="0" dirty="0">
                <a:solidFill>
                  <a:srgbClr val="202838"/>
                </a:solidFill>
                <a:effectLst/>
                <a:highlight>
                  <a:srgbClr val="FFFFFF"/>
                </a:highlight>
                <a:latin typeface="Roboto" panose="02000000000000000000" pitchFamily="2" charset="0"/>
              </a:rPr>
              <a:t>і компілює, і друкує.</a:t>
            </a:r>
          </a:p>
          <a:p>
            <a:endParaRPr lang="uk-UA" dirty="0"/>
          </a:p>
        </p:txBody>
      </p:sp>
    </p:spTree>
    <p:extLst>
      <p:ext uri="{BB962C8B-B14F-4D97-AF65-F5344CB8AC3E}">
        <p14:creationId xmlns:p14="http://schemas.microsoft.com/office/powerpoint/2010/main" val="420772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Объект – Бесплатные иконки: арт, живопись и дизайн">
            <a:extLst>
              <a:ext uri="{FF2B5EF4-FFF2-40B4-BE49-F238E27FC236}">
                <a16:creationId xmlns:a16="http://schemas.microsoft.com/office/drawing/2014/main" id="{650A7B9E-3CB2-CBE2-7BE2-675BE36A52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a:extLst>
            <a:ext uri="{909E8E84-426E-40DD-AFC4-6F175D3DCCD1}">
              <a14:hiddenFill xmlns:a14="http://schemas.microsoft.com/office/drawing/2010/main">
                <a:solidFill>
                  <a:srgbClr val="FFFFFF"/>
                </a:solidFill>
              </a14:hiddenFill>
            </a:ext>
          </a:extLst>
        </p:spPr>
      </p:pic>
      <p:sp>
        <p:nvSpPr>
          <p:cNvPr id="1033" name="Arc 103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Заголовок 1">
            <a:extLst>
              <a:ext uri="{FF2B5EF4-FFF2-40B4-BE49-F238E27FC236}">
                <a16:creationId xmlns:a16="http://schemas.microsoft.com/office/drawing/2014/main" id="{6822D1DC-33FE-F494-3F93-4C0FD5CC9EE3}"/>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i="0" kern="1200" dirty="0">
                <a:solidFill>
                  <a:schemeClr val="tx1"/>
                </a:solidFill>
                <a:effectLst/>
                <a:latin typeface="+mj-lt"/>
                <a:ea typeface="+mj-ea"/>
                <a:cs typeface="+mj-cs"/>
              </a:rPr>
              <a:t>ООП. 4 </a:t>
            </a:r>
            <a:r>
              <a:rPr lang="en-US" sz="6000" i="0" kern="1200" dirty="0" err="1">
                <a:solidFill>
                  <a:schemeClr val="tx1"/>
                </a:solidFill>
                <a:effectLst/>
                <a:latin typeface="+mj-lt"/>
                <a:ea typeface="+mj-ea"/>
                <a:cs typeface="+mj-cs"/>
              </a:rPr>
              <a:t>принципи</a:t>
            </a:r>
            <a:endParaRPr lang="en-US" sz="6000" kern="1200" dirty="0">
              <a:solidFill>
                <a:schemeClr val="tx1"/>
              </a:solidFill>
              <a:latin typeface="+mj-lt"/>
              <a:ea typeface="+mj-ea"/>
              <a:cs typeface="+mj-cs"/>
            </a:endParaRPr>
          </a:p>
        </p:txBody>
      </p:sp>
      <p:sp>
        <p:nvSpPr>
          <p:cNvPr id="1035" name="Oval 1034">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A8EAB61-2D6E-9C62-77FF-A047EF27E833}"/>
              </a:ext>
            </a:extLst>
          </p:cNvPr>
          <p:cNvSpPr txBox="1"/>
          <p:nvPr/>
        </p:nvSpPr>
        <p:spPr>
          <a:xfrm>
            <a:off x="6238875" y="3800209"/>
            <a:ext cx="5309655" cy="2307022"/>
          </a:xfrm>
          <a:prstGeom prst="rect">
            <a:avLst/>
          </a:prstGeom>
        </p:spPr>
        <p:txBody>
          <a:bodyPr vert="horz" lIns="91440" tIns="45720" rIns="91440" bIns="45720" rtlCol="0">
            <a:normAutofit/>
          </a:bodyPr>
          <a:lstStyle/>
          <a:p>
            <a:pPr algn="ctr">
              <a:lnSpc>
                <a:spcPct val="90000"/>
              </a:lnSpc>
              <a:spcBef>
                <a:spcPts val="1000"/>
              </a:spcBef>
            </a:pPr>
            <a:r>
              <a:rPr lang="en-US" sz="2800" b="0" i="0" kern="1200" dirty="0">
                <a:solidFill>
                  <a:schemeClr val="tx1"/>
                </a:solidFill>
                <a:effectLst/>
                <a:highlight>
                  <a:srgbClr val="FFFFFF"/>
                </a:highlight>
                <a:latin typeface="+mn-lt"/>
                <a:ea typeface="+mn-ea"/>
                <a:cs typeface="+mn-cs"/>
              </a:rPr>
              <a:t>Є </a:t>
            </a:r>
            <a:r>
              <a:rPr lang="en-US" sz="2800" b="0" i="0" kern="1200" dirty="0" err="1">
                <a:solidFill>
                  <a:schemeClr val="tx1"/>
                </a:solidFill>
                <a:effectLst/>
                <a:highlight>
                  <a:srgbClr val="FFFFFF"/>
                </a:highlight>
                <a:latin typeface="+mn-lt"/>
                <a:ea typeface="+mn-ea"/>
                <a:cs typeface="+mn-cs"/>
              </a:rPr>
              <a:t>чотири</a:t>
            </a:r>
            <a:r>
              <a:rPr lang="en-US" sz="2800" b="0" i="0" kern="1200" dirty="0">
                <a:solidFill>
                  <a:schemeClr val="tx1"/>
                </a:solidFill>
                <a:effectLst/>
                <a:highlight>
                  <a:srgbClr val="FFFFFF"/>
                </a:highlight>
                <a:latin typeface="+mn-lt"/>
                <a:ea typeface="+mn-ea"/>
                <a:cs typeface="+mn-cs"/>
              </a:rPr>
              <a:t> </a:t>
            </a:r>
            <a:r>
              <a:rPr lang="en-US" sz="2800" b="0" i="0" kern="1200" dirty="0" err="1">
                <a:solidFill>
                  <a:schemeClr val="tx1"/>
                </a:solidFill>
                <a:effectLst/>
                <a:highlight>
                  <a:srgbClr val="FFFFFF"/>
                </a:highlight>
                <a:latin typeface="+mn-lt"/>
                <a:ea typeface="+mn-ea"/>
                <a:cs typeface="+mn-cs"/>
              </a:rPr>
              <a:t>базові</a:t>
            </a:r>
            <a:r>
              <a:rPr lang="en-US" sz="2800" b="0" i="0" kern="1200" dirty="0">
                <a:solidFill>
                  <a:schemeClr val="tx1"/>
                </a:solidFill>
                <a:effectLst/>
                <a:highlight>
                  <a:srgbClr val="FFFFFF"/>
                </a:highlight>
                <a:latin typeface="+mn-lt"/>
                <a:ea typeface="+mn-ea"/>
                <a:cs typeface="+mn-cs"/>
              </a:rPr>
              <a:t> (</a:t>
            </a:r>
            <a:r>
              <a:rPr lang="en-US" sz="2800" b="0" i="0" kern="1200" dirty="0" err="1">
                <a:solidFill>
                  <a:schemeClr val="tx1"/>
                </a:solidFill>
                <a:effectLst/>
                <a:highlight>
                  <a:srgbClr val="FFFFFF"/>
                </a:highlight>
                <a:latin typeface="+mn-lt"/>
                <a:ea typeface="+mn-ea"/>
                <a:cs typeface="+mn-cs"/>
              </a:rPr>
              <a:t>основні</a:t>
            </a:r>
            <a:r>
              <a:rPr lang="en-US" sz="2800" b="0" i="0" kern="1200" dirty="0">
                <a:solidFill>
                  <a:schemeClr val="tx1"/>
                </a:solidFill>
                <a:effectLst/>
                <a:highlight>
                  <a:srgbClr val="FFFFFF"/>
                </a:highlight>
                <a:latin typeface="+mn-lt"/>
                <a:ea typeface="+mn-ea"/>
                <a:cs typeface="+mn-cs"/>
              </a:rPr>
              <a:t>) </a:t>
            </a:r>
            <a:r>
              <a:rPr lang="en-US" sz="2800" b="0" i="0" kern="1200" dirty="0" err="1">
                <a:solidFill>
                  <a:schemeClr val="tx1"/>
                </a:solidFill>
                <a:effectLst/>
                <a:highlight>
                  <a:srgbClr val="FFFFFF"/>
                </a:highlight>
                <a:latin typeface="+mn-lt"/>
                <a:ea typeface="+mn-ea"/>
                <a:cs typeface="+mn-cs"/>
              </a:rPr>
              <a:t>принципи</a:t>
            </a:r>
            <a:r>
              <a:rPr lang="en-US" sz="2800" b="0" i="0" kern="1200" dirty="0">
                <a:solidFill>
                  <a:schemeClr val="tx1"/>
                </a:solidFill>
                <a:effectLst/>
                <a:highlight>
                  <a:srgbClr val="FFFFFF"/>
                </a:highlight>
                <a:latin typeface="+mn-lt"/>
                <a:ea typeface="+mn-ea"/>
                <a:cs typeface="+mn-cs"/>
              </a:rPr>
              <a:t> ООП. </a:t>
            </a:r>
            <a:r>
              <a:rPr lang="en-US" sz="2800" b="0" i="0" kern="1200" dirty="0" err="1">
                <a:solidFill>
                  <a:schemeClr val="tx1"/>
                </a:solidFill>
                <a:effectLst/>
                <a:highlight>
                  <a:srgbClr val="FFFFFF"/>
                </a:highlight>
                <a:latin typeface="+mn-lt"/>
                <a:ea typeface="+mn-ea"/>
                <a:cs typeface="+mn-cs"/>
              </a:rPr>
              <a:t>Це</a:t>
            </a:r>
            <a:r>
              <a:rPr lang="en-US" sz="2800" b="0" i="0" kern="1200" dirty="0">
                <a:solidFill>
                  <a:schemeClr val="tx1"/>
                </a:solidFill>
                <a:effectLst/>
                <a:highlight>
                  <a:srgbClr val="FFFFFF"/>
                </a:highlight>
                <a:latin typeface="+mn-lt"/>
                <a:ea typeface="+mn-ea"/>
                <a:cs typeface="+mn-cs"/>
              </a:rPr>
              <a:t> </a:t>
            </a:r>
            <a:r>
              <a:rPr lang="en-US" sz="2800" b="1" i="0" kern="1200" dirty="0" err="1">
                <a:solidFill>
                  <a:schemeClr val="tx1"/>
                </a:solidFill>
                <a:effectLst/>
                <a:highlight>
                  <a:srgbClr val="FFFFFF"/>
                </a:highlight>
                <a:latin typeface="+mn-lt"/>
                <a:ea typeface="+mn-ea"/>
                <a:cs typeface="+mn-cs"/>
              </a:rPr>
              <a:t>інкапсуляція</a:t>
            </a:r>
            <a:r>
              <a:rPr lang="en-US" sz="2800" b="0" i="0" kern="1200" dirty="0">
                <a:solidFill>
                  <a:schemeClr val="tx1"/>
                </a:solidFill>
                <a:effectLst/>
                <a:highlight>
                  <a:srgbClr val="FFFFFF"/>
                </a:highlight>
                <a:latin typeface="+mn-lt"/>
                <a:ea typeface="+mn-ea"/>
                <a:cs typeface="+mn-cs"/>
              </a:rPr>
              <a:t>, </a:t>
            </a:r>
            <a:r>
              <a:rPr lang="en-US" sz="2800" b="1" i="0" kern="1200" dirty="0" err="1">
                <a:solidFill>
                  <a:schemeClr val="tx1"/>
                </a:solidFill>
                <a:effectLst/>
                <a:highlight>
                  <a:srgbClr val="FFFFFF"/>
                </a:highlight>
                <a:latin typeface="+mn-lt"/>
                <a:ea typeface="+mn-ea"/>
                <a:cs typeface="+mn-cs"/>
              </a:rPr>
              <a:t>абстракція</a:t>
            </a:r>
            <a:r>
              <a:rPr lang="en-US" sz="2800" b="0" i="0" kern="1200" dirty="0">
                <a:solidFill>
                  <a:schemeClr val="tx1"/>
                </a:solidFill>
                <a:effectLst/>
                <a:highlight>
                  <a:srgbClr val="FFFFFF"/>
                </a:highlight>
                <a:latin typeface="+mn-lt"/>
                <a:ea typeface="+mn-ea"/>
                <a:cs typeface="+mn-cs"/>
              </a:rPr>
              <a:t>, </a:t>
            </a:r>
            <a:r>
              <a:rPr lang="en-US" sz="2800" b="1" i="0" kern="1200" dirty="0" err="1">
                <a:solidFill>
                  <a:schemeClr val="tx1"/>
                </a:solidFill>
                <a:effectLst/>
                <a:highlight>
                  <a:srgbClr val="FFFFFF"/>
                </a:highlight>
                <a:latin typeface="+mn-lt"/>
                <a:ea typeface="+mn-ea"/>
                <a:cs typeface="+mn-cs"/>
              </a:rPr>
              <a:t>наслідування</a:t>
            </a:r>
            <a:r>
              <a:rPr lang="en-US" sz="2800" b="0" i="0" kern="1200" dirty="0">
                <a:solidFill>
                  <a:schemeClr val="tx1"/>
                </a:solidFill>
                <a:effectLst/>
                <a:highlight>
                  <a:srgbClr val="FFFFFF"/>
                </a:highlight>
                <a:latin typeface="+mn-lt"/>
                <a:ea typeface="+mn-ea"/>
                <a:cs typeface="+mn-cs"/>
              </a:rPr>
              <a:t> </a:t>
            </a:r>
            <a:r>
              <a:rPr lang="en-US" sz="2800" b="0" i="0" kern="1200" dirty="0" err="1">
                <a:solidFill>
                  <a:schemeClr val="tx1"/>
                </a:solidFill>
                <a:effectLst/>
                <a:highlight>
                  <a:srgbClr val="FFFFFF"/>
                </a:highlight>
                <a:latin typeface="+mn-lt"/>
                <a:ea typeface="+mn-ea"/>
                <a:cs typeface="+mn-cs"/>
              </a:rPr>
              <a:t>та</a:t>
            </a:r>
            <a:r>
              <a:rPr lang="en-US" sz="2800" b="0" i="0" kern="1200" dirty="0">
                <a:solidFill>
                  <a:schemeClr val="tx1"/>
                </a:solidFill>
                <a:effectLst/>
                <a:highlight>
                  <a:srgbClr val="FFFFFF"/>
                </a:highlight>
                <a:latin typeface="+mn-lt"/>
                <a:ea typeface="+mn-ea"/>
                <a:cs typeface="+mn-cs"/>
              </a:rPr>
              <a:t> </a:t>
            </a:r>
            <a:r>
              <a:rPr lang="en-US" sz="2800" b="1" i="0" kern="1200" dirty="0" err="1">
                <a:solidFill>
                  <a:schemeClr val="tx1"/>
                </a:solidFill>
                <a:effectLst/>
                <a:highlight>
                  <a:srgbClr val="FFFFFF"/>
                </a:highlight>
                <a:latin typeface="+mn-lt"/>
                <a:ea typeface="+mn-ea"/>
                <a:cs typeface="+mn-cs"/>
              </a:rPr>
              <a:t>поліморфіз</a:t>
            </a:r>
            <a:r>
              <a:rPr lang="ru-RU" sz="2800" b="1" i="0" kern="1200" dirty="0">
                <a:solidFill>
                  <a:schemeClr val="tx1"/>
                </a:solidFill>
                <a:effectLst/>
                <a:highlight>
                  <a:srgbClr val="FFFFFF"/>
                </a:highlight>
                <a:latin typeface="+mn-lt"/>
                <a:ea typeface="+mn-ea"/>
                <a:cs typeface="+mn-cs"/>
              </a:rPr>
              <a:t>м</a:t>
            </a:r>
            <a:endParaRPr lang="en-US" sz="2800" kern="1200" dirty="0">
              <a:solidFill>
                <a:schemeClr val="tx1"/>
              </a:solidFill>
              <a:latin typeface="+mn-lt"/>
              <a:ea typeface="+mn-ea"/>
              <a:cs typeface="+mn-cs"/>
            </a:endParaRPr>
          </a:p>
        </p:txBody>
      </p:sp>
    </p:spTree>
    <p:extLst>
      <p:ext uri="{BB962C8B-B14F-4D97-AF65-F5344CB8AC3E}">
        <p14:creationId xmlns:p14="http://schemas.microsoft.com/office/powerpoint/2010/main" val="2855045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85A96F2-A773-63D9-45DE-04ACB45D4144}"/>
              </a:ext>
            </a:extLst>
          </p:cNvPr>
          <p:cNvPicPr>
            <a:picLocks noChangeAspect="1"/>
          </p:cNvPicPr>
          <p:nvPr/>
        </p:nvPicPr>
        <p:blipFill>
          <a:blip r:embed="rId2"/>
          <a:stretch>
            <a:fillRect/>
          </a:stretch>
        </p:blipFill>
        <p:spPr>
          <a:xfrm>
            <a:off x="371044" y="1180306"/>
            <a:ext cx="4888377" cy="2738397"/>
          </a:xfrm>
          <a:prstGeom prst="rect">
            <a:avLst/>
          </a:prstGeom>
        </p:spPr>
      </p:pic>
      <p:sp>
        <p:nvSpPr>
          <p:cNvPr id="6" name="Заголовок 1">
            <a:extLst>
              <a:ext uri="{FF2B5EF4-FFF2-40B4-BE49-F238E27FC236}">
                <a16:creationId xmlns:a16="http://schemas.microsoft.com/office/drawing/2014/main" id="{63564D9A-7540-844C-A2B7-BA13896A79C3}"/>
              </a:ext>
            </a:extLst>
          </p:cNvPr>
          <p:cNvSpPr>
            <a:spLocks noGrp="1"/>
          </p:cNvSpPr>
          <p:nvPr>
            <p:ph type="title"/>
          </p:nvPr>
        </p:nvSpPr>
        <p:spPr>
          <a:xfrm>
            <a:off x="838199" y="121933"/>
            <a:ext cx="10515600" cy="1325563"/>
          </a:xfrm>
        </p:spPr>
        <p:txBody>
          <a:bodyPr/>
          <a:lstStyle/>
          <a:p>
            <a:r>
              <a:rPr lang="en-US" b="0" i="0" dirty="0">
                <a:solidFill>
                  <a:srgbClr val="202838"/>
                </a:solidFill>
                <a:effectLst/>
                <a:highlight>
                  <a:srgbClr val="FFFFFF"/>
                </a:highlight>
                <a:latin typeface="Roboto" panose="02000000000000000000" pitchFamily="2" charset="0"/>
              </a:rPr>
              <a:t>SRP (Single Responsibility Principle)</a:t>
            </a:r>
            <a:endParaRPr lang="uk-UA" dirty="0"/>
          </a:p>
        </p:txBody>
      </p:sp>
      <p:sp>
        <p:nvSpPr>
          <p:cNvPr id="8" name="TextBox 7">
            <a:extLst>
              <a:ext uri="{FF2B5EF4-FFF2-40B4-BE49-F238E27FC236}">
                <a16:creationId xmlns:a16="http://schemas.microsoft.com/office/drawing/2014/main" id="{1BAAEF70-0064-3832-BBF2-5BA9A8DC4756}"/>
              </a:ext>
            </a:extLst>
          </p:cNvPr>
          <p:cNvSpPr txBox="1"/>
          <p:nvPr/>
        </p:nvSpPr>
        <p:spPr>
          <a:xfrm>
            <a:off x="5440396" y="1529566"/>
            <a:ext cx="6094378" cy="3970318"/>
          </a:xfrm>
          <a:prstGeom prst="rect">
            <a:avLst/>
          </a:prstGeom>
          <a:noFill/>
        </p:spPr>
        <p:txBody>
          <a:bodyPr wrap="square">
            <a:spAutoFit/>
          </a:bodyPr>
          <a:lstStyle/>
          <a:p>
            <a:pPr algn="l" rtl="0"/>
            <a:r>
              <a:rPr lang="uk-UA" b="0" i="0" dirty="0">
                <a:solidFill>
                  <a:srgbClr val="202838"/>
                </a:solidFill>
                <a:effectLst/>
                <a:highlight>
                  <a:srgbClr val="FFFFFF"/>
                </a:highlight>
                <a:latin typeface="Roboto" panose="02000000000000000000" pitchFamily="2" charset="0"/>
              </a:rPr>
              <a:t>З одного боку можна подумати, що все (і компіляція, і друк) належать до класу </a:t>
            </a:r>
            <a:r>
              <a:rPr lang="en-US" b="0" i="0" dirty="0">
                <a:solidFill>
                  <a:srgbClr val="202838"/>
                </a:solidFill>
                <a:effectLst/>
                <a:highlight>
                  <a:srgbClr val="FFFFFF"/>
                </a:highlight>
                <a:latin typeface="Roboto" panose="02000000000000000000" pitchFamily="2" charset="0"/>
              </a:rPr>
              <a:t>Report. </a:t>
            </a:r>
            <a:r>
              <a:rPr lang="uk-UA" b="0" i="0" dirty="0">
                <a:solidFill>
                  <a:srgbClr val="202838"/>
                </a:solidFill>
                <a:effectLst/>
                <a:highlight>
                  <a:srgbClr val="FFFFFF"/>
                </a:highlight>
                <a:latin typeface="Roboto" panose="02000000000000000000" pitchFamily="2" charset="0"/>
              </a:rPr>
              <a:t>Але що станеться, якщо сьогодні нам треба зробити </a:t>
            </a:r>
            <a:r>
              <a:rPr lang="en-US" b="0" i="0" dirty="0">
                <a:solidFill>
                  <a:srgbClr val="202838"/>
                </a:solidFill>
                <a:effectLst/>
                <a:highlight>
                  <a:srgbClr val="FFFFFF"/>
                </a:highlight>
                <a:latin typeface="Roboto" panose="02000000000000000000" pitchFamily="2" charset="0"/>
              </a:rPr>
              <a:t>PDF </a:t>
            </a:r>
            <a:r>
              <a:rPr lang="uk-UA" b="0" i="0" dirty="0">
                <a:solidFill>
                  <a:srgbClr val="202838"/>
                </a:solidFill>
                <a:effectLst/>
                <a:highlight>
                  <a:srgbClr val="FFFFFF"/>
                </a:highlight>
                <a:latin typeface="Roboto" panose="02000000000000000000" pitchFamily="2" charset="0"/>
              </a:rPr>
              <a:t>і відправити на принтер, а завтра нас попросять створити ще й </a:t>
            </a:r>
            <a:r>
              <a:rPr lang="en-US" b="0" i="0" dirty="0">
                <a:solidFill>
                  <a:srgbClr val="202838"/>
                </a:solidFill>
                <a:effectLst/>
                <a:highlight>
                  <a:srgbClr val="FFFFFF"/>
                </a:highlight>
                <a:latin typeface="Roboto" panose="02000000000000000000" pitchFamily="2" charset="0"/>
              </a:rPr>
              <a:t>CSV </a:t>
            </a:r>
            <a:r>
              <a:rPr lang="uk-UA" b="0" i="0" dirty="0">
                <a:solidFill>
                  <a:srgbClr val="202838"/>
                </a:solidFill>
                <a:effectLst/>
                <a:highlight>
                  <a:srgbClr val="FFFFFF"/>
                </a:highlight>
                <a:latin typeface="Roboto" panose="02000000000000000000" pitchFamily="2" charset="0"/>
              </a:rPr>
              <a:t>та </a:t>
            </a:r>
            <a:r>
              <a:rPr lang="en-US" b="0" i="0" dirty="0">
                <a:solidFill>
                  <a:srgbClr val="202838"/>
                </a:solidFill>
                <a:effectLst/>
                <a:highlight>
                  <a:srgbClr val="FFFFFF"/>
                </a:highlight>
                <a:latin typeface="Roboto" panose="02000000000000000000" pitchFamily="2" charset="0"/>
              </a:rPr>
              <a:t>XML-</a:t>
            </a:r>
            <a:r>
              <a:rPr lang="uk-UA" b="0" i="0" dirty="0">
                <a:solidFill>
                  <a:srgbClr val="202838"/>
                </a:solidFill>
                <a:effectLst/>
                <a:highlight>
                  <a:srgbClr val="FFFFFF"/>
                </a:highlight>
                <a:latin typeface="Roboto" panose="02000000000000000000" pitchFamily="2" charset="0"/>
              </a:rPr>
              <a:t>документ? </a:t>
            </a:r>
          </a:p>
          <a:p>
            <a:pPr algn="l" rtl="0"/>
            <a:r>
              <a:rPr lang="uk-UA" b="0" i="0" dirty="0">
                <a:solidFill>
                  <a:srgbClr val="202838"/>
                </a:solidFill>
                <a:effectLst/>
                <a:highlight>
                  <a:srgbClr val="FFFFFF"/>
                </a:highlight>
                <a:latin typeface="Roboto" panose="02000000000000000000" pitchFamily="2" charset="0"/>
              </a:rPr>
              <a:t>У такому разі ми маємо відкрити цей один </a:t>
            </a:r>
            <a:r>
              <a:rPr lang="en-US" b="0" i="0" dirty="0">
                <a:solidFill>
                  <a:srgbClr val="202838"/>
                </a:solidFill>
                <a:effectLst/>
                <a:highlight>
                  <a:srgbClr val="FFFFFF"/>
                </a:highlight>
                <a:latin typeface="Roboto" panose="02000000000000000000" pitchFamily="2" charset="0"/>
              </a:rPr>
              <a:t>Report Class </a:t>
            </a:r>
            <a:r>
              <a:rPr lang="uk-UA" b="0" i="0" dirty="0">
                <a:solidFill>
                  <a:srgbClr val="202838"/>
                </a:solidFill>
                <a:effectLst/>
                <a:highlight>
                  <a:srgbClr val="FFFFFF"/>
                </a:highlight>
                <a:latin typeface="Roboto" panose="02000000000000000000" pitchFamily="2" charset="0"/>
              </a:rPr>
              <a:t>та змінити логіку функціональності </a:t>
            </a:r>
            <a:r>
              <a:rPr lang="en-US" b="0" i="0" dirty="0">
                <a:solidFill>
                  <a:srgbClr val="202838"/>
                </a:solidFill>
                <a:effectLst/>
                <a:highlight>
                  <a:srgbClr val="FFFFFF"/>
                </a:highlight>
                <a:latin typeface="Roboto" panose="02000000000000000000" pitchFamily="2" charset="0"/>
              </a:rPr>
              <a:t>Print — </a:t>
            </a:r>
            <a:r>
              <a:rPr lang="uk-UA" b="0" i="0" dirty="0">
                <a:solidFill>
                  <a:srgbClr val="202838"/>
                </a:solidFill>
                <a:effectLst/>
                <a:highlight>
                  <a:srgbClr val="FFFFFF"/>
                </a:highlight>
                <a:latin typeface="Roboto" panose="02000000000000000000" pitchFamily="2" charset="0"/>
              </a:rPr>
              <a:t>щось додати, щось розширити. Тобто наш клас стане частково більшим. Але змінюючи один клас, ми теоретично можемо зламати те, що в ньому знаходиться, а саме </a:t>
            </a:r>
            <a:r>
              <a:rPr lang="en-US" b="0" i="0" dirty="0">
                <a:solidFill>
                  <a:srgbClr val="202838"/>
                </a:solidFill>
                <a:effectLst/>
                <a:highlight>
                  <a:srgbClr val="FFFFFF"/>
                </a:highlight>
                <a:latin typeface="Roboto" panose="02000000000000000000" pitchFamily="2" charset="0"/>
              </a:rPr>
              <a:t>Compile. </a:t>
            </a:r>
            <a:r>
              <a:rPr lang="uk-UA" b="0" i="0" dirty="0">
                <a:solidFill>
                  <a:srgbClr val="202838"/>
                </a:solidFill>
                <a:effectLst/>
                <a:highlight>
                  <a:srgbClr val="FFFFFF"/>
                </a:highlight>
                <a:latin typeface="Roboto" panose="02000000000000000000" pitchFamily="2" charset="0"/>
              </a:rPr>
              <a:t>І після змін ми маємо перевірити функціональність </a:t>
            </a:r>
            <a:r>
              <a:rPr lang="en-US" b="0" i="0" dirty="0">
                <a:solidFill>
                  <a:srgbClr val="202838"/>
                </a:solidFill>
                <a:effectLst/>
                <a:highlight>
                  <a:srgbClr val="FFFFFF"/>
                </a:highlight>
                <a:latin typeface="Roboto" panose="02000000000000000000" pitchFamily="2" charset="0"/>
              </a:rPr>
              <a:t>Compile </a:t>
            </a:r>
            <a:r>
              <a:rPr lang="uk-UA" b="0" i="0" dirty="0">
                <a:solidFill>
                  <a:srgbClr val="202838"/>
                </a:solidFill>
                <a:effectLst/>
                <a:highlight>
                  <a:srgbClr val="FFFFFF"/>
                </a:highlight>
                <a:latin typeface="Roboto" panose="02000000000000000000" pitchFamily="2" charset="0"/>
              </a:rPr>
              <a:t>і впевнитись, що вона працює. У нас була ціль змінити </a:t>
            </a:r>
            <a:r>
              <a:rPr lang="en-US" b="0" i="0" dirty="0">
                <a:solidFill>
                  <a:srgbClr val="202838"/>
                </a:solidFill>
                <a:effectLst/>
                <a:highlight>
                  <a:srgbClr val="FFFFFF"/>
                </a:highlight>
                <a:latin typeface="Roboto" panose="02000000000000000000" pitchFamily="2" charset="0"/>
              </a:rPr>
              <a:t>Print, </a:t>
            </a:r>
            <a:r>
              <a:rPr lang="uk-UA" b="0" i="0" dirty="0">
                <a:solidFill>
                  <a:srgbClr val="202838"/>
                </a:solidFill>
                <a:effectLst/>
                <a:highlight>
                  <a:srgbClr val="FFFFFF"/>
                </a:highlight>
                <a:latin typeface="Roboto" panose="02000000000000000000" pitchFamily="2" charset="0"/>
              </a:rPr>
              <a:t>але ми вплинули на дві частини функціоналу. </a:t>
            </a:r>
          </a:p>
        </p:txBody>
      </p:sp>
    </p:spTree>
    <p:extLst>
      <p:ext uri="{BB962C8B-B14F-4D97-AF65-F5344CB8AC3E}">
        <p14:creationId xmlns:p14="http://schemas.microsoft.com/office/powerpoint/2010/main" val="1693260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D03F6D-A8BC-F709-0D68-7AEF20D8F18F}"/>
              </a:ext>
            </a:extLst>
          </p:cNvPr>
          <p:cNvSpPr txBox="1"/>
          <p:nvPr/>
        </p:nvSpPr>
        <p:spPr>
          <a:xfrm>
            <a:off x="7433552" y="1523553"/>
            <a:ext cx="4132635" cy="4154984"/>
          </a:xfrm>
          <a:prstGeom prst="rect">
            <a:avLst/>
          </a:prstGeom>
          <a:noFill/>
        </p:spPr>
        <p:txBody>
          <a:bodyPr wrap="square">
            <a:spAutoFit/>
          </a:bodyPr>
          <a:lstStyle/>
          <a:p>
            <a:pPr algn="l" rtl="0"/>
            <a:r>
              <a:rPr lang="ru-RU" sz="2400" b="0" i="0" dirty="0" err="1">
                <a:solidFill>
                  <a:srgbClr val="202838"/>
                </a:solidFill>
                <a:effectLst/>
                <a:highlight>
                  <a:srgbClr val="FFFFFF"/>
                </a:highlight>
                <a:latin typeface="Roboto" panose="02000000000000000000" pitchFamily="2" charset="0"/>
              </a:rPr>
              <a:t>Що</a:t>
            </a:r>
            <a:r>
              <a:rPr lang="ru-RU" sz="2400" b="0" i="0" dirty="0">
                <a:solidFill>
                  <a:srgbClr val="202838"/>
                </a:solidFill>
                <a:effectLst/>
                <a:highlight>
                  <a:srgbClr val="FFFFFF"/>
                </a:highlight>
                <a:latin typeface="Roboto" panose="02000000000000000000" pitchFamily="2" charset="0"/>
              </a:rPr>
              <a:t> ж </a:t>
            </a:r>
            <a:r>
              <a:rPr lang="ru-RU" sz="2400" b="0" i="0" dirty="0" err="1">
                <a:solidFill>
                  <a:srgbClr val="202838"/>
                </a:solidFill>
                <a:effectLst/>
                <a:highlight>
                  <a:srgbClr val="FFFFFF"/>
                </a:highlight>
                <a:latin typeface="Roboto" panose="02000000000000000000" pitchFamily="2" charset="0"/>
              </a:rPr>
              <a:t>потрібно</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було</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зробити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ще</a:t>
            </a:r>
            <a:r>
              <a:rPr lang="ru-RU" sz="2400" b="0" i="0" dirty="0">
                <a:solidFill>
                  <a:srgbClr val="202838"/>
                </a:solidFill>
                <a:effectLst/>
                <a:highlight>
                  <a:srgbClr val="FFFFFF"/>
                </a:highlight>
                <a:latin typeface="Roboto" panose="02000000000000000000" pitchFamily="2" charset="0"/>
              </a:rPr>
              <a:t> з самого початку? А </a:t>
            </a:r>
            <a:r>
              <a:rPr lang="ru-RU" sz="2400" b="0" i="0" dirty="0" err="1">
                <a:solidFill>
                  <a:srgbClr val="202838"/>
                </a:solidFill>
                <a:effectLst/>
                <a:highlight>
                  <a:srgbClr val="FFFFFF"/>
                </a:highlight>
                <a:latin typeface="Roboto" panose="02000000000000000000" pitchFamily="2" charset="0"/>
              </a:rPr>
              <a:t>варто</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було</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створити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окремий</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клас</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який</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компілює</a:t>
            </a:r>
            <a:r>
              <a:rPr lang="ru-RU" sz="2400" b="0" i="0" dirty="0">
                <a:solidFill>
                  <a:srgbClr val="202838"/>
                </a:solidFill>
                <a:effectLst/>
                <a:highlight>
                  <a:srgbClr val="FFFFFF"/>
                </a:highlight>
                <a:latin typeface="Roboto" panose="02000000000000000000" pitchFamily="2" charset="0"/>
              </a:rPr>
              <a:t> модуль, та </a:t>
            </a:r>
            <a:r>
              <a:rPr lang="ru-RU" sz="2400" b="0" i="0" dirty="0" err="1">
                <a:solidFill>
                  <a:srgbClr val="202838"/>
                </a:solidFill>
                <a:effectLst/>
                <a:highlight>
                  <a:srgbClr val="FFFFFF"/>
                </a:highlight>
                <a:latin typeface="Roboto" panose="02000000000000000000" pitchFamily="2" charset="0"/>
              </a:rPr>
              <a:t>окремий</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клас</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який</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друкує</a:t>
            </a:r>
            <a:r>
              <a:rPr lang="ru-RU" sz="2400" b="0" i="0" dirty="0">
                <a:solidFill>
                  <a:srgbClr val="202838"/>
                </a:solidFill>
                <a:effectLst/>
                <a:highlight>
                  <a:srgbClr val="FFFFFF"/>
                </a:highlight>
                <a:latin typeface="Roboto" panose="02000000000000000000" pitchFamily="2" charset="0"/>
              </a:rPr>
              <a:t>. А </a:t>
            </a:r>
            <a:r>
              <a:rPr lang="ru-RU" sz="2400" b="0" i="0" dirty="0" err="1">
                <a:solidFill>
                  <a:srgbClr val="202838"/>
                </a:solidFill>
                <a:effectLst/>
                <a:highlight>
                  <a:srgbClr val="FFFFFF"/>
                </a:highlight>
                <a:latin typeface="Roboto" panose="02000000000000000000" pitchFamily="2" charset="0"/>
              </a:rPr>
              <a:t>оскільки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ці</a:t>
            </a:r>
            <a:r>
              <a:rPr lang="ru-RU" sz="2400" b="0" i="0" dirty="0">
                <a:solidFill>
                  <a:srgbClr val="202838"/>
                </a:solidFill>
                <a:effectLst/>
                <a:highlight>
                  <a:srgbClr val="FFFFFF"/>
                </a:highlight>
                <a:latin typeface="Roboto" panose="02000000000000000000" pitchFamily="2" charset="0"/>
              </a:rPr>
              <a:t> два </a:t>
            </a:r>
            <a:r>
              <a:rPr lang="ru-RU" sz="2400" b="0" i="0" dirty="0" err="1">
                <a:solidFill>
                  <a:srgbClr val="202838"/>
                </a:solidFill>
                <a:effectLst/>
                <a:highlight>
                  <a:srgbClr val="FFFFFF"/>
                </a:highlight>
                <a:latin typeface="Roboto" panose="02000000000000000000" pitchFamily="2" charset="0"/>
              </a:rPr>
              <a:t>класи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відносяться</a:t>
            </a:r>
            <a:r>
              <a:rPr lang="ru-RU" sz="2400" b="0" i="0" dirty="0">
                <a:solidFill>
                  <a:srgbClr val="202838"/>
                </a:solidFill>
                <a:effectLst/>
                <a:highlight>
                  <a:srgbClr val="FFFFFF"/>
                </a:highlight>
                <a:latin typeface="Roboto" panose="02000000000000000000" pitchFamily="2" charset="0"/>
              </a:rPr>
              <a:t> до Report, то </a:t>
            </a:r>
            <a:r>
              <a:rPr lang="ru-RU" sz="2400" b="0" i="0" dirty="0" err="1">
                <a:solidFill>
                  <a:srgbClr val="202838"/>
                </a:solidFill>
                <a:effectLst/>
                <a:highlight>
                  <a:srgbClr val="FFFFFF"/>
                </a:highlight>
                <a:latin typeface="Roboto" panose="02000000000000000000" pitchFamily="2" charset="0"/>
              </a:rPr>
              <a:t>їх</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можна</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об'єднати</a:t>
            </a:r>
            <a:r>
              <a:rPr lang="ru-RU" sz="2400" b="0" i="0" dirty="0">
                <a:solidFill>
                  <a:srgbClr val="202838"/>
                </a:solidFill>
                <a:effectLst/>
                <a:highlight>
                  <a:srgbClr val="FFFFFF"/>
                </a:highlight>
                <a:latin typeface="Roboto" panose="02000000000000000000" pitchFamily="2" charset="0"/>
              </a:rPr>
              <a:t> в модуль.</a:t>
            </a:r>
          </a:p>
          <a:p>
            <a:br>
              <a:rPr lang="ru-RU" sz="2400" dirty="0"/>
            </a:br>
            <a:endParaRPr lang="uk-UA" sz="2400" dirty="0"/>
          </a:p>
        </p:txBody>
      </p:sp>
      <p:sp>
        <p:nvSpPr>
          <p:cNvPr id="6" name="Заголовок 1">
            <a:extLst>
              <a:ext uri="{FF2B5EF4-FFF2-40B4-BE49-F238E27FC236}">
                <a16:creationId xmlns:a16="http://schemas.microsoft.com/office/drawing/2014/main" id="{40759A56-27F0-59BB-8769-E4BC9DE6171D}"/>
              </a:ext>
            </a:extLst>
          </p:cNvPr>
          <p:cNvSpPr txBox="1">
            <a:spLocks/>
          </p:cNvSpPr>
          <p:nvPr/>
        </p:nvSpPr>
        <p:spPr>
          <a:xfrm>
            <a:off x="838199" y="1219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202838"/>
                </a:solidFill>
                <a:highlight>
                  <a:srgbClr val="FFFFFF"/>
                </a:highlight>
                <a:latin typeface="Roboto" panose="02000000000000000000" pitchFamily="2" charset="0"/>
              </a:rPr>
              <a:t>SRP (Single Responsibility Principle)</a:t>
            </a:r>
            <a:endParaRPr lang="uk-UA" dirty="0"/>
          </a:p>
        </p:txBody>
      </p:sp>
      <p:pic>
        <p:nvPicPr>
          <p:cNvPr id="8" name="Рисунок 7">
            <a:extLst>
              <a:ext uri="{FF2B5EF4-FFF2-40B4-BE49-F238E27FC236}">
                <a16:creationId xmlns:a16="http://schemas.microsoft.com/office/drawing/2014/main" id="{FF1A1CB7-7DAE-1F53-188F-6DE26C491B4B}"/>
              </a:ext>
            </a:extLst>
          </p:cNvPr>
          <p:cNvPicPr>
            <a:picLocks noChangeAspect="1"/>
          </p:cNvPicPr>
          <p:nvPr/>
        </p:nvPicPr>
        <p:blipFill>
          <a:blip r:embed="rId2"/>
          <a:stretch>
            <a:fillRect/>
          </a:stretch>
        </p:blipFill>
        <p:spPr>
          <a:xfrm>
            <a:off x="838199" y="1447496"/>
            <a:ext cx="6011114" cy="3486637"/>
          </a:xfrm>
          <a:prstGeom prst="rect">
            <a:avLst/>
          </a:prstGeom>
        </p:spPr>
      </p:pic>
      <p:sp>
        <p:nvSpPr>
          <p:cNvPr id="10" name="TextBox 9">
            <a:extLst>
              <a:ext uri="{FF2B5EF4-FFF2-40B4-BE49-F238E27FC236}">
                <a16:creationId xmlns:a16="http://schemas.microsoft.com/office/drawing/2014/main" id="{53AE8246-4AAE-0D6E-30AB-8C23C1EB887A}"/>
              </a:ext>
            </a:extLst>
          </p:cNvPr>
          <p:cNvSpPr txBox="1"/>
          <p:nvPr/>
        </p:nvSpPr>
        <p:spPr>
          <a:xfrm>
            <a:off x="754935" y="5678537"/>
            <a:ext cx="6094378" cy="646331"/>
          </a:xfrm>
          <a:prstGeom prst="rect">
            <a:avLst/>
          </a:prstGeom>
          <a:noFill/>
        </p:spPr>
        <p:txBody>
          <a:bodyPr wrap="square">
            <a:spAutoFit/>
          </a:bodyPr>
          <a:lstStyle/>
          <a:p>
            <a:r>
              <a:rPr lang="ru-RU" b="0" i="0" dirty="0">
                <a:solidFill>
                  <a:srgbClr val="202838"/>
                </a:solidFill>
                <a:effectLst/>
                <a:highlight>
                  <a:srgbClr val="FFFFFF"/>
                </a:highlight>
                <a:latin typeface="Roboto" panose="02000000000000000000" pitchFamily="2" charset="0"/>
              </a:rPr>
              <a:t>І в такому </a:t>
            </a:r>
            <a:r>
              <a:rPr lang="ru-RU" b="0" i="0" dirty="0" err="1">
                <a:solidFill>
                  <a:srgbClr val="202838"/>
                </a:solidFill>
                <a:effectLst/>
                <a:highlight>
                  <a:srgbClr val="FFFFFF"/>
                </a:highlight>
                <a:latin typeface="Roboto" panose="02000000000000000000" pitchFamily="2" charset="0"/>
              </a:rPr>
              <a:t>випадку</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зміни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функціональності</a:t>
            </a:r>
            <a:r>
              <a:rPr lang="ru-RU" b="0" i="0" dirty="0">
                <a:solidFill>
                  <a:srgbClr val="202838"/>
                </a:solidFill>
                <a:effectLst/>
                <a:highlight>
                  <a:srgbClr val="FFFFFF"/>
                </a:highlight>
                <a:latin typeface="Roboto" panose="02000000000000000000" pitchFamily="2" charset="0"/>
              </a:rPr>
              <a:t> Print не </a:t>
            </a:r>
            <a:r>
              <a:rPr lang="ru-RU" b="0" i="0" dirty="0" err="1">
                <a:solidFill>
                  <a:srgbClr val="202838"/>
                </a:solidFill>
                <a:effectLst/>
                <a:highlight>
                  <a:srgbClr val="FFFFFF"/>
                </a:highlight>
                <a:latin typeface="Roboto" panose="02000000000000000000" pitchFamily="2" charset="0"/>
              </a:rPr>
              <a:t>вплинуть</a:t>
            </a:r>
            <a:r>
              <a:rPr lang="ru-RU" b="0" i="0" dirty="0">
                <a:solidFill>
                  <a:srgbClr val="202838"/>
                </a:solidFill>
                <a:effectLst/>
                <a:highlight>
                  <a:srgbClr val="FFFFFF"/>
                </a:highlight>
                <a:latin typeface="Roboto" panose="02000000000000000000" pitchFamily="2" charset="0"/>
              </a:rPr>
              <a:t> на </a:t>
            </a:r>
            <a:r>
              <a:rPr lang="ru-RU" b="0" i="0" dirty="0" err="1">
                <a:solidFill>
                  <a:srgbClr val="202838"/>
                </a:solidFill>
                <a:effectLst/>
                <a:highlight>
                  <a:srgbClr val="FFFFFF"/>
                </a:highlight>
                <a:latin typeface="Roboto" panose="02000000000000000000" pitchFamily="2" charset="0"/>
              </a:rPr>
              <a:t>функціональність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Compile</a:t>
            </a:r>
            <a:r>
              <a:rPr lang="ru-RU" b="0" i="0" dirty="0">
                <a:solidFill>
                  <a:srgbClr val="202838"/>
                </a:solidFill>
                <a:effectLst/>
                <a:highlight>
                  <a:srgbClr val="FFFFFF"/>
                </a:highlight>
                <a:latin typeface="Roboto" panose="02000000000000000000" pitchFamily="2" charset="0"/>
              </a:rPr>
              <a:t>. </a:t>
            </a:r>
            <a:endParaRPr lang="uk-UA" dirty="0"/>
          </a:p>
        </p:txBody>
      </p:sp>
    </p:spTree>
    <p:extLst>
      <p:ext uri="{BB962C8B-B14F-4D97-AF65-F5344CB8AC3E}">
        <p14:creationId xmlns:p14="http://schemas.microsoft.com/office/powerpoint/2010/main" val="198366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C58C37-1159-5853-2671-37487DFE45F3}"/>
              </a:ext>
            </a:extLst>
          </p:cNvPr>
          <p:cNvSpPr>
            <a:spLocks noGrp="1"/>
          </p:cNvSpPr>
          <p:nvPr>
            <p:ph type="title"/>
          </p:nvPr>
        </p:nvSpPr>
        <p:spPr/>
        <p:txBody>
          <a:bodyPr/>
          <a:lstStyle/>
          <a:p>
            <a:r>
              <a:rPr lang="en-US" b="0" i="0" dirty="0">
                <a:solidFill>
                  <a:srgbClr val="202838"/>
                </a:solidFill>
                <a:effectLst/>
                <a:highlight>
                  <a:srgbClr val="FFFFFF"/>
                </a:highlight>
                <a:latin typeface="Roboto" panose="02000000000000000000" pitchFamily="2" charset="0"/>
              </a:rPr>
              <a:t>OCP (Open-Closed Principle)</a:t>
            </a:r>
            <a:endParaRPr lang="uk-UA" dirty="0"/>
          </a:p>
        </p:txBody>
      </p:sp>
      <p:sp>
        <p:nvSpPr>
          <p:cNvPr id="5" name="TextBox 4">
            <a:extLst>
              <a:ext uri="{FF2B5EF4-FFF2-40B4-BE49-F238E27FC236}">
                <a16:creationId xmlns:a16="http://schemas.microsoft.com/office/drawing/2014/main" id="{E00B4755-C3DB-D21A-6158-9CF522A61975}"/>
              </a:ext>
            </a:extLst>
          </p:cNvPr>
          <p:cNvSpPr txBox="1"/>
          <p:nvPr/>
        </p:nvSpPr>
        <p:spPr>
          <a:xfrm>
            <a:off x="838200" y="1581061"/>
            <a:ext cx="10591800" cy="1200329"/>
          </a:xfrm>
          <a:prstGeom prst="rect">
            <a:avLst/>
          </a:prstGeom>
          <a:noFill/>
        </p:spPr>
        <p:txBody>
          <a:bodyPr wrap="square">
            <a:spAutoFit/>
          </a:bodyPr>
          <a:lstStyle/>
          <a:p>
            <a:r>
              <a:rPr lang="ru-RU" sz="2400" b="0" i="0" dirty="0" err="1">
                <a:solidFill>
                  <a:srgbClr val="202838"/>
                </a:solidFill>
                <a:effectLst/>
                <a:highlight>
                  <a:srgbClr val="FFFFFF"/>
                </a:highlight>
                <a:latin typeface="Roboto" panose="02000000000000000000" pitchFamily="2" charset="0"/>
              </a:rPr>
              <a:t>Класи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модулі</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функції</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мають</a:t>
            </a:r>
            <a:r>
              <a:rPr lang="ru-RU" sz="2400" b="0" i="0" dirty="0">
                <a:solidFill>
                  <a:srgbClr val="202838"/>
                </a:solidFill>
                <a:effectLst/>
                <a:highlight>
                  <a:srgbClr val="FFFFFF"/>
                </a:highlight>
                <a:latin typeface="Roboto" panose="02000000000000000000" pitchFamily="2" charset="0"/>
              </a:rPr>
              <a:t> бути </a:t>
            </a:r>
            <a:r>
              <a:rPr lang="ru-RU" sz="2400" b="0" i="0" dirty="0" err="1">
                <a:solidFill>
                  <a:srgbClr val="202838"/>
                </a:solidFill>
                <a:effectLst/>
                <a:highlight>
                  <a:srgbClr val="FFFFFF"/>
                </a:highlight>
                <a:latin typeface="Roboto" panose="02000000000000000000" pitchFamily="2" charset="0"/>
              </a:rPr>
              <a:t>відкритими</a:t>
            </a:r>
            <a:r>
              <a:rPr lang="ru-RU" sz="2400" b="0" i="0" dirty="0">
                <a:solidFill>
                  <a:srgbClr val="202838"/>
                </a:solidFill>
                <a:effectLst/>
                <a:highlight>
                  <a:srgbClr val="FFFFFF"/>
                </a:highlight>
                <a:latin typeface="Roboto" panose="02000000000000000000" pitchFamily="2" charset="0"/>
              </a:rPr>
              <a:t> для </a:t>
            </a:r>
            <a:r>
              <a:rPr lang="ru-RU" sz="2400" b="0" i="0" dirty="0" err="1">
                <a:solidFill>
                  <a:srgbClr val="202838"/>
                </a:solidFill>
                <a:effectLst/>
                <a:highlight>
                  <a:srgbClr val="FFFFFF"/>
                </a:highlight>
                <a:latin typeface="Roboto" panose="02000000000000000000" pitchFamily="2" charset="0"/>
              </a:rPr>
              <a:t>розширення</a:t>
            </a:r>
            <a:r>
              <a:rPr lang="ru-RU" sz="2400" b="0" i="0" dirty="0">
                <a:solidFill>
                  <a:srgbClr val="202838"/>
                </a:solidFill>
                <a:effectLst/>
                <a:highlight>
                  <a:srgbClr val="FFFFFF"/>
                </a:highlight>
                <a:latin typeface="Roboto" panose="02000000000000000000" pitchFamily="2" charset="0"/>
              </a:rPr>
              <a:t> та </a:t>
            </a:r>
            <a:r>
              <a:rPr lang="ru-RU" sz="2400" b="0" i="0" dirty="0" err="1">
                <a:solidFill>
                  <a:srgbClr val="202838"/>
                </a:solidFill>
                <a:effectLst/>
                <a:highlight>
                  <a:srgbClr val="FFFFFF"/>
                </a:highlight>
                <a:latin typeface="Roboto" panose="02000000000000000000" pitchFamily="2" charset="0"/>
              </a:rPr>
              <a:t>закритими</a:t>
            </a:r>
            <a:r>
              <a:rPr lang="ru-RU" sz="2400" b="0" i="0" dirty="0">
                <a:solidFill>
                  <a:srgbClr val="202838"/>
                </a:solidFill>
                <a:effectLst/>
                <a:highlight>
                  <a:srgbClr val="FFFFFF"/>
                </a:highlight>
                <a:latin typeface="Roboto" panose="02000000000000000000" pitchFamily="2" charset="0"/>
              </a:rPr>
              <a:t> для </a:t>
            </a:r>
            <a:r>
              <a:rPr lang="ru-RU" sz="2400" b="0" i="0" dirty="0" err="1">
                <a:solidFill>
                  <a:srgbClr val="202838"/>
                </a:solidFill>
                <a:effectLst/>
                <a:highlight>
                  <a:srgbClr val="FFFFFF"/>
                </a:highlight>
                <a:latin typeface="Roboto" panose="02000000000000000000" pitchFamily="2" charset="0"/>
              </a:rPr>
              <a:t>модифікації</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Зображення</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нижче</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допоможе</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краще</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зрозуміти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цей</a:t>
            </a:r>
            <a:r>
              <a:rPr lang="ru-RU" sz="2400" b="0" i="0" dirty="0">
                <a:solidFill>
                  <a:srgbClr val="202838"/>
                </a:solidFill>
                <a:effectLst/>
                <a:highlight>
                  <a:srgbClr val="FFFFFF"/>
                </a:highlight>
                <a:latin typeface="Roboto" panose="02000000000000000000" pitchFamily="2" charset="0"/>
              </a:rPr>
              <a:t> принцип.</a:t>
            </a:r>
            <a:endParaRPr lang="uk-UA" sz="2400" dirty="0"/>
          </a:p>
        </p:txBody>
      </p:sp>
      <p:pic>
        <p:nvPicPr>
          <p:cNvPr id="9" name="Рисунок 8">
            <a:extLst>
              <a:ext uri="{FF2B5EF4-FFF2-40B4-BE49-F238E27FC236}">
                <a16:creationId xmlns:a16="http://schemas.microsoft.com/office/drawing/2014/main" id="{81A05BEE-08CF-4537-7848-DF42A41E9A45}"/>
              </a:ext>
            </a:extLst>
          </p:cNvPr>
          <p:cNvPicPr>
            <a:picLocks noChangeAspect="1"/>
          </p:cNvPicPr>
          <p:nvPr/>
        </p:nvPicPr>
        <p:blipFill>
          <a:blip r:embed="rId2"/>
          <a:stretch>
            <a:fillRect/>
          </a:stretch>
        </p:blipFill>
        <p:spPr>
          <a:xfrm>
            <a:off x="585450" y="2906624"/>
            <a:ext cx="6679360" cy="3628375"/>
          </a:xfrm>
          <a:prstGeom prst="rect">
            <a:avLst/>
          </a:prstGeom>
        </p:spPr>
      </p:pic>
      <p:sp>
        <p:nvSpPr>
          <p:cNvPr id="10" name="TextBox 9">
            <a:extLst>
              <a:ext uri="{FF2B5EF4-FFF2-40B4-BE49-F238E27FC236}">
                <a16:creationId xmlns:a16="http://schemas.microsoft.com/office/drawing/2014/main" id="{AE0DFBC5-CFB5-EDD0-986D-14A0A7DD4437}"/>
              </a:ext>
            </a:extLst>
          </p:cNvPr>
          <p:cNvSpPr txBox="1"/>
          <p:nvPr/>
        </p:nvSpPr>
        <p:spPr>
          <a:xfrm>
            <a:off x="7581900" y="4761624"/>
            <a:ext cx="4024650" cy="1477328"/>
          </a:xfrm>
          <a:prstGeom prst="rect">
            <a:avLst/>
          </a:prstGeom>
          <a:noFill/>
        </p:spPr>
        <p:txBody>
          <a:bodyPr wrap="square">
            <a:spAutoFit/>
          </a:bodyPr>
          <a:lstStyle/>
          <a:p>
            <a:r>
              <a:rPr lang="ru-RU" b="0" i="0" dirty="0" err="1">
                <a:solidFill>
                  <a:srgbClr val="202838"/>
                </a:solidFill>
                <a:effectLst/>
                <a:highlight>
                  <a:srgbClr val="FFFFFF"/>
                </a:highlight>
                <a:latin typeface="Roboto" panose="02000000000000000000" pitchFamily="2" charset="0"/>
              </a:rPr>
              <a:t>Змінювати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поведінку</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класу</a:t>
            </a:r>
            <a:r>
              <a:rPr lang="ru-RU" b="0" i="0" dirty="0">
                <a:solidFill>
                  <a:srgbClr val="202838"/>
                </a:solidFill>
                <a:effectLst/>
                <a:highlight>
                  <a:srgbClr val="FFFFFF"/>
                </a:highlight>
                <a:latin typeface="Roboto" panose="02000000000000000000" pitchFamily="2" charset="0"/>
              </a:rPr>
              <a:t> (з </a:t>
            </a:r>
            <a:r>
              <a:rPr lang="ru-RU" b="0" i="0" dirty="0" err="1">
                <a:solidFill>
                  <a:srgbClr val="202838"/>
                </a:solidFill>
                <a:effectLst/>
                <a:highlight>
                  <a:srgbClr val="FFFFFF"/>
                </a:highlight>
                <a:latin typeface="Roboto" panose="02000000000000000000" pitchFamily="2" charset="0"/>
              </a:rPr>
              <a:t>Cut</a:t>
            </a:r>
            <a:r>
              <a:rPr lang="ru-RU" b="0" i="0" dirty="0">
                <a:solidFill>
                  <a:srgbClr val="202838"/>
                </a:solidFill>
                <a:effectLst/>
                <a:highlight>
                  <a:srgbClr val="FFFFFF"/>
                </a:highlight>
                <a:latin typeface="Roboto" panose="02000000000000000000" pitchFamily="2" charset="0"/>
              </a:rPr>
              <a:t> на Paint) не правильно. </a:t>
            </a:r>
            <a:r>
              <a:rPr lang="ru-RU" b="0" i="0" dirty="0" err="1">
                <a:solidFill>
                  <a:srgbClr val="202838"/>
                </a:solidFill>
                <a:effectLst/>
                <a:highlight>
                  <a:srgbClr val="FFFFFF"/>
                </a:highlight>
                <a:latin typeface="Roboto" panose="02000000000000000000" pitchFamily="2" charset="0"/>
              </a:rPr>
              <a:t>Його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можна</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лише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розширяти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додатковим</a:t>
            </a:r>
            <a:r>
              <a:rPr lang="ru-RU" b="0" i="0" dirty="0">
                <a:solidFill>
                  <a:srgbClr val="202838"/>
                </a:solidFill>
                <a:effectLst/>
                <a:highlight>
                  <a:srgbClr val="FFFFFF"/>
                </a:highlight>
                <a:latin typeface="Roboto" panose="02000000000000000000" pitchFamily="2" charset="0"/>
              </a:rPr>
              <a:t> методом (</a:t>
            </a:r>
            <a:r>
              <a:rPr lang="ru-RU" b="0" i="0" dirty="0" err="1">
                <a:solidFill>
                  <a:srgbClr val="202838"/>
                </a:solidFill>
                <a:effectLst/>
                <a:highlight>
                  <a:srgbClr val="FFFFFF"/>
                </a:highlight>
                <a:latin typeface="Roboto" panose="02000000000000000000" pitchFamily="2" charset="0"/>
              </a:rPr>
              <a:t>функціональністю</a:t>
            </a:r>
            <a:r>
              <a:rPr lang="ru-RU" b="0" i="0" dirty="0">
                <a:solidFill>
                  <a:srgbClr val="202838"/>
                </a:solidFill>
                <a:effectLst/>
                <a:highlight>
                  <a:srgbClr val="FFFFFF"/>
                </a:highlight>
                <a:latin typeface="Roboto" panose="02000000000000000000" pitchFamily="2" charset="0"/>
              </a:rPr>
              <a:t>).</a:t>
            </a:r>
            <a:endParaRPr lang="uk-UA" dirty="0"/>
          </a:p>
        </p:txBody>
      </p:sp>
    </p:spTree>
    <p:extLst>
      <p:ext uri="{BB962C8B-B14F-4D97-AF65-F5344CB8AC3E}">
        <p14:creationId xmlns:p14="http://schemas.microsoft.com/office/powerpoint/2010/main" val="212221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7A51AE49-B944-7ED7-FAF4-C3A07B977375}"/>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OCP (Open-Closed Principle)</a:t>
            </a:r>
            <a:endParaRPr lang="uk-UA" dirty="0"/>
          </a:p>
        </p:txBody>
      </p:sp>
      <p:sp>
        <p:nvSpPr>
          <p:cNvPr id="8" name="TextBox 7">
            <a:extLst>
              <a:ext uri="{FF2B5EF4-FFF2-40B4-BE49-F238E27FC236}">
                <a16:creationId xmlns:a16="http://schemas.microsoft.com/office/drawing/2014/main" id="{D75437A2-7907-58E8-7044-8EB69749EC26}"/>
              </a:ext>
            </a:extLst>
          </p:cNvPr>
          <p:cNvSpPr txBox="1"/>
          <p:nvPr/>
        </p:nvSpPr>
        <p:spPr>
          <a:xfrm>
            <a:off x="838200" y="1305341"/>
            <a:ext cx="6096000" cy="4801314"/>
          </a:xfrm>
          <a:prstGeom prst="rect">
            <a:avLst/>
          </a:prstGeom>
          <a:noFill/>
        </p:spPr>
        <p:txBody>
          <a:bodyPr wrap="square">
            <a:spAutoFit/>
          </a:bodyPr>
          <a:lstStyle/>
          <a:p>
            <a:pPr algn="l" rtl="0"/>
            <a:r>
              <a:rPr lang="uk-UA" b="0" i="0" dirty="0">
                <a:solidFill>
                  <a:srgbClr val="202838"/>
                </a:solidFill>
                <a:effectLst/>
                <a:highlight>
                  <a:srgbClr val="FFFFFF"/>
                </a:highlight>
                <a:latin typeface="Roboto" panose="02000000000000000000" pitchFamily="2" charset="0"/>
              </a:rPr>
              <a:t>На практиці все це позначається на структурі класу. Якщо він порушує </a:t>
            </a:r>
            <a:r>
              <a:rPr lang="en-US" b="0" i="0" dirty="0">
                <a:solidFill>
                  <a:srgbClr val="202838"/>
                </a:solidFill>
                <a:effectLst/>
                <a:highlight>
                  <a:srgbClr val="FFFFFF"/>
                </a:highlight>
                <a:latin typeface="Roboto" panose="02000000000000000000" pitchFamily="2" charset="0"/>
              </a:rPr>
              <a:t>Single Responsibility </a:t>
            </a:r>
            <a:r>
              <a:rPr lang="uk-UA" b="0" i="0" dirty="0">
                <a:solidFill>
                  <a:srgbClr val="202838"/>
                </a:solidFill>
                <a:effectLst/>
                <a:highlight>
                  <a:srgbClr val="FFFFFF"/>
                </a:highlight>
                <a:latin typeface="Roboto" panose="02000000000000000000" pitchFamily="2" charset="0"/>
              </a:rPr>
              <a:t>принцип, то додати новий метод, не змінюючи існуючий код, досить важко. </a:t>
            </a:r>
            <a:endParaRPr lang="en-US" b="0" i="0" dirty="0">
              <a:solidFill>
                <a:srgbClr val="202838"/>
              </a:solidFill>
              <a:effectLst/>
              <a:highlight>
                <a:srgbClr val="FFFFFF"/>
              </a:highlight>
              <a:latin typeface="Roboto" panose="02000000000000000000" pitchFamily="2" charset="0"/>
            </a:endParaRPr>
          </a:p>
          <a:p>
            <a:pPr algn="l" rtl="0"/>
            <a:r>
              <a:rPr lang="uk-UA" b="0" i="0" dirty="0">
                <a:solidFill>
                  <a:srgbClr val="202838"/>
                </a:solidFill>
                <a:effectLst/>
                <a:highlight>
                  <a:srgbClr val="FFFFFF"/>
                </a:highlight>
                <a:latin typeface="Roboto" panose="02000000000000000000" pitchFamily="2" charset="0"/>
              </a:rPr>
              <a:t>Також при додаванні якогось методу в клас ви маєте перевірити, чи зберігається </a:t>
            </a:r>
            <a:r>
              <a:rPr lang="en-US" b="0" i="0" dirty="0">
                <a:solidFill>
                  <a:srgbClr val="202838"/>
                </a:solidFill>
                <a:effectLst/>
                <a:highlight>
                  <a:srgbClr val="FFFFFF"/>
                </a:highlight>
                <a:latin typeface="Roboto" panose="02000000000000000000" pitchFamily="2" charset="0"/>
              </a:rPr>
              <a:t>Single Responsibility </a:t>
            </a:r>
            <a:r>
              <a:rPr lang="uk-UA" b="0" i="0" dirty="0">
                <a:solidFill>
                  <a:srgbClr val="202838"/>
                </a:solidFill>
                <a:effectLst/>
                <a:highlight>
                  <a:srgbClr val="FFFFFF"/>
                </a:highlight>
                <a:latin typeface="Roboto" panose="02000000000000000000" pitchFamily="2" charset="0"/>
              </a:rPr>
              <a:t>принцип у цьому класі — чи залишається лише одна причина, щоб змінити його.</a:t>
            </a:r>
            <a:endParaRPr lang="en-US" b="0" i="0" dirty="0">
              <a:solidFill>
                <a:srgbClr val="202838"/>
              </a:solidFill>
              <a:effectLst/>
              <a:highlight>
                <a:srgbClr val="FFFFFF"/>
              </a:highlight>
              <a:latin typeface="Roboto" panose="02000000000000000000" pitchFamily="2" charset="0"/>
            </a:endParaRPr>
          </a:p>
          <a:p>
            <a:pPr algn="l" rtl="0"/>
            <a:endParaRPr lang="uk-UA" b="0" i="0" dirty="0">
              <a:solidFill>
                <a:srgbClr val="202838"/>
              </a:solidFill>
              <a:effectLst/>
              <a:highlight>
                <a:srgbClr val="FFFFFF"/>
              </a:highlight>
              <a:latin typeface="Roboto" panose="02000000000000000000" pitchFamily="2" charset="0"/>
            </a:endParaRPr>
          </a:p>
          <a:p>
            <a:pPr algn="l" rtl="0"/>
            <a:r>
              <a:rPr lang="uk-UA" b="0" i="0" dirty="0">
                <a:solidFill>
                  <a:srgbClr val="202838"/>
                </a:solidFill>
                <a:effectLst/>
                <a:highlight>
                  <a:srgbClr val="FFFFFF"/>
                </a:highlight>
                <a:latin typeface="Roboto" panose="02000000000000000000" pitchFamily="2" charset="0"/>
              </a:rPr>
              <a:t>Розглянемо на прикладі. Скажімо, нам треба мати змогу друкувати репорти різного типу — повний, короткий та розширений. Перше, що спадає на думку, додати </a:t>
            </a:r>
            <a:r>
              <a:rPr lang="en-US" b="0" i="0" dirty="0" err="1">
                <a:solidFill>
                  <a:srgbClr val="202838"/>
                </a:solidFill>
                <a:effectLst/>
                <a:highlight>
                  <a:srgbClr val="FFFFFF"/>
                </a:highlight>
                <a:latin typeface="Roboto" panose="02000000000000000000" pitchFamily="2" charset="0"/>
              </a:rPr>
              <a:t>ReportType</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Це призведе до того, що в нас буде декілька </a:t>
            </a:r>
            <a:r>
              <a:rPr lang="en-US" b="0" i="0" dirty="0">
                <a:solidFill>
                  <a:srgbClr val="202838"/>
                </a:solidFill>
                <a:effectLst/>
                <a:highlight>
                  <a:srgbClr val="FFFFFF"/>
                </a:highlight>
                <a:latin typeface="Roboto" panose="02000000000000000000" pitchFamily="2" charset="0"/>
              </a:rPr>
              <a:t>IF </a:t>
            </a:r>
            <a:r>
              <a:rPr lang="uk-UA" b="0" i="0" dirty="0">
                <a:solidFill>
                  <a:srgbClr val="202838"/>
                </a:solidFill>
                <a:effectLst/>
                <a:highlight>
                  <a:srgbClr val="FFFFFF"/>
                </a:highlight>
                <a:latin typeface="Roboto" panose="02000000000000000000" pitchFamily="2" charset="0"/>
              </a:rPr>
              <a:t>всередині нашого </a:t>
            </a:r>
            <a:r>
              <a:rPr lang="en-US" b="0" i="0" dirty="0">
                <a:solidFill>
                  <a:srgbClr val="202838"/>
                </a:solidFill>
                <a:effectLst/>
                <a:highlight>
                  <a:srgbClr val="FFFFFF"/>
                </a:highlight>
                <a:latin typeface="Roboto" panose="02000000000000000000" pitchFamily="2" charset="0"/>
              </a:rPr>
              <a:t>Report, </a:t>
            </a:r>
            <a:r>
              <a:rPr lang="uk-UA" b="0" i="0" dirty="0">
                <a:solidFill>
                  <a:srgbClr val="202838"/>
                </a:solidFill>
                <a:effectLst/>
                <a:highlight>
                  <a:srgbClr val="FFFFFF"/>
                </a:highlight>
                <a:latin typeface="Roboto" panose="02000000000000000000" pitchFamily="2" charset="0"/>
              </a:rPr>
              <a:t>тобто ми змінили його роботу. А якщо нам треба буде додати ще 5 нових типів репортів? Такий підхід порушить </a:t>
            </a:r>
            <a:r>
              <a:rPr lang="en-US" b="0" i="0" dirty="0">
                <a:solidFill>
                  <a:srgbClr val="202838"/>
                </a:solidFill>
                <a:effectLst/>
                <a:highlight>
                  <a:srgbClr val="FFFFFF"/>
                </a:highlight>
                <a:latin typeface="Roboto" panose="02000000000000000000" pitchFamily="2" charset="0"/>
              </a:rPr>
              <a:t>Open-Closed </a:t>
            </a:r>
            <a:r>
              <a:rPr lang="uk-UA" b="0" i="0" dirty="0">
                <a:solidFill>
                  <a:srgbClr val="202838"/>
                </a:solidFill>
                <a:effectLst/>
                <a:highlight>
                  <a:srgbClr val="FFFFFF"/>
                </a:highlight>
                <a:latin typeface="Roboto" panose="02000000000000000000" pitchFamily="2" charset="0"/>
              </a:rPr>
              <a:t>принцип.</a:t>
            </a:r>
          </a:p>
        </p:txBody>
      </p:sp>
      <p:pic>
        <p:nvPicPr>
          <p:cNvPr id="10" name="Рисунок 9">
            <a:extLst>
              <a:ext uri="{FF2B5EF4-FFF2-40B4-BE49-F238E27FC236}">
                <a16:creationId xmlns:a16="http://schemas.microsoft.com/office/drawing/2014/main" id="{2C2797D0-9782-F0CD-75A4-B4681AEC7CEE}"/>
              </a:ext>
            </a:extLst>
          </p:cNvPr>
          <p:cNvPicPr>
            <a:picLocks noChangeAspect="1"/>
          </p:cNvPicPr>
          <p:nvPr/>
        </p:nvPicPr>
        <p:blipFill>
          <a:blip r:embed="rId2"/>
          <a:stretch>
            <a:fillRect/>
          </a:stretch>
        </p:blipFill>
        <p:spPr>
          <a:xfrm>
            <a:off x="6934200" y="3429000"/>
            <a:ext cx="4315476" cy="2535502"/>
          </a:xfrm>
          <a:prstGeom prst="rect">
            <a:avLst/>
          </a:prstGeom>
        </p:spPr>
      </p:pic>
    </p:spTree>
    <p:extLst>
      <p:ext uri="{BB962C8B-B14F-4D97-AF65-F5344CB8AC3E}">
        <p14:creationId xmlns:p14="http://schemas.microsoft.com/office/powerpoint/2010/main" val="79661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7A51AE49-B944-7ED7-FAF4-C3A07B977375}"/>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OCP (Open-Closed Principle)</a:t>
            </a:r>
            <a:endParaRPr lang="uk-UA" dirty="0"/>
          </a:p>
        </p:txBody>
      </p:sp>
      <p:sp>
        <p:nvSpPr>
          <p:cNvPr id="3" name="TextBox 2">
            <a:extLst>
              <a:ext uri="{FF2B5EF4-FFF2-40B4-BE49-F238E27FC236}">
                <a16:creationId xmlns:a16="http://schemas.microsoft.com/office/drawing/2014/main" id="{7B9B3F7D-2FF4-DB0F-8D4A-6B4A5ACE067A}"/>
              </a:ext>
            </a:extLst>
          </p:cNvPr>
          <p:cNvSpPr txBox="1"/>
          <p:nvPr/>
        </p:nvSpPr>
        <p:spPr>
          <a:xfrm>
            <a:off x="838200" y="1397675"/>
            <a:ext cx="6096000" cy="2031325"/>
          </a:xfrm>
          <a:prstGeom prst="rect">
            <a:avLst/>
          </a:prstGeom>
          <a:noFill/>
        </p:spPr>
        <p:txBody>
          <a:bodyPr wrap="square">
            <a:spAutoFit/>
          </a:bodyPr>
          <a:lstStyle/>
          <a:p>
            <a:r>
              <a:rPr lang="uk-UA" b="0" i="0" dirty="0">
                <a:solidFill>
                  <a:srgbClr val="202838"/>
                </a:solidFill>
                <a:effectLst/>
                <a:highlight>
                  <a:srgbClr val="FFFFFF"/>
                </a:highlight>
                <a:latin typeface="Roboto" panose="02000000000000000000" pitchFamily="2" charset="0"/>
              </a:rPr>
              <a:t>Краще не відштовхуватись від типу репорту, а додати окрему </a:t>
            </a:r>
            <a:r>
              <a:rPr lang="en-US" b="0" i="0" dirty="0">
                <a:solidFill>
                  <a:srgbClr val="202838"/>
                </a:solidFill>
                <a:effectLst/>
                <a:highlight>
                  <a:srgbClr val="FFFFFF"/>
                </a:highlight>
                <a:latin typeface="Roboto" panose="02000000000000000000" pitchFamily="2" charset="0"/>
              </a:rPr>
              <a:t>Report Model, </a:t>
            </a:r>
            <a:r>
              <a:rPr lang="uk-UA" b="0" i="0" dirty="0">
                <a:solidFill>
                  <a:srgbClr val="202838"/>
                </a:solidFill>
                <a:effectLst/>
                <a:highlight>
                  <a:srgbClr val="FFFFFF"/>
                </a:highlight>
                <a:latin typeface="Roboto" panose="02000000000000000000" pitchFamily="2" charset="0"/>
              </a:rPr>
              <a:t>де будуть друкуватись лише певні поля. Таким чином </a:t>
            </a:r>
            <a:r>
              <a:rPr lang="en-US" b="0" i="0" dirty="0">
                <a:solidFill>
                  <a:srgbClr val="202838"/>
                </a:solidFill>
                <a:effectLst/>
                <a:highlight>
                  <a:srgbClr val="FFFFFF"/>
                </a:highlight>
                <a:latin typeface="Roboto" panose="02000000000000000000" pitchFamily="2" charset="0"/>
              </a:rPr>
              <a:t>Print </a:t>
            </a:r>
            <a:r>
              <a:rPr lang="uk-UA" b="0" i="0" dirty="0">
                <a:solidFill>
                  <a:srgbClr val="202838"/>
                </a:solidFill>
                <a:effectLst/>
                <a:highlight>
                  <a:srgbClr val="FFFFFF"/>
                </a:highlight>
                <a:latin typeface="Roboto" panose="02000000000000000000" pitchFamily="2" charset="0"/>
              </a:rPr>
              <a:t>відповідає за одну функціональність, і принцип </a:t>
            </a:r>
            <a:r>
              <a:rPr lang="en-US" b="0" i="0" dirty="0">
                <a:solidFill>
                  <a:srgbClr val="202838"/>
                </a:solidFill>
                <a:effectLst/>
                <a:highlight>
                  <a:srgbClr val="FFFFFF"/>
                </a:highlight>
                <a:latin typeface="Roboto" panose="02000000000000000000" pitchFamily="2" charset="0"/>
              </a:rPr>
              <a:t>Single Responsibility </a:t>
            </a:r>
            <a:r>
              <a:rPr lang="uk-UA" b="0" i="0" dirty="0">
                <a:solidFill>
                  <a:srgbClr val="202838"/>
                </a:solidFill>
                <a:effectLst/>
                <a:highlight>
                  <a:srgbClr val="FFFFFF"/>
                </a:highlight>
                <a:latin typeface="Roboto" panose="02000000000000000000" pitchFamily="2" charset="0"/>
              </a:rPr>
              <a:t>не порушується. Ми можемо скільки завгодно розширяти функціональність цього методу, але при цьому ми його не модифікуємо.</a:t>
            </a:r>
            <a:endParaRPr lang="uk-UA" dirty="0"/>
          </a:p>
        </p:txBody>
      </p:sp>
      <p:pic>
        <p:nvPicPr>
          <p:cNvPr id="5" name="Рисунок 4">
            <a:extLst>
              <a:ext uri="{FF2B5EF4-FFF2-40B4-BE49-F238E27FC236}">
                <a16:creationId xmlns:a16="http://schemas.microsoft.com/office/drawing/2014/main" id="{62BA4CAC-41A6-165F-EA55-2481974D51A9}"/>
              </a:ext>
            </a:extLst>
          </p:cNvPr>
          <p:cNvPicPr>
            <a:picLocks noChangeAspect="1"/>
          </p:cNvPicPr>
          <p:nvPr/>
        </p:nvPicPr>
        <p:blipFill>
          <a:blip r:embed="rId2"/>
          <a:stretch>
            <a:fillRect/>
          </a:stretch>
        </p:blipFill>
        <p:spPr>
          <a:xfrm>
            <a:off x="7077075" y="2198103"/>
            <a:ext cx="4796678" cy="2812099"/>
          </a:xfrm>
          <a:prstGeom prst="rect">
            <a:avLst/>
          </a:prstGeom>
        </p:spPr>
      </p:pic>
      <p:sp>
        <p:nvSpPr>
          <p:cNvPr id="9" name="TextBox 8">
            <a:extLst>
              <a:ext uri="{FF2B5EF4-FFF2-40B4-BE49-F238E27FC236}">
                <a16:creationId xmlns:a16="http://schemas.microsoft.com/office/drawing/2014/main" id="{125BFAFD-742E-9B18-808D-0F5582649D5F}"/>
              </a:ext>
            </a:extLst>
          </p:cNvPr>
          <p:cNvSpPr txBox="1"/>
          <p:nvPr/>
        </p:nvSpPr>
        <p:spPr>
          <a:xfrm>
            <a:off x="3810000" y="4894987"/>
            <a:ext cx="6096000" cy="1754326"/>
          </a:xfrm>
          <a:prstGeom prst="rect">
            <a:avLst/>
          </a:prstGeom>
          <a:noFill/>
        </p:spPr>
        <p:txBody>
          <a:bodyPr wrap="square">
            <a:spAutoFit/>
          </a:bodyPr>
          <a:lstStyle/>
          <a:p>
            <a:r>
              <a:rPr lang="uk-UA" b="0" i="0" dirty="0">
                <a:solidFill>
                  <a:srgbClr val="202838"/>
                </a:solidFill>
                <a:effectLst/>
                <a:highlight>
                  <a:srgbClr val="FFFFFF"/>
                </a:highlight>
                <a:latin typeface="Roboto" panose="02000000000000000000" pitchFamily="2" charset="0"/>
              </a:rPr>
              <a:t>Варто задумуватись про те, що буде з вашою програмою в майбутньому, коли ви будете щось змінювати. І при цьому не забувати про принципи </a:t>
            </a:r>
            <a:r>
              <a:rPr lang="en-US" b="0" i="0" dirty="0">
                <a:solidFill>
                  <a:srgbClr val="202838"/>
                </a:solidFill>
                <a:effectLst/>
                <a:highlight>
                  <a:srgbClr val="FFFFFF"/>
                </a:highlight>
                <a:latin typeface="Roboto" panose="02000000000000000000" pitchFamily="2" charset="0"/>
              </a:rPr>
              <a:t>Single Responsibility </a:t>
            </a:r>
            <a:r>
              <a:rPr lang="uk-UA" b="0" i="0" dirty="0">
                <a:solidFill>
                  <a:srgbClr val="202838"/>
                </a:solidFill>
                <a:effectLst/>
                <a:highlight>
                  <a:srgbClr val="FFFFFF"/>
                </a:highlight>
                <a:latin typeface="Roboto" panose="02000000000000000000" pitchFamily="2" charset="0"/>
              </a:rPr>
              <a:t>та </a:t>
            </a:r>
            <a:r>
              <a:rPr lang="en-US" b="0" i="0" dirty="0">
                <a:solidFill>
                  <a:srgbClr val="202838"/>
                </a:solidFill>
                <a:effectLst/>
                <a:highlight>
                  <a:srgbClr val="FFFFFF"/>
                </a:highlight>
                <a:latin typeface="Roboto" panose="02000000000000000000" pitchFamily="2" charset="0"/>
              </a:rPr>
              <a:t>Open-Closed. </a:t>
            </a:r>
            <a:r>
              <a:rPr lang="uk-UA" b="0" i="0" dirty="0">
                <a:solidFill>
                  <a:srgbClr val="202838"/>
                </a:solidFill>
                <a:effectLst/>
                <a:highlight>
                  <a:srgbClr val="FFFFFF"/>
                </a:highlight>
                <a:latin typeface="Roboto" panose="02000000000000000000" pitchFamily="2" charset="0"/>
              </a:rPr>
              <a:t>Саме тому розробники більше часу витрачають на обдумування рішення, ніж на саму реалізацію</a:t>
            </a:r>
            <a:endParaRPr lang="uk-UA" dirty="0"/>
          </a:p>
        </p:txBody>
      </p:sp>
    </p:spTree>
    <p:extLst>
      <p:ext uri="{BB962C8B-B14F-4D97-AF65-F5344CB8AC3E}">
        <p14:creationId xmlns:p14="http://schemas.microsoft.com/office/powerpoint/2010/main" val="3675940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CBDA55-F6D2-2BED-2FDC-3ED2A036460E}"/>
              </a:ext>
            </a:extLst>
          </p:cNvPr>
          <p:cNvSpPr>
            <a:spLocks noGrp="1"/>
          </p:cNvSpPr>
          <p:nvPr>
            <p:ph type="title"/>
          </p:nvPr>
        </p:nvSpPr>
        <p:spPr/>
        <p:txBody>
          <a:bodyPr/>
          <a:lstStyle/>
          <a:p>
            <a:r>
              <a:rPr lang="en-US" b="0" i="0" dirty="0">
                <a:solidFill>
                  <a:srgbClr val="202838"/>
                </a:solidFill>
                <a:effectLst/>
                <a:highlight>
                  <a:srgbClr val="FFFFFF"/>
                </a:highlight>
                <a:latin typeface="Roboto" panose="02000000000000000000" pitchFamily="2" charset="0"/>
              </a:rPr>
              <a:t>LSP (</a:t>
            </a:r>
            <a:r>
              <a:rPr lang="en-US" b="0" i="0" dirty="0" err="1">
                <a:solidFill>
                  <a:srgbClr val="202838"/>
                </a:solidFill>
                <a:effectLst/>
                <a:highlight>
                  <a:srgbClr val="FFFFFF"/>
                </a:highlight>
                <a:latin typeface="Roboto" panose="02000000000000000000" pitchFamily="2" charset="0"/>
              </a:rPr>
              <a:t>Liskov</a:t>
            </a:r>
            <a:r>
              <a:rPr lang="en-US" b="0" i="0" dirty="0">
                <a:solidFill>
                  <a:srgbClr val="202838"/>
                </a:solidFill>
                <a:effectLst/>
                <a:highlight>
                  <a:srgbClr val="FFFFFF"/>
                </a:highlight>
                <a:latin typeface="Roboto" panose="02000000000000000000" pitchFamily="2" charset="0"/>
              </a:rPr>
              <a:t> Substitution Principle)</a:t>
            </a:r>
            <a:endParaRPr lang="uk-UA" dirty="0"/>
          </a:p>
        </p:txBody>
      </p:sp>
      <p:sp>
        <p:nvSpPr>
          <p:cNvPr id="5" name="TextBox 4">
            <a:extLst>
              <a:ext uri="{FF2B5EF4-FFF2-40B4-BE49-F238E27FC236}">
                <a16:creationId xmlns:a16="http://schemas.microsoft.com/office/drawing/2014/main" id="{CE7A1718-A532-B14E-32B9-CF21485B4010}"/>
              </a:ext>
            </a:extLst>
          </p:cNvPr>
          <p:cNvSpPr txBox="1"/>
          <p:nvPr/>
        </p:nvSpPr>
        <p:spPr>
          <a:xfrm>
            <a:off x="923925" y="1622763"/>
            <a:ext cx="6096000" cy="1200329"/>
          </a:xfrm>
          <a:prstGeom prst="rect">
            <a:avLst/>
          </a:prstGeom>
          <a:noFill/>
        </p:spPr>
        <p:txBody>
          <a:bodyPr wrap="square">
            <a:spAutoFit/>
          </a:bodyPr>
          <a:lstStyle/>
          <a:p>
            <a:pPr algn="l" rtl="0"/>
            <a:r>
              <a:rPr lang="ru-RU" b="0" i="0" dirty="0" err="1">
                <a:solidFill>
                  <a:srgbClr val="000000"/>
                </a:solidFill>
                <a:effectLst/>
                <a:highlight>
                  <a:srgbClr val="FFFFFF"/>
                </a:highlight>
                <a:latin typeface="wfont_4254e2_47a2d565342c4b1ea98b5bb13895fd39"/>
              </a:rPr>
              <a:t>Цей</a:t>
            </a:r>
            <a:r>
              <a:rPr lang="ru-RU" b="0" i="0" dirty="0">
                <a:solidFill>
                  <a:srgbClr val="000000"/>
                </a:solidFill>
                <a:effectLst/>
                <a:highlight>
                  <a:srgbClr val="FFFFFF"/>
                </a:highlight>
                <a:latin typeface="wfont_4254e2_47a2d565342c4b1ea98b5bb13895fd39"/>
              </a:rPr>
              <a:t> принцип </a:t>
            </a:r>
            <a:r>
              <a:rPr lang="ru-RU" b="0" i="0" dirty="0" err="1">
                <a:solidFill>
                  <a:srgbClr val="000000"/>
                </a:solidFill>
                <a:effectLst/>
                <a:highlight>
                  <a:srgbClr val="FFFFFF"/>
                </a:highlight>
                <a:latin typeface="wfont_4254e2_47a2d565342c4b1ea98b5bb13895fd39"/>
              </a:rPr>
              <a:t>каже</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що</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підкласи</a:t>
            </a:r>
            <a:r>
              <a:rPr lang="ru-RU" b="0" i="0" dirty="0">
                <a:solidFill>
                  <a:srgbClr val="000000"/>
                </a:solidFill>
                <a:effectLst/>
                <a:highlight>
                  <a:srgbClr val="FFFFFF"/>
                </a:highlight>
                <a:latin typeface="wfont_4254e2_47a2d565342c4b1ea98b5bb13895fd39"/>
              </a:rPr>
              <a:t> базового </a:t>
            </a:r>
            <a:r>
              <a:rPr lang="ru-RU" b="0" i="0" dirty="0" err="1">
                <a:solidFill>
                  <a:srgbClr val="000000"/>
                </a:solidFill>
                <a:effectLst/>
                <a:highlight>
                  <a:srgbClr val="FFFFFF"/>
                </a:highlight>
                <a:latin typeface="wfont_4254e2_47a2d565342c4b1ea98b5bb13895fd39"/>
              </a:rPr>
              <a:t>класу</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повинні</a:t>
            </a:r>
            <a:r>
              <a:rPr lang="ru-RU" b="0" i="0" dirty="0">
                <a:solidFill>
                  <a:srgbClr val="000000"/>
                </a:solidFill>
                <a:effectLst/>
                <a:highlight>
                  <a:srgbClr val="FFFFFF"/>
                </a:highlight>
                <a:latin typeface="wfont_4254e2_47a2d565342c4b1ea98b5bb13895fd39"/>
              </a:rPr>
              <a:t> легко </a:t>
            </a:r>
            <a:r>
              <a:rPr lang="ru-RU" b="0" i="0" dirty="0" err="1">
                <a:solidFill>
                  <a:srgbClr val="000000"/>
                </a:solidFill>
                <a:effectLst/>
                <a:highlight>
                  <a:srgbClr val="FFFFFF"/>
                </a:highlight>
                <a:latin typeface="wfont_4254e2_47a2d565342c4b1ea98b5bb13895fd39"/>
              </a:rPr>
              <a:t>займати</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його</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місце</a:t>
            </a:r>
            <a:r>
              <a:rPr lang="ru-RU" b="0" i="0" dirty="0">
                <a:solidFill>
                  <a:srgbClr val="000000"/>
                </a:solidFill>
                <a:effectLst/>
                <a:highlight>
                  <a:srgbClr val="FFFFFF"/>
                </a:highlight>
                <a:latin typeface="wfont_4254e2_47a2d565342c4b1ea98b5bb13895fd39"/>
              </a:rPr>
              <a:t> без </a:t>
            </a:r>
            <a:r>
              <a:rPr lang="ru-RU" b="0" i="0" dirty="0" err="1">
                <a:solidFill>
                  <a:srgbClr val="000000"/>
                </a:solidFill>
                <a:effectLst/>
                <a:highlight>
                  <a:srgbClr val="FFFFFF"/>
                </a:highlight>
                <a:latin typeface="wfont_4254e2_47a2d565342c4b1ea98b5bb13895fd39"/>
              </a:rPr>
              <a:t>додаткових</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змін</a:t>
            </a:r>
            <a:r>
              <a:rPr lang="ru-RU" b="0" i="0" dirty="0">
                <a:solidFill>
                  <a:srgbClr val="000000"/>
                </a:solidFill>
                <a:effectLst/>
                <a:highlight>
                  <a:srgbClr val="FFFFFF"/>
                </a:highlight>
                <a:latin typeface="wfont_4254e2_47a2d565342c4b1ea98b5bb13895fd39"/>
              </a:rPr>
              <a:t> в </a:t>
            </a:r>
            <a:r>
              <a:rPr lang="ru-RU" b="0" i="0" dirty="0" err="1">
                <a:solidFill>
                  <a:srgbClr val="000000"/>
                </a:solidFill>
                <a:effectLst/>
                <a:highlight>
                  <a:srgbClr val="FFFFFF"/>
                </a:highlight>
                <a:latin typeface="wfont_4254e2_47a2d565342c4b1ea98b5bb13895fd39"/>
              </a:rPr>
              <a:t>коді</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Це</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гарантує</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що</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використовуючи</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поліморфізм</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під</a:t>
            </a:r>
            <a:r>
              <a:rPr lang="ru-RU" b="0" i="0" dirty="0">
                <a:solidFill>
                  <a:srgbClr val="000000"/>
                </a:solidFill>
                <a:effectLst/>
                <a:highlight>
                  <a:srgbClr val="FFFFFF"/>
                </a:highlight>
                <a:latin typeface="wfont_4254e2_47a2d565342c4b1ea98b5bb13895fd39"/>
              </a:rPr>
              <a:t> час </a:t>
            </a:r>
            <a:r>
              <a:rPr lang="ru-RU" b="0" i="0" dirty="0" err="1">
                <a:solidFill>
                  <a:srgbClr val="000000"/>
                </a:solidFill>
                <a:effectLst/>
                <a:highlight>
                  <a:srgbClr val="FFFFFF"/>
                </a:highlight>
                <a:latin typeface="wfont_4254e2_47a2d565342c4b1ea98b5bb13895fd39"/>
              </a:rPr>
              <a:t>внесення</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змін</a:t>
            </a:r>
            <a:r>
              <a:rPr lang="ru-RU" b="0" i="0" dirty="0">
                <a:solidFill>
                  <a:srgbClr val="000000"/>
                </a:solidFill>
                <a:effectLst/>
                <a:highlight>
                  <a:srgbClr val="FFFFFF"/>
                </a:highlight>
                <a:latin typeface="wfont_4254e2_47a2d565342c4b1ea98b5bb13895fd39"/>
              </a:rPr>
              <a:t> у систему, ми не «</a:t>
            </a:r>
            <a:r>
              <a:rPr lang="ru-RU" b="0" i="0" dirty="0" err="1">
                <a:solidFill>
                  <a:srgbClr val="000000"/>
                </a:solidFill>
                <a:effectLst/>
                <a:highlight>
                  <a:srgbClr val="FFFFFF"/>
                </a:highlight>
                <a:latin typeface="wfont_4254e2_47a2d565342c4b1ea98b5bb13895fd39"/>
              </a:rPr>
              <a:t>вистрілимо</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собі</a:t>
            </a:r>
            <a:r>
              <a:rPr lang="ru-RU" b="0" i="0" dirty="0">
                <a:solidFill>
                  <a:srgbClr val="000000"/>
                </a:solidFill>
                <a:effectLst/>
                <a:highlight>
                  <a:srgbClr val="FFFFFF"/>
                </a:highlight>
                <a:latin typeface="wfont_4254e2_47a2d565342c4b1ea98b5bb13895fd39"/>
              </a:rPr>
              <a:t> у ногу».</a:t>
            </a:r>
            <a:endParaRPr lang="ru-RU" b="0" i="0" dirty="0">
              <a:solidFill>
                <a:srgbClr val="202838"/>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676512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1AD8AC3-3BA8-8581-7BB3-1EF51408FA54}"/>
              </a:ext>
            </a:extLst>
          </p:cNvPr>
          <p:cNvSpPr>
            <a:spLocks noGrp="1"/>
          </p:cNvSpPr>
          <p:nvPr>
            <p:ph idx="1"/>
          </p:nvPr>
        </p:nvSpPr>
        <p:spPr/>
        <p:txBody>
          <a:bodyPr/>
          <a:lstStyle/>
          <a:p>
            <a:endParaRPr lang="uk-UA"/>
          </a:p>
        </p:txBody>
      </p:sp>
      <p:sp>
        <p:nvSpPr>
          <p:cNvPr id="5" name="TextBox 4">
            <a:extLst>
              <a:ext uri="{FF2B5EF4-FFF2-40B4-BE49-F238E27FC236}">
                <a16:creationId xmlns:a16="http://schemas.microsoft.com/office/drawing/2014/main" id="{800AF37E-B4E9-EEAD-3F1B-66F9E21723C3}"/>
              </a:ext>
            </a:extLst>
          </p:cNvPr>
          <p:cNvSpPr txBox="1"/>
          <p:nvPr/>
        </p:nvSpPr>
        <p:spPr>
          <a:xfrm>
            <a:off x="647700" y="1440835"/>
            <a:ext cx="5448300" cy="2308324"/>
          </a:xfrm>
          <a:prstGeom prst="rect">
            <a:avLst/>
          </a:prstGeom>
          <a:noFill/>
        </p:spPr>
        <p:txBody>
          <a:bodyPr wrap="square">
            <a:spAutoFit/>
          </a:bodyPr>
          <a:lstStyle/>
          <a:p>
            <a:pPr algn="l" rtl="0"/>
            <a:r>
              <a:rPr lang="ru-RU" b="0" i="0" dirty="0">
                <a:solidFill>
                  <a:srgbClr val="202838"/>
                </a:solidFill>
                <a:effectLst/>
                <a:highlight>
                  <a:srgbClr val="FFFFFF"/>
                </a:highlight>
                <a:latin typeface="Roboto" panose="02000000000000000000" pitchFamily="2" charset="0"/>
              </a:rPr>
              <a:t>У нас є </a:t>
            </a:r>
            <a:r>
              <a:rPr lang="ru-RU" b="0" i="0" dirty="0" err="1">
                <a:solidFill>
                  <a:srgbClr val="202838"/>
                </a:solidFill>
                <a:effectLst/>
                <a:highlight>
                  <a:srgbClr val="FFFFFF"/>
                </a:highlight>
                <a:latin typeface="Roboto" panose="02000000000000000000" pitchFamily="2" charset="0"/>
              </a:rPr>
              <a:t>якийсь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клас</a:t>
            </a:r>
            <a:r>
              <a:rPr lang="ru-RU" b="0" i="0" dirty="0">
                <a:solidFill>
                  <a:srgbClr val="202838"/>
                </a:solidFill>
                <a:effectLst/>
                <a:highlight>
                  <a:srgbClr val="FFFFFF"/>
                </a:highlight>
                <a:latin typeface="Roboto" panose="02000000000000000000" pitchFamily="2" charset="0"/>
              </a:rPr>
              <a:t>, в </a:t>
            </a:r>
            <a:r>
              <a:rPr lang="ru-RU" b="0" i="0" dirty="0" err="1">
                <a:solidFill>
                  <a:srgbClr val="202838"/>
                </a:solidFill>
                <a:effectLst/>
                <a:highlight>
                  <a:srgbClr val="FFFFFF"/>
                </a:highlight>
                <a:latin typeface="Roboto" panose="02000000000000000000" pitchFamily="2" charset="0"/>
              </a:rPr>
              <a:t>якому</a:t>
            </a:r>
            <a:r>
              <a:rPr lang="ru-RU" b="0" i="0" dirty="0">
                <a:solidFill>
                  <a:srgbClr val="202838"/>
                </a:solidFill>
                <a:effectLst/>
                <a:highlight>
                  <a:srgbClr val="FFFFFF"/>
                </a:highlight>
                <a:latin typeface="Roboto" panose="02000000000000000000" pitchFamily="2" charset="0"/>
              </a:rPr>
              <a:t> є метод, </a:t>
            </a:r>
            <a:r>
              <a:rPr lang="ru-RU" b="0" i="0" dirty="0" err="1">
                <a:solidFill>
                  <a:srgbClr val="202838"/>
                </a:solidFill>
                <a:effectLst/>
                <a:highlight>
                  <a:srgbClr val="FFFFFF"/>
                </a:highlight>
                <a:latin typeface="Roboto" panose="02000000000000000000" pitchFamily="2" charset="0"/>
              </a:rPr>
              <a:t>наприклад</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Culculate</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який</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приймає</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певні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значення</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Якщо</a:t>
            </a:r>
            <a:r>
              <a:rPr lang="ru-RU" b="0" i="0" dirty="0">
                <a:solidFill>
                  <a:srgbClr val="202838"/>
                </a:solidFill>
                <a:effectLst/>
                <a:highlight>
                  <a:srgbClr val="FFFFFF"/>
                </a:highlight>
                <a:latin typeface="Roboto" panose="02000000000000000000" pitchFamily="2" charset="0"/>
              </a:rPr>
              <a:t> ми </a:t>
            </a:r>
            <a:r>
              <a:rPr lang="ru-RU" b="0" i="0" dirty="0" err="1">
                <a:solidFill>
                  <a:srgbClr val="202838"/>
                </a:solidFill>
                <a:effectLst/>
                <a:highlight>
                  <a:srgbClr val="FFFFFF"/>
                </a:highlight>
                <a:latin typeface="Roboto" panose="02000000000000000000" pitchFamily="2" charset="0"/>
              </a:rPr>
              <a:t>будемо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від</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цього</a:t>
            </a:r>
            <a:r>
              <a:rPr lang="ru-RU" b="0" i="0" dirty="0">
                <a:solidFill>
                  <a:srgbClr val="202838"/>
                </a:solidFill>
                <a:effectLst/>
                <a:highlight>
                  <a:srgbClr val="FFFFFF"/>
                </a:highlight>
                <a:latin typeface="Roboto" panose="02000000000000000000" pitchFamily="2" charset="0"/>
              </a:rPr>
              <a:t> методу </a:t>
            </a:r>
            <a:r>
              <a:rPr lang="ru-RU" b="0" i="0" dirty="0" err="1">
                <a:solidFill>
                  <a:srgbClr val="202838"/>
                </a:solidFill>
                <a:effectLst/>
                <a:highlight>
                  <a:srgbClr val="FFFFFF"/>
                </a:highlight>
                <a:latin typeface="Roboto" panose="02000000000000000000" pitchFamily="2" charset="0"/>
              </a:rPr>
              <a:t>наслідуватись</a:t>
            </a:r>
            <a:r>
              <a:rPr lang="ru-RU" b="0" i="0" dirty="0">
                <a:solidFill>
                  <a:srgbClr val="202838"/>
                </a:solidFill>
                <a:effectLst/>
                <a:highlight>
                  <a:srgbClr val="FFFFFF"/>
                </a:highlight>
                <a:latin typeface="Roboto" panose="02000000000000000000" pitchFamily="2" charset="0"/>
              </a:rPr>
              <a:t>, то в новому </a:t>
            </a:r>
            <a:r>
              <a:rPr lang="ru-RU" b="0" i="0" dirty="0" err="1">
                <a:solidFill>
                  <a:srgbClr val="202838"/>
                </a:solidFill>
                <a:effectLst/>
                <a:highlight>
                  <a:srgbClr val="FFFFFF"/>
                </a:highlight>
                <a:latin typeface="Roboto" panose="02000000000000000000" pitchFamily="2" charset="0"/>
              </a:rPr>
              <a:t>класі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має</a:t>
            </a:r>
            <a:r>
              <a:rPr lang="ru-RU" b="0" i="0" dirty="0">
                <a:solidFill>
                  <a:srgbClr val="202838"/>
                </a:solidFill>
                <a:effectLst/>
                <a:highlight>
                  <a:srgbClr val="FFFFFF"/>
                </a:highlight>
                <a:latin typeface="Roboto" panose="02000000000000000000" pitchFamily="2" charset="0"/>
              </a:rPr>
              <a:t> бути </a:t>
            </a:r>
            <a:r>
              <a:rPr lang="ru-RU" b="0" i="0" dirty="0" err="1">
                <a:solidFill>
                  <a:srgbClr val="202838"/>
                </a:solidFill>
                <a:effectLst/>
                <a:highlight>
                  <a:srgbClr val="FFFFFF"/>
                </a:highlight>
                <a:latin typeface="Roboto" panose="02000000000000000000" pitchFamily="2" charset="0"/>
              </a:rPr>
              <a:t>такий</a:t>
            </a:r>
            <a:r>
              <a:rPr lang="ru-RU" b="0" i="0" dirty="0">
                <a:solidFill>
                  <a:srgbClr val="202838"/>
                </a:solidFill>
                <a:effectLst/>
                <a:highlight>
                  <a:srgbClr val="FFFFFF"/>
                </a:highlight>
                <a:latin typeface="Roboto" panose="02000000000000000000" pitchFamily="2" charset="0"/>
              </a:rPr>
              <a:t> же метод </a:t>
            </a:r>
            <a:r>
              <a:rPr lang="ru-RU" b="0" i="0" dirty="0" err="1">
                <a:solidFill>
                  <a:srgbClr val="202838"/>
                </a:solidFill>
                <a:effectLst/>
                <a:highlight>
                  <a:srgbClr val="FFFFFF"/>
                </a:highlight>
                <a:latin typeface="Roboto" panose="02000000000000000000" pitchFamily="2" charset="0"/>
              </a:rPr>
              <a:t>Calculate</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який</a:t>
            </a:r>
            <a:r>
              <a:rPr lang="ru-RU" b="0" i="0" dirty="0">
                <a:solidFill>
                  <a:srgbClr val="202838"/>
                </a:solidFill>
                <a:effectLst/>
                <a:highlight>
                  <a:srgbClr val="FFFFFF"/>
                </a:highlight>
                <a:latin typeface="Roboto" panose="02000000000000000000" pitchFamily="2" charset="0"/>
              </a:rPr>
              <a:t> буде </a:t>
            </a:r>
            <a:r>
              <a:rPr lang="ru-RU" b="0" i="0" dirty="0" err="1">
                <a:solidFill>
                  <a:srgbClr val="202838"/>
                </a:solidFill>
                <a:effectLst/>
                <a:highlight>
                  <a:srgbClr val="FFFFFF"/>
                </a:highlight>
                <a:latin typeface="Roboto" panose="02000000000000000000" pitchFamily="2" charset="0"/>
              </a:rPr>
              <a:t>приймати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ті</a:t>
            </a:r>
            <a:r>
              <a:rPr lang="ru-RU" b="0" i="0" dirty="0">
                <a:solidFill>
                  <a:srgbClr val="202838"/>
                </a:solidFill>
                <a:effectLst/>
                <a:highlight>
                  <a:srgbClr val="FFFFFF"/>
                </a:highlight>
                <a:latin typeface="Roboto" panose="02000000000000000000" pitchFamily="2" charset="0"/>
              </a:rPr>
              <a:t> ж </a:t>
            </a:r>
            <a:r>
              <a:rPr lang="ru-RU" b="0" i="0" dirty="0" err="1">
                <a:solidFill>
                  <a:srgbClr val="202838"/>
                </a:solidFill>
                <a:effectLst/>
                <a:highlight>
                  <a:srgbClr val="FFFFFF"/>
                </a:highlight>
                <a:latin typeface="Roboto" panose="02000000000000000000" pitchFamily="2" charset="0"/>
              </a:rPr>
              <a:t>параметри</a:t>
            </a:r>
            <a:r>
              <a:rPr lang="ru-RU" b="0" i="0" dirty="0">
                <a:solidFill>
                  <a:srgbClr val="202838"/>
                </a:solidFill>
                <a:effectLst/>
                <a:highlight>
                  <a:srgbClr val="FFFFFF"/>
                </a:highlight>
                <a:latin typeface="Roboto" panose="02000000000000000000" pitchFamily="2" charset="0"/>
              </a:rPr>
              <a:t>.</a:t>
            </a:r>
          </a:p>
          <a:p>
            <a:pPr algn="l" rtl="0"/>
            <a:r>
              <a:rPr lang="ru-RU" b="0" i="0" dirty="0">
                <a:solidFill>
                  <a:srgbClr val="202838"/>
                </a:solidFill>
                <a:effectLst/>
                <a:highlight>
                  <a:srgbClr val="FFFFFF"/>
                </a:highlight>
                <a:latin typeface="Roboto" panose="02000000000000000000" pitchFamily="2" charset="0"/>
              </a:rPr>
              <a:t>Але </a:t>
            </a:r>
            <a:r>
              <a:rPr lang="ru-RU" b="0" i="0" dirty="0" err="1">
                <a:solidFill>
                  <a:srgbClr val="202838"/>
                </a:solidFill>
                <a:effectLst/>
                <a:highlight>
                  <a:srgbClr val="FFFFFF"/>
                </a:highlight>
                <a:latin typeface="Roboto" panose="02000000000000000000" pitchFamily="2" charset="0"/>
              </a:rPr>
              <a:t>якби</a:t>
            </a:r>
            <a:r>
              <a:rPr lang="ru-RU" b="0" i="0" dirty="0">
                <a:solidFill>
                  <a:srgbClr val="202838"/>
                </a:solidFill>
                <a:effectLst/>
                <a:highlight>
                  <a:srgbClr val="FFFFFF"/>
                </a:highlight>
                <a:latin typeface="Roboto" panose="02000000000000000000" pitchFamily="2" charset="0"/>
              </a:rPr>
              <a:t> все </a:t>
            </a:r>
            <a:r>
              <a:rPr lang="ru-RU" b="0" i="0" dirty="0" err="1">
                <a:solidFill>
                  <a:srgbClr val="202838"/>
                </a:solidFill>
                <a:effectLst/>
                <a:highlight>
                  <a:srgbClr val="FFFFFF"/>
                </a:highlight>
                <a:latin typeface="Roboto" panose="02000000000000000000" pitchFamily="2" charset="0"/>
              </a:rPr>
              <a:t>було</a:t>
            </a:r>
            <a:r>
              <a:rPr lang="ru-RU" b="0" i="0" dirty="0">
                <a:solidFill>
                  <a:srgbClr val="202838"/>
                </a:solidFill>
                <a:effectLst/>
                <a:highlight>
                  <a:srgbClr val="FFFFFF"/>
                </a:highlight>
                <a:latin typeface="Roboto" panose="02000000000000000000" pitchFamily="2" charset="0"/>
              </a:rPr>
              <a:t> так просто, то </a:t>
            </a:r>
            <a:r>
              <a:rPr lang="ru-RU" b="0" i="0" dirty="0" err="1">
                <a:solidFill>
                  <a:srgbClr val="202838"/>
                </a:solidFill>
                <a:effectLst/>
                <a:highlight>
                  <a:srgbClr val="FFFFFF"/>
                </a:highlight>
                <a:latin typeface="Roboto" panose="02000000000000000000" pitchFamily="2" charset="0"/>
              </a:rPr>
              <a:t>всі</a:t>
            </a:r>
            <a:r>
              <a:rPr lang="ru-RU" b="0" i="0" dirty="0">
                <a:solidFill>
                  <a:srgbClr val="202838"/>
                </a:solidFill>
                <a:effectLst/>
                <a:highlight>
                  <a:srgbClr val="FFFFFF"/>
                </a:highlight>
                <a:latin typeface="Roboto" panose="02000000000000000000" pitchFamily="2" charset="0"/>
              </a:rPr>
              <a:t> б писали </a:t>
            </a:r>
            <a:r>
              <a:rPr lang="ru-RU" b="0" i="0" dirty="0" err="1">
                <a:solidFill>
                  <a:srgbClr val="202838"/>
                </a:solidFill>
                <a:effectLst/>
                <a:highlight>
                  <a:srgbClr val="FFFFFF"/>
                </a:highlight>
                <a:latin typeface="Roboto" panose="02000000000000000000" pitchFamily="2" charset="0"/>
              </a:rPr>
              <a:t>такий</a:t>
            </a:r>
            <a:r>
              <a:rPr lang="ru-RU" b="0" i="0" dirty="0">
                <a:solidFill>
                  <a:srgbClr val="202838"/>
                </a:solidFill>
                <a:effectLst/>
                <a:highlight>
                  <a:srgbClr val="FFFFFF"/>
                </a:highlight>
                <a:latin typeface="Roboto" panose="02000000000000000000" pitchFamily="2" charset="0"/>
              </a:rPr>
              <a:t> код і </a:t>
            </a:r>
            <a:r>
              <a:rPr lang="ru-RU" b="0" i="0" dirty="0" err="1">
                <a:solidFill>
                  <a:srgbClr val="202838"/>
                </a:solidFill>
                <a:effectLst/>
                <a:highlight>
                  <a:srgbClr val="FFFFFF"/>
                </a:highlight>
                <a:latin typeface="Roboto" panose="02000000000000000000" pitchFamily="2" charset="0"/>
              </a:rPr>
              <a:t>ні</a:t>
            </a:r>
            <a:r>
              <a:rPr lang="ru-RU" b="0" i="0" dirty="0">
                <a:solidFill>
                  <a:srgbClr val="202838"/>
                </a:solidFill>
                <a:effectLst/>
                <a:highlight>
                  <a:srgbClr val="FFFFFF"/>
                </a:highlight>
                <a:latin typeface="Roboto" panose="02000000000000000000" pitchFamily="2" charset="0"/>
              </a:rPr>
              <a:t> в кого б не </a:t>
            </a:r>
            <a:r>
              <a:rPr lang="ru-RU" b="0" i="0" dirty="0" err="1">
                <a:solidFill>
                  <a:srgbClr val="202838"/>
                </a:solidFill>
                <a:effectLst/>
                <a:highlight>
                  <a:srgbClr val="FFFFFF"/>
                </a:highlight>
                <a:latin typeface="Roboto" panose="02000000000000000000" pitchFamily="2" charset="0"/>
              </a:rPr>
              <a:t>було</a:t>
            </a:r>
            <a:r>
              <a:rPr lang="ru-RU" b="0" i="0" dirty="0">
                <a:solidFill>
                  <a:srgbClr val="202838"/>
                </a:solidFill>
                <a:effectLst/>
                <a:highlight>
                  <a:srgbClr val="FFFFFF"/>
                </a:highlight>
                <a:latin typeface="Roboto" panose="02000000000000000000" pitchFamily="2" charset="0"/>
              </a:rPr>
              <a:t> проблем.</a:t>
            </a:r>
          </a:p>
        </p:txBody>
      </p:sp>
      <p:sp>
        <p:nvSpPr>
          <p:cNvPr id="7" name="TextBox 6">
            <a:extLst>
              <a:ext uri="{FF2B5EF4-FFF2-40B4-BE49-F238E27FC236}">
                <a16:creationId xmlns:a16="http://schemas.microsoft.com/office/drawing/2014/main" id="{56A484C5-EFD6-B2C0-C4FF-E251AF6C4123}"/>
              </a:ext>
            </a:extLst>
          </p:cNvPr>
          <p:cNvSpPr txBox="1"/>
          <p:nvPr/>
        </p:nvSpPr>
        <p:spPr>
          <a:xfrm>
            <a:off x="140110" y="4417244"/>
            <a:ext cx="6096000" cy="1200329"/>
          </a:xfrm>
          <a:prstGeom prst="rect">
            <a:avLst/>
          </a:prstGeom>
          <a:noFill/>
        </p:spPr>
        <p:txBody>
          <a:bodyPr wrap="square">
            <a:spAutoFit/>
          </a:bodyPr>
          <a:lstStyle/>
          <a:p>
            <a:pPr algn="l" rtl="0"/>
            <a:r>
              <a:rPr lang="uk-UA" b="0" i="0" dirty="0">
                <a:solidFill>
                  <a:srgbClr val="202838"/>
                </a:solidFill>
                <a:effectLst/>
                <a:highlight>
                  <a:srgbClr val="FFFFFF"/>
                </a:highlight>
                <a:latin typeface="Roboto" panose="02000000000000000000" pitchFamily="2" charset="0"/>
              </a:rPr>
              <a:t>Тут і проблема. Якщо ми </a:t>
            </a:r>
            <a:r>
              <a:rPr lang="uk-UA" b="0" i="0" dirty="0" err="1">
                <a:solidFill>
                  <a:srgbClr val="202838"/>
                </a:solidFill>
                <a:effectLst/>
                <a:highlight>
                  <a:srgbClr val="FFFFFF"/>
                </a:highlight>
                <a:latin typeface="Roboto" panose="02000000000000000000" pitchFamily="2" charset="0"/>
              </a:rPr>
              <a:t>наслідувались</a:t>
            </a:r>
            <a:r>
              <a:rPr lang="uk-UA" b="0" i="0" dirty="0">
                <a:solidFill>
                  <a:srgbClr val="202838"/>
                </a:solidFill>
                <a:effectLst/>
                <a:highlight>
                  <a:srgbClr val="FFFFFF"/>
                </a:highlight>
                <a:latin typeface="Roboto" panose="02000000000000000000" pitchFamily="2" charset="0"/>
              </a:rPr>
              <a:t> від якогось класу, то маємо так само і в тому ж вигляді реалізовувати ті ж методи, які є в </a:t>
            </a:r>
            <a:r>
              <a:rPr lang="en-US" b="0" i="0" dirty="0">
                <a:solidFill>
                  <a:srgbClr val="202838"/>
                </a:solidFill>
                <a:effectLst/>
                <a:highlight>
                  <a:srgbClr val="FFFFFF"/>
                </a:highlight>
                <a:latin typeface="Roboto" panose="02000000000000000000" pitchFamily="2" charset="0"/>
              </a:rPr>
              <a:t>Parent </a:t>
            </a:r>
            <a:r>
              <a:rPr lang="uk-UA" b="0" i="0" dirty="0">
                <a:solidFill>
                  <a:srgbClr val="202838"/>
                </a:solidFill>
                <a:effectLst/>
                <a:highlight>
                  <a:srgbClr val="FFFFFF"/>
                </a:highlight>
                <a:latin typeface="Roboto" panose="02000000000000000000" pitchFamily="2" charset="0"/>
              </a:rPr>
              <a:t>класі. І при цьому вони обов'язково мають працювати.</a:t>
            </a:r>
          </a:p>
        </p:txBody>
      </p:sp>
      <p:pic>
        <p:nvPicPr>
          <p:cNvPr id="8" name="Рисунок 7">
            <a:extLst>
              <a:ext uri="{FF2B5EF4-FFF2-40B4-BE49-F238E27FC236}">
                <a16:creationId xmlns:a16="http://schemas.microsoft.com/office/drawing/2014/main" id="{5A3DD97A-2663-51A1-6DCA-45F1B9E9AB8C}"/>
              </a:ext>
            </a:extLst>
          </p:cNvPr>
          <p:cNvPicPr>
            <a:picLocks noChangeAspect="1"/>
          </p:cNvPicPr>
          <p:nvPr/>
        </p:nvPicPr>
        <p:blipFill>
          <a:blip r:embed="rId2"/>
          <a:stretch>
            <a:fillRect/>
          </a:stretch>
        </p:blipFill>
        <p:spPr>
          <a:xfrm>
            <a:off x="6271751" y="1240427"/>
            <a:ext cx="5920249" cy="5132523"/>
          </a:xfrm>
          <a:prstGeom prst="rect">
            <a:avLst/>
          </a:prstGeom>
        </p:spPr>
      </p:pic>
      <p:sp>
        <p:nvSpPr>
          <p:cNvPr id="9" name="Заголовок 1">
            <a:extLst>
              <a:ext uri="{FF2B5EF4-FFF2-40B4-BE49-F238E27FC236}">
                <a16:creationId xmlns:a16="http://schemas.microsoft.com/office/drawing/2014/main" id="{370E9B01-9700-2994-BC50-FE5A32DB286B}"/>
              </a:ext>
            </a:extLst>
          </p:cNvPr>
          <p:cNvSpPr txBox="1">
            <a:spLocks/>
          </p:cNvSpPr>
          <p:nvPr/>
        </p:nvSpPr>
        <p:spPr>
          <a:xfrm>
            <a:off x="838200" y="196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LSP (</a:t>
            </a:r>
            <a:r>
              <a:rPr lang="en-US" dirty="0" err="1">
                <a:solidFill>
                  <a:srgbClr val="202838"/>
                </a:solidFill>
                <a:highlight>
                  <a:srgbClr val="FFFFFF"/>
                </a:highlight>
                <a:latin typeface="Roboto" panose="02000000000000000000" pitchFamily="2" charset="0"/>
              </a:rPr>
              <a:t>Liskov</a:t>
            </a:r>
            <a:r>
              <a:rPr lang="en-US" dirty="0">
                <a:solidFill>
                  <a:srgbClr val="202838"/>
                </a:solidFill>
                <a:highlight>
                  <a:srgbClr val="FFFFFF"/>
                </a:highlight>
                <a:latin typeface="Roboto" panose="02000000000000000000" pitchFamily="2" charset="0"/>
              </a:rPr>
              <a:t> Substitution Principle)</a:t>
            </a:r>
            <a:endParaRPr lang="uk-UA" dirty="0"/>
          </a:p>
        </p:txBody>
      </p:sp>
    </p:spTree>
    <p:extLst>
      <p:ext uri="{BB962C8B-B14F-4D97-AF65-F5344CB8AC3E}">
        <p14:creationId xmlns:p14="http://schemas.microsoft.com/office/powerpoint/2010/main" val="394544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B5C7AB49-76D9-8B89-BA54-3ED4B620A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2026899"/>
            <a:ext cx="5179449" cy="43327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557382-B4A6-B732-557C-3AB3D4B60E26}"/>
              </a:ext>
            </a:extLst>
          </p:cNvPr>
          <p:cNvSpPr txBox="1"/>
          <p:nvPr/>
        </p:nvSpPr>
        <p:spPr>
          <a:xfrm>
            <a:off x="542925" y="1388825"/>
            <a:ext cx="6096000" cy="369332"/>
          </a:xfrm>
          <a:prstGeom prst="rect">
            <a:avLst/>
          </a:prstGeom>
          <a:noFill/>
        </p:spPr>
        <p:txBody>
          <a:bodyPr wrap="square">
            <a:spAutoFit/>
          </a:bodyPr>
          <a:lstStyle/>
          <a:p>
            <a:pPr algn="l" rtl="0"/>
            <a:r>
              <a:rPr lang="uk-UA" b="0" i="0" dirty="0">
                <a:solidFill>
                  <a:srgbClr val="202838"/>
                </a:solidFill>
                <a:effectLst/>
                <a:highlight>
                  <a:srgbClr val="FFFFFF"/>
                </a:highlight>
                <a:latin typeface="Roboto" panose="02000000000000000000" pitchFamily="2" charset="0"/>
              </a:rPr>
              <a:t>Приклад порушення принципу </a:t>
            </a:r>
            <a:r>
              <a:rPr lang="en-US" b="0" i="0" dirty="0">
                <a:solidFill>
                  <a:srgbClr val="202838"/>
                </a:solidFill>
                <a:effectLst/>
                <a:highlight>
                  <a:srgbClr val="FFFFFF"/>
                </a:highlight>
                <a:latin typeface="Roboto" panose="02000000000000000000" pitchFamily="2" charset="0"/>
              </a:rPr>
              <a:t>LSP</a:t>
            </a:r>
          </a:p>
        </p:txBody>
      </p:sp>
      <p:sp>
        <p:nvSpPr>
          <p:cNvPr id="6" name="Заголовок 1">
            <a:extLst>
              <a:ext uri="{FF2B5EF4-FFF2-40B4-BE49-F238E27FC236}">
                <a16:creationId xmlns:a16="http://schemas.microsoft.com/office/drawing/2014/main" id="{18FA176C-848F-8BC6-5A19-9754335EAB65}"/>
              </a:ext>
            </a:extLst>
          </p:cNvPr>
          <p:cNvSpPr txBox="1">
            <a:spLocks/>
          </p:cNvSpPr>
          <p:nvPr/>
        </p:nvSpPr>
        <p:spPr>
          <a:xfrm>
            <a:off x="838200" y="196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LSP (</a:t>
            </a:r>
            <a:r>
              <a:rPr lang="en-US" dirty="0" err="1">
                <a:solidFill>
                  <a:srgbClr val="202838"/>
                </a:solidFill>
                <a:highlight>
                  <a:srgbClr val="FFFFFF"/>
                </a:highlight>
                <a:latin typeface="Roboto" panose="02000000000000000000" pitchFamily="2" charset="0"/>
              </a:rPr>
              <a:t>Liskov</a:t>
            </a:r>
            <a:r>
              <a:rPr lang="en-US" dirty="0">
                <a:solidFill>
                  <a:srgbClr val="202838"/>
                </a:solidFill>
                <a:highlight>
                  <a:srgbClr val="FFFFFF"/>
                </a:highlight>
                <a:latin typeface="Roboto" panose="02000000000000000000" pitchFamily="2" charset="0"/>
              </a:rPr>
              <a:t> Substitution Principle)</a:t>
            </a:r>
            <a:endParaRPr lang="uk-UA" dirty="0"/>
          </a:p>
        </p:txBody>
      </p:sp>
      <p:sp>
        <p:nvSpPr>
          <p:cNvPr id="8" name="TextBox 7">
            <a:extLst>
              <a:ext uri="{FF2B5EF4-FFF2-40B4-BE49-F238E27FC236}">
                <a16:creationId xmlns:a16="http://schemas.microsoft.com/office/drawing/2014/main" id="{4B3E4A67-BF0B-6E64-83C2-C9E0E07F5855}"/>
              </a:ext>
            </a:extLst>
          </p:cNvPr>
          <p:cNvSpPr txBox="1"/>
          <p:nvPr/>
        </p:nvSpPr>
        <p:spPr>
          <a:xfrm>
            <a:off x="6029325" y="5596235"/>
            <a:ext cx="6096000" cy="923330"/>
          </a:xfrm>
          <a:prstGeom prst="rect">
            <a:avLst/>
          </a:prstGeom>
          <a:noFill/>
        </p:spPr>
        <p:txBody>
          <a:bodyPr wrap="square">
            <a:spAutoFit/>
          </a:bodyPr>
          <a:lstStyle/>
          <a:p>
            <a:r>
              <a:rPr lang="uk-UA" b="0" i="0" dirty="0">
                <a:solidFill>
                  <a:srgbClr val="202838"/>
                </a:solidFill>
                <a:effectLst/>
                <a:highlight>
                  <a:srgbClr val="FFFFFF"/>
                </a:highlight>
                <a:latin typeface="Roboto" panose="02000000000000000000" pitchFamily="2" charset="0"/>
              </a:rPr>
              <a:t>У цьому випадку </a:t>
            </a:r>
            <a:r>
              <a:rPr lang="en-US" b="0" i="0" dirty="0" err="1">
                <a:solidFill>
                  <a:srgbClr val="202838"/>
                </a:solidFill>
                <a:effectLst/>
                <a:highlight>
                  <a:srgbClr val="FFFFFF"/>
                </a:highlight>
                <a:latin typeface="Roboto" panose="02000000000000000000" pitchFamily="2" charset="0"/>
              </a:rPr>
              <a:t>SubReportModel</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не має приймати якісь інші параметри та те ж саме з типами цих параметрів.</a:t>
            </a:r>
            <a:endParaRPr lang="uk-UA" dirty="0"/>
          </a:p>
        </p:txBody>
      </p:sp>
    </p:spTree>
    <p:extLst>
      <p:ext uri="{BB962C8B-B14F-4D97-AF65-F5344CB8AC3E}">
        <p14:creationId xmlns:p14="http://schemas.microsoft.com/office/powerpoint/2010/main" val="2457913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C48928-A74C-B2F7-FB48-1A68E4AC04E1}"/>
              </a:ext>
            </a:extLst>
          </p:cNvPr>
          <p:cNvSpPr>
            <a:spLocks noGrp="1"/>
          </p:cNvSpPr>
          <p:nvPr>
            <p:ph type="title"/>
          </p:nvPr>
        </p:nvSpPr>
        <p:spPr/>
        <p:txBody>
          <a:bodyPr/>
          <a:lstStyle/>
          <a:p>
            <a:r>
              <a:rPr lang="en-US" b="0" i="0" dirty="0">
                <a:solidFill>
                  <a:srgbClr val="202838"/>
                </a:solidFill>
                <a:effectLst/>
                <a:highlight>
                  <a:srgbClr val="FFFFFF"/>
                </a:highlight>
                <a:latin typeface="Roboto" panose="02000000000000000000" pitchFamily="2" charset="0"/>
              </a:rPr>
              <a:t>ISP (Interface Segregation Principle)</a:t>
            </a:r>
            <a:endParaRPr lang="uk-UA" dirty="0"/>
          </a:p>
        </p:txBody>
      </p:sp>
      <p:sp>
        <p:nvSpPr>
          <p:cNvPr id="3" name="Объект 2">
            <a:extLst>
              <a:ext uri="{FF2B5EF4-FFF2-40B4-BE49-F238E27FC236}">
                <a16:creationId xmlns:a16="http://schemas.microsoft.com/office/drawing/2014/main" id="{15C5DC03-EA6F-EEC5-A635-BA4EBFF01377}"/>
              </a:ext>
            </a:extLst>
          </p:cNvPr>
          <p:cNvSpPr>
            <a:spLocks noGrp="1"/>
          </p:cNvSpPr>
          <p:nvPr>
            <p:ph idx="1"/>
          </p:nvPr>
        </p:nvSpPr>
        <p:spPr/>
        <p:txBody>
          <a:bodyPr/>
          <a:lstStyle/>
          <a:p>
            <a:pPr marL="0" indent="0">
              <a:buNone/>
            </a:pPr>
            <a:r>
              <a:rPr lang="ru-RU" b="0" i="0" dirty="0">
                <a:solidFill>
                  <a:srgbClr val="000000"/>
                </a:solidFill>
                <a:effectLst/>
                <a:highlight>
                  <a:srgbClr val="FFFFFF"/>
                </a:highlight>
                <a:latin typeface="wfont_4254e2_47a2d565342c4b1ea98b5bb13895fd39"/>
              </a:rPr>
              <a:t>«</a:t>
            </a:r>
            <a:r>
              <a:rPr lang="ru-RU" b="0" i="0" dirty="0" err="1">
                <a:solidFill>
                  <a:srgbClr val="000000"/>
                </a:solidFill>
                <a:effectLst/>
                <a:highlight>
                  <a:srgbClr val="FFFFFF"/>
                </a:highlight>
                <a:latin typeface="wfont_4254e2_47a2d565342c4b1ea98b5bb13895fd39"/>
              </a:rPr>
              <a:t>Залежність</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від</a:t>
            </a:r>
            <a:r>
              <a:rPr lang="ru-RU" b="0" i="0" dirty="0">
                <a:solidFill>
                  <a:srgbClr val="000000"/>
                </a:solidFill>
                <a:effectLst/>
                <a:highlight>
                  <a:srgbClr val="FFFFFF"/>
                </a:highlight>
                <a:latin typeface="wfont_4254e2_47a2d565342c4b1ea98b5bb13895fd39"/>
              </a:rPr>
              <a:t> багажу, </a:t>
            </a:r>
            <a:r>
              <a:rPr lang="ru-RU" b="0" i="0" dirty="0" err="1">
                <a:solidFill>
                  <a:srgbClr val="000000"/>
                </a:solidFill>
                <a:effectLst/>
                <a:highlight>
                  <a:srgbClr val="FFFFFF"/>
                </a:highlight>
                <a:latin typeface="wfont_4254e2_47a2d565342c4b1ea98b5bb13895fd39"/>
              </a:rPr>
              <a:t>який</a:t>
            </a:r>
            <a:r>
              <a:rPr lang="ru-RU" b="0" i="0" dirty="0">
                <a:solidFill>
                  <a:srgbClr val="000000"/>
                </a:solidFill>
                <a:effectLst/>
                <a:highlight>
                  <a:srgbClr val="FFFFFF"/>
                </a:highlight>
                <a:latin typeface="wfont_4254e2_47a2d565342c4b1ea98b5bb13895fd39"/>
              </a:rPr>
              <a:t> вам не </a:t>
            </a:r>
            <a:r>
              <a:rPr lang="ru-RU" b="0" i="0" dirty="0" err="1">
                <a:solidFill>
                  <a:srgbClr val="000000"/>
                </a:solidFill>
                <a:effectLst/>
                <a:highlight>
                  <a:srgbClr val="FFFFFF"/>
                </a:highlight>
                <a:latin typeface="wfont_4254e2_47a2d565342c4b1ea98b5bb13895fd39"/>
              </a:rPr>
              <a:t>потрібен</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може</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спричинити</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проблеми</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яких</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ви</a:t>
            </a:r>
            <a:r>
              <a:rPr lang="ru-RU" b="0" i="0" dirty="0">
                <a:solidFill>
                  <a:srgbClr val="000000"/>
                </a:solidFill>
                <a:effectLst/>
                <a:highlight>
                  <a:srgbClr val="FFFFFF"/>
                </a:highlight>
                <a:latin typeface="wfont_4254e2_47a2d565342c4b1ea98b5bb13895fd39"/>
              </a:rPr>
              <a:t> не </a:t>
            </a:r>
            <a:r>
              <a:rPr lang="ru-RU" b="0" i="0" dirty="0" err="1">
                <a:solidFill>
                  <a:srgbClr val="000000"/>
                </a:solidFill>
                <a:effectLst/>
                <a:highlight>
                  <a:srgbClr val="FFFFFF"/>
                </a:highlight>
                <a:latin typeface="wfont_4254e2_47a2d565342c4b1ea98b5bb13895fd39"/>
              </a:rPr>
              <a:t>очікували</a:t>
            </a:r>
            <a:r>
              <a:rPr lang="ru-RU" b="0" i="0" dirty="0">
                <a:solidFill>
                  <a:srgbClr val="000000"/>
                </a:solidFill>
                <a:effectLst/>
                <a:highlight>
                  <a:srgbClr val="FFFFFF"/>
                </a:highlight>
                <a:latin typeface="wfont_4254e2_47a2d565342c4b1ea98b5bb13895fd39"/>
              </a:rPr>
              <a:t>», — </a:t>
            </a:r>
            <a:r>
              <a:rPr lang="ru-RU" b="0" i="0" dirty="0" err="1">
                <a:solidFill>
                  <a:srgbClr val="000000"/>
                </a:solidFill>
                <a:effectLst/>
                <a:highlight>
                  <a:srgbClr val="FFFFFF"/>
                </a:highlight>
                <a:latin typeface="wfont_4254e2_47a2d565342c4b1ea98b5bb13895fd39"/>
              </a:rPr>
              <a:t>пише</a:t>
            </a:r>
            <a:r>
              <a:rPr lang="ru-RU" b="0" i="0" dirty="0">
                <a:solidFill>
                  <a:srgbClr val="000000"/>
                </a:solidFill>
                <a:effectLst/>
                <a:highlight>
                  <a:srgbClr val="FFFFFF"/>
                </a:highlight>
                <a:latin typeface="wfont_4254e2_47a2d565342c4b1ea98b5bb13895fd39"/>
              </a:rPr>
              <a:t> Роберт </a:t>
            </a:r>
            <a:r>
              <a:rPr lang="ru-RU" b="0" i="0" dirty="0" err="1">
                <a:solidFill>
                  <a:srgbClr val="000000"/>
                </a:solidFill>
                <a:effectLst/>
                <a:highlight>
                  <a:srgbClr val="FFFFFF"/>
                </a:highlight>
                <a:latin typeface="wfont_4254e2_47a2d565342c4b1ea98b5bb13895fd39"/>
              </a:rPr>
              <a:t>Мартін</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описуючи</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цей</a:t>
            </a:r>
            <a:r>
              <a:rPr lang="ru-RU" b="0" i="0" dirty="0">
                <a:solidFill>
                  <a:srgbClr val="000000"/>
                </a:solidFill>
                <a:effectLst/>
                <a:highlight>
                  <a:srgbClr val="FFFFFF"/>
                </a:highlight>
                <a:latin typeface="wfont_4254e2_47a2d565342c4b1ea98b5bb13895fd39"/>
              </a:rPr>
              <a:t> принцип. </a:t>
            </a:r>
            <a:r>
              <a:rPr lang="ru-RU" b="0" i="0" dirty="0" err="1">
                <a:solidFill>
                  <a:srgbClr val="000000"/>
                </a:solidFill>
                <a:effectLst/>
                <a:highlight>
                  <a:srgbClr val="FFFFFF"/>
                </a:highlight>
                <a:latin typeface="wfont_4254e2_47a2d565342c4b1ea98b5bb13895fd39"/>
              </a:rPr>
              <a:t>Він</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вчить</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що</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обʼєкти</a:t>
            </a:r>
            <a:r>
              <a:rPr lang="ru-RU" b="0" i="0" dirty="0">
                <a:solidFill>
                  <a:srgbClr val="000000"/>
                </a:solidFill>
                <a:effectLst/>
                <a:highlight>
                  <a:srgbClr val="FFFFFF"/>
                </a:highlight>
                <a:latin typeface="wfont_4254e2_47a2d565342c4b1ea98b5bb13895fd39"/>
              </a:rPr>
              <a:t> не </a:t>
            </a:r>
            <a:r>
              <a:rPr lang="ru-RU" b="0" i="0" dirty="0" err="1">
                <a:solidFill>
                  <a:srgbClr val="000000"/>
                </a:solidFill>
                <a:effectLst/>
                <a:highlight>
                  <a:srgbClr val="FFFFFF"/>
                </a:highlight>
                <a:latin typeface="wfont_4254e2_47a2d565342c4b1ea98b5bb13895fd39"/>
              </a:rPr>
              <a:t>повинні</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залежати</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від</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методів</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інтерфейсів</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які</a:t>
            </a:r>
            <a:r>
              <a:rPr lang="ru-RU" b="0" i="0" dirty="0">
                <a:solidFill>
                  <a:srgbClr val="000000"/>
                </a:solidFill>
                <a:effectLst/>
                <a:highlight>
                  <a:srgbClr val="FFFFFF"/>
                </a:highlight>
                <a:latin typeface="wfont_4254e2_47a2d565342c4b1ea98b5bb13895fd39"/>
              </a:rPr>
              <a:t> вони не </a:t>
            </a:r>
            <a:r>
              <a:rPr lang="ru-RU" b="0" i="0" dirty="0" err="1">
                <a:solidFill>
                  <a:srgbClr val="000000"/>
                </a:solidFill>
                <a:effectLst/>
                <a:highlight>
                  <a:srgbClr val="FFFFFF"/>
                </a:highlight>
                <a:latin typeface="wfont_4254e2_47a2d565342c4b1ea98b5bb13895fd39"/>
              </a:rPr>
              <a:t>використовують</a:t>
            </a:r>
            <a:r>
              <a:rPr lang="ru-RU" b="0" i="0" dirty="0">
                <a:solidFill>
                  <a:srgbClr val="000000"/>
                </a:solidFill>
                <a:effectLst/>
                <a:highlight>
                  <a:srgbClr val="FFFFFF"/>
                </a:highlight>
                <a:latin typeface="wfont_4254e2_47a2d565342c4b1ea98b5bb13895fd39"/>
              </a:rPr>
              <a:t>. </a:t>
            </a:r>
            <a:endParaRPr lang="uk-UA" dirty="0"/>
          </a:p>
        </p:txBody>
      </p:sp>
    </p:spTree>
    <p:extLst>
      <p:ext uri="{BB962C8B-B14F-4D97-AF65-F5344CB8AC3E}">
        <p14:creationId xmlns:p14="http://schemas.microsoft.com/office/powerpoint/2010/main" val="4141118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080E67-8F4A-C1FF-27F2-B9312DB5C0D6}"/>
              </a:ext>
            </a:extLst>
          </p:cNvPr>
          <p:cNvSpPr txBox="1"/>
          <p:nvPr/>
        </p:nvSpPr>
        <p:spPr>
          <a:xfrm>
            <a:off x="590550" y="1955364"/>
            <a:ext cx="4924425" cy="3416320"/>
          </a:xfrm>
          <a:prstGeom prst="rect">
            <a:avLst/>
          </a:prstGeom>
          <a:noFill/>
        </p:spPr>
        <p:txBody>
          <a:bodyPr wrap="square">
            <a:spAutoFit/>
          </a:bodyPr>
          <a:lstStyle/>
          <a:p>
            <a:pPr algn="l" rtl="0"/>
            <a:r>
              <a:rPr lang="uk-UA" b="0" i="0" dirty="0">
                <a:solidFill>
                  <a:srgbClr val="202838"/>
                </a:solidFill>
                <a:effectLst/>
                <a:highlight>
                  <a:srgbClr val="FFFFFF"/>
                </a:highlight>
                <a:latin typeface="Roboto" panose="02000000000000000000" pitchFamily="2" charset="0"/>
              </a:rPr>
              <a:t>Жоден клієнт не має бути залежним від методів, які він не використовує. Щоб не порушувати цей принцип можна розбивати на два інтерфейси, а ще краще взагалі не </a:t>
            </a:r>
            <a:r>
              <a:rPr lang="uk-UA" b="0" i="0" dirty="0" err="1">
                <a:solidFill>
                  <a:srgbClr val="202838"/>
                </a:solidFill>
                <a:effectLst/>
                <a:highlight>
                  <a:srgbClr val="FFFFFF"/>
                </a:highlight>
                <a:latin typeface="Roboto" panose="02000000000000000000" pitchFamily="2" charset="0"/>
              </a:rPr>
              <a:t>наслідуватись</a:t>
            </a:r>
            <a:r>
              <a:rPr lang="uk-UA" b="0" i="0" dirty="0">
                <a:solidFill>
                  <a:srgbClr val="202838"/>
                </a:solidFill>
                <a:effectLst/>
                <a:highlight>
                  <a:srgbClr val="FFFFFF"/>
                </a:highlight>
                <a:latin typeface="Roboto" panose="02000000000000000000" pitchFamily="2" charset="0"/>
              </a:rPr>
              <a:t> від цього інтерфейсу. </a:t>
            </a:r>
          </a:p>
          <a:p>
            <a:pPr algn="l" rtl="0"/>
            <a:endParaRPr lang="en-US" b="0" i="0" dirty="0">
              <a:solidFill>
                <a:srgbClr val="202838"/>
              </a:solidFill>
              <a:effectLst/>
              <a:highlight>
                <a:srgbClr val="FFFFFF"/>
              </a:highlight>
              <a:latin typeface="Roboto" panose="02000000000000000000" pitchFamily="2" charset="0"/>
            </a:endParaRPr>
          </a:p>
          <a:p>
            <a:pPr algn="l" rtl="0"/>
            <a:r>
              <a:rPr lang="uk-UA" b="0" i="0" dirty="0">
                <a:solidFill>
                  <a:srgbClr val="202838"/>
                </a:solidFill>
                <a:effectLst/>
                <a:highlight>
                  <a:srgbClr val="FFFFFF"/>
                </a:highlight>
                <a:latin typeface="Roboto" panose="02000000000000000000" pitchFamily="2" charset="0"/>
              </a:rPr>
              <a:t>Причини можуть бути різними — саме цей інтерфейс вам не підходить, або ж він міг бути створений неправильно. Якщо ви бачите, що використовуєте інтерфейс, в якому є методи, які вам не потрібні, це означає, що щось вже йде не так.</a:t>
            </a:r>
          </a:p>
        </p:txBody>
      </p:sp>
      <p:sp>
        <p:nvSpPr>
          <p:cNvPr id="6" name="Заголовок 1">
            <a:extLst>
              <a:ext uri="{FF2B5EF4-FFF2-40B4-BE49-F238E27FC236}">
                <a16:creationId xmlns:a16="http://schemas.microsoft.com/office/drawing/2014/main" id="{76321726-7892-F0E7-590E-FBABB03E8C2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ISP (Interface Segregation Principle)</a:t>
            </a:r>
            <a:endParaRPr lang="uk-UA" dirty="0"/>
          </a:p>
        </p:txBody>
      </p:sp>
      <p:pic>
        <p:nvPicPr>
          <p:cNvPr id="8" name="Рисунок 7">
            <a:extLst>
              <a:ext uri="{FF2B5EF4-FFF2-40B4-BE49-F238E27FC236}">
                <a16:creationId xmlns:a16="http://schemas.microsoft.com/office/drawing/2014/main" id="{34B47C50-FE6A-CCA1-BB12-D4D3C0BB611F}"/>
              </a:ext>
            </a:extLst>
          </p:cNvPr>
          <p:cNvPicPr>
            <a:picLocks noChangeAspect="1"/>
          </p:cNvPicPr>
          <p:nvPr/>
        </p:nvPicPr>
        <p:blipFill>
          <a:blip r:embed="rId2"/>
          <a:stretch>
            <a:fillRect/>
          </a:stretch>
        </p:blipFill>
        <p:spPr>
          <a:xfrm>
            <a:off x="6553242" y="3200401"/>
            <a:ext cx="5457784" cy="3346192"/>
          </a:xfrm>
          <a:prstGeom prst="rect">
            <a:avLst/>
          </a:prstGeom>
        </p:spPr>
      </p:pic>
    </p:spTree>
    <p:extLst>
      <p:ext uri="{BB962C8B-B14F-4D97-AF65-F5344CB8AC3E}">
        <p14:creationId xmlns:p14="http://schemas.microsoft.com/office/powerpoint/2010/main" val="318019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738A2CB-6CE5-45A3-20BC-1965CC2639C3}"/>
              </a:ext>
            </a:extLst>
          </p:cNvPr>
          <p:cNvSpPr>
            <a:spLocks noGrp="1"/>
          </p:cNvSpPr>
          <p:nvPr>
            <p:ph type="title"/>
          </p:nvPr>
        </p:nvSpPr>
        <p:spPr>
          <a:xfrm>
            <a:off x="0" y="-1"/>
            <a:ext cx="12192000" cy="992742"/>
          </a:xfrm>
        </p:spPr>
        <p:txBody>
          <a:bodyPr>
            <a:normAutofit/>
          </a:bodyPr>
          <a:lstStyle/>
          <a:p>
            <a:pPr algn="ctr"/>
            <a:r>
              <a:rPr lang="uk-UA" sz="6000" dirty="0">
                <a:solidFill>
                  <a:srgbClr val="000000"/>
                </a:solidFill>
                <a:latin typeface="Times New Roman" panose="02020603050405020304" pitchFamily="18" charset="0"/>
                <a:cs typeface="Times New Roman" panose="02020603050405020304" pitchFamily="18" charset="0"/>
              </a:rPr>
              <a:t>Інкапсуляція</a:t>
            </a:r>
            <a:endParaRPr lang="uk-UA" sz="6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95344C-4A7D-83F0-DF23-AA082AB185E3}"/>
              </a:ext>
            </a:extLst>
          </p:cNvPr>
          <p:cNvSpPr txBox="1"/>
          <p:nvPr/>
        </p:nvSpPr>
        <p:spPr>
          <a:xfrm>
            <a:off x="571502" y="992741"/>
            <a:ext cx="11206163" cy="2123658"/>
          </a:xfrm>
          <a:prstGeom prst="rect">
            <a:avLst/>
          </a:prstGeom>
          <a:noFill/>
        </p:spPr>
        <p:txBody>
          <a:bodyPr wrap="square">
            <a:spAutoFit/>
          </a:bodyPr>
          <a:lstStyle/>
          <a:p>
            <a:pPr algn="just"/>
            <a:r>
              <a:rPr lang="uk-UA" sz="4400" b="0" i="0" dirty="0">
                <a:solidFill>
                  <a:srgbClr val="000000"/>
                </a:solidFill>
                <a:effectLst/>
                <a:highlight>
                  <a:srgbClr val="FFFFFF"/>
                </a:highlight>
                <a:latin typeface="Times New Roman" panose="02020603050405020304" pitchFamily="18" charset="0"/>
                <a:cs typeface="Times New Roman" panose="02020603050405020304" pitchFamily="18" charset="0"/>
              </a:rPr>
              <a:t>Інкапсуляція — це принцип ООП, який полягає в приховуванні деталей реалізації об'єктів від «зовнішнього світу». </a:t>
            </a:r>
            <a:endParaRPr lang="uk-UA" sz="4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9FF006E-C10D-901D-77BE-64B4483C7E58}"/>
              </a:ext>
            </a:extLst>
          </p:cNvPr>
          <p:cNvSpPr txBox="1"/>
          <p:nvPr/>
        </p:nvSpPr>
        <p:spPr>
          <a:xfrm>
            <a:off x="571502" y="3116399"/>
            <a:ext cx="11206163" cy="3539430"/>
          </a:xfrm>
          <a:prstGeom prst="rect">
            <a:avLst/>
          </a:prstGeom>
          <a:noFill/>
        </p:spPr>
        <p:txBody>
          <a:bodyPr wrap="square">
            <a:spAutoFit/>
          </a:bodyPr>
          <a:lstStyle/>
          <a:p>
            <a:pPr algn="just"/>
            <a:r>
              <a:rPr lang="uk-UA" sz="2800" b="0" i="0" dirty="0">
                <a:solidFill>
                  <a:srgbClr val="000000"/>
                </a:solidFill>
                <a:effectLst/>
                <a:highlight>
                  <a:srgbClr val="FFFFFF"/>
                </a:highlight>
                <a:latin typeface="Times New Roman" panose="02020603050405020304" pitchFamily="18" charset="0"/>
                <a:cs typeface="Times New Roman" panose="02020603050405020304" pitchFamily="18" charset="0"/>
              </a:rPr>
              <a:t>Цей принцип стверджує, що вся важлива інформація міститься всередині об’єкта, а назовні доступна тільки вибрана інформація. Реалізація та стан кожного об’єкта приватно зберігаються всередині визначеного класу. Інші об'єкти не мають доступу до цього класу або повноважень вносити зміни. Вони ладні взаємодіяти лише з певною кількістю відкритих функцій або методів. Подібне приховування даних гарантує безпеку програми та контроль над зміною стану об’єкта, знижує ризик помилок та робить програму більш зрозумілою.</a:t>
            </a:r>
            <a:endParaRPr lang="uk-UA" sz="2800" dirty="0"/>
          </a:p>
        </p:txBody>
      </p:sp>
    </p:spTree>
    <p:extLst>
      <p:ext uri="{BB962C8B-B14F-4D97-AF65-F5344CB8AC3E}">
        <p14:creationId xmlns:p14="http://schemas.microsoft.com/office/powerpoint/2010/main" val="3174976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3A1176-2E9A-9C6F-2FD2-69ACB87BE636}"/>
              </a:ext>
            </a:extLst>
          </p:cNvPr>
          <p:cNvSpPr txBox="1"/>
          <p:nvPr/>
        </p:nvSpPr>
        <p:spPr>
          <a:xfrm>
            <a:off x="530361" y="1843088"/>
            <a:ext cx="6096000" cy="2031325"/>
          </a:xfrm>
          <a:prstGeom prst="rect">
            <a:avLst/>
          </a:prstGeom>
          <a:noFill/>
        </p:spPr>
        <p:txBody>
          <a:bodyPr wrap="square">
            <a:spAutoFit/>
          </a:bodyPr>
          <a:lstStyle/>
          <a:p>
            <a:r>
              <a:rPr lang="ru-RU" b="0" i="0" dirty="0" err="1">
                <a:solidFill>
                  <a:srgbClr val="202838"/>
                </a:solidFill>
                <a:effectLst/>
                <a:highlight>
                  <a:srgbClr val="FFFFFF"/>
                </a:highlight>
                <a:latin typeface="Roboto" panose="02000000000000000000" pitchFamily="2" charset="0"/>
              </a:rPr>
              <a:t>Розробнику</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простіше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щось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кудись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додати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ніж</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створити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нове</a:t>
            </a:r>
            <a:r>
              <a:rPr lang="ru-RU" b="0" i="0" dirty="0">
                <a:solidFill>
                  <a:srgbClr val="202838"/>
                </a:solidFill>
                <a:effectLst/>
                <a:highlight>
                  <a:srgbClr val="FFFFFF"/>
                </a:highlight>
                <a:latin typeface="Roboto" panose="02000000000000000000" pitchFamily="2" charset="0"/>
              </a:rPr>
              <a:t>. Тому </a:t>
            </a:r>
            <a:r>
              <a:rPr lang="ru-RU" b="0" i="0" dirty="0" err="1">
                <a:solidFill>
                  <a:srgbClr val="202838"/>
                </a:solidFill>
                <a:effectLst/>
                <a:highlight>
                  <a:srgbClr val="FFFFFF"/>
                </a:highlight>
                <a:latin typeface="Roboto" panose="02000000000000000000" pitchFamily="2" charset="0"/>
              </a:rPr>
              <a:t>досить</a:t>
            </a:r>
            <a:r>
              <a:rPr lang="ru-RU" b="0" i="0" dirty="0">
                <a:solidFill>
                  <a:srgbClr val="202838"/>
                </a:solidFill>
                <a:effectLst/>
                <a:highlight>
                  <a:srgbClr val="FFFFFF"/>
                </a:highlight>
                <a:latin typeface="Roboto" panose="02000000000000000000" pitchFamily="2" charset="0"/>
              </a:rPr>
              <a:t> часто в </a:t>
            </a:r>
            <a:r>
              <a:rPr lang="ru-RU" b="0" i="0" dirty="0" err="1">
                <a:solidFill>
                  <a:srgbClr val="202838"/>
                </a:solidFill>
                <a:effectLst/>
                <a:highlight>
                  <a:srgbClr val="FFFFFF"/>
                </a:highlight>
                <a:latin typeface="Roboto" panose="02000000000000000000" pitchFamily="2" charset="0"/>
              </a:rPr>
              <a:t>інтерфейс</a:t>
            </a:r>
            <a:r>
              <a:rPr lang="ru-RU" b="0" i="0" dirty="0">
                <a:solidFill>
                  <a:srgbClr val="202838"/>
                </a:solidFill>
                <a:effectLst/>
                <a:highlight>
                  <a:srgbClr val="FFFFFF"/>
                </a:highlight>
                <a:latin typeface="Roboto" panose="02000000000000000000" pitchFamily="2" charset="0"/>
              </a:rPr>
              <a:t> просто </a:t>
            </a:r>
            <a:r>
              <a:rPr lang="ru-RU" b="0" i="0" dirty="0" err="1">
                <a:solidFill>
                  <a:srgbClr val="202838"/>
                </a:solidFill>
                <a:effectLst/>
                <a:highlight>
                  <a:srgbClr val="FFFFFF"/>
                </a:highlight>
                <a:latin typeface="Roboto" panose="02000000000000000000" pitchFamily="2" charset="0"/>
              </a:rPr>
              <a:t>додаються</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необхідні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методи</a:t>
            </a:r>
            <a:r>
              <a:rPr lang="ru-RU" b="0" i="0" dirty="0">
                <a:solidFill>
                  <a:srgbClr val="202838"/>
                </a:solidFill>
                <a:effectLst/>
                <a:highlight>
                  <a:srgbClr val="FFFFFF"/>
                </a:highlight>
                <a:latin typeface="Roboto" panose="02000000000000000000" pitchFamily="2" charset="0"/>
              </a:rPr>
              <a:t>, не </a:t>
            </a:r>
            <a:r>
              <a:rPr lang="ru-RU" b="0" i="0" dirty="0" err="1">
                <a:solidFill>
                  <a:srgbClr val="202838"/>
                </a:solidFill>
                <a:effectLst/>
                <a:highlight>
                  <a:srgbClr val="FFFFFF"/>
                </a:highlight>
                <a:latin typeface="Roboto" panose="02000000000000000000" pitchFamily="2" charset="0"/>
              </a:rPr>
              <a:t>задумуючись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чи</a:t>
            </a:r>
            <a:r>
              <a:rPr lang="ru-RU" b="0" i="0" dirty="0">
                <a:solidFill>
                  <a:srgbClr val="202838"/>
                </a:solidFill>
                <a:effectLst/>
                <a:highlight>
                  <a:srgbClr val="FFFFFF"/>
                </a:highlight>
                <a:latin typeface="Roboto" panose="02000000000000000000" pitchFamily="2" charset="0"/>
              </a:rPr>
              <a:t> треба </a:t>
            </a:r>
            <a:r>
              <a:rPr lang="ru-RU" b="0" i="0" dirty="0" err="1">
                <a:solidFill>
                  <a:srgbClr val="202838"/>
                </a:solidFill>
                <a:effectLst/>
                <a:highlight>
                  <a:srgbClr val="FFFFFF"/>
                </a:highlight>
                <a:latin typeface="Roboto" panose="02000000000000000000" pitchFamily="2" charset="0"/>
              </a:rPr>
              <a:t>це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розділити</a:t>
            </a:r>
            <a:r>
              <a:rPr lang="ru-RU" b="0" i="0" dirty="0">
                <a:solidFill>
                  <a:srgbClr val="202838"/>
                </a:solidFill>
                <a:effectLst/>
                <a:highlight>
                  <a:srgbClr val="FFFFFF"/>
                </a:highlight>
                <a:latin typeface="Roboto" panose="02000000000000000000" pitchFamily="2" charset="0"/>
              </a:rPr>
              <a:t> на </a:t>
            </a:r>
            <a:r>
              <a:rPr lang="ru-RU" b="0" i="0" dirty="0" err="1">
                <a:solidFill>
                  <a:srgbClr val="202838"/>
                </a:solidFill>
                <a:effectLst/>
                <a:highlight>
                  <a:srgbClr val="FFFFFF"/>
                </a:highlight>
                <a:latin typeface="Roboto" panose="02000000000000000000" pitchFamily="2" charset="0"/>
              </a:rPr>
              <a:t>декілька</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методів</a:t>
            </a:r>
            <a:r>
              <a:rPr lang="ru-RU" b="0" i="0" dirty="0">
                <a:solidFill>
                  <a:srgbClr val="202838"/>
                </a:solidFill>
                <a:effectLst/>
                <a:highlight>
                  <a:srgbClr val="FFFFFF"/>
                </a:highlight>
                <a:latin typeface="Roboto" panose="02000000000000000000" pitchFamily="2" charset="0"/>
              </a:rPr>
              <a:t>. Тому ми </a:t>
            </a:r>
            <a:r>
              <a:rPr lang="ru-RU" b="0" i="0" dirty="0" err="1">
                <a:solidFill>
                  <a:srgbClr val="202838"/>
                </a:solidFill>
                <a:effectLst/>
                <a:highlight>
                  <a:srgbClr val="FFFFFF"/>
                </a:highlight>
                <a:latin typeface="Roboto" panose="02000000000000000000" pitchFamily="2" charset="0"/>
              </a:rPr>
              <a:t>розбиваємо</a:t>
            </a:r>
            <a:r>
              <a:rPr lang="ru-RU" b="0" i="0" dirty="0">
                <a:solidFill>
                  <a:srgbClr val="202838"/>
                </a:solidFill>
                <a:effectLst/>
                <a:highlight>
                  <a:srgbClr val="FFFFFF"/>
                </a:highlight>
                <a:latin typeface="Roboto" panose="02000000000000000000" pitchFamily="2" charset="0"/>
              </a:rPr>
              <a:t> на два </a:t>
            </a:r>
            <a:r>
              <a:rPr lang="ru-RU" b="0" i="0" dirty="0" err="1">
                <a:solidFill>
                  <a:srgbClr val="202838"/>
                </a:solidFill>
                <a:effectLst/>
                <a:highlight>
                  <a:srgbClr val="FFFFFF"/>
                </a:highlight>
                <a:latin typeface="Roboto" panose="02000000000000000000" pitchFamily="2" charset="0"/>
              </a:rPr>
              <a:t>інтерфейси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Більш</a:t>
            </a:r>
            <a:r>
              <a:rPr lang="ru-RU" b="0" i="0" dirty="0">
                <a:solidFill>
                  <a:srgbClr val="202838"/>
                </a:solidFill>
                <a:effectLst/>
                <a:highlight>
                  <a:srgbClr val="FFFFFF"/>
                </a:highlight>
                <a:latin typeface="Roboto" panose="02000000000000000000" pitchFamily="2" charset="0"/>
              </a:rPr>
              <a:t> того, ми </a:t>
            </a:r>
            <a:r>
              <a:rPr lang="ru-RU" b="0" i="0" dirty="0" err="1">
                <a:solidFill>
                  <a:srgbClr val="202838"/>
                </a:solidFill>
                <a:effectLst/>
                <a:highlight>
                  <a:srgbClr val="FFFFFF"/>
                </a:highlight>
                <a:latin typeface="Roboto" panose="02000000000000000000" pitchFamily="2" charset="0"/>
              </a:rPr>
              <a:t>знаємо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що</a:t>
            </a:r>
            <a:r>
              <a:rPr lang="ru-RU" b="0" i="0" dirty="0">
                <a:solidFill>
                  <a:srgbClr val="202838"/>
                </a:solidFill>
                <a:effectLst/>
                <a:highlight>
                  <a:srgbClr val="FFFFFF"/>
                </a:highlight>
                <a:latin typeface="Roboto" panose="02000000000000000000" pitchFamily="2" charset="0"/>
              </a:rPr>
              <a:t> один </a:t>
            </a:r>
            <a:r>
              <a:rPr lang="ru-RU" b="0" i="0" dirty="0" err="1">
                <a:solidFill>
                  <a:srgbClr val="202838"/>
                </a:solidFill>
                <a:effectLst/>
                <a:highlight>
                  <a:srgbClr val="FFFFFF"/>
                </a:highlight>
                <a:latin typeface="Roboto" panose="02000000000000000000" pitchFamily="2" charset="0"/>
              </a:rPr>
              <a:t>якийсь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клас</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може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імплементувати</a:t>
            </a:r>
            <a:r>
              <a:rPr lang="ru-RU" b="0" i="0" dirty="0">
                <a:solidFill>
                  <a:srgbClr val="202838"/>
                </a:solidFill>
                <a:effectLst/>
                <a:highlight>
                  <a:srgbClr val="FFFFFF"/>
                </a:highlight>
                <a:latin typeface="Roboto" panose="02000000000000000000" pitchFamily="2" charset="0"/>
              </a:rPr>
              <a:t> не один </a:t>
            </a:r>
            <a:r>
              <a:rPr lang="ru-RU" b="0" i="0" dirty="0" err="1">
                <a:solidFill>
                  <a:srgbClr val="202838"/>
                </a:solidFill>
                <a:effectLst/>
                <a:highlight>
                  <a:srgbClr val="FFFFFF"/>
                </a:highlight>
                <a:latin typeface="Roboto" panose="02000000000000000000" pitchFamily="2" charset="0"/>
              </a:rPr>
              <a:t>інтерфейс</a:t>
            </a:r>
            <a:r>
              <a:rPr lang="ru-RU" b="0" i="0" dirty="0">
                <a:solidFill>
                  <a:srgbClr val="202838"/>
                </a:solidFill>
                <a:effectLst/>
                <a:highlight>
                  <a:srgbClr val="FFFFFF"/>
                </a:highlight>
                <a:latin typeface="Roboto" panose="02000000000000000000" pitchFamily="2" charset="0"/>
              </a:rPr>
              <a:t>, а </a:t>
            </a:r>
            <a:r>
              <a:rPr lang="ru-RU" b="0" i="0" dirty="0" err="1">
                <a:solidFill>
                  <a:srgbClr val="202838"/>
                </a:solidFill>
                <a:effectLst/>
                <a:highlight>
                  <a:srgbClr val="FFFFFF"/>
                </a:highlight>
                <a:latin typeface="Roboto" panose="02000000000000000000" pitchFamily="2" charset="0"/>
              </a:rPr>
              <a:t>декілька</a:t>
            </a:r>
            <a:r>
              <a:rPr lang="ru-RU" b="0" i="0" dirty="0">
                <a:solidFill>
                  <a:srgbClr val="202838"/>
                </a:solidFill>
                <a:effectLst/>
                <a:highlight>
                  <a:srgbClr val="FFFFFF"/>
                </a:highlight>
                <a:latin typeface="Roboto" panose="02000000000000000000" pitchFamily="2" charset="0"/>
              </a:rPr>
              <a:t>.</a:t>
            </a:r>
            <a:endParaRPr lang="uk-UA" dirty="0"/>
          </a:p>
        </p:txBody>
      </p:sp>
      <p:sp>
        <p:nvSpPr>
          <p:cNvPr id="6" name="Заголовок 1">
            <a:extLst>
              <a:ext uri="{FF2B5EF4-FFF2-40B4-BE49-F238E27FC236}">
                <a16:creationId xmlns:a16="http://schemas.microsoft.com/office/drawing/2014/main" id="{7103E376-2AD0-061A-0654-DF75DBA55E5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ISP (Interface Segregation Principle)</a:t>
            </a:r>
            <a:endParaRPr lang="uk-UA" dirty="0"/>
          </a:p>
        </p:txBody>
      </p:sp>
      <p:pic>
        <p:nvPicPr>
          <p:cNvPr id="8" name="Рисунок 7">
            <a:extLst>
              <a:ext uri="{FF2B5EF4-FFF2-40B4-BE49-F238E27FC236}">
                <a16:creationId xmlns:a16="http://schemas.microsoft.com/office/drawing/2014/main" id="{774C11BF-7916-1AEC-9744-73E1340FD3FF}"/>
              </a:ext>
            </a:extLst>
          </p:cNvPr>
          <p:cNvPicPr>
            <a:picLocks noChangeAspect="1"/>
          </p:cNvPicPr>
          <p:nvPr/>
        </p:nvPicPr>
        <p:blipFill>
          <a:blip r:embed="rId2"/>
          <a:stretch>
            <a:fillRect/>
          </a:stretch>
        </p:blipFill>
        <p:spPr>
          <a:xfrm>
            <a:off x="6754103" y="3429001"/>
            <a:ext cx="4907536" cy="2758584"/>
          </a:xfrm>
          <a:prstGeom prst="rect">
            <a:avLst/>
          </a:prstGeom>
        </p:spPr>
      </p:pic>
    </p:spTree>
    <p:extLst>
      <p:ext uri="{BB962C8B-B14F-4D97-AF65-F5344CB8AC3E}">
        <p14:creationId xmlns:p14="http://schemas.microsoft.com/office/powerpoint/2010/main" val="4111102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7F3C532-6D83-DB74-3FAB-8BD951F1CF8A}"/>
              </a:ext>
            </a:extLst>
          </p:cNvPr>
          <p:cNvSpPr>
            <a:spLocks noGrp="1"/>
          </p:cNvSpPr>
          <p:nvPr>
            <p:ph idx="1"/>
          </p:nvPr>
        </p:nvSpPr>
        <p:spPr/>
        <p:txBody>
          <a:bodyPr/>
          <a:lstStyle/>
          <a:p>
            <a:pPr marL="0" indent="0" algn="l" rtl="0">
              <a:buNone/>
            </a:pPr>
            <a:r>
              <a:rPr lang="ru-RU" b="0" i="0" dirty="0" err="1">
                <a:solidFill>
                  <a:srgbClr val="202838"/>
                </a:solidFill>
                <a:effectLst/>
                <a:highlight>
                  <a:srgbClr val="FFFFFF"/>
                </a:highlight>
                <a:latin typeface="Roboto" panose="02000000000000000000" pitchFamily="2" charset="0"/>
              </a:rPr>
              <a:t>Намагайтесь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робити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інтерфейси</a:t>
            </a:r>
            <a:r>
              <a:rPr lang="ru-RU" b="0" i="0" dirty="0">
                <a:solidFill>
                  <a:srgbClr val="202838"/>
                </a:solidFill>
                <a:effectLst/>
                <a:highlight>
                  <a:srgbClr val="FFFFFF"/>
                </a:highlight>
                <a:latin typeface="Roboto" panose="02000000000000000000" pitchFamily="2" charset="0"/>
              </a:rPr>
              <a:t> маленькими, </a:t>
            </a:r>
            <a:r>
              <a:rPr lang="ru-RU" b="0" i="0" dirty="0" err="1">
                <a:solidFill>
                  <a:srgbClr val="202838"/>
                </a:solidFill>
                <a:effectLst/>
                <a:highlight>
                  <a:srgbClr val="FFFFFF"/>
                </a:highlight>
                <a:latin typeface="Roboto" panose="02000000000000000000" pitchFamily="2" charset="0"/>
              </a:rPr>
              <a:t>щоб</a:t>
            </a:r>
            <a:r>
              <a:rPr lang="ru-RU" b="0" i="0" dirty="0">
                <a:solidFill>
                  <a:srgbClr val="202838"/>
                </a:solidFill>
                <a:effectLst/>
                <a:highlight>
                  <a:srgbClr val="FFFFFF"/>
                </a:highlight>
                <a:latin typeface="Roboto" panose="02000000000000000000" pitchFamily="2" charset="0"/>
              </a:rPr>
              <a:t> вони не </a:t>
            </a:r>
            <a:r>
              <a:rPr lang="ru-RU" b="0" i="0" dirty="0" err="1">
                <a:solidFill>
                  <a:srgbClr val="202838"/>
                </a:solidFill>
                <a:effectLst/>
                <a:highlight>
                  <a:srgbClr val="FFFFFF"/>
                </a:highlight>
                <a:latin typeface="Roboto" panose="02000000000000000000" pitchFamily="2" charset="0"/>
              </a:rPr>
              <a:t>залежали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від</a:t>
            </a:r>
            <a:r>
              <a:rPr lang="ru-RU" b="0" i="0" dirty="0">
                <a:solidFill>
                  <a:srgbClr val="202838"/>
                </a:solidFill>
                <a:effectLst/>
                <a:highlight>
                  <a:srgbClr val="FFFFFF"/>
                </a:highlight>
                <a:latin typeface="Roboto" panose="02000000000000000000" pitchFamily="2" charset="0"/>
              </a:rPr>
              <a:t> тих речей, </a:t>
            </a:r>
            <a:r>
              <a:rPr lang="ru-RU" b="0" i="0" dirty="0" err="1">
                <a:solidFill>
                  <a:srgbClr val="202838"/>
                </a:solidFill>
                <a:effectLst/>
                <a:highlight>
                  <a:srgbClr val="FFFFFF"/>
                </a:highlight>
                <a:latin typeface="Roboto" panose="02000000000000000000" pitchFamily="2" charset="0"/>
              </a:rPr>
              <a:t>від</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яких</a:t>
            </a:r>
            <a:r>
              <a:rPr lang="ru-RU" b="0" i="0" dirty="0">
                <a:solidFill>
                  <a:srgbClr val="202838"/>
                </a:solidFill>
                <a:effectLst/>
                <a:highlight>
                  <a:srgbClr val="FFFFFF"/>
                </a:highlight>
                <a:latin typeface="Roboto" panose="02000000000000000000" pitchFamily="2" charset="0"/>
              </a:rPr>
              <a:t> не </a:t>
            </a:r>
            <a:r>
              <a:rPr lang="ru-RU" b="0" i="0" dirty="0" err="1">
                <a:solidFill>
                  <a:srgbClr val="202838"/>
                </a:solidFill>
                <a:effectLst/>
                <a:highlight>
                  <a:srgbClr val="FFFFFF"/>
                </a:highlight>
                <a:latin typeface="Roboto" panose="02000000000000000000" pitchFamily="2" charset="0"/>
              </a:rPr>
              <a:t>потрібно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Якщо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піти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далі</a:t>
            </a:r>
            <a:r>
              <a:rPr lang="ru-RU" b="0" i="0" dirty="0">
                <a:solidFill>
                  <a:srgbClr val="202838"/>
                </a:solidFill>
                <a:effectLst/>
                <a:highlight>
                  <a:srgbClr val="FFFFFF"/>
                </a:highlight>
                <a:latin typeface="Roboto" panose="02000000000000000000" pitchFamily="2" charset="0"/>
              </a:rPr>
              <a:t>, то </a:t>
            </a:r>
            <a:r>
              <a:rPr lang="ru-RU" b="0" i="0" dirty="0" err="1">
                <a:solidFill>
                  <a:srgbClr val="202838"/>
                </a:solidFill>
                <a:effectLst/>
                <a:highlight>
                  <a:srgbClr val="FFFFFF"/>
                </a:highlight>
                <a:latin typeface="Roboto" panose="02000000000000000000" pitchFamily="2" charset="0"/>
              </a:rPr>
              <a:t>чим</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менший</a:t>
            </a:r>
            <a:r>
              <a:rPr lang="ru-RU" b="0" i="0" dirty="0">
                <a:solidFill>
                  <a:srgbClr val="202838"/>
                </a:solidFill>
                <a:effectLst/>
                <a:highlight>
                  <a:srgbClr val="FFFFFF"/>
                </a:highlight>
                <a:latin typeface="Roboto" panose="02000000000000000000" pitchFamily="2" charset="0"/>
              </a:rPr>
              <a:t> метод, </a:t>
            </a:r>
            <a:r>
              <a:rPr lang="ru-RU" b="0" i="0" dirty="0" err="1">
                <a:solidFill>
                  <a:srgbClr val="202838"/>
                </a:solidFill>
                <a:effectLst/>
                <a:highlight>
                  <a:srgbClr val="FFFFFF"/>
                </a:highlight>
                <a:latin typeface="Roboto" panose="02000000000000000000" pitchFamily="2" charset="0"/>
              </a:rPr>
              <a:t>тим</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краще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чим</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менший</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клас</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тим</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краще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Намагайтесь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створювати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невеликі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частини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які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роблять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щось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одне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роблять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це</a:t>
            </a:r>
            <a:r>
              <a:rPr lang="ru-RU" b="0" i="0" dirty="0">
                <a:solidFill>
                  <a:srgbClr val="202838"/>
                </a:solidFill>
                <a:effectLst/>
                <a:highlight>
                  <a:srgbClr val="FFFFFF"/>
                </a:highlight>
                <a:latin typeface="Roboto" panose="02000000000000000000" pitchFamily="2" charset="0"/>
              </a:rPr>
              <a:t> добре і </a:t>
            </a:r>
            <a:r>
              <a:rPr lang="ru-RU" b="0" i="0" dirty="0" err="1">
                <a:solidFill>
                  <a:srgbClr val="202838"/>
                </a:solidFill>
                <a:effectLst/>
                <a:highlight>
                  <a:srgbClr val="FFFFFF"/>
                </a:highlight>
                <a:latin typeface="Roboto" panose="02000000000000000000" pitchFamily="2" charset="0"/>
              </a:rPr>
              <a:t>саме</a:t>
            </a:r>
            <a:r>
              <a:rPr lang="ru-RU" b="0" i="0" dirty="0">
                <a:solidFill>
                  <a:srgbClr val="202838"/>
                </a:solidFill>
                <a:effectLst/>
                <a:highlight>
                  <a:srgbClr val="FFFFFF"/>
                </a:highlight>
                <a:latin typeface="Roboto" panose="02000000000000000000" pitchFamily="2" charset="0"/>
              </a:rPr>
              <a:t> так, як треба вам і </a:t>
            </a:r>
            <a:r>
              <a:rPr lang="ru-RU" b="0" i="0" dirty="0" err="1">
                <a:solidFill>
                  <a:srgbClr val="202838"/>
                </a:solidFill>
                <a:effectLst/>
                <a:highlight>
                  <a:srgbClr val="FFFFFF"/>
                </a:highlight>
                <a:latin typeface="Roboto" panose="02000000000000000000" pitchFamily="2" charset="0"/>
              </a:rPr>
              <a:t>решті</a:t>
            </a:r>
            <a:r>
              <a:rPr lang="ru-RU" b="0" i="0" dirty="0">
                <a:solidFill>
                  <a:srgbClr val="202838"/>
                </a:solidFill>
                <a:effectLst/>
                <a:highlight>
                  <a:srgbClr val="FFFFFF"/>
                </a:highlight>
                <a:latin typeface="Roboto" panose="02000000000000000000" pitchFamily="2" charset="0"/>
              </a:rPr>
              <a:t>.</a:t>
            </a:r>
          </a:p>
          <a:p>
            <a:pPr marL="0" indent="0" algn="l" rtl="0">
              <a:buNone/>
            </a:pPr>
            <a:r>
              <a:rPr lang="ru-RU" b="0" i="0" dirty="0" err="1">
                <a:solidFill>
                  <a:srgbClr val="202838"/>
                </a:solidFill>
                <a:effectLst/>
                <a:highlight>
                  <a:srgbClr val="FFFFFF"/>
                </a:highlight>
                <a:latin typeface="Roboto" panose="02000000000000000000" pitchFamily="2" charset="0"/>
              </a:rPr>
              <a:t>Усі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описані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принципи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перегукуються</a:t>
            </a:r>
            <a:r>
              <a:rPr lang="ru-RU" b="0" i="0" dirty="0">
                <a:solidFill>
                  <a:srgbClr val="202838"/>
                </a:solidFill>
                <a:effectLst/>
                <a:highlight>
                  <a:srgbClr val="FFFFFF"/>
                </a:highlight>
                <a:latin typeface="Roboto" panose="02000000000000000000" pitchFamily="2" charset="0"/>
              </a:rPr>
              <a:t> один з одним, тому </a:t>
            </a:r>
            <a:r>
              <a:rPr lang="ru-RU" b="0" i="0" dirty="0" err="1">
                <a:solidFill>
                  <a:srgbClr val="202838"/>
                </a:solidFill>
                <a:effectLst/>
                <a:highlight>
                  <a:srgbClr val="FFFFFF"/>
                </a:highlight>
                <a:latin typeface="Roboto" panose="02000000000000000000" pitchFamily="2" charset="0"/>
              </a:rPr>
              <a:t>слідувати</a:t>
            </a:r>
            <a:r>
              <a:rPr lang="ru-RU" b="0" i="0" dirty="0">
                <a:solidFill>
                  <a:srgbClr val="202838"/>
                </a:solidFill>
                <a:effectLst/>
                <a:highlight>
                  <a:srgbClr val="FFFFFF"/>
                </a:highlight>
                <a:latin typeface="Roboto" panose="02000000000000000000" pitchFamily="2" charset="0"/>
              </a:rPr>
              <a:t> одному принципу і </a:t>
            </a:r>
            <a:r>
              <a:rPr lang="ru-RU" b="0" i="0" dirty="0" err="1">
                <a:solidFill>
                  <a:srgbClr val="202838"/>
                </a:solidFill>
                <a:effectLst/>
                <a:highlight>
                  <a:srgbClr val="FFFFFF"/>
                </a:highlight>
                <a:latin typeface="Roboto" panose="02000000000000000000" pitchFamily="2" charset="0"/>
              </a:rPr>
              <a:t>порушувати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інший</a:t>
            </a:r>
            <a:r>
              <a:rPr lang="ru-RU" b="0" i="0" dirty="0">
                <a:solidFill>
                  <a:srgbClr val="202838"/>
                </a:solidFill>
                <a:effectLst/>
                <a:highlight>
                  <a:srgbClr val="FFFFFF"/>
                </a:highlight>
                <a:latin typeface="Roboto" panose="02000000000000000000" pitchFamily="2" charset="0"/>
              </a:rPr>
              <a:t> не </a:t>
            </a:r>
            <a:r>
              <a:rPr lang="ru-RU" b="0" i="0" dirty="0" err="1">
                <a:solidFill>
                  <a:srgbClr val="202838"/>
                </a:solidFill>
                <a:effectLst/>
                <a:highlight>
                  <a:srgbClr val="FFFFFF"/>
                </a:highlight>
                <a:latin typeface="Roboto" panose="02000000000000000000" pitchFamily="2" charset="0"/>
              </a:rPr>
              <a:t>вийде</a:t>
            </a:r>
            <a:r>
              <a:rPr lang="ru-RU" b="0" i="0" dirty="0">
                <a:solidFill>
                  <a:srgbClr val="202838"/>
                </a:solidFill>
                <a:effectLst/>
                <a:highlight>
                  <a:srgbClr val="FFFFFF"/>
                </a:highlight>
                <a:latin typeface="Roboto" panose="02000000000000000000" pitchFamily="2" charset="0"/>
              </a:rPr>
              <a:t>.</a:t>
            </a:r>
          </a:p>
          <a:p>
            <a:endParaRPr lang="uk-UA" dirty="0"/>
          </a:p>
        </p:txBody>
      </p:sp>
      <p:sp>
        <p:nvSpPr>
          <p:cNvPr id="4" name="Заголовок 1">
            <a:extLst>
              <a:ext uri="{FF2B5EF4-FFF2-40B4-BE49-F238E27FC236}">
                <a16:creationId xmlns:a16="http://schemas.microsoft.com/office/drawing/2014/main" id="{4BB35F37-22BA-11C8-79D1-8512112BFBB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ISP (Interface Segregation Principle)</a:t>
            </a:r>
            <a:endParaRPr lang="uk-UA" dirty="0"/>
          </a:p>
        </p:txBody>
      </p:sp>
    </p:spTree>
    <p:extLst>
      <p:ext uri="{BB962C8B-B14F-4D97-AF65-F5344CB8AC3E}">
        <p14:creationId xmlns:p14="http://schemas.microsoft.com/office/powerpoint/2010/main" val="3636490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17360A-825C-506A-46DC-305AF615C1F3}"/>
              </a:ext>
            </a:extLst>
          </p:cNvPr>
          <p:cNvSpPr>
            <a:spLocks noGrp="1"/>
          </p:cNvSpPr>
          <p:nvPr>
            <p:ph type="title"/>
          </p:nvPr>
        </p:nvSpPr>
        <p:spPr/>
        <p:txBody>
          <a:bodyPr/>
          <a:lstStyle/>
          <a:p>
            <a:r>
              <a:rPr lang="en-US" b="0" i="0" dirty="0">
                <a:solidFill>
                  <a:srgbClr val="202838"/>
                </a:solidFill>
                <a:effectLst/>
                <a:highlight>
                  <a:srgbClr val="FFFFFF"/>
                </a:highlight>
                <a:latin typeface="Roboto" panose="02000000000000000000" pitchFamily="2" charset="0"/>
              </a:rPr>
              <a:t>DIP (Dependency Inversion Principle)</a:t>
            </a:r>
            <a:endParaRPr lang="uk-UA" dirty="0"/>
          </a:p>
        </p:txBody>
      </p:sp>
      <p:sp>
        <p:nvSpPr>
          <p:cNvPr id="3" name="Объект 2">
            <a:extLst>
              <a:ext uri="{FF2B5EF4-FFF2-40B4-BE49-F238E27FC236}">
                <a16:creationId xmlns:a16="http://schemas.microsoft.com/office/drawing/2014/main" id="{32EEFD8A-A35B-432D-E47F-0881DE5BD1F4}"/>
              </a:ext>
            </a:extLst>
          </p:cNvPr>
          <p:cNvSpPr>
            <a:spLocks noGrp="1"/>
          </p:cNvSpPr>
          <p:nvPr>
            <p:ph idx="1"/>
          </p:nvPr>
        </p:nvSpPr>
        <p:spPr/>
        <p:txBody>
          <a:bodyPr/>
          <a:lstStyle/>
          <a:p>
            <a:pPr marL="0" indent="0" algn="l" rtl="0">
              <a:buNone/>
            </a:pPr>
            <a:r>
              <a:rPr lang="uk-UA" b="0" i="0" dirty="0">
                <a:solidFill>
                  <a:srgbClr val="202838"/>
                </a:solidFill>
                <a:effectLst/>
                <a:highlight>
                  <a:srgbClr val="FFFFFF"/>
                </a:highlight>
                <a:latin typeface="Roboto" panose="02000000000000000000" pitchFamily="2" charset="0"/>
              </a:rPr>
              <a:t>Наші класи не мають напряму залежати від чогось. Тобто ми маємо інвертувати наші залежності, робити якомога незалежними наші класі, модулі і так далі.</a:t>
            </a:r>
          </a:p>
          <a:p>
            <a:pPr marL="0" indent="0" algn="l" rtl="0">
              <a:buNone/>
            </a:pPr>
            <a:r>
              <a:rPr lang="uk-UA" b="0" i="0" dirty="0">
                <a:solidFill>
                  <a:srgbClr val="202838"/>
                </a:solidFill>
                <a:effectLst/>
                <a:highlight>
                  <a:srgbClr val="FFFFFF"/>
                </a:highlight>
                <a:latin typeface="Roboto" panose="02000000000000000000" pitchFamily="2" charset="0"/>
              </a:rPr>
              <a:t>Розглянемо на прикладі нашого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У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є метод </a:t>
            </a:r>
            <a:r>
              <a:rPr lang="en-US" b="0" i="0" dirty="0" err="1">
                <a:solidFill>
                  <a:srgbClr val="202838"/>
                </a:solidFill>
                <a:effectLst/>
                <a:highlight>
                  <a:srgbClr val="FFFFFF"/>
                </a:highlight>
                <a:latin typeface="Roboto" panose="02000000000000000000" pitchFamily="2" charset="0"/>
              </a:rPr>
              <a:t>PrintRaw</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який додає якусь свою логіку. Тобто наш </a:t>
            </a:r>
            <a:r>
              <a:rPr lang="en-US" b="0" i="0" dirty="0">
                <a:solidFill>
                  <a:srgbClr val="202838"/>
                </a:solidFill>
                <a:effectLst/>
                <a:highlight>
                  <a:srgbClr val="FFFFFF"/>
                </a:highlight>
                <a:latin typeface="Roboto" panose="02000000000000000000" pitchFamily="2" charset="0"/>
              </a:rPr>
              <a:t>Report </a:t>
            </a:r>
            <a:r>
              <a:rPr lang="uk-UA" b="0" i="0" dirty="0">
                <a:solidFill>
                  <a:srgbClr val="202838"/>
                </a:solidFill>
                <a:effectLst/>
                <a:highlight>
                  <a:srgbClr val="FFFFFF"/>
                </a:highlight>
                <a:latin typeface="Roboto" panose="02000000000000000000" pitchFamily="2" charset="0"/>
              </a:rPr>
              <a:t>приймає якусь модель, залежно від якої </a:t>
            </a:r>
            <a:r>
              <a:rPr lang="uk-UA" b="0" i="0" dirty="0" err="1">
                <a:solidFill>
                  <a:srgbClr val="202838"/>
                </a:solidFill>
                <a:effectLst/>
                <a:highlight>
                  <a:srgbClr val="FFFFFF"/>
                </a:highlight>
                <a:latin typeface="Roboto" panose="02000000000000000000" pitchFamily="2" charset="0"/>
              </a:rPr>
              <a:t>принтить</a:t>
            </a:r>
            <a:r>
              <a:rPr lang="uk-UA" b="0" i="0" dirty="0">
                <a:solidFill>
                  <a:srgbClr val="202838"/>
                </a:solidFill>
                <a:effectLst/>
                <a:highlight>
                  <a:srgbClr val="FFFFFF"/>
                </a:highlight>
                <a:latin typeface="Roboto" panose="02000000000000000000" pitchFamily="2" charset="0"/>
              </a:rPr>
              <a:t> те, що нам треба. Тобто метод </a:t>
            </a:r>
            <a:r>
              <a:rPr lang="en-US" b="0" i="0" dirty="0" err="1">
                <a:solidFill>
                  <a:srgbClr val="202838"/>
                </a:solidFill>
                <a:effectLst/>
                <a:highlight>
                  <a:srgbClr val="FFFFFF"/>
                </a:highlight>
                <a:latin typeface="Roboto" panose="02000000000000000000" pitchFamily="2" charset="0"/>
              </a:rPr>
              <a:t>PrintRaw</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має формувати нашу модель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за певними правилами та викликали </a:t>
            </a:r>
            <a:r>
              <a:rPr lang="en-US" b="0" i="0" dirty="0">
                <a:solidFill>
                  <a:srgbClr val="202838"/>
                </a:solidFill>
                <a:effectLst/>
                <a:highlight>
                  <a:srgbClr val="FFFFFF"/>
                </a:highlight>
                <a:latin typeface="Roboto" panose="02000000000000000000" pitchFamily="2" charset="0"/>
              </a:rPr>
              <a:t>Report. </a:t>
            </a:r>
          </a:p>
          <a:p>
            <a:endParaRPr lang="uk-UA" dirty="0"/>
          </a:p>
        </p:txBody>
      </p:sp>
    </p:spTree>
    <p:extLst>
      <p:ext uri="{BB962C8B-B14F-4D97-AF65-F5344CB8AC3E}">
        <p14:creationId xmlns:p14="http://schemas.microsoft.com/office/powerpoint/2010/main" val="3875434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348C31BC-9EC9-06A3-1D71-050AA7E77CFA}"/>
              </a:ext>
            </a:extLst>
          </p:cNvPr>
          <p:cNvPicPr>
            <a:picLocks noChangeAspect="1"/>
          </p:cNvPicPr>
          <p:nvPr/>
        </p:nvPicPr>
        <p:blipFill>
          <a:blip r:embed="rId2"/>
          <a:stretch>
            <a:fillRect/>
          </a:stretch>
        </p:blipFill>
        <p:spPr>
          <a:xfrm>
            <a:off x="1584929" y="1251899"/>
            <a:ext cx="3924848" cy="4782217"/>
          </a:xfrm>
          <a:prstGeom prst="rect">
            <a:avLst/>
          </a:prstGeom>
        </p:spPr>
      </p:pic>
      <p:sp>
        <p:nvSpPr>
          <p:cNvPr id="6" name="Заголовок 1">
            <a:extLst>
              <a:ext uri="{FF2B5EF4-FFF2-40B4-BE49-F238E27FC236}">
                <a16:creationId xmlns:a16="http://schemas.microsoft.com/office/drawing/2014/main" id="{6453475C-3E15-418F-E6F9-CDD02EE5127F}"/>
              </a:ext>
            </a:extLst>
          </p:cNvPr>
          <p:cNvSpPr txBox="1">
            <a:spLocks/>
          </p:cNvSpPr>
          <p:nvPr/>
        </p:nvSpPr>
        <p:spPr>
          <a:xfrm>
            <a:off x="990600" y="1611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DIP (Dependency Inversion Principle)</a:t>
            </a:r>
            <a:endParaRPr lang="uk-UA" dirty="0"/>
          </a:p>
        </p:txBody>
      </p:sp>
      <p:sp>
        <p:nvSpPr>
          <p:cNvPr id="8" name="TextBox 7">
            <a:extLst>
              <a:ext uri="{FF2B5EF4-FFF2-40B4-BE49-F238E27FC236}">
                <a16:creationId xmlns:a16="http://schemas.microsoft.com/office/drawing/2014/main" id="{FF082554-E6F0-4042-7DF0-BC065C3E21EB}"/>
              </a:ext>
            </a:extLst>
          </p:cNvPr>
          <p:cNvSpPr txBox="1"/>
          <p:nvPr/>
        </p:nvSpPr>
        <p:spPr>
          <a:xfrm>
            <a:off x="5676089" y="2213313"/>
            <a:ext cx="6094378" cy="2031325"/>
          </a:xfrm>
          <a:prstGeom prst="rect">
            <a:avLst/>
          </a:prstGeom>
          <a:noFill/>
        </p:spPr>
        <p:txBody>
          <a:bodyPr wrap="square">
            <a:spAutoFit/>
          </a:bodyPr>
          <a:lstStyle/>
          <a:p>
            <a:r>
              <a:rPr lang="uk-UA" b="0" i="0" dirty="0">
                <a:solidFill>
                  <a:srgbClr val="202838"/>
                </a:solidFill>
                <a:effectLst/>
                <a:highlight>
                  <a:srgbClr val="FFFFFF"/>
                </a:highlight>
                <a:latin typeface="Roboto" panose="02000000000000000000" pitchFamily="2" charset="0"/>
              </a:rPr>
              <a:t>Що тут не так? А те, що наш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повністю залежить від саме цього </a:t>
            </a:r>
            <a:r>
              <a:rPr lang="en-US" b="0" i="0" dirty="0" err="1">
                <a:solidFill>
                  <a:srgbClr val="202838"/>
                </a:solidFill>
                <a:effectLst/>
                <a:highlight>
                  <a:srgbClr val="FFFFFF"/>
                </a:highlight>
                <a:latin typeface="Roboto" panose="02000000000000000000" pitchFamily="2" charset="0"/>
              </a:rPr>
              <a:t>PrintReport</a:t>
            </a:r>
            <a:r>
              <a:rPr lang="en-US" b="0" i="0" dirty="0">
                <a:solidFill>
                  <a:srgbClr val="202838"/>
                </a:solidFill>
                <a:effectLst/>
                <a:highlight>
                  <a:srgbClr val="FFFFFF"/>
                </a:highlight>
                <a:latin typeface="Roboto" panose="02000000000000000000" pitchFamily="2" charset="0"/>
              </a:rPr>
              <a:t> — </a:t>
            </a:r>
            <a:r>
              <a:rPr lang="uk-UA" b="0" i="0" dirty="0">
                <a:solidFill>
                  <a:srgbClr val="202838"/>
                </a:solidFill>
                <a:effectLst/>
                <a:highlight>
                  <a:srgbClr val="FFFFFF"/>
                </a:highlight>
                <a:latin typeface="Roboto" panose="02000000000000000000" pitchFamily="2" charset="0"/>
              </a:rPr>
              <a:t>саме цей </a:t>
            </a:r>
            <a:r>
              <a:rPr lang="uk-UA" b="0" i="0" dirty="0" err="1">
                <a:solidFill>
                  <a:srgbClr val="202838"/>
                </a:solidFill>
                <a:effectLst/>
                <a:highlight>
                  <a:srgbClr val="FFFFFF"/>
                </a:highlight>
                <a:latin typeface="Roboto" panose="02000000000000000000" pitchFamily="2" charset="0"/>
              </a:rPr>
              <a:t>інстанс</a:t>
            </a:r>
            <a:r>
              <a:rPr lang="uk-UA" b="0" i="0" dirty="0">
                <a:solidFill>
                  <a:srgbClr val="202838"/>
                </a:solidFill>
                <a:effectLst/>
                <a:highlight>
                  <a:srgbClr val="FFFFFF"/>
                </a:highlight>
                <a:latin typeface="Roboto" panose="02000000000000000000" pitchFamily="2" charset="0"/>
              </a:rPr>
              <a:t> репорту він має використовувати. Якщо ми передаємо </a:t>
            </a:r>
            <a:r>
              <a:rPr lang="uk-UA" b="0" i="0" dirty="0" err="1">
                <a:solidFill>
                  <a:srgbClr val="202838"/>
                </a:solidFill>
                <a:effectLst/>
                <a:highlight>
                  <a:srgbClr val="FFFFFF"/>
                </a:highlight>
                <a:latin typeface="Roboto" panose="02000000000000000000" pitchFamily="2" charset="0"/>
              </a:rPr>
              <a:t>інстанс</a:t>
            </a:r>
            <a:r>
              <a:rPr lang="uk-UA" b="0" i="0" dirty="0">
                <a:solidFill>
                  <a:srgbClr val="202838"/>
                </a:solidFill>
                <a:effectLst/>
                <a:highlight>
                  <a:srgbClr val="FFFFFF"/>
                </a:highlight>
                <a:latin typeface="Roboto" panose="02000000000000000000" pitchFamily="2" charset="0"/>
              </a:rPr>
              <a:t> </a:t>
            </a:r>
            <a:r>
              <a:rPr lang="en-US" b="0" i="0" dirty="0" err="1">
                <a:solidFill>
                  <a:srgbClr val="202838"/>
                </a:solidFill>
                <a:effectLst/>
                <a:highlight>
                  <a:srgbClr val="FFFFFF"/>
                </a:highlight>
                <a:latin typeface="Roboto" panose="02000000000000000000" pitchFamily="2" charset="0"/>
              </a:rPr>
              <a:t>PrintPDFReport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то він не скаже “це щось не те, я з таким не працюю”. Тому при </a:t>
            </a:r>
            <a:r>
              <a:rPr lang="uk-UA" b="0" i="0" dirty="0" err="1">
                <a:solidFill>
                  <a:srgbClr val="202838"/>
                </a:solidFill>
                <a:effectLst/>
                <a:highlight>
                  <a:srgbClr val="FFFFFF"/>
                </a:highlight>
                <a:latin typeface="Roboto" panose="02000000000000000000" pitchFamily="2" charset="0"/>
              </a:rPr>
              <a:t>проєктуванні</a:t>
            </a:r>
            <a:r>
              <a:rPr lang="uk-UA" b="0" i="0" dirty="0">
                <a:solidFill>
                  <a:srgbClr val="202838"/>
                </a:solidFill>
                <a:effectLst/>
                <a:highlight>
                  <a:srgbClr val="FFFFFF"/>
                </a:highlight>
                <a:latin typeface="Roboto" panose="02000000000000000000" pitchFamily="2" charset="0"/>
              </a:rPr>
              <a:t> </a:t>
            </a:r>
            <a:r>
              <a:rPr lang="uk-UA" b="0" i="0" dirty="0" err="1">
                <a:solidFill>
                  <a:srgbClr val="202838"/>
                </a:solidFill>
                <a:effectLst/>
                <a:highlight>
                  <a:srgbClr val="FFFFFF"/>
                </a:highlight>
                <a:latin typeface="Roboto" panose="02000000000000000000" pitchFamily="2" charset="0"/>
              </a:rPr>
              <a:t>залежностей</a:t>
            </a:r>
            <a:r>
              <a:rPr lang="uk-UA" b="0" i="0" dirty="0">
                <a:solidFill>
                  <a:srgbClr val="202838"/>
                </a:solidFill>
                <a:effectLst/>
                <a:highlight>
                  <a:srgbClr val="FFFFFF"/>
                </a:highlight>
                <a:latin typeface="Roboto" panose="02000000000000000000" pitchFamily="2" charset="0"/>
              </a:rPr>
              <a:t> краще одразу використовувати </a:t>
            </a:r>
            <a:r>
              <a:rPr lang="en-US" b="0" i="0" dirty="0" err="1">
                <a:solidFill>
                  <a:srgbClr val="202838"/>
                </a:solidFill>
                <a:effectLst/>
                <a:highlight>
                  <a:srgbClr val="FFFFFF"/>
                </a:highlight>
                <a:latin typeface="Roboto" panose="02000000000000000000" pitchFamily="2" charset="0"/>
              </a:rPr>
              <a:t>Dependecy</a:t>
            </a:r>
            <a:r>
              <a:rPr lang="en-US" b="0" i="0" dirty="0">
                <a:solidFill>
                  <a:srgbClr val="202838"/>
                </a:solidFill>
                <a:effectLst/>
                <a:highlight>
                  <a:srgbClr val="FFFFFF"/>
                </a:highlight>
                <a:latin typeface="Roboto" panose="02000000000000000000" pitchFamily="2" charset="0"/>
              </a:rPr>
              <a:t> Inversion. </a:t>
            </a:r>
            <a:endParaRPr lang="uk-UA" dirty="0"/>
          </a:p>
        </p:txBody>
      </p:sp>
    </p:spTree>
    <p:extLst>
      <p:ext uri="{BB962C8B-B14F-4D97-AF65-F5344CB8AC3E}">
        <p14:creationId xmlns:p14="http://schemas.microsoft.com/office/powerpoint/2010/main" val="2418244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9051F26-9E1C-8974-0065-FEC35BE8AB0B}"/>
              </a:ext>
            </a:extLst>
          </p:cNvPr>
          <p:cNvSpPr txBox="1">
            <a:spLocks/>
          </p:cNvSpPr>
          <p:nvPr/>
        </p:nvSpPr>
        <p:spPr>
          <a:xfrm>
            <a:off x="990600" y="1611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DIP (Dependency Inversion Principle)</a:t>
            </a:r>
            <a:endParaRPr lang="uk-UA" dirty="0"/>
          </a:p>
        </p:txBody>
      </p:sp>
      <p:pic>
        <p:nvPicPr>
          <p:cNvPr id="6" name="Рисунок 5">
            <a:extLst>
              <a:ext uri="{FF2B5EF4-FFF2-40B4-BE49-F238E27FC236}">
                <a16:creationId xmlns:a16="http://schemas.microsoft.com/office/drawing/2014/main" id="{7C23886E-3C55-9424-91AC-49AC3B9446FA}"/>
              </a:ext>
            </a:extLst>
          </p:cNvPr>
          <p:cNvPicPr>
            <a:picLocks noChangeAspect="1"/>
          </p:cNvPicPr>
          <p:nvPr/>
        </p:nvPicPr>
        <p:blipFill>
          <a:blip r:embed="rId2"/>
          <a:stretch>
            <a:fillRect/>
          </a:stretch>
        </p:blipFill>
        <p:spPr>
          <a:xfrm>
            <a:off x="7770842" y="3990975"/>
            <a:ext cx="4016750" cy="2420603"/>
          </a:xfrm>
          <a:prstGeom prst="rect">
            <a:avLst/>
          </a:prstGeom>
        </p:spPr>
      </p:pic>
      <p:sp>
        <p:nvSpPr>
          <p:cNvPr id="8" name="TextBox 7">
            <a:extLst>
              <a:ext uri="{FF2B5EF4-FFF2-40B4-BE49-F238E27FC236}">
                <a16:creationId xmlns:a16="http://schemas.microsoft.com/office/drawing/2014/main" id="{8C473392-6319-2DA6-BB2B-1C0A77D7E967}"/>
              </a:ext>
            </a:extLst>
          </p:cNvPr>
          <p:cNvSpPr txBox="1"/>
          <p:nvPr/>
        </p:nvSpPr>
        <p:spPr>
          <a:xfrm>
            <a:off x="876300" y="1820466"/>
            <a:ext cx="6096000" cy="3693319"/>
          </a:xfrm>
          <a:prstGeom prst="rect">
            <a:avLst/>
          </a:prstGeom>
          <a:noFill/>
        </p:spPr>
        <p:txBody>
          <a:bodyPr wrap="square">
            <a:spAutoFit/>
          </a:bodyPr>
          <a:lstStyle/>
          <a:p>
            <a:pPr algn="l" rtl="0"/>
            <a:r>
              <a:rPr lang="uk-UA" b="0" i="0" dirty="0">
                <a:solidFill>
                  <a:srgbClr val="202838"/>
                </a:solidFill>
                <a:effectLst/>
                <a:highlight>
                  <a:srgbClr val="FFFFFF"/>
                </a:highlight>
                <a:latin typeface="Roboto" panose="02000000000000000000" pitchFamily="2" charset="0"/>
              </a:rPr>
              <a:t>Це означає, що наш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залежить не від конкретного репорту, а від інтерфейсу, а цей інтерфейс може потім реалізовувати хто завгодно. Ми створюємо </a:t>
            </a:r>
            <a:r>
              <a:rPr lang="en-US" b="0" i="0" dirty="0" err="1">
                <a:solidFill>
                  <a:srgbClr val="202838"/>
                </a:solidFill>
                <a:effectLst/>
                <a:highlight>
                  <a:srgbClr val="FFFFFF"/>
                </a:highlight>
                <a:latin typeface="Roboto" panose="02000000000000000000" pitchFamily="2" charset="0"/>
              </a:rPr>
              <a:t>PrintReport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інтерфейс, в який ми починаємо </a:t>
            </a:r>
            <a:r>
              <a:rPr lang="uk-UA" b="0" i="0" dirty="0" err="1">
                <a:solidFill>
                  <a:srgbClr val="202838"/>
                </a:solidFill>
                <a:effectLst/>
                <a:highlight>
                  <a:srgbClr val="FFFFFF"/>
                </a:highlight>
                <a:latin typeface="Roboto" panose="02000000000000000000" pitchFamily="2" charset="0"/>
              </a:rPr>
              <a:t>імплементувати</a:t>
            </a:r>
            <a:r>
              <a:rPr lang="uk-UA" b="0" i="0" dirty="0">
                <a:solidFill>
                  <a:srgbClr val="202838"/>
                </a:solidFill>
                <a:effectLst/>
                <a:highlight>
                  <a:srgbClr val="FFFFFF"/>
                </a:highlight>
                <a:latin typeface="Roboto" panose="02000000000000000000" pitchFamily="2" charset="0"/>
              </a:rPr>
              <a:t> </a:t>
            </a:r>
            <a:r>
              <a:rPr lang="en-US" b="0" i="0" dirty="0" err="1">
                <a:solidFill>
                  <a:srgbClr val="202838"/>
                </a:solidFill>
                <a:effectLst/>
                <a:highlight>
                  <a:srgbClr val="FFFFFF"/>
                </a:highlight>
                <a:latin typeface="Roboto" panose="02000000000000000000" pitchFamily="2" charset="0"/>
              </a:rPr>
              <a:t>PrintReport</a:t>
            </a:r>
            <a:r>
              <a:rPr lang="en-US" b="0" i="0" dirty="0">
                <a:solidFill>
                  <a:srgbClr val="202838"/>
                </a:solidFill>
                <a:effectLst/>
                <a:highlight>
                  <a:srgbClr val="FFFFFF"/>
                </a:highlight>
                <a:latin typeface="Roboto" panose="02000000000000000000" pitchFamily="2" charset="0"/>
              </a:rPr>
              <a:t> / </a:t>
            </a:r>
            <a:r>
              <a:rPr lang="en-US" b="0" i="0" dirty="0" err="1">
                <a:solidFill>
                  <a:srgbClr val="202838"/>
                </a:solidFill>
                <a:effectLst/>
                <a:highlight>
                  <a:srgbClr val="FFFFFF"/>
                </a:highlight>
                <a:latin typeface="Roboto" panose="02000000000000000000" pitchFamily="2" charset="0"/>
              </a:rPr>
              <a:t>PrintCSV</a:t>
            </a:r>
            <a:r>
              <a:rPr lang="en-US" b="0" i="0" dirty="0">
                <a:solidFill>
                  <a:srgbClr val="202838"/>
                </a:solidFill>
                <a:effectLst/>
                <a:highlight>
                  <a:srgbClr val="FFFFFF"/>
                </a:highlight>
                <a:latin typeface="Roboto" panose="02000000000000000000" pitchFamily="2" charset="0"/>
              </a:rPr>
              <a:t> / Print PDF </a:t>
            </a:r>
            <a:r>
              <a:rPr lang="uk-UA" b="0" i="0" dirty="0">
                <a:solidFill>
                  <a:srgbClr val="202838"/>
                </a:solidFill>
                <a:effectLst/>
                <a:highlight>
                  <a:srgbClr val="FFFFFF"/>
                </a:highlight>
                <a:latin typeface="Roboto" panose="02000000000000000000" pitchFamily="2" charset="0"/>
              </a:rPr>
              <a:t>тобто різні класи </a:t>
            </a:r>
            <a:r>
              <a:rPr lang="uk-UA" b="0" i="0" dirty="0" err="1">
                <a:solidFill>
                  <a:srgbClr val="202838"/>
                </a:solidFill>
                <a:effectLst/>
                <a:highlight>
                  <a:srgbClr val="FFFFFF"/>
                </a:highlight>
                <a:latin typeface="Roboto" panose="02000000000000000000" pitchFamily="2" charset="0"/>
              </a:rPr>
              <a:t>імплементують</a:t>
            </a:r>
            <a:r>
              <a:rPr lang="uk-UA" b="0" i="0" dirty="0">
                <a:solidFill>
                  <a:srgbClr val="202838"/>
                </a:solidFill>
                <a:effectLst/>
                <a:highlight>
                  <a:srgbClr val="FFFFFF"/>
                </a:highlight>
                <a:latin typeface="Roboto" panose="02000000000000000000" pitchFamily="2" charset="0"/>
              </a:rPr>
              <a:t> цей метод. </a:t>
            </a:r>
          </a:p>
          <a:p>
            <a:pPr algn="l" rtl="0"/>
            <a:r>
              <a:rPr lang="uk-UA" b="0" i="0" dirty="0">
                <a:solidFill>
                  <a:srgbClr val="202838"/>
                </a:solidFill>
                <a:effectLst/>
                <a:highlight>
                  <a:srgbClr val="FFFFFF"/>
                </a:highlight>
                <a:latin typeface="Roboto" panose="02000000000000000000" pitchFamily="2" charset="0"/>
              </a:rPr>
              <a:t>І наш клас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може одночасно приймати всі ці типи репортів. Тому що основна задача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 </a:t>
            </a:r>
            <a:r>
              <a:rPr lang="uk-UA" b="0" i="0" dirty="0">
                <a:solidFill>
                  <a:srgbClr val="202838"/>
                </a:solidFill>
                <a:effectLst/>
                <a:highlight>
                  <a:srgbClr val="FFFFFF"/>
                </a:highlight>
                <a:latin typeface="Roboto" panose="02000000000000000000" pitchFamily="2" charset="0"/>
              </a:rPr>
              <a:t>це друкувати особливий тип репорту. А те, як саме це друкувати, не його задача. Він навіть не повинен цього знати. Таким чином тепер наш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напряму не залежить від якогось класу, він залежить від інтерфейсу.</a:t>
            </a:r>
          </a:p>
        </p:txBody>
      </p:sp>
    </p:spTree>
    <p:extLst>
      <p:ext uri="{BB962C8B-B14F-4D97-AF65-F5344CB8AC3E}">
        <p14:creationId xmlns:p14="http://schemas.microsoft.com/office/powerpoint/2010/main" val="880821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B96D92C-F75C-1FE5-0D37-78E0642712B7}"/>
              </a:ext>
            </a:extLst>
          </p:cNvPr>
          <p:cNvSpPr txBox="1">
            <a:spLocks/>
          </p:cNvSpPr>
          <p:nvPr/>
        </p:nvSpPr>
        <p:spPr>
          <a:xfrm>
            <a:off x="838200" y="-1"/>
            <a:ext cx="10515600" cy="962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1B1B1B"/>
                </a:solidFill>
                <a:highlight>
                  <a:srgbClr val="FFFFFF"/>
                </a:highlight>
                <a:latin typeface="Times New Roman" panose="02020603050405020304" pitchFamily="18" charset="0"/>
                <a:cs typeface="Times New Roman" panose="02020603050405020304" pitchFamily="18" charset="0"/>
              </a:rPr>
              <a:t>KISS </a:t>
            </a:r>
            <a:r>
              <a:rPr lang="en-US" b="0" i="0" dirty="0">
                <a:solidFill>
                  <a:srgbClr val="202838"/>
                </a:solidFill>
                <a:effectLst/>
                <a:highlight>
                  <a:srgbClr val="FFFFFF"/>
                </a:highlight>
                <a:latin typeface="Roboto" panose="02000000000000000000" pitchFamily="2" charset="0"/>
              </a:rPr>
              <a:t>— Keep it simple, stupid</a:t>
            </a:r>
          </a:p>
        </p:txBody>
      </p:sp>
      <p:sp>
        <p:nvSpPr>
          <p:cNvPr id="6" name="TextBox 5">
            <a:extLst>
              <a:ext uri="{FF2B5EF4-FFF2-40B4-BE49-F238E27FC236}">
                <a16:creationId xmlns:a16="http://schemas.microsoft.com/office/drawing/2014/main" id="{FDA4CE66-6705-CCE8-DD7D-3FFFADA28AAE}"/>
              </a:ext>
            </a:extLst>
          </p:cNvPr>
          <p:cNvSpPr txBox="1"/>
          <p:nvPr/>
        </p:nvSpPr>
        <p:spPr>
          <a:xfrm>
            <a:off x="838199" y="1094125"/>
            <a:ext cx="10448925" cy="2246769"/>
          </a:xfrm>
          <a:prstGeom prst="rect">
            <a:avLst/>
          </a:prstGeom>
          <a:noFill/>
        </p:spPr>
        <p:txBody>
          <a:bodyPr wrap="square">
            <a:spAutoFit/>
          </a:bodyPr>
          <a:lstStyle/>
          <a:p>
            <a:pPr algn="l" rtl="0"/>
            <a:r>
              <a:rPr lang="uk-UA"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Основна ідея принципу </a:t>
            </a:r>
            <a:r>
              <a:rPr lang="en-US"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KISS — </a:t>
            </a:r>
            <a:r>
              <a:rPr lang="uk-UA"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чим простіше, тим краще, щоб кожен розробник зміг зрозуміти, що відбувається у класах та методах. Звідси випливає два тезиси:</a:t>
            </a:r>
          </a:p>
          <a:p>
            <a:pPr algn="l" rtl="0">
              <a:buFont typeface="+mj-lt"/>
              <a:buAutoNum type="arabicPeriod"/>
            </a:pPr>
            <a:r>
              <a:rPr lang="en-US"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Keep it short and simple — </a:t>
            </a:r>
            <a:r>
              <a:rPr lang="uk-UA"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коротко і просто.</a:t>
            </a:r>
          </a:p>
          <a:p>
            <a:pPr algn="l" rtl="0">
              <a:buFont typeface="+mj-lt"/>
              <a:buAutoNum type="arabicPeriod"/>
            </a:pPr>
            <a:r>
              <a:rPr lang="en-US"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Keep it simple and straightforward — </a:t>
            </a:r>
            <a:r>
              <a:rPr lang="uk-UA"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просто і зрозуміло.</a:t>
            </a:r>
          </a:p>
        </p:txBody>
      </p:sp>
      <p:sp>
        <p:nvSpPr>
          <p:cNvPr id="8" name="TextBox 7">
            <a:extLst>
              <a:ext uri="{FF2B5EF4-FFF2-40B4-BE49-F238E27FC236}">
                <a16:creationId xmlns:a16="http://schemas.microsoft.com/office/drawing/2014/main" id="{4164278A-04B7-B2DB-5C6B-843CF8AA137B}"/>
              </a:ext>
            </a:extLst>
          </p:cNvPr>
          <p:cNvSpPr txBox="1"/>
          <p:nvPr/>
        </p:nvSpPr>
        <p:spPr>
          <a:xfrm>
            <a:off x="5762625" y="4576673"/>
            <a:ext cx="6096000" cy="1938992"/>
          </a:xfrm>
          <a:prstGeom prst="rect">
            <a:avLst/>
          </a:prstGeom>
          <a:noFill/>
        </p:spPr>
        <p:txBody>
          <a:bodyPr wrap="square">
            <a:spAutoFit/>
          </a:bodyPr>
          <a:lstStyle/>
          <a:p>
            <a:r>
              <a:rPr lang="ru-RU" sz="2400" b="0" i="0" dirty="0">
                <a:solidFill>
                  <a:srgbClr val="202838"/>
                </a:solidFill>
                <a:effectLst/>
                <a:highlight>
                  <a:srgbClr val="FFFFFF"/>
                </a:highlight>
                <a:latin typeface="Roboto" panose="02000000000000000000" pitchFamily="2" charset="0"/>
              </a:rPr>
              <a:t>Хороший </a:t>
            </a:r>
            <a:r>
              <a:rPr lang="ru-RU" sz="2400" b="0" i="0" dirty="0" err="1">
                <a:solidFill>
                  <a:srgbClr val="202838"/>
                </a:solidFill>
                <a:effectLst/>
                <a:highlight>
                  <a:srgbClr val="FFFFFF"/>
                </a:highlight>
                <a:latin typeface="Roboto" panose="02000000000000000000" pitchFamily="2" charset="0"/>
              </a:rPr>
              <a:t>розробник</a:t>
            </a:r>
            <a:r>
              <a:rPr lang="ru-RU" sz="2400" b="0" i="0" dirty="0">
                <a:solidFill>
                  <a:srgbClr val="202838"/>
                </a:solidFill>
                <a:effectLst/>
                <a:highlight>
                  <a:srgbClr val="FFFFFF"/>
                </a:highlight>
                <a:latin typeface="Roboto" panose="02000000000000000000" pitchFamily="2" charset="0"/>
              </a:rPr>
              <a:t> той, </a:t>
            </a:r>
            <a:r>
              <a:rPr lang="ru-RU" sz="2400" b="0" i="0" dirty="0" err="1">
                <a:solidFill>
                  <a:srgbClr val="202838"/>
                </a:solidFill>
                <a:effectLst/>
                <a:highlight>
                  <a:srgbClr val="FFFFFF"/>
                </a:highlight>
                <a:latin typeface="Roboto" panose="02000000000000000000" pitchFamily="2" charset="0"/>
              </a:rPr>
              <a:t>який</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може</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написати</a:t>
            </a:r>
            <a:r>
              <a:rPr lang="ru-RU" sz="2400" b="0" i="0" dirty="0">
                <a:solidFill>
                  <a:srgbClr val="202838"/>
                </a:solidFill>
                <a:effectLst/>
                <a:highlight>
                  <a:srgbClr val="FFFFFF"/>
                </a:highlight>
                <a:latin typeface="Roboto" panose="02000000000000000000" pitchFamily="2" charset="0"/>
              </a:rPr>
              <a:t> одну і ту ж </a:t>
            </a:r>
            <a:r>
              <a:rPr lang="ru-RU" sz="2400" b="0" i="0" dirty="0" err="1">
                <a:solidFill>
                  <a:srgbClr val="202838"/>
                </a:solidFill>
                <a:effectLst/>
                <a:highlight>
                  <a:srgbClr val="FFFFFF"/>
                </a:highlight>
                <a:latin typeface="Roboto" panose="02000000000000000000" pitchFamily="2" charset="0"/>
              </a:rPr>
              <a:t>логіку</a:t>
            </a:r>
            <a:r>
              <a:rPr lang="ru-RU" sz="2400" b="0" i="0" dirty="0">
                <a:solidFill>
                  <a:srgbClr val="202838"/>
                </a:solidFill>
                <a:effectLst/>
                <a:highlight>
                  <a:srgbClr val="FFFFFF"/>
                </a:highlight>
                <a:latin typeface="Roboto" panose="02000000000000000000" pitchFamily="2" charset="0"/>
              </a:rPr>
              <a:t> так, </a:t>
            </a:r>
            <a:r>
              <a:rPr lang="ru-RU" sz="2400" b="0" i="0" dirty="0" err="1">
                <a:solidFill>
                  <a:srgbClr val="202838"/>
                </a:solidFill>
                <a:effectLst/>
                <a:highlight>
                  <a:srgbClr val="FFFFFF"/>
                </a:highlight>
                <a:latin typeface="Roboto" panose="02000000000000000000" pitchFamily="2" charset="0"/>
              </a:rPr>
              <a:t>щоб</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це</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було</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зрозуміло</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всім</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Якщо</a:t>
            </a:r>
            <a:r>
              <a:rPr lang="ru-RU" sz="2400" b="0" i="0" dirty="0">
                <a:solidFill>
                  <a:srgbClr val="202838"/>
                </a:solidFill>
                <a:effectLst/>
                <a:highlight>
                  <a:srgbClr val="FFFFFF"/>
                </a:highlight>
                <a:latin typeface="Roboto" panose="02000000000000000000" pitchFamily="2" charset="0"/>
              </a:rPr>
              <a:t> ж </a:t>
            </a:r>
            <a:r>
              <a:rPr lang="ru-RU" sz="2400" b="0" i="0" dirty="0" err="1">
                <a:solidFill>
                  <a:srgbClr val="202838"/>
                </a:solidFill>
                <a:effectLst/>
                <a:highlight>
                  <a:srgbClr val="FFFFFF"/>
                </a:highlight>
                <a:latin typeface="Roboto" panose="02000000000000000000" pitchFamily="2" charset="0"/>
              </a:rPr>
              <a:t>ви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створюєте</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логіку</a:t>
            </a:r>
            <a:r>
              <a:rPr lang="ru-RU" sz="2400" b="0" i="0" dirty="0">
                <a:solidFill>
                  <a:srgbClr val="202838"/>
                </a:solidFill>
                <a:effectLst/>
                <a:highlight>
                  <a:srgbClr val="FFFFFF"/>
                </a:highlight>
                <a:latin typeface="Roboto" panose="02000000000000000000" pitchFamily="2" charset="0"/>
              </a:rPr>
              <a:t>, яка </a:t>
            </a:r>
            <a:r>
              <a:rPr lang="ru-RU" sz="2400" b="0" i="0" dirty="0" err="1">
                <a:solidFill>
                  <a:srgbClr val="202838"/>
                </a:solidFill>
                <a:effectLst/>
                <a:highlight>
                  <a:srgbClr val="FFFFFF"/>
                </a:highlight>
                <a:latin typeface="Roboto" panose="02000000000000000000" pitchFamily="2" charset="0"/>
              </a:rPr>
              <a:t>зрозуміла</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лише</a:t>
            </a:r>
            <a:r>
              <a:rPr lang="ru-RU" sz="2400" b="0" i="0" dirty="0">
                <a:solidFill>
                  <a:srgbClr val="202838"/>
                </a:solidFill>
                <a:effectLst/>
                <a:highlight>
                  <a:srgbClr val="FFFFFF"/>
                </a:highlight>
                <a:latin typeface="Roboto" panose="02000000000000000000" pitchFamily="2" charset="0"/>
              </a:rPr>
              <a:t> вам, то знайте, тут </a:t>
            </a:r>
            <a:r>
              <a:rPr lang="ru-RU" sz="2400" b="0" i="0" dirty="0" err="1">
                <a:solidFill>
                  <a:srgbClr val="202838"/>
                </a:solidFill>
                <a:effectLst/>
                <a:highlight>
                  <a:srgbClr val="FFFFFF"/>
                </a:highlight>
                <a:latin typeface="Roboto" panose="02000000000000000000" pitchFamily="2" charset="0"/>
              </a:rPr>
              <a:t>щось</a:t>
            </a:r>
            <a:r>
              <a:rPr lang="ru-RU" sz="2400" b="0" i="0" dirty="0">
                <a:solidFill>
                  <a:srgbClr val="202838"/>
                </a:solidFill>
                <a:effectLst/>
                <a:highlight>
                  <a:srgbClr val="FFFFFF"/>
                </a:highlight>
                <a:latin typeface="Roboto" panose="02000000000000000000" pitchFamily="2" charset="0"/>
              </a:rPr>
              <a:t> не так.</a:t>
            </a:r>
            <a:endParaRPr lang="uk-UA" sz="2400" dirty="0"/>
          </a:p>
        </p:txBody>
      </p:sp>
    </p:spTree>
    <p:extLst>
      <p:ext uri="{BB962C8B-B14F-4D97-AF65-F5344CB8AC3E}">
        <p14:creationId xmlns:p14="http://schemas.microsoft.com/office/powerpoint/2010/main" val="3455055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6BD34C-FBBC-2DD4-1D56-D48C7780A812}"/>
              </a:ext>
            </a:extLst>
          </p:cNvPr>
          <p:cNvSpPr>
            <a:spLocks noGrp="1"/>
          </p:cNvSpPr>
          <p:nvPr>
            <p:ph type="title"/>
          </p:nvPr>
        </p:nvSpPr>
        <p:spPr>
          <a:xfrm>
            <a:off x="838200" y="18255"/>
            <a:ext cx="10515600" cy="1325563"/>
          </a:xfrm>
        </p:spPr>
        <p:txBody>
          <a:bodyPr/>
          <a:lstStyle/>
          <a:p>
            <a:pPr algn="ctr"/>
            <a:r>
              <a:rPr lang="en-US" b="0" i="0" dirty="0">
                <a:solidFill>
                  <a:srgbClr val="202838"/>
                </a:solidFill>
                <a:effectLst/>
                <a:highlight>
                  <a:srgbClr val="FFFFFF"/>
                </a:highlight>
                <a:latin typeface="Times New Roman" panose="02020603050405020304" pitchFamily="18" charset="0"/>
                <a:cs typeface="Times New Roman" panose="02020603050405020304" pitchFamily="18" charset="0"/>
              </a:rPr>
              <a:t>DRY — Don't repeat yourself</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D136B48-510A-4FA6-7557-DBB97C33E04B}"/>
              </a:ext>
            </a:extLst>
          </p:cNvPr>
          <p:cNvSpPr txBox="1"/>
          <p:nvPr/>
        </p:nvSpPr>
        <p:spPr>
          <a:xfrm>
            <a:off x="647699" y="1134666"/>
            <a:ext cx="11115675" cy="3785652"/>
          </a:xfrm>
          <a:prstGeom prst="rect">
            <a:avLst/>
          </a:prstGeom>
          <a:noFill/>
        </p:spPr>
        <p:txBody>
          <a:bodyPr wrap="square">
            <a:spAutoFit/>
          </a:bodyPr>
          <a:lstStyle/>
          <a:p>
            <a:pPr algn="l" rtl="0"/>
            <a:r>
              <a:rPr lang="uk-UA" sz="2400" b="0" i="0" dirty="0">
                <a:solidFill>
                  <a:srgbClr val="202838"/>
                </a:solidFill>
                <a:effectLst/>
                <a:highlight>
                  <a:srgbClr val="FFFFFF"/>
                </a:highlight>
                <a:latin typeface="Roboto" panose="02000000000000000000" pitchFamily="2" charset="0"/>
              </a:rPr>
              <a:t>Коли ми створюємо певний функціонал, нам доводиться писати схожі або ж однакові методи та класи увесь час. Уявіть, що ви написали метод, який трансформує строку з </a:t>
            </a:r>
            <a:r>
              <a:rPr lang="en-US" sz="2400" b="0" i="0" dirty="0">
                <a:solidFill>
                  <a:srgbClr val="202838"/>
                </a:solidFill>
                <a:effectLst/>
                <a:highlight>
                  <a:srgbClr val="FFFFFF"/>
                </a:highlight>
                <a:latin typeface="Roboto" panose="02000000000000000000" pitchFamily="2" charset="0"/>
              </a:rPr>
              <a:t>URL </a:t>
            </a:r>
            <a:r>
              <a:rPr lang="uk-UA" sz="2400" b="0" i="0" dirty="0">
                <a:solidFill>
                  <a:srgbClr val="202838"/>
                </a:solidFill>
                <a:effectLst/>
                <a:highlight>
                  <a:srgbClr val="FFFFFF"/>
                </a:highlight>
                <a:latin typeface="Roboto" panose="02000000000000000000" pitchFamily="2" charset="0"/>
              </a:rPr>
              <a:t>в певний читабельний </a:t>
            </a:r>
            <a:r>
              <a:rPr lang="en-US" sz="2400" b="0" i="0" dirty="0">
                <a:solidFill>
                  <a:srgbClr val="202838"/>
                </a:solidFill>
                <a:effectLst/>
                <a:highlight>
                  <a:srgbClr val="FFFFFF"/>
                </a:highlight>
                <a:latin typeface="Roboto" panose="02000000000000000000" pitchFamily="2" charset="0"/>
              </a:rPr>
              <a:t>user-friendly </a:t>
            </a:r>
            <a:r>
              <a:rPr lang="uk-UA" sz="2400" b="0" i="0" dirty="0">
                <a:solidFill>
                  <a:srgbClr val="202838"/>
                </a:solidFill>
                <a:effectLst/>
                <a:highlight>
                  <a:srgbClr val="FFFFFF"/>
                </a:highlight>
                <a:latin typeface="Roboto" panose="02000000000000000000" pitchFamily="2" charset="0"/>
              </a:rPr>
              <a:t>вигляд і ви продублювали її через весь додаток.</a:t>
            </a:r>
          </a:p>
          <a:p>
            <a:pPr algn="l" rtl="0"/>
            <a:r>
              <a:rPr lang="uk-UA" sz="2400" b="0" i="0" dirty="0">
                <a:solidFill>
                  <a:srgbClr val="202838"/>
                </a:solidFill>
                <a:effectLst/>
                <a:highlight>
                  <a:srgbClr val="FFFFFF"/>
                </a:highlight>
                <a:latin typeface="Roboto" panose="02000000000000000000" pitchFamily="2" charset="0"/>
              </a:rPr>
              <a:t>В якийсь момент хтось каже, що замість підкреслення в посиланні хоче бачити двокрапку. У такому разі вам доведеться пройти через весь додаток і виправити це. Це займе багато часу. Крім того, змінюючи код, можна щось випадково зламати.</a:t>
            </a:r>
          </a:p>
          <a:p>
            <a:br>
              <a:rPr lang="uk-UA" sz="2400" dirty="0"/>
            </a:br>
            <a:endParaRPr lang="uk-UA" sz="2400" dirty="0"/>
          </a:p>
        </p:txBody>
      </p:sp>
      <p:sp>
        <p:nvSpPr>
          <p:cNvPr id="7" name="TextBox 6">
            <a:extLst>
              <a:ext uri="{FF2B5EF4-FFF2-40B4-BE49-F238E27FC236}">
                <a16:creationId xmlns:a16="http://schemas.microsoft.com/office/drawing/2014/main" id="{15B988D3-1FB2-DC57-0A03-63BC2C437FAA}"/>
              </a:ext>
            </a:extLst>
          </p:cNvPr>
          <p:cNvSpPr txBox="1"/>
          <p:nvPr/>
        </p:nvSpPr>
        <p:spPr>
          <a:xfrm>
            <a:off x="5172075" y="4451688"/>
            <a:ext cx="6096000" cy="2031325"/>
          </a:xfrm>
          <a:prstGeom prst="rect">
            <a:avLst/>
          </a:prstGeom>
          <a:noFill/>
        </p:spPr>
        <p:txBody>
          <a:bodyPr wrap="square">
            <a:spAutoFit/>
          </a:bodyPr>
          <a:lstStyle/>
          <a:p>
            <a:pPr algn="l" rtl="0"/>
            <a:r>
              <a:rPr lang="ru-RU" b="0" i="0" dirty="0">
                <a:solidFill>
                  <a:srgbClr val="202838"/>
                </a:solidFill>
                <a:effectLst/>
                <a:highlight>
                  <a:srgbClr val="FFFFFF"/>
                </a:highlight>
                <a:latin typeface="Roboto" panose="02000000000000000000" pitchFamily="2" charset="0"/>
              </a:rPr>
              <a:t>За принципом DRY </a:t>
            </a:r>
            <a:r>
              <a:rPr lang="ru-RU" b="0" i="0" dirty="0" err="1">
                <a:solidFill>
                  <a:srgbClr val="202838"/>
                </a:solidFill>
                <a:effectLst/>
                <a:highlight>
                  <a:srgbClr val="FFFFFF"/>
                </a:highlight>
                <a:latin typeface="Roboto" panose="02000000000000000000" pitchFamily="2" charset="0"/>
              </a:rPr>
              <a:t>ви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повинні</a:t>
            </a:r>
            <a:r>
              <a:rPr lang="ru-RU" b="0" i="0" dirty="0">
                <a:solidFill>
                  <a:srgbClr val="202838"/>
                </a:solidFill>
                <a:effectLst/>
                <a:highlight>
                  <a:srgbClr val="FFFFFF"/>
                </a:highlight>
                <a:latin typeface="Roboto" panose="02000000000000000000" pitchFamily="2" charset="0"/>
              </a:rPr>
              <a:t> не просто </a:t>
            </a:r>
            <a:r>
              <a:rPr lang="ru-RU" b="0" i="0" dirty="0" err="1">
                <a:solidFill>
                  <a:srgbClr val="202838"/>
                </a:solidFill>
                <a:effectLst/>
                <a:highlight>
                  <a:srgbClr val="FFFFFF"/>
                </a:highlight>
                <a:latin typeface="Roboto" panose="02000000000000000000" pitchFamily="2" charset="0"/>
              </a:rPr>
              <a:t>писати</a:t>
            </a:r>
            <a:r>
              <a:rPr lang="ru-RU" b="0" i="0" dirty="0">
                <a:solidFill>
                  <a:srgbClr val="202838"/>
                </a:solidFill>
                <a:effectLst/>
                <a:highlight>
                  <a:srgbClr val="FFFFFF"/>
                </a:highlight>
                <a:latin typeface="Roboto" panose="02000000000000000000" pitchFamily="2" charset="0"/>
              </a:rPr>
              <a:t> один і той же код один раз, а </a:t>
            </a:r>
            <a:r>
              <a:rPr lang="ru-RU" b="0" i="0" dirty="0" err="1">
                <a:solidFill>
                  <a:srgbClr val="202838"/>
                </a:solidFill>
                <a:effectLst/>
                <a:highlight>
                  <a:srgbClr val="FFFFFF"/>
                </a:highlight>
                <a:latin typeface="Roboto" panose="02000000000000000000" pitchFamily="2" charset="0"/>
              </a:rPr>
              <a:t>уникати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повторення</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знання</a:t>
            </a:r>
            <a:r>
              <a:rPr lang="ru-RU" b="0" i="0" dirty="0">
                <a:solidFill>
                  <a:srgbClr val="202838"/>
                </a:solidFill>
                <a:effectLst/>
                <a:highlight>
                  <a:srgbClr val="FFFFFF"/>
                </a:highlight>
                <a:latin typeface="Roboto" panose="02000000000000000000" pitchFamily="2" charset="0"/>
              </a:rPr>
              <a:t>.</a:t>
            </a:r>
          </a:p>
          <a:p>
            <a:pPr algn="l" rtl="0"/>
            <a:r>
              <a:rPr lang="ru-RU" b="0" i="0" dirty="0" err="1">
                <a:solidFill>
                  <a:srgbClr val="202838"/>
                </a:solidFill>
                <a:effectLst/>
                <a:highlight>
                  <a:srgbClr val="FFFFFF"/>
                </a:highlight>
                <a:latin typeface="Roboto" panose="02000000000000000000" pitchFamily="2" charset="0"/>
              </a:rPr>
              <a:t>Якщо</a:t>
            </a:r>
            <a:r>
              <a:rPr lang="ru-RU" b="0" i="0" dirty="0">
                <a:solidFill>
                  <a:srgbClr val="202838"/>
                </a:solidFill>
                <a:effectLst/>
                <a:highlight>
                  <a:srgbClr val="FFFFFF"/>
                </a:highlight>
                <a:latin typeface="Roboto" panose="02000000000000000000" pitchFamily="2" charset="0"/>
              </a:rPr>
              <a:t> в </a:t>
            </a:r>
            <a:r>
              <a:rPr lang="ru-RU" b="0" i="0" dirty="0" err="1">
                <a:solidFill>
                  <a:srgbClr val="202838"/>
                </a:solidFill>
                <a:effectLst/>
                <a:highlight>
                  <a:srgbClr val="FFFFFF"/>
                </a:highlight>
                <a:latin typeface="Roboto" panose="02000000000000000000" pitchFamily="2" charset="0"/>
              </a:rPr>
              <a:t>якомусь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місці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ви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бачите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що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такий</a:t>
            </a:r>
            <a:r>
              <a:rPr lang="ru-RU" b="0" i="0" dirty="0">
                <a:solidFill>
                  <a:srgbClr val="202838"/>
                </a:solidFill>
                <a:effectLst/>
                <a:highlight>
                  <a:srgbClr val="FFFFFF"/>
                </a:highlight>
                <a:latin typeface="Roboto" panose="02000000000000000000" pitchFamily="2" charset="0"/>
              </a:rPr>
              <a:t> код </a:t>
            </a:r>
            <a:r>
              <a:rPr lang="ru-RU" b="0" i="0" dirty="0" err="1">
                <a:solidFill>
                  <a:srgbClr val="202838"/>
                </a:solidFill>
                <a:effectLst/>
                <a:highlight>
                  <a:srgbClr val="FFFFFF"/>
                </a:highlight>
                <a:latin typeface="Roboto" panose="02000000000000000000" pitchFamily="2" charset="0"/>
              </a:rPr>
              <a:t>вже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був</a:t>
            </a:r>
            <a:r>
              <a:rPr lang="ru-RU" b="0" i="0" dirty="0">
                <a:solidFill>
                  <a:srgbClr val="202838"/>
                </a:solidFill>
                <a:effectLst/>
                <a:highlight>
                  <a:srgbClr val="FFFFFF"/>
                </a:highlight>
                <a:latin typeface="Roboto" panose="02000000000000000000" pitchFamily="2" charset="0"/>
              </a:rPr>
              <a:t> написаний, </a:t>
            </a:r>
            <a:r>
              <a:rPr lang="ru-RU" b="0" i="0" dirty="0" err="1">
                <a:solidFill>
                  <a:srgbClr val="202838"/>
                </a:solidFill>
                <a:effectLst/>
                <a:highlight>
                  <a:srgbClr val="FFFFFF"/>
                </a:highlight>
                <a:latin typeface="Roboto" panose="02000000000000000000" pitchFamily="2" charset="0"/>
              </a:rPr>
              <a:t>це</a:t>
            </a:r>
            <a:r>
              <a:rPr lang="ru-RU" b="0" i="0" dirty="0">
                <a:solidFill>
                  <a:srgbClr val="202838"/>
                </a:solidFill>
                <a:effectLst/>
                <a:highlight>
                  <a:srgbClr val="FFFFFF"/>
                </a:highlight>
                <a:latin typeface="Roboto" panose="02000000000000000000" pitchFamily="2" charset="0"/>
              </a:rPr>
              <a:t> момент, коли </a:t>
            </a:r>
            <a:r>
              <a:rPr lang="ru-RU" b="0" i="0" dirty="0" err="1">
                <a:solidFill>
                  <a:srgbClr val="202838"/>
                </a:solidFill>
                <a:effectLst/>
                <a:highlight>
                  <a:srgbClr val="FFFFFF"/>
                </a:highlight>
                <a:latin typeface="Roboto" panose="02000000000000000000" pitchFamily="2" charset="0"/>
              </a:rPr>
              <a:t>його</a:t>
            </a:r>
            <a:r>
              <a:rPr lang="ru-RU" b="0" i="0" dirty="0">
                <a:solidFill>
                  <a:srgbClr val="202838"/>
                </a:solidFill>
                <a:effectLst/>
                <a:highlight>
                  <a:srgbClr val="FFFFFF"/>
                </a:highlight>
                <a:latin typeface="Roboto" panose="02000000000000000000" pitchFamily="2" charset="0"/>
              </a:rPr>
              <a:t> треба </a:t>
            </a:r>
            <a:r>
              <a:rPr lang="ru-RU" b="0" i="0" dirty="0" err="1">
                <a:solidFill>
                  <a:srgbClr val="202838"/>
                </a:solidFill>
                <a:effectLst/>
                <a:highlight>
                  <a:srgbClr val="FFFFFF"/>
                </a:highlight>
                <a:latin typeface="Roboto" panose="02000000000000000000" pitchFamily="2" charset="0"/>
              </a:rPr>
              <a:t>відрефакторити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Тобто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варто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подивитись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що</a:t>
            </a:r>
            <a:r>
              <a:rPr lang="ru-RU" b="0" i="0" dirty="0">
                <a:solidFill>
                  <a:srgbClr val="202838"/>
                </a:solidFill>
                <a:effectLst/>
                <a:highlight>
                  <a:srgbClr val="FFFFFF"/>
                </a:highlight>
                <a:latin typeface="Roboto" panose="02000000000000000000" pitchFamily="2" charset="0"/>
              </a:rPr>
              <a:t> тут </a:t>
            </a:r>
            <a:r>
              <a:rPr lang="ru-RU" b="0" i="0" dirty="0" err="1">
                <a:solidFill>
                  <a:srgbClr val="202838"/>
                </a:solidFill>
                <a:effectLst/>
                <a:highlight>
                  <a:srgbClr val="FFFFFF"/>
                </a:highlight>
                <a:latin typeface="Roboto" panose="02000000000000000000" pitchFamily="2" charset="0"/>
              </a:rPr>
              <a:t>спільного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Повністю</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спільне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можна</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винести</a:t>
            </a:r>
            <a:r>
              <a:rPr lang="ru-RU" b="0" i="0" dirty="0">
                <a:solidFill>
                  <a:srgbClr val="202838"/>
                </a:solidFill>
                <a:effectLst/>
                <a:highlight>
                  <a:srgbClr val="FFFFFF"/>
                </a:highlight>
                <a:latin typeface="Roboto" panose="02000000000000000000" pitchFamily="2" charset="0"/>
              </a:rPr>
              <a:t> в </a:t>
            </a:r>
            <a:r>
              <a:rPr lang="ru-RU" b="0" i="0" dirty="0" err="1">
                <a:solidFill>
                  <a:srgbClr val="202838"/>
                </a:solidFill>
                <a:effectLst/>
                <a:highlight>
                  <a:srgbClr val="FFFFFF"/>
                </a:highlight>
                <a:latin typeface="Roboto" panose="02000000000000000000" pitchFamily="2" charset="0"/>
              </a:rPr>
              <a:t>reusable</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клас</a:t>
            </a:r>
            <a:r>
              <a:rPr lang="ru-RU" b="0" i="0" dirty="0">
                <a:solidFill>
                  <a:srgbClr val="202838"/>
                </a:solidFill>
                <a:effectLst/>
                <a:highlight>
                  <a:srgbClr val="FFFFFF"/>
                </a:highlight>
                <a:latin typeface="Roboto" panose="02000000000000000000" pitchFamily="2" charset="0"/>
              </a:rPr>
              <a:t>, компонент </a:t>
            </a:r>
            <a:r>
              <a:rPr lang="ru-RU" b="0" i="0" dirty="0" err="1">
                <a:solidFill>
                  <a:srgbClr val="202838"/>
                </a:solidFill>
                <a:effectLst/>
                <a:highlight>
                  <a:srgbClr val="FFFFFF"/>
                </a:highlight>
                <a:latin typeface="Roboto" panose="02000000000000000000" pitchFamily="2" charset="0"/>
              </a:rPr>
              <a:t>або</a:t>
            </a:r>
            <a:r>
              <a:rPr lang="ru-RU" b="0" i="0" dirty="0">
                <a:solidFill>
                  <a:srgbClr val="202838"/>
                </a:solidFill>
                <a:effectLst/>
                <a:highlight>
                  <a:srgbClr val="FFFFFF"/>
                </a:highlight>
                <a:latin typeface="Roboto" panose="02000000000000000000" pitchFamily="2" charset="0"/>
              </a:rPr>
              <a:t> метод.</a:t>
            </a:r>
          </a:p>
        </p:txBody>
      </p:sp>
    </p:spTree>
    <p:extLst>
      <p:ext uri="{BB962C8B-B14F-4D97-AF65-F5344CB8AC3E}">
        <p14:creationId xmlns:p14="http://schemas.microsoft.com/office/powerpoint/2010/main" val="4252956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4597D1-9F3D-B056-2C64-0E8D7EF81AA3}"/>
              </a:ext>
            </a:extLst>
          </p:cNvPr>
          <p:cNvSpPr>
            <a:spLocks noGrp="1"/>
          </p:cNvSpPr>
          <p:nvPr>
            <p:ph type="title"/>
          </p:nvPr>
        </p:nvSpPr>
        <p:spPr>
          <a:xfrm>
            <a:off x="0" y="-36512"/>
            <a:ext cx="12192000" cy="750888"/>
          </a:xfrm>
        </p:spPr>
        <p:txBody>
          <a:bodyPr>
            <a:normAutofit/>
          </a:bodyPr>
          <a:lstStyle/>
          <a:p>
            <a:pPr algn="ctr"/>
            <a:r>
              <a:rPr lang="en-US" sz="4800" b="0" i="0" dirty="0">
                <a:solidFill>
                  <a:srgbClr val="202838"/>
                </a:solidFill>
                <a:effectLst/>
                <a:highlight>
                  <a:srgbClr val="FFFFFF"/>
                </a:highlight>
                <a:latin typeface="Times New Roman" panose="02020603050405020304" pitchFamily="18" charset="0"/>
                <a:cs typeface="Times New Roman" panose="02020603050405020304" pitchFamily="18" charset="0"/>
              </a:rPr>
              <a:t>YAGNI — You aren't </a:t>
            </a:r>
            <a:r>
              <a:rPr lang="en-US" sz="4800" b="0" i="0" dirty="0" err="1">
                <a:solidFill>
                  <a:srgbClr val="202838"/>
                </a:solidFill>
                <a:effectLst/>
                <a:highlight>
                  <a:srgbClr val="FFFFFF"/>
                </a:highlight>
                <a:latin typeface="Times New Roman" panose="02020603050405020304" pitchFamily="18" charset="0"/>
                <a:cs typeface="Times New Roman" panose="02020603050405020304" pitchFamily="18" charset="0"/>
              </a:rPr>
              <a:t>gonna</a:t>
            </a:r>
            <a:r>
              <a:rPr lang="en-US" sz="4800" b="0" i="0" dirty="0">
                <a:solidFill>
                  <a:srgbClr val="202838"/>
                </a:solidFill>
                <a:effectLst/>
                <a:highlight>
                  <a:srgbClr val="FFFFFF"/>
                </a:highlight>
                <a:latin typeface="Times New Roman" panose="02020603050405020304" pitchFamily="18" charset="0"/>
                <a:cs typeface="Times New Roman" panose="02020603050405020304" pitchFamily="18" charset="0"/>
              </a:rPr>
              <a:t> need it</a:t>
            </a:r>
            <a:endParaRPr lang="uk-UA" sz="48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A796688C-B601-02E1-F309-74BF781EB18C}"/>
              </a:ext>
            </a:extLst>
          </p:cNvPr>
          <p:cNvSpPr>
            <a:spLocks noGrp="1"/>
          </p:cNvSpPr>
          <p:nvPr>
            <p:ph idx="1"/>
          </p:nvPr>
        </p:nvSpPr>
        <p:spPr>
          <a:xfrm>
            <a:off x="276225" y="796925"/>
            <a:ext cx="11639550" cy="5264150"/>
          </a:xfrm>
        </p:spPr>
        <p:txBody>
          <a:bodyPr>
            <a:normAutofit lnSpcReduction="10000"/>
          </a:bodyPr>
          <a:lstStyle/>
          <a:p>
            <a:pPr marL="0" indent="0" algn="l" rtl="0">
              <a:buNone/>
            </a:pP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Перед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як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щось</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реалізувати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треба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подумати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а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чи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потрібно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воно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мені</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зараз. Так,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можете все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продумувати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вирішувати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як все буде у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майбутньому</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але коли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сідаєте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реалізовувати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певну</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задачу, вона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має</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виконувати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рівно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те,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що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вам треба в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цей</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момент часу. Не треба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створювати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методи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які</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можуть</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бути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потрібними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в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майбутньому</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p>
          <a:p>
            <a:pPr marL="0" indent="0" algn="l" rtl="0">
              <a:buNone/>
            </a:pP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90% коду,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який</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пишеться</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на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майбутнє</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не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працює</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І з часом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він</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лише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погіршує</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розуміння</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вашого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коду,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бо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інші</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не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розуміються</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ваші</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методи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та для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чого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вони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потрібні</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Бізнес-вимоги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можуть</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змінюватись</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досить</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швидко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і те,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що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здається</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потрібним</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завтра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вже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може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бути не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актуальним</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a:t>
            </a:r>
          </a:p>
          <a:p>
            <a:pPr marL="0" indent="0" algn="l" rtl="0">
              <a:buNone/>
            </a:pP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Потрібно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думати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про те,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що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буде з вашим кодом в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майбутньому</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але при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самій</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реалізації</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варто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виконувати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те,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що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має</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бути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реалізовано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саме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сьогодні</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Не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реалізовувати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те,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що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не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потрібно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Чим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менше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коду,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тим</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менше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багів</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25906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51961B-D293-7FFB-7D0F-4CD813F644A3}"/>
              </a:ext>
            </a:extLst>
          </p:cNvPr>
          <p:cNvSpPr txBox="1"/>
          <p:nvPr/>
        </p:nvSpPr>
        <p:spPr>
          <a:xfrm>
            <a:off x="1462087" y="1666875"/>
            <a:ext cx="9267825" cy="3139321"/>
          </a:xfrm>
          <a:prstGeom prst="rect">
            <a:avLst/>
          </a:prstGeom>
          <a:noFill/>
        </p:spPr>
        <p:txBody>
          <a:bodyPr wrap="square">
            <a:spAutoFit/>
          </a:bodyPr>
          <a:lstStyle/>
          <a:p>
            <a:pPr marL="0" indent="0" algn="l" rtl="0">
              <a:buNone/>
            </a:pPr>
            <a:r>
              <a:rPr lang="ru-RU" sz="6600" b="0" i="0" dirty="0">
                <a:solidFill>
                  <a:srgbClr val="202838"/>
                </a:solidFill>
                <a:effectLst/>
                <a:highlight>
                  <a:srgbClr val="FFFFFF"/>
                </a:highlight>
                <a:latin typeface="Times New Roman" panose="02020603050405020304" pitchFamily="18" charset="0"/>
                <a:cs typeface="Times New Roman" panose="02020603050405020304" pitchFamily="18" charset="0"/>
              </a:rPr>
              <a:t>І </a:t>
            </a:r>
            <a:r>
              <a:rPr lang="ru-RU" sz="6600"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пам'ятайте</a:t>
            </a:r>
            <a:r>
              <a:rPr lang="ru-RU" sz="6600"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sz="6600" b="0" i="0" dirty="0" err="1">
                <a:solidFill>
                  <a:srgbClr val="202838"/>
                </a:solidFill>
                <a:effectLst/>
                <a:highlight>
                  <a:srgbClr val="FFFFFF"/>
                </a:highlight>
                <a:latin typeface="Times New Roman" panose="02020603050405020304" pitchFamily="18" charset="0"/>
                <a:cs typeface="Times New Roman" panose="02020603050405020304" pitchFamily="18" charset="0"/>
              </a:rPr>
              <a:t>найкращий</a:t>
            </a:r>
            <a:r>
              <a:rPr lang="ru-RU" sz="6600" b="0" i="0" dirty="0">
                <a:solidFill>
                  <a:srgbClr val="202838"/>
                </a:solidFill>
                <a:effectLst/>
                <a:highlight>
                  <a:srgbClr val="FFFFFF"/>
                </a:highlight>
                <a:latin typeface="Times New Roman" panose="02020603050405020304" pitchFamily="18" charset="0"/>
                <a:cs typeface="Times New Roman" panose="02020603050405020304" pitchFamily="18" charset="0"/>
              </a:rPr>
              <a:t> код — </a:t>
            </a:r>
            <a:r>
              <a:rPr lang="ru-RU" sz="6600" b="0" i="0" dirty="0" err="1">
                <a:solidFill>
                  <a:srgbClr val="202838"/>
                </a:solidFill>
                <a:effectLst/>
                <a:highlight>
                  <a:srgbClr val="FFFFFF"/>
                </a:highlight>
                <a:latin typeface="Times New Roman" panose="02020603050405020304" pitchFamily="18" charset="0"/>
                <a:cs typeface="Times New Roman" panose="02020603050405020304" pitchFamily="18" charset="0"/>
              </a:rPr>
              <a:t>це</a:t>
            </a:r>
            <a:r>
              <a:rPr lang="ru-RU" sz="6600" b="0" i="0" dirty="0">
                <a:solidFill>
                  <a:srgbClr val="202838"/>
                </a:solidFill>
                <a:effectLst/>
                <a:highlight>
                  <a:srgbClr val="FFFFFF"/>
                </a:highlight>
                <a:latin typeface="Times New Roman" panose="02020603050405020304" pitchFamily="18" charset="0"/>
                <a:cs typeface="Times New Roman" panose="02020603050405020304" pitchFamily="18" charset="0"/>
              </a:rPr>
              <a:t> той, </a:t>
            </a:r>
            <a:r>
              <a:rPr lang="ru-RU" sz="6600" b="0" i="0" dirty="0" err="1">
                <a:solidFill>
                  <a:srgbClr val="202838"/>
                </a:solidFill>
                <a:effectLst/>
                <a:highlight>
                  <a:srgbClr val="FFFFFF"/>
                </a:highlight>
                <a:latin typeface="Times New Roman" panose="02020603050405020304" pitchFamily="18" charset="0"/>
                <a:cs typeface="Times New Roman" panose="02020603050405020304" pitchFamily="18" charset="0"/>
              </a:rPr>
              <a:t>який</a:t>
            </a:r>
            <a:r>
              <a:rPr lang="ru-RU" sz="6600" b="0" i="0" dirty="0">
                <a:solidFill>
                  <a:srgbClr val="202838"/>
                </a:solidFill>
                <a:effectLst/>
                <a:highlight>
                  <a:srgbClr val="FFFFFF"/>
                </a:highlight>
                <a:latin typeface="Times New Roman" panose="02020603050405020304" pitchFamily="18" charset="0"/>
                <a:cs typeface="Times New Roman" panose="02020603050405020304" pitchFamily="18" charset="0"/>
              </a:rPr>
              <a:t> не </a:t>
            </a:r>
            <a:r>
              <a:rPr lang="ru-RU" sz="6600" b="0" i="0" dirty="0" err="1">
                <a:solidFill>
                  <a:srgbClr val="202838"/>
                </a:solidFill>
                <a:effectLst/>
                <a:highlight>
                  <a:srgbClr val="FFFFFF"/>
                </a:highlight>
                <a:latin typeface="Times New Roman" panose="02020603050405020304" pitchFamily="18" charset="0"/>
                <a:cs typeface="Times New Roman" panose="02020603050405020304" pitchFamily="18" charset="0"/>
              </a:rPr>
              <a:t>був</a:t>
            </a:r>
            <a:r>
              <a:rPr lang="ru-RU" sz="6600" b="0" i="0" dirty="0">
                <a:solidFill>
                  <a:srgbClr val="202838"/>
                </a:solidFill>
                <a:effectLst/>
                <a:highlight>
                  <a:srgbClr val="FFFFFF"/>
                </a:highlight>
                <a:latin typeface="Times New Roman" panose="02020603050405020304" pitchFamily="18" charset="0"/>
                <a:cs typeface="Times New Roman" panose="02020603050405020304" pitchFamily="18" charset="0"/>
              </a:rPr>
              <a:t> написаний.</a:t>
            </a:r>
          </a:p>
        </p:txBody>
      </p:sp>
    </p:spTree>
    <p:extLst>
      <p:ext uri="{BB962C8B-B14F-4D97-AF65-F5344CB8AC3E}">
        <p14:creationId xmlns:p14="http://schemas.microsoft.com/office/powerpoint/2010/main" val="428217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7A3140-82CF-8295-2AF8-BDDB965ABA0F}"/>
              </a:ext>
            </a:extLst>
          </p:cNvPr>
          <p:cNvSpPr>
            <a:spLocks noGrp="1"/>
          </p:cNvSpPr>
          <p:nvPr>
            <p:ph type="title"/>
          </p:nvPr>
        </p:nvSpPr>
        <p:spPr>
          <a:xfrm>
            <a:off x="838200" y="0"/>
            <a:ext cx="10515600" cy="1325563"/>
          </a:xfrm>
        </p:spPr>
        <p:txBody>
          <a:bodyPr/>
          <a:lstStyle/>
          <a:p>
            <a:r>
              <a:rPr lang="ru-RU" dirty="0">
                <a:latin typeface="Times New Roman" panose="02020603050405020304" pitchFamily="18" charset="0"/>
                <a:cs typeface="Times New Roman" panose="02020603050405020304" pitchFamily="18" charset="0"/>
              </a:rPr>
              <a:t>Правильна </a:t>
            </a:r>
            <a:r>
              <a:rPr lang="ru-RU" dirty="0" err="1">
                <a:latin typeface="Times New Roman" panose="02020603050405020304" pitchFamily="18" charset="0"/>
                <a:cs typeface="Times New Roman" panose="02020603050405020304" pitchFamily="18" charset="0"/>
              </a:rPr>
              <a:t>інкапсуляція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має</a:t>
            </a:r>
            <a:r>
              <a:rPr lang="ru-RU" dirty="0">
                <a:latin typeface="Times New Roman" panose="02020603050405020304" pitchFamily="18" charset="0"/>
                <a:cs typeface="Times New Roman" panose="02020603050405020304" pitchFamily="18" charset="0"/>
              </a:rPr>
              <a:t> велике </a:t>
            </a:r>
            <a:r>
              <a:rPr lang="ru-RU" dirty="0" err="1">
                <a:latin typeface="Times New Roman" panose="02020603050405020304" pitchFamily="18" charset="0"/>
                <a:cs typeface="Times New Roman" panose="02020603050405020304" pitchFamily="18" charset="0"/>
              </a:rPr>
              <a:t>значення</a:t>
            </a:r>
            <a:r>
              <a:rPr lang="ru-RU" dirty="0">
                <a:latin typeface="Times New Roman" panose="02020603050405020304" pitchFamily="18" charset="0"/>
                <a:cs typeface="Times New Roman" panose="02020603050405020304" pitchFamily="18" charset="0"/>
              </a:rPr>
              <a:t> з </a:t>
            </a:r>
            <a:r>
              <a:rPr lang="ru-RU" dirty="0" err="1">
                <a:latin typeface="Times New Roman" panose="02020603050405020304" pitchFamily="18" charset="0"/>
                <a:cs typeface="Times New Roman" panose="02020603050405020304" pitchFamily="18" charset="0"/>
              </a:rPr>
              <a:t>багатьох</a:t>
            </a:r>
            <a:r>
              <a:rPr lang="ru-RU" dirty="0">
                <a:latin typeface="Times New Roman" panose="02020603050405020304" pitchFamily="18" charset="0"/>
                <a:cs typeface="Times New Roman" panose="02020603050405020304" pitchFamily="18" charset="0"/>
              </a:rPr>
              <a:t> причин:</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07B0498A-F4A5-F378-D696-6E1916BED909}"/>
              </a:ext>
            </a:extLst>
          </p:cNvPr>
          <p:cNvSpPr>
            <a:spLocks noGrp="1"/>
          </p:cNvSpPr>
          <p:nvPr>
            <p:ph idx="1"/>
          </p:nvPr>
        </p:nvSpPr>
        <p:spPr>
          <a:xfrm>
            <a:off x="381001" y="1825624"/>
            <a:ext cx="11458574" cy="4765675"/>
          </a:xfrm>
        </p:spPr>
        <p:txBody>
          <a:bodyPr>
            <a:normAutofit fontScale="92500" lnSpcReduction="20000"/>
          </a:bodyPr>
          <a:lstStyle/>
          <a:p>
            <a:r>
              <a:rPr lang="uk-UA" dirty="0">
                <a:latin typeface="Times New Roman" panose="02020603050405020304" pitchFamily="18" charset="0"/>
                <a:cs typeface="Times New Roman" panose="02020603050405020304" pitchFamily="18" charset="0"/>
              </a:rPr>
              <a:t>1. Вона сприяє повторному використанню компонентів: оскільки в цьому випадку компоненти взаємодіють між собою лише через їх </a:t>
            </a:r>
            <a:r>
              <a:rPr lang="en-US" dirty="0">
                <a:latin typeface="Times New Roman" panose="02020603050405020304" pitchFamily="18" charset="0"/>
                <a:cs typeface="Times New Roman" panose="02020603050405020304" pitchFamily="18" charset="0"/>
              </a:rPr>
              <a:t>API </a:t>
            </a:r>
            <a:r>
              <a:rPr lang="uk-UA" dirty="0">
                <a:latin typeface="Times New Roman" panose="02020603050405020304" pitchFamily="18" charset="0"/>
                <a:cs typeface="Times New Roman" panose="02020603050405020304" pitchFamily="18" charset="0"/>
              </a:rPr>
              <a:t>і нечутливі до змін внутрішньої структури, вони можуть використовуватись в більш широкому контексті.   </a:t>
            </a:r>
            <a:endParaRPr lang="en-US" dirty="0">
              <a:latin typeface="Times New Roman" panose="02020603050405020304" pitchFamily="18" charset="0"/>
              <a:cs typeface="Times New Roman" panose="02020603050405020304" pitchFamily="18" charset="0"/>
            </a:endParaRPr>
          </a:p>
          <a:p>
            <a:r>
              <a:rPr lang="uk-UA" dirty="0">
                <a:latin typeface="Times New Roman" panose="02020603050405020304" pitchFamily="18" charset="0"/>
                <a:cs typeface="Times New Roman" panose="02020603050405020304" pitchFamily="18" charset="0"/>
              </a:rPr>
              <a:t>2. Інкапсуляція пришвидшує процес розробки: слабко пов'язані один з одним компоненти (тобто компоненти, чий код якомога менше звертається або використовує код інших компонентів) можуть розроблятися, тестуватися та доповнюватися незалежно.   </a:t>
            </a:r>
            <a:endParaRPr lang="en-US" dirty="0">
              <a:latin typeface="Times New Roman" panose="02020603050405020304" pitchFamily="18" charset="0"/>
              <a:cs typeface="Times New Roman" panose="02020603050405020304" pitchFamily="18" charset="0"/>
            </a:endParaRPr>
          </a:p>
          <a:p>
            <a:r>
              <a:rPr lang="uk-UA" dirty="0">
                <a:latin typeface="Times New Roman" panose="02020603050405020304" pitchFamily="18" charset="0"/>
                <a:cs typeface="Times New Roman" panose="02020603050405020304" pitchFamily="18" charset="0"/>
              </a:rPr>
              <a:t>3. Правильно </a:t>
            </a:r>
            <a:r>
              <a:rPr lang="uk-UA" dirty="0" err="1">
                <a:latin typeface="Times New Roman" panose="02020603050405020304" pitchFamily="18" charset="0"/>
                <a:cs typeface="Times New Roman" panose="02020603050405020304" pitchFamily="18" charset="0"/>
              </a:rPr>
              <a:t>інкапсульовані</a:t>
            </a:r>
            <a:r>
              <a:rPr lang="uk-UA" dirty="0">
                <a:latin typeface="Times New Roman" panose="02020603050405020304" pitchFamily="18" charset="0"/>
                <a:cs typeface="Times New Roman" panose="02020603050405020304" pitchFamily="18" charset="0"/>
              </a:rPr>
              <a:t> компоненти більш зрозумілі та легше налагоджуються, що спрощує підтримку програми.   </a:t>
            </a:r>
            <a:endParaRPr lang="en-US" dirty="0">
              <a:latin typeface="Times New Roman" panose="02020603050405020304" pitchFamily="18" charset="0"/>
              <a:cs typeface="Times New Roman" panose="02020603050405020304" pitchFamily="18" charset="0"/>
            </a:endParaRPr>
          </a:p>
          <a:p>
            <a:r>
              <a:rPr lang="uk-UA" dirty="0">
                <a:latin typeface="Times New Roman" panose="02020603050405020304" pitchFamily="18" charset="0"/>
                <a:cs typeface="Times New Roman" panose="02020603050405020304" pitchFamily="18" charset="0"/>
              </a:rPr>
              <a:t>У мові </a:t>
            </a:r>
            <a:r>
              <a:rPr lang="en-US" dirty="0">
                <a:latin typeface="Times New Roman" panose="02020603050405020304" pitchFamily="18" charset="0"/>
                <a:cs typeface="Times New Roman" panose="02020603050405020304" pitchFamily="18" charset="0"/>
              </a:rPr>
              <a:t>Java </a:t>
            </a:r>
            <a:r>
              <a:rPr lang="uk-UA" dirty="0">
                <a:latin typeface="Times New Roman" panose="02020603050405020304" pitchFamily="18" charset="0"/>
                <a:cs typeface="Times New Roman" panose="02020603050405020304" pitchFamily="18" charset="0"/>
              </a:rPr>
              <a:t>інкапсуляція реалізована за допомогою системи класів, які дозволяють зібрати інформацію про об'єкт в одному місці; пакетів, які групують класи по певному критерію, і модифікаторів доступу, якими можна позначити весь клас або його поле чи метод.</a:t>
            </a:r>
          </a:p>
        </p:txBody>
      </p:sp>
    </p:spTree>
    <p:extLst>
      <p:ext uri="{BB962C8B-B14F-4D97-AF65-F5344CB8AC3E}">
        <p14:creationId xmlns:p14="http://schemas.microsoft.com/office/powerpoint/2010/main" val="361791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4D03F2-B295-DA8D-862F-044F02E50977}"/>
              </a:ext>
            </a:extLst>
          </p:cNvPr>
          <p:cNvSpPr>
            <a:spLocks noGrp="1"/>
          </p:cNvSpPr>
          <p:nvPr>
            <p:ph type="title"/>
          </p:nvPr>
        </p:nvSpPr>
        <p:spPr>
          <a:xfrm>
            <a:off x="0" y="0"/>
            <a:ext cx="12192000" cy="1325563"/>
          </a:xfrm>
        </p:spPr>
        <p:txBody>
          <a:bodyPr>
            <a:normAutofit/>
          </a:bodyPr>
          <a:lstStyle/>
          <a:p>
            <a:r>
              <a:rPr lang="ru-RU" sz="4800" dirty="0" err="1">
                <a:latin typeface="Times New Roman" panose="02020603050405020304" pitchFamily="18" charset="0"/>
                <a:cs typeface="Times New Roman" panose="02020603050405020304" pitchFamily="18" charset="0"/>
              </a:rPr>
              <a:t>Всього</a:t>
            </a:r>
            <a:r>
              <a:rPr lang="ru-RU" sz="4800" dirty="0">
                <a:latin typeface="Times New Roman" panose="02020603050405020304" pitchFamily="18" charset="0"/>
                <a:cs typeface="Times New Roman" panose="02020603050405020304" pitchFamily="18" charset="0"/>
              </a:rPr>
              <a:t> </a:t>
            </a:r>
            <a:r>
              <a:rPr lang="ru-RU" sz="4800" dirty="0" err="1">
                <a:latin typeface="Times New Roman" panose="02020603050405020304" pitchFamily="18" charset="0"/>
                <a:cs typeface="Times New Roman" panose="02020603050405020304" pitchFamily="18" charset="0"/>
              </a:rPr>
              <a:t>існує</a:t>
            </a:r>
            <a:r>
              <a:rPr lang="ru-RU" sz="4800" dirty="0">
                <a:latin typeface="Times New Roman" panose="02020603050405020304" pitchFamily="18" charset="0"/>
                <a:cs typeface="Times New Roman" panose="02020603050405020304" pitchFamily="18" charset="0"/>
              </a:rPr>
              <a:t> </a:t>
            </a:r>
            <a:r>
              <a:rPr lang="ru-RU" sz="4800" dirty="0" err="1">
                <a:latin typeface="Times New Roman" panose="02020603050405020304" pitchFamily="18" charset="0"/>
                <a:cs typeface="Times New Roman" panose="02020603050405020304" pitchFamily="18" charset="0"/>
              </a:rPr>
              <a:t>чотири</a:t>
            </a:r>
            <a:r>
              <a:rPr lang="ru-RU" sz="4800" dirty="0">
                <a:latin typeface="Times New Roman" panose="02020603050405020304" pitchFamily="18" charset="0"/>
                <a:cs typeface="Times New Roman" panose="02020603050405020304" pitchFamily="18" charset="0"/>
              </a:rPr>
              <a:t> </a:t>
            </a:r>
            <a:r>
              <a:rPr lang="ru-RU" sz="4800" dirty="0" err="1">
                <a:latin typeface="Times New Roman" panose="02020603050405020304" pitchFamily="18" charset="0"/>
                <a:cs typeface="Times New Roman" panose="02020603050405020304" pitchFamily="18" charset="0"/>
              </a:rPr>
              <a:t>модифікатори</a:t>
            </a:r>
            <a:r>
              <a:rPr lang="ru-RU" sz="4800" dirty="0">
                <a:latin typeface="Times New Roman" panose="02020603050405020304" pitchFamily="18" charset="0"/>
                <a:cs typeface="Times New Roman" panose="02020603050405020304" pitchFamily="18" charset="0"/>
              </a:rPr>
              <a:t> доступу:</a:t>
            </a:r>
            <a:endParaRPr lang="uk-UA" sz="4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5606503-6273-B0D6-8D95-A9EEC3725CF2}"/>
              </a:ext>
            </a:extLst>
          </p:cNvPr>
          <p:cNvSpPr txBox="1"/>
          <p:nvPr/>
        </p:nvSpPr>
        <p:spPr>
          <a:xfrm>
            <a:off x="457200" y="1325563"/>
            <a:ext cx="9982200" cy="4832092"/>
          </a:xfrm>
          <a:prstGeom prst="rect">
            <a:avLst/>
          </a:prstGeom>
          <a:noFill/>
        </p:spPr>
        <p:txBody>
          <a:bodyPr wrap="square">
            <a:spAutoFit/>
          </a:bodyPr>
          <a:lstStyle/>
          <a:p>
            <a:r>
              <a:rPr lang="uk-UA" sz="2800" dirty="0" err="1">
                <a:latin typeface="Times New Roman" panose="02020603050405020304" pitchFamily="18" charset="0"/>
                <a:cs typeface="Times New Roman" panose="02020603050405020304" pitchFamily="18" charset="0"/>
              </a:rPr>
              <a:t>public</a:t>
            </a:r>
            <a:r>
              <a:rPr lang="uk-UA" sz="2800" dirty="0">
                <a:latin typeface="Times New Roman" panose="02020603050405020304" pitchFamily="18" charset="0"/>
                <a:cs typeface="Times New Roman" panose="02020603050405020304" pitchFamily="18" charset="0"/>
              </a:rPr>
              <a:t> – повний доступ до сутності (полю або методу класу) з будь-якого пакету;  </a:t>
            </a:r>
            <a:endParaRPr lang="en-US" sz="2800" dirty="0">
              <a:latin typeface="Times New Roman" panose="02020603050405020304" pitchFamily="18" charset="0"/>
              <a:cs typeface="Times New Roman" panose="02020603050405020304" pitchFamily="18" charset="0"/>
            </a:endParaRPr>
          </a:p>
          <a:p>
            <a:r>
              <a:rPr lang="uk-UA" sz="2800" dirty="0" err="1">
                <a:latin typeface="Times New Roman" panose="02020603050405020304" pitchFamily="18" charset="0"/>
                <a:cs typeface="Times New Roman" panose="02020603050405020304" pitchFamily="18" charset="0"/>
              </a:rPr>
              <a:t>protected</a:t>
            </a:r>
            <a:r>
              <a:rPr lang="uk-UA" sz="2800" dirty="0">
                <a:latin typeface="Times New Roman" panose="02020603050405020304" pitchFamily="18" charset="0"/>
                <a:cs typeface="Times New Roman" panose="02020603050405020304" pitchFamily="18" charset="0"/>
              </a:rPr>
              <a:t> – доступ до сутності лише для класів свого пакету і нащадків класу;  </a:t>
            </a:r>
            <a:endParaRPr lang="en-US" sz="2800" dirty="0">
              <a:latin typeface="Times New Roman" panose="02020603050405020304" pitchFamily="18" charset="0"/>
              <a:cs typeface="Times New Roman" panose="02020603050405020304" pitchFamily="18" charset="0"/>
            </a:endParaRPr>
          </a:p>
          <a:p>
            <a:r>
              <a:rPr lang="uk-UA" sz="2800" dirty="0" err="1">
                <a:latin typeface="Times New Roman" panose="02020603050405020304" pitchFamily="18" charset="0"/>
                <a:cs typeface="Times New Roman" panose="02020603050405020304" pitchFamily="18" charset="0"/>
              </a:rPr>
              <a:t>private</a:t>
            </a:r>
            <a:r>
              <a:rPr lang="uk-UA" sz="2800" dirty="0">
                <a:latin typeface="Times New Roman" panose="02020603050405020304" pitchFamily="18" charset="0"/>
                <a:cs typeface="Times New Roman" panose="02020603050405020304" pitchFamily="18" charset="0"/>
              </a:rPr>
              <a:t> – доступ тільки всередині класу, в якому оголошена сутність;  </a:t>
            </a:r>
            <a:endParaRPr lang="en-US" sz="2800" dirty="0">
              <a:latin typeface="Times New Roman" panose="02020603050405020304" pitchFamily="18" charset="0"/>
              <a:cs typeface="Times New Roman" panose="02020603050405020304" pitchFamily="18" charset="0"/>
            </a:endParaRPr>
          </a:p>
          <a:p>
            <a:r>
              <a:rPr lang="uk-UA" sz="2800" dirty="0">
                <a:latin typeface="Times New Roman" panose="02020603050405020304" pitchFamily="18" charset="0"/>
                <a:cs typeface="Times New Roman" panose="02020603050405020304" pitchFamily="18" charset="0"/>
              </a:rPr>
              <a:t>неявний модифікатор за замовчуванням (за відсутності трьох явних) – доступ до сутності лише для класів свого пакету.  </a:t>
            </a:r>
            <a:endParaRPr lang="en-US" sz="2800" dirty="0">
              <a:latin typeface="Times New Roman" panose="02020603050405020304" pitchFamily="18" charset="0"/>
              <a:cs typeface="Times New Roman" panose="02020603050405020304" pitchFamily="18" charset="0"/>
            </a:endParaRPr>
          </a:p>
          <a:p>
            <a:r>
              <a:rPr lang="uk-UA" sz="2800" dirty="0">
                <a:latin typeface="Times New Roman" panose="02020603050405020304" pitchFamily="18" charset="0"/>
                <a:cs typeface="Times New Roman" panose="02020603050405020304" pitchFamily="18" charset="0"/>
              </a:rPr>
              <a:t>Для досягнення правильної інкапсуляції також необхідно надати коректний API для роботи з компонентом.</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93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AB6BFD5-0C48-5C3B-C8E6-A75735D0ACCB}"/>
              </a:ext>
            </a:extLst>
          </p:cNvPr>
          <p:cNvSpPr>
            <a:spLocks noGrp="1"/>
          </p:cNvSpPr>
          <p:nvPr>
            <p:ph idx="1"/>
          </p:nvPr>
        </p:nvSpPr>
        <p:spPr>
          <a:xfrm>
            <a:off x="695325" y="358775"/>
            <a:ext cx="10801350" cy="4351338"/>
          </a:xfrm>
        </p:spPr>
        <p:txBody>
          <a:bodyPr/>
          <a:lstStyle/>
          <a:p>
            <a:pPr marL="0" indent="0">
              <a:buNone/>
            </a:pPr>
            <a:r>
              <a:rPr lang="uk-UA" dirty="0">
                <a:latin typeface="Times New Roman" panose="02020603050405020304" pitchFamily="18" charset="0"/>
                <a:cs typeface="Times New Roman" panose="02020603050405020304" pitchFamily="18" charset="0"/>
              </a:rPr>
              <a:t>Наприклад, в </a:t>
            </a:r>
            <a:r>
              <a:rPr lang="uk-UA" dirty="0" err="1">
                <a:latin typeface="Times New Roman" panose="02020603050405020304" pitchFamily="18" charset="0"/>
                <a:cs typeface="Times New Roman" panose="02020603050405020304" pitchFamily="18" charset="0"/>
              </a:rPr>
              <a:t>сеттер</a:t>
            </a:r>
            <a:r>
              <a:rPr lang="uk-UA" dirty="0">
                <a:latin typeface="Times New Roman" panose="02020603050405020304" pitchFamily="18" charset="0"/>
                <a:cs typeface="Times New Roman" panose="02020603050405020304" pitchFamily="18" charset="0"/>
              </a:rPr>
              <a:t> для змінної можна включити логіку перевірки значень, які передаються, або не надавати </a:t>
            </a:r>
            <a:r>
              <a:rPr lang="uk-UA" dirty="0" err="1">
                <a:latin typeface="Times New Roman" panose="02020603050405020304" pitchFamily="18" charset="0"/>
                <a:cs typeface="Times New Roman" panose="02020603050405020304" pitchFamily="18" charset="0"/>
              </a:rPr>
              <a:t>сеттери</a:t>
            </a:r>
            <a:r>
              <a:rPr lang="uk-UA" dirty="0">
                <a:latin typeface="Times New Roman" panose="02020603050405020304" pitchFamily="18" charset="0"/>
                <a:cs typeface="Times New Roman" panose="02020603050405020304" pitchFamily="18" charset="0"/>
              </a:rPr>
              <a:t> в класі взагалі, якщо клас повинен бути доступним лише для читання.   Приклад коректної інкапсуляції класу:</a:t>
            </a:r>
          </a:p>
        </p:txBody>
      </p:sp>
      <p:pic>
        <p:nvPicPr>
          <p:cNvPr id="2050" name="Picture 2">
            <a:extLst>
              <a:ext uri="{FF2B5EF4-FFF2-40B4-BE49-F238E27FC236}">
                <a16:creationId xmlns:a16="http://schemas.microsoft.com/office/drawing/2014/main" id="{3A258483-E2F3-6E14-5263-16AB8B14D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2143125"/>
            <a:ext cx="6534150"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45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09CB61F-C485-A94F-FACD-6316E307D0F0}"/>
              </a:ext>
            </a:extLst>
          </p:cNvPr>
          <p:cNvSpPr>
            <a:spLocks noGrp="1"/>
          </p:cNvSpPr>
          <p:nvPr>
            <p:ph idx="1"/>
          </p:nvPr>
        </p:nvSpPr>
        <p:spPr>
          <a:xfrm>
            <a:off x="619125" y="1123950"/>
            <a:ext cx="11020425" cy="5153025"/>
          </a:xfrm>
        </p:spPr>
        <p:txBody>
          <a:bodyPr>
            <a:normAutofit/>
          </a:bodyPr>
          <a:lstStyle/>
          <a:p>
            <a:pPr marL="0" indent="0">
              <a:buNone/>
            </a:pPr>
            <a:r>
              <a:rPr lang="uk-UA" b="0" i="0" dirty="0">
                <a:solidFill>
                  <a:srgbClr val="000000"/>
                </a:solidFill>
                <a:effectLst/>
                <a:highlight>
                  <a:srgbClr val="FFFFFF"/>
                </a:highlight>
                <a:latin typeface="Times New Roman" panose="02020603050405020304" pitchFamily="18" charset="0"/>
                <a:cs typeface="Times New Roman" panose="02020603050405020304" pitchFamily="18" charset="0"/>
              </a:rPr>
              <a:t>Наслідування — це принцип, який дозволяє створювати нові класи на основі наявних (батьківських класів), з можливістю </a:t>
            </a:r>
            <a:r>
              <a:rPr lang="uk-UA" b="0" i="0" dirty="0" err="1">
                <a:solidFill>
                  <a:srgbClr val="000000"/>
                </a:solidFill>
                <a:effectLst/>
                <a:highlight>
                  <a:srgbClr val="FFFFFF"/>
                </a:highlight>
                <a:latin typeface="Times New Roman" panose="02020603050405020304" pitchFamily="18" charset="0"/>
                <a:cs typeface="Times New Roman" panose="02020603050405020304" pitchFamily="18" charset="0"/>
              </a:rPr>
              <a:t>перевизначення</a:t>
            </a:r>
            <a:r>
              <a:rPr lang="uk-UA" b="0" i="0" dirty="0">
                <a:solidFill>
                  <a:srgbClr val="000000"/>
                </a:solidFill>
                <a:effectLst/>
                <a:highlight>
                  <a:srgbClr val="FFFFFF"/>
                </a:highlight>
                <a:latin typeface="Times New Roman" panose="02020603050405020304" pitchFamily="18" charset="0"/>
                <a:cs typeface="Times New Roman" panose="02020603050405020304" pitchFamily="18" charset="0"/>
              </a:rPr>
              <a:t> або доповнення їх властивостей та методів. Програми можуть містити тисячі рядків коду, який часто складно підтримувати. Ще одна проблема, з якою часто стикаються </a:t>
            </a:r>
            <a:r>
              <a:rPr lang="uk-UA" b="0" i="0" dirty="0" err="1">
                <a:solidFill>
                  <a:srgbClr val="000000"/>
                </a:solidFill>
                <a:effectLst/>
                <a:highlight>
                  <a:srgbClr val="FFFFFF"/>
                </a:highlight>
                <a:latin typeface="Times New Roman" panose="02020603050405020304" pitchFamily="18" charset="0"/>
                <a:cs typeface="Times New Roman" panose="02020603050405020304" pitchFamily="18" charset="0"/>
              </a:rPr>
              <a:t>девеловпери</a:t>
            </a:r>
            <a:r>
              <a:rPr lang="uk-UA" b="0" i="0" dirty="0">
                <a:solidFill>
                  <a:srgbClr val="000000"/>
                </a:solidFill>
                <a:effectLst/>
                <a:highlight>
                  <a:srgbClr val="FFFFFF"/>
                </a:highlight>
                <a:latin typeface="Times New Roman" panose="02020603050405020304" pitchFamily="18" charset="0"/>
                <a:cs typeface="Times New Roman" panose="02020603050405020304" pitchFamily="18" charset="0"/>
              </a:rPr>
              <a:t>, полягає в тому, що у програмах є схожі об'єкти. Вони можуть мати спільний код або логіку, але вони не зовсім однакові. Якби щоразу доводилося створювати абсолютно новий об’єкт для кожного об’єкта, який використовується в програмі, це призвело б до збільшення та ускладнювання коду. Щоб запобігти цьому, використовуються принцип наслідування. З його допомогою розробник може використати логіку батьківського класу у дочірньому. Це спрощує розробку та зменшує кількість </a:t>
            </a:r>
            <a:r>
              <a:rPr lang="uk-UA" b="0" i="0" dirty="0" err="1">
                <a:solidFill>
                  <a:srgbClr val="000000"/>
                </a:solidFill>
                <a:effectLst/>
                <a:highlight>
                  <a:srgbClr val="FFFFFF"/>
                </a:highlight>
                <a:latin typeface="Times New Roman" panose="02020603050405020304" pitchFamily="18" charset="0"/>
                <a:cs typeface="Times New Roman" panose="02020603050405020304" pitchFamily="18" charset="0"/>
              </a:rPr>
              <a:t>дублювального</a:t>
            </a:r>
            <a:r>
              <a:rPr lang="uk-UA" b="0" i="0" dirty="0">
                <a:solidFill>
                  <a:srgbClr val="000000"/>
                </a:solidFill>
                <a:effectLst/>
                <a:highlight>
                  <a:srgbClr val="FFFFFF"/>
                </a:highlight>
                <a:latin typeface="Times New Roman" panose="02020603050405020304" pitchFamily="18" charset="0"/>
                <a:cs typeface="Times New Roman" panose="02020603050405020304" pitchFamily="18" charset="0"/>
              </a:rPr>
              <a:t> коду.</a:t>
            </a:r>
            <a:endParaRPr lang="uk-UA" sz="40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DA7B39B6-0553-20D2-CD03-107834BDBFE5}"/>
              </a:ext>
            </a:extLst>
          </p:cNvPr>
          <p:cNvSpPr>
            <a:spLocks noGrp="1"/>
          </p:cNvSpPr>
          <p:nvPr>
            <p:ph type="title"/>
          </p:nvPr>
        </p:nvSpPr>
        <p:spPr>
          <a:xfrm>
            <a:off x="0" y="-1"/>
            <a:ext cx="12192000" cy="992742"/>
          </a:xfrm>
        </p:spPr>
        <p:txBody>
          <a:bodyPr>
            <a:normAutofit/>
          </a:bodyPr>
          <a:lstStyle/>
          <a:p>
            <a:pPr algn="ctr"/>
            <a:r>
              <a:rPr lang="uk-UA" sz="6000" dirty="0">
                <a:solidFill>
                  <a:srgbClr val="000000"/>
                </a:solidFill>
                <a:latin typeface="Times New Roman" panose="02020603050405020304" pitchFamily="18" charset="0"/>
                <a:cs typeface="Times New Roman" panose="02020603050405020304" pitchFamily="18" charset="0"/>
              </a:rPr>
              <a:t>Успадкування(наслідування)</a:t>
            </a:r>
            <a:endParaRPr lang="uk-UA"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33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7401B03-9B98-6557-9E4D-E00880A40945}"/>
              </a:ext>
            </a:extLst>
          </p:cNvPr>
          <p:cNvSpPr>
            <a:spLocks noGrp="1"/>
          </p:cNvSpPr>
          <p:nvPr>
            <p:ph idx="1"/>
          </p:nvPr>
        </p:nvSpPr>
        <p:spPr>
          <a:xfrm>
            <a:off x="685800" y="1111250"/>
            <a:ext cx="10515600" cy="4351338"/>
          </a:xfrm>
        </p:spPr>
        <p:txBody>
          <a:bodyPr>
            <a:normAutofit/>
          </a:bodyPr>
          <a:lstStyle/>
          <a:p>
            <a:pPr marL="0" indent="0">
              <a:buNone/>
            </a:pPr>
            <a:r>
              <a:rPr lang="ru-RU" sz="3200" dirty="0">
                <a:latin typeface="Times New Roman" panose="02020603050405020304" pitchFamily="18" charset="0"/>
                <a:cs typeface="Times New Roman" panose="02020603050405020304" pitchFamily="18" charset="0"/>
              </a:rPr>
              <a:t>Для того, </a:t>
            </a:r>
            <a:r>
              <a:rPr lang="ru-RU" sz="3200" dirty="0" err="1">
                <a:latin typeface="Times New Roman" panose="02020603050405020304" pitchFamily="18" charset="0"/>
                <a:cs typeface="Times New Roman" panose="02020603050405020304" pitchFamily="18" charset="0"/>
              </a:rPr>
              <a:t>щоб</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наслідувати</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якийсь</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клас</a:t>
            </a:r>
            <a:r>
              <a:rPr lang="ru-RU" sz="3200" dirty="0">
                <a:latin typeface="Times New Roman" panose="02020603050405020304" pitchFamily="18" charset="0"/>
                <a:cs typeface="Times New Roman" panose="02020603050405020304" pitchFamily="18" charset="0"/>
              </a:rPr>
              <a:t> в Java, </a:t>
            </a:r>
            <a:r>
              <a:rPr lang="ru-RU" sz="3200" dirty="0" err="1">
                <a:latin typeface="Times New Roman" panose="02020603050405020304" pitchFamily="18" charset="0"/>
                <a:cs typeface="Times New Roman" panose="02020603050405020304" pitchFamily="18" charset="0"/>
              </a:rPr>
              <a:t>використовується</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ключове</a:t>
            </a:r>
            <a:r>
              <a:rPr lang="ru-RU" sz="3200" dirty="0">
                <a:latin typeface="Times New Roman" panose="02020603050405020304" pitchFamily="18" charset="0"/>
                <a:cs typeface="Times New Roman" panose="02020603050405020304" pitchFamily="18" charset="0"/>
              </a:rPr>
              <a:t> слово </a:t>
            </a:r>
            <a:r>
              <a:rPr lang="ru-RU" sz="3200" dirty="0" err="1">
                <a:latin typeface="Times New Roman" panose="02020603050405020304" pitchFamily="18" charset="0"/>
                <a:cs typeface="Times New Roman" panose="02020603050405020304" pitchFamily="18" charset="0"/>
              </a:rPr>
              <a:t>extends</a:t>
            </a:r>
            <a:r>
              <a:rPr lang="ru-RU" sz="3200" dirty="0">
                <a:latin typeface="Times New Roman" panose="02020603050405020304" pitchFamily="18" charset="0"/>
                <a:cs typeface="Times New Roman" panose="02020603050405020304" pitchFamily="18" charset="0"/>
              </a:rPr>
              <a:t>:</a:t>
            </a:r>
            <a:endParaRPr lang="uk-UA" sz="32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148A1502-1B1C-F72D-A634-98FC44ACA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19400"/>
            <a:ext cx="5461473" cy="3640982"/>
          </a:xfrm>
          <a:prstGeom prst="rect">
            <a:avLst/>
          </a:prstGeom>
          <a:noFill/>
          <a:extLst>
            <a:ext uri="{909E8E84-426E-40DD-AFC4-6F175D3DCCD1}">
              <a14:hiddenFill xmlns:a14="http://schemas.microsoft.com/office/drawing/2010/main">
                <a:solidFill>
                  <a:srgbClr val="FFFFFF"/>
                </a:solidFill>
              </a14:hiddenFill>
            </a:ext>
          </a:extLst>
        </p:spPr>
      </p:pic>
      <p:sp>
        <p:nvSpPr>
          <p:cNvPr id="4" name="Заголовок 1">
            <a:extLst>
              <a:ext uri="{FF2B5EF4-FFF2-40B4-BE49-F238E27FC236}">
                <a16:creationId xmlns:a16="http://schemas.microsoft.com/office/drawing/2014/main" id="{BF88450B-23FC-2008-BAAB-3137A2DA514E}"/>
              </a:ext>
            </a:extLst>
          </p:cNvPr>
          <p:cNvSpPr>
            <a:spLocks noGrp="1"/>
          </p:cNvSpPr>
          <p:nvPr>
            <p:ph type="title"/>
          </p:nvPr>
        </p:nvSpPr>
        <p:spPr>
          <a:xfrm>
            <a:off x="0" y="18206"/>
            <a:ext cx="12192000" cy="992742"/>
          </a:xfrm>
        </p:spPr>
        <p:txBody>
          <a:bodyPr>
            <a:normAutofit/>
          </a:bodyPr>
          <a:lstStyle/>
          <a:p>
            <a:pPr algn="ctr"/>
            <a:r>
              <a:rPr lang="uk-UA" sz="6000" dirty="0">
                <a:solidFill>
                  <a:srgbClr val="000000"/>
                </a:solidFill>
                <a:latin typeface="Times New Roman" panose="02020603050405020304" pitchFamily="18" charset="0"/>
                <a:cs typeface="Times New Roman" panose="02020603050405020304" pitchFamily="18" charset="0"/>
              </a:rPr>
              <a:t>Успадкування(наслідування)</a:t>
            </a:r>
            <a:endParaRPr lang="uk-UA"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17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87048E4-F744-D653-2E49-927D95EB510F}"/>
              </a:ext>
            </a:extLst>
          </p:cNvPr>
          <p:cNvSpPr>
            <a:spLocks noGrp="1"/>
          </p:cNvSpPr>
          <p:nvPr>
            <p:ph idx="1"/>
          </p:nvPr>
        </p:nvSpPr>
        <p:spPr>
          <a:xfrm>
            <a:off x="838200" y="992741"/>
            <a:ext cx="10515600" cy="5184222"/>
          </a:xfrm>
        </p:spPr>
        <p:txBody>
          <a:bodyPr>
            <a:normAutofit/>
          </a:bodyPr>
          <a:lstStyle/>
          <a:p>
            <a:pPr marL="0" indent="0">
              <a:buNone/>
            </a:pPr>
            <a:r>
              <a:rPr lang="uk-UA" b="1" i="0" dirty="0">
                <a:solidFill>
                  <a:srgbClr val="000000"/>
                </a:solidFill>
                <a:effectLst/>
                <a:highlight>
                  <a:srgbClr val="FFFFFF"/>
                </a:highlight>
                <a:latin typeface="Times New Roman" panose="02020603050405020304" pitchFamily="18" charset="0"/>
                <a:cs typeface="Times New Roman" panose="02020603050405020304" pitchFamily="18" charset="0"/>
              </a:rPr>
              <a:t>Поліморфізм</a:t>
            </a:r>
            <a:r>
              <a:rPr lang="uk-UA" b="0" i="0" dirty="0">
                <a:solidFill>
                  <a:srgbClr val="000000"/>
                </a:solidFill>
                <a:effectLst/>
                <a:highlight>
                  <a:srgbClr val="FFFFFF"/>
                </a:highlight>
                <a:latin typeface="Times New Roman" panose="02020603050405020304" pitchFamily="18" charset="0"/>
                <a:cs typeface="Times New Roman" panose="02020603050405020304" pitchFamily="18" charset="0"/>
              </a:rPr>
              <a:t> буквально означає «багато форм» і є концепцією, пов’язаною зі спадковістю. Це дозволяє програмістам визначати різні реалізації для того самого методу. Таким чином, назва (або інтерфейс) залишається незмінним, але виконувані дії можуть відрізнятися. Наприклад, уявіть веб-сайт, який розміщує три основні типи тексту: новини, оголошення та статті. Вони дещо схожі тим, що всі мають заголовок, певний текст і дату. В іншому вони відрізняються: статті мають авторів, бюлетені новин мають джерела, а оголошення мають дату, після якої вони стають неактуальними. Зручно написати абстрактний клас із загальною інформацією для всіх публікацій, щоб уникнути кожного разу його копіювання та зберігати відмінності у відповідних похідних класах.</a:t>
            </a:r>
          </a:p>
          <a:p>
            <a:endParaRPr lang="uk-UA"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79CBB819-D814-1859-5E90-3AC67A9EAA57}"/>
              </a:ext>
            </a:extLst>
          </p:cNvPr>
          <p:cNvSpPr txBox="1">
            <a:spLocks/>
          </p:cNvSpPr>
          <p:nvPr/>
        </p:nvSpPr>
        <p:spPr>
          <a:xfrm>
            <a:off x="0" y="-1"/>
            <a:ext cx="12192000" cy="992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6000" dirty="0">
                <a:solidFill>
                  <a:srgbClr val="000000"/>
                </a:solidFill>
                <a:latin typeface="Times New Roman" panose="02020603050405020304" pitchFamily="18" charset="0"/>
                <a:cs typeface="Times New Roman" panose="02020603050405020304" pitchFamily="18" charset="0"/>
              </a:rPr>
              <a:t>Поліморфізм</a:t>
            </a:r>
            <a:endParaRPr lang="uk-UA"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73912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950</TotalTime>
  <Words>2859</Words>
  <Application>Microsoft Office PowerPoint</Application>
  <PresentationFormat>Широкоэкранный</PresentationFormat>
  <Paragraphs>146</Paragraphs>
  <Slides>38</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38</vt:i4>
      </vt:variant>
    </vt:vector>
  </HeadingPairs>
  <TitlesOfParts>
    <vt:vector size="48" baseType="lpstr">
      <vt:lpstr>Aptos</vt:lpstr>
      <vt:lpstr>Aptos Display</vt:lpstr>
      <vt:lpstr>Arial</vt:lpstr>
      <vt:lpstr>Calibri</vt:lpstr>
      <vt:lpstr>Comic Sans MS</vt:lpstr>
      <vt:lpstr>Inter</vt:lpstr>
      <vt:lpstr>Roboto</vt:lpstr>
      <vt:lpstr>Times New Roman</vt:lpstr>
      <vt:lpstr>wfont_4254e2_47a2d565342c4b1ea98b5bb13895fd39</vt:lpstr>
      <vt:lpstr>Тема Office</vt:lpstr>
      <vt:lpstr>Презентация PowerPoint</vt:lpstr>
      <vt:lpstr>ООП. 4 принципи</vt:lpstr>
      <vt:lpstr>Інкапсуляція</vt:lpstr>
      <vt:lpstr>Правильна інкапсуляція має велике значення з багатьох причин:</vt:lpstr>
      <vt:lpstr>Всього існує чотири модифікатори доступу:</vt:lpstr>
      <vt:lpstr>Презентация PowerPoint</vt:lpstr>
      <vt:lpstr>Успадкування(наслідування)</vt:lpstr>
      <vt:lpstr>Успадкування(наслідування)</vt:lpstr>
      <vt:lpstr>Презентация PowerPoint</vt:lpstr>
      <vt:lpstr>Презентация PowerPoint</vt:lpstr>
      <vt:lpstr>Абстракція</vt:lpstr>
      <vt:lpstr>Презентация PowerPoint</vt:lpstr>
      <vt:lpstr>Презентация PowerPoint</vt:lpstr>
      <vt:lpstr>Композиція</vt:lpstr>
      <vt:lpstr>Композиція</vt:lpstr>
      <vt:lpstr>Презентация PowerPoint</vt:lpstr>
      <vt:lpstr>Презентация PowerPoint</vt:lpstr>
      <vt:lpstr>SOLID</vt:lpstr>
      <vt:lpstr>SRP (Single Responsibility Principle)</vt:lpstr>
      <vt:lpstr>SRP (Single Responsibility Principle)</vt:lpstr>
      <vt:lpstr>Презентация PowerPoint</vt:lpstr>
      <vt:lpstr>OCP (Open-Closed Principle)</vt:lpstr>
      <vt:lpstr>Презентация PowerPoint</vt:lpstr>
      <vt:lpstr>Презентация PowerPoint</vt:lpstr>
      <vt:lpstr>LSP (Liskov Substitution Principle)</vt:lpstr>
      <vt:lpstr>Презентация PowerPoint</vt:lpstr>
      <vt:lpstr>Презентация PowerPoint</vt:lpstr>
      <vt:lpstr>ISP (Interface Segregation Principle)</vt:lpstr>
      <vt:lpstr>Презентация PowerPoint</vt:lpstr>
      <vt:lpstr>Презентация PowerPoint</vt:lpstr>
      <vt:lpstr>Презентация PowerPoint</vt:lpstr>
      <vt:lpstr>DIP (Dependency Inversion Principle)</vt:lpstr>
      <vt:lpstr>Презентация PowerPoint</vt:lpstr>
      <vt:lpstr>Презентация PowerPoint</vt:lpstr>
      <vt:lpstr>Презентация PowerPoint</vt:lpstr>
      <vt:lpstr>DRY — Don't repeat yourself</vt:lpstr>
      <vt:lpstr>YAGNI — You aren't gonna need it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Шейко Ростислав Олександрович</dc:creator>
  <cp:lastModifiedBy>Шейко Ростислав Олександрович</cp:lastModifiedBy>
  <cp:revision>9</cp:revision>
  <dcterms:created xsi:type="dcterms:W3CDTF">2024-06-01T11:01:15Z</dcterms:created>
  <dcterms:modified xsi:type="dcterms:W3CDTF">2024-06-07T21:15:29Z</dcterms:modified>
</cp:coreProperties>
</file>