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82" r:id="rId2"/>
    <p:sldId id="483" r:id="rId3"/>
    <p:sldId id="484" r:id="rId4"/>
    <p:sldId id="485" r:id="rId5"/>
    <p:sldId id="486" r:id="rId6"/>
    <p:sldId id="520" r:id="rId7"/>
    <p:sldId id="519" r:id="rId8"/>
    <p:sldId id="343" r:id="rId9"/>
    <p:sldId id="513" r:id="rId10"/>
    <p:sldId id="514" r:id="rId11"/>
    <p:sldId id="515" r:id="rId12"/>
    <p:sldId id="516" r:id="rId13"/>
    <p:sldId id="339" r:id="rId14"/>
    <p:sldId id="493" r:id="rId15"/>
    <p:sldId id="492" r:id="rId16"/>
    <p:sldId id="521" r:id="rId17"/>
    <p:sldId id="522" r:id="rId18"/>
    <p:sldId id="523" r:id="rId19"/>
    <p:sldId id="494" r:id="rId20"/>
    <p:sldId id="487" r:id="rId21"/>
    <p:sldId id="488" r:id="rId22"/>
    <p:sldId id="460" r:id="rId23"/>
    <p:sldId id="459" r:id="rId24"/>
    <p:sldId id="489" r:id="rId25"/>
    <p:sldId id="490" r:id="rId26"/>
    <p:sldId id="496" r:id="rId27"/>
    <p:sldId id="491" r:id="rId2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63F95-B9B4-4047-906D-B977243DB208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8635F-3F09-444A-81BC-88DEA58DB3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383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4E86F-A507-4186-9F15-373CC7BF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B20F88-519C-41BA-8775-9225B61D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3FFB56-FA04-4EE9-8869-02832582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5C5AE-1565-4D73-83E8-A71D63BE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12FFD-EAFD-4F25-946D-743C217C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98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554FF-38A1-4571-B923-F1B4562D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660A7C-DF2D-4C62-9B68-B79FCC1E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6FC35F-3CC7-48E6-BD21-E2F47B8D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08E70-2976-4549-B1B5-13E79C46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1A5FB-7CA7-408B-AA02-BECD90EB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68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E8A4A1-EF37-46B1-A01D-24540B435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BF7EA9-D58A-45AD-8021-7072E1BC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8645B-34B5-4916-8431-CDC61D01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F49E15-44C3-46C4-9D3A-0B136C2E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01022-6A0D-41C4-B442-A64E8120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386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90698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E6490-3784-43A9-A5C8-D7EF0E1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43662-9EB5-477C-B3B1-BA978651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B9708-BBEA-481F-9363-628389E7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2F736-8804-47B5-965D-54F576BB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F5F672-8E99-44A5-B98B-0876CAD6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109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88A09-D769-4F71-AA06-B0154313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510569-3287-4C0B-9FB6-678DCD65B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F39AEE-CF38-4E07-A01B-71C3A51C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100B07-5481-4577-82F8-043CA696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3C549-C4B1-4B30-98B7-C4E5DD7C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44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AFCDE-F9E3-468A-A2A8-31B732EC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D4E513-DCC5-47CE-AE3B-342A7213E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3984FD-A092-44C2-B605-8913DADA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E9E96E-D949-492B-9E45-B13F7242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1EF0CA-B3D6-435A-ACC3-9D01FCDF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95D53D-7DF1-4BE3-B225-A719FBE5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540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7E473-9892-41A8-AA4F-6EAC9091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A6CEE4-9EB9-436E-A8CA-2C0D7EE6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29B814-B387-4EB7-8827-4EFB0A64D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134288-351E-46CD-9298-624225608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D581CF-4DA0-4044-9464-D2DB21244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63E908-8749-4DEF-916A-23223B45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D2E953-F739-4C4A-85C8-438125DB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47AFE9-9CCB-4876-AFB9-AFEE8373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90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FB71D-1556-4561-ADC3-50659CA2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013B76-B337-430A-9182-342FE5F1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0E751C-354E-4A19-8B7B-3B936C5C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9CEA3E-16C7-4B82-A852-75F86AC3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318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657B2C-335A-4A99-B546-EBC07019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61C64B-2CE8-4717-B822-22D67133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34ADA-6A50-4874-99FA-721E207F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74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1FC8A-BCFF-49A5-A672-43BF082E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414B5-6173-4F5F-87F8-A08D1AE6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482250-7F08-41E8-88C1-E33328636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0377AD-B574-4C17-AE4A-BA65EA4E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17B2CA-8E35-40FE-B022-9D9C8C93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2AD107-35AA-426A-840A-4BDE13AC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285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55EA9-D9B7-46A3-A3AD-6FD71E52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5AEA92-C394-43C2-B209-C1D6C9FFB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9F15DB-677F-4E37-BA9E-3361CE8AE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F13C7-800D-4598-BBF5-60404378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318C2E-C602-4DAB-A2CD-5F9FC540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1BB9C-2969-4DBD-83E2-F3BC8189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492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428A6-B38B-45BD-B2E2-3F5BFC8D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FCDB99-6509-4D56-8825-A7DD5308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51804A-81DE-4911-8F39-E04F96B2C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366F-601B-4BAD-881D-68CDC7399467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BE1BA-1C8A-4C99-80D0-DA6C710A1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07D6D-789C-4264-8D3D-AAEE25158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30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BD2B7F-93EB-4C88-8C54-5FD7CC583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Collection. Set. </a:t>
            </a:r>
            <a:r>
              <a:rPr lang="en-US" sz="8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8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Map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48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292" y="1305098"/>
            <a:ext cx="7560469" cy="3869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7292" y="5331656"/>
            <a:ext cx="3400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interface </a:t>
            </a:r>
            <a:r>
              <a:rPr lang="en-US" sz="1600" dirty="0" err="1"/>
              <a:t>Iterable</a:t>
            </a:r>
            <a:r>
              <a:rPr lang="en-US" sz="1600" dirty="0"/>
              <a:t>&lt;T&gt;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Iterator&lt;T&gt; iterator();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1" y="5174628"/>
            <a:ext cx="3400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interface Iterator&lt;E&gt;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hasNext</a:t>
            </a:r>
            <a:r>
              <a:rPr lang="en-US" sz="1600" dirty="0"/>
              <a:t>();</a:t>
            </a:r>
          </a:p>
          <a:p>
            <a:r>
              <a:rPr lang="en-US" sz="1600" dirty="0"/>
              <a:t>    E next();</a:t>
            </a:r>
          </a:p>
          <a:p>
            <a:r>
              <a:rPr lang="en-US" sz="1600" dirty="0"/>
              <a:t>    void remove();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6D2F132-7901-44EE-8A27-5FA296A9319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A08D670-057E-47CA-9EFE-2E7213C28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86" y="1175869"/>
            <a:ext cx="7629427" cy="450626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Імпорт класу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та класу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Зробити колекцію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Volvo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"BMW"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Mazda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Отримати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ітератор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Роздрукувати перший елемент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2F0CF2B-4A04-4EAB-877C-956A66E17EF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0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B938DE-17F7-4787-B6A8-3FC343775AE9}"/>
              </a:ext>
            </a:extLst>
          </p:cNvPr>
          <p:cNvSpPr txBox="1"/>
          <p:nvPr/>
        </p:nvSpPr>
        <p:spPr>
          <a:xfrm>
            <a:off x="7324627" y="811037"/>
            <a:ext cx="5017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Перебирання колекції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D02843D-7C85-4F1D-B857-B91A0212D2A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388446-CF71-4D6B-8D3A-1FA9F8F05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724" y="1336699"/>
            <a:ext cx="446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перебрати колекцію, використовуйте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методи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D63ECC-A045-467E-A02D-BF82D4CD8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384" y="2045370"/>
            <a:ext cx="4279770" cy="96683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0F664-5BBB-491B-BB96-42A8BAF50068}"/>
              </a:ext>
            </a:extLst>
          </p:cNvPr>
          <p:cNvSpPr txBox="1"/>
          <p:nvPr/>
        </p:nvSpPr>
        <p:spPr>
          <a:xfrm>
            <a:off x="153185" y="79185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 елементів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044B4A-3BD9-4981-9F85-650DC340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85" y="1168775"/>
            <a:ext cx="5512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призначені для легкої зміни колекцій, які вони проходять. Метод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може вилучити елементи з колекції під час виконання циклу.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8609E5B-0043-4033-8EB1-7F4565BB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58" y="2045370"/>
            <a:ext cx="6766089" cy="462937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39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1789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колекцій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296" y="1389570"/>
            <a:ext cx="11119104" cy="519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181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0E42C9-3907-4BB6-B6CE-E8BA79CC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227252"/>
            <a:ext cx="10048875" cy="46863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57D870F-AF6A-41A4-8371-4D5D7403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1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DF5E3-51B0-4C2A-9AA6-81595866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67551-9E32-422F-A011-86DC56BD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681037"/>
            <a:ext cx="11189616" cy="3344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Раніше ми розбирали структури даних, де елементи зберігаються власними силами. У масиві або списку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LinkedList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зберігаємо якусь кількість елементів. Але що, якщо наше завдання трохи зміниться? Наприклад, уяви собі, що перед нами стоїть завдання: створити список зі 100 осіб, де зберігатиметься ПІБ людини та номер її паспорта. У принципі це не так складно. Наприклад, можна вмістити і те, й інше в рядок, і створити список таких рядків: “Ганна Іванівна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Решетнікова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4211 717171”.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D84B-8D81-4E52-BDAC-1FDF2F53CF28}"/>
              </a:ext>
            </a:extLst>
          </p:cNvPr>
          <p:cNvSpPr txBox="1"/>
          <p:nvPr/>
        </p:nvSpPr>
        <p:spPr>
          <a:xfrm>
            <a:off x="499621" y="3052376"/>
            <a:ext cx="111896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Але у такого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одразу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два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нам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знадобитися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паспортом. А за такого формату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проблематично. 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по-друге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завадить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нам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людей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номерами паспорта.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найсерйозніший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нашого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ситуації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повністю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виключені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людей з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номером паспорта. Тут на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нам приходить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заявлені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"ключ"-"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2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69841-1A05-498A-A233-B1534CEA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/>
          <a:lstStyle/>
          <a:p>
            <a:pPr algn="ctr"/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перебрати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ru-RU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EBD0EF-5A4C-47B4-BFD6-7933232395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045" y="885874"/>
            <a:ext cx="1131718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Перебір значень - найчастіша операція, яку ви виконуєте з картами. Усі пари (ключ-значення) зберігаються у внутрішньому інтерфейсі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щоб отримати їх, потрібно викликати метод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 Він повертає безліч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пар, які можна перебрати в циклі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653C2-9DFE-4399-AEB6-E51D5FAE01D9}"/>
              </a:ext>
            </a:extLst>
          </p:cNvPr>
          <p:cNvSpPr txBox="1"/>
          <p:nvPr/>
        </p:nvSpPr>
        <p:spPr>
          <a:xfrm>
            <a:off x="436774" y="2338250"/>
            <a:ext cx="10536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entry: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key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value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 використовуючи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ітератор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entry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key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value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6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DE928BA-BDFE-4FBE-9C68-54766E622B9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конвертувати</a:t>
            </a:r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dirty="0">
              <a:solidFill>
                <a:srgbClr val="151F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994A0E-2B28-41E7-93B3-A9FB862B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55" y="904867"/>
            <a:ext cx="11132287" cy="2654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має 3 методи, які повертають перелік елементів: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безліч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ключів;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колекцію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значень;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безліч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наборів "ключ-значення".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заглянути в конструктори класу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можна побачити, що є конструктор з аргументом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Оскільки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спадкоємцем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результати всіх вищезгаданих методів можна передати в конструктор класу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чином, ми створимо нові списки і заповнимо їх значеннями з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916F3-84C9-4861-B5DF-8625C3DBE9AC}"/>
              </a:ext>
            </a:extLst>
          </p:cNvPr>
          <p:cNvSpPr txBox="1"/>
          <p:nvPr/>
        </p:nvSpPr>
        <p:spPr>
          <a:xfrm>
            <a:off x="529855" y="4464245"/>
            <a:ext cx="11132287" cy="175432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key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List&lt;Integer&gt;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value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key-value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70685-81B4-410B-A11F-468EEA59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558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ключі карти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3013E-767E-4384-8529-CB3C76E8A4CD}"/>
              </a:ext>
            </a:extLst>
          </p:cNvPr>
          <p:cNvSpPr txBox="1"/>
          <p:nvPr/>
        </p:nvSpPr>
        <p:spPr>
          <a:xfrm>
            <a:off x="332294" y="829559"/>
            <a:ext cx="114323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карт - теж досить часта операція в програмуванні. Зробити це можна кількома способами: Помістити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списку та відсортувати його за допомогою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компараторі порівнюватимемо виключно ключі пар: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97CC7-D5E0-46B9-91B3-893EB96CC605}"/>
              </a:ext>
            </a:extLst>
          </p:cNvPr>
          <p:cNvSpPr txBox="1"/>
          <p:nvPr/>
        </p:nvSpPr>
        <p:spPr>
          <a:xfrm>
            <a:off x="332295" y="2490113"/>
            <a:ext cx="114323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Comparator&lt;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o1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o2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o1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o2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E3F6A3-1CAA-4728-99FD-3A766035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94" y="4836338"/>
            <a:ext cx="498976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alt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alt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запис можна суттєво скоротити: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37DA4-3BCD-431A-A920-5B1BBE920D3E}"/>
              </a:ext>
            </a:extLst>
          </p:cNvPr>
          <p:cNvSpPr txBox="1"/>
          <p:nvPr/>
        </p:nvSpPr>
        <p:spPr>
          <a:xfrm>
            <a:off x="332294" y="5243571"/>
            <a:ext cx="9358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511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D6EE4-2CD3-4A8D-9854-57FA0E31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0131"/>
          </a:xfrm>
        </p:spPr>
        <p:txBody>
          <a:bodyPr>
            <a:normAutofit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Java та робота з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74DE2-6297-463B-8A37-BB30D999873D}"/>
              </a:ext>
            </a:extLst>
          </p:cNvPr>
          <p:cNvSpPr txBox="1"/>
          <p:nvPr/>
        </p:nvSpPr>
        <p:spPr>
          <a:xfrm>
            <a:off x="537327" y="820132"/>
            <a:ext cx="5927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605C5-0268-4831-A3A7-57841B5F82ED}"/>
              </a:ext>
            </a:extLst>
          </p:cNvPr>
          <p:cNvSpPr txBox="1"/>
          <p:nvPr/>
        </p:nvSpPr>
        <p:spPr>
          <a:xfrm>
            <a:off x="537327" y="1317097"/>
            <a:ext cx="9954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passportsAndNames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HashMap&lt;&gt;();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6690421-2241-4704-9F22-9D7FF276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27" y="2275727"/>
            <a:ext cx="1103440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ми створили словник, у якому елементи зберігатимуться у форматі “число-рядок”. Число виступатиме ключем, а рядок — значенням. Також ми вказали, якого типу у нас будуть ключі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а якого значення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Чому так? По-перше,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 у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завжди є унікальним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 Для нас це відмінно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підійде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оскільки ми зможемо використовувати номер паспорта як ключ і уникнути повторів. А рядок з ПІБ буде виступати значенням (ПІБ у різних людей легко можуть повторюватися, в цьому нічого страшного для нас немає). </a:t>
            </a:r>
          </a:p>
        </p:txBody>
      </p:sp>
    </p:spTree>
    <p:extLst>
      <p:ext uri="{BB962C8B-B14F-4D97-AF65-F5344CB8AC3E}">
        <p14:creationId xmlns:p14="http://schemas.microsoft.com/office/powerpoint/2010/main" val="345721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F4403-C519-42CD-8CE1-5D3AD7D5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FCD33-1CEF-44C5-9A4D-F3D217B80208}"/>
              </a:ext>
            </a:extLst>
          </p:cNvPr>
          <p:cNvSpPr txBox="1"/>
          <p:nvPr/>
        </p:nvSpPr>
        <p:spPr>
          <a:xfrm>
            <a:off x="873550" y="980388"/>
            <a:ext cx="104448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зберігання наборів даних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призначені масиви. Однак їх не завжди зручно використовувати передусім тому, що вони мають фіксовану довжину. Цю проблему в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вирішують колекції. Однак суть не тільки в гнучких за розміром наборах об'єктів, а й у тому, що класи колекцій реалізують різні алгоритми. і структури даних, наприклад, такі як стек, черга, дерево та ряд інших.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1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568A48A-FDE2-40E1-838F-B67BA02B7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58" y="675028"/>
            <a:ext cx="11462295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точніше, її реалізацію -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Яка в конструкторі приймає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Цей компаратор буде застосовуватися до ключів карти, тому ключами повинні бути класи, що реалізують інтерфейс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ACD91-9BA9-46D4-9877-46715F2A3060}"/>
              </a:ext>
            </a:extLst>
          </p:cNvPr>
          <p:cNvSpPr txBox="1"/>
          <p:nvPr/>
        </p:nvSpPr>
        <p:spPr>
          <a:xfrm>
            <a:off x="548457" y="1870880"/>
            <a:ext cx="92177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Comparator&lt;Integer&gt;() {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 o1, Integer o2)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o1 - o2;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A85D9-E864-4B2D-9BEB-CFA2ADB99FAA}"/>
              </a:ext>
            </a:extLst>
          </p:cNvPr>
          <p:cNvSpPr txBox="1"/>
          <p:nvPr/>
        </p:nvSpPr>
        <p:spPr>
          <a:xfrm>
            <a:off x="562205" y="3900216"/>
            <a:ext cx="10913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звичайно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все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переписати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2E217-11A0-4AEF-BDB4-D1CF1BEBF8AF}"/>
              </a:ext>
            </a:extLst>
          </p:cNvPr>
          <p:cNvSpPr txBox="1"/>
          <p:nvPr/>
        </p:nvSpPr>
        <p:spPr>
          <a:xfrm>
            <a:off x="562205" y="4442693"/>
            <a:ext cx="10725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 -&gt; o));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C20A8-DA0E-4BE4-B747-132A57C29290}"/>
              </a:ext>
            </a:extLst>
          </p:cNvPr>
          <p:cNvSpPr txBox="1"/>
          <p:nvPr/>
        </p:nvSpPr>
        <p:spPr>
          <a:xfrm>
            <a:off x="548457" y="5169836"/>
            <a:ext cx="10913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відміну від першого способу, використовуючи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завжди зберігатимемо дані у відсортованому вигляді.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45ACF-40E7-450B-8F31-9F008159EFC6}"/>
              </a:ext>
            </a:extLst>
          </p:cNvPr>
          <p:cNvSpPr txBox="1"/>
          <p:nvPr/>
        </p:nvSpPr>
        <p:spPr>
          <a:xfrm>
            <a:off x="0" y="0"/>
            <a:ext cx="12191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ключі карти</a:t>
            </a:r>
          </a:p>
        </p:txBody>
      </p:sp>
    </p:spTree>
    <p:extLst>
      <p:ext uri="{BB962C8B-B14F-4D97-AF65-F5344CB8AC3E}">
        <p14:creationId xmlns:p14="http://schemas.microsoft.com/office/powerpoint/2010/main" val="3569391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7562C-F365-4AF2-86AE-C2CF58FA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карти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92175-EE65-421C-BE99-4C911681EA91}"/>
              </a:ext>
            </a:extLst>
          </p:cNvPr>
          <p:cNvSpPr txBox="1"/>
          <p:nvPr/>
        </p:nvSpPr>
        <p:spPr>
          <a:xfrm>
            <a:off x="370002" y="782425"/>
            <a:ext cx="11404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підхід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аналогічний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першому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отримувати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списку: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21B33-2C5D-4820-B94F-9984B8300FB7}"/>
              </a:ext>
            </a:extLst>
          </p:cNvPr>
          <p:cNvSpPr txBox="1"/>
          <p:nvPr/>
        </p:nvSpPr>
        <p:spPr>
          <a:xfrm>
            <a:off x="370000" y="1674674"/>
            <a:ext cx="1163974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valuesList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Comparator&lt;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String&gt;&gt;() {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o1,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o2) {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o1.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(o2.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97D78-8ED7-4113-BF51-BE2F1071B24F}"/>
              </a:ext>
            </a:extLst>
          </p:cNvPr>
          <p:cNvSpPr txBox="1"/>
          <p:nvPr/>
        </p:nvSpPr>
        <p:spPr>
          <a:xfrm>
            <a:off x="370000" y="379802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лямбда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так: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2B4B-ABF4-4C6F-8FCB-B9ADD3508FDD}"/>
              </a:ext>
            </a:extLst>
          </p:cNvPr>
          <p:cNvSpPr txBox="1"/>
          <p:nvPr/>
        </p:nvSpPr>
        <p:spPr>
          <a:xfrm>
            <a:off x="369999" y="4320946"/>
            <a:ext cx="10338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85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3BD5-0ECB-44EB-A765-FBF4000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41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9594-616B-45F1-B3DD-67C78219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412"/>
            <a:ext cx="10515600" cy="5328551"/>
          </a:xfrm>
        </p:spPr>
        <p:txBody>
          <a:bodyPr>
            <a:normAutofit/>
          </a:bodyPr>
          <a:lstStyle/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оснований на хеш-таблицях, реалізує інтерфейс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передбачає зберігання даних у вигляді пар ключ/значення). Ключі і значення можуть бути будь-яких типів, в тому числі і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Дана реалізація не надає гарантій відносно порядку елементів з плином часу. </a:t>
            </a:r>
          </a:p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створює зв’язний список елементів в карті, розташованих в тому порядку, в якому вони вставлялись. Це дозволяє організувати перебір карти в порядку вставки. Тобто, коли відбувається ітерація по колекційному представленню об’єкту класу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будуть повертатись в тому порядку, в якому вони вставлялись. Ви також можете створити об’єкт класу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повертає свої елементи в тому порядку, в якому до них останнього разу відбувався доступ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7624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3BD5-0ECB-44EB-A765-FBF4000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WeakHashMap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9594-616B-45F1-B3DD-67C78219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534"/>
            <a:ext cx="10515600" cy="5215429"/>
          </a:xfrm>
        </p:spPr>
        <p:txBody>
          <a:bodyPr>
            <a:noAutofit/>
          </a:bodyPr>
          <a:lstStyle/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реалізує інтерфейс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NavigatebleMap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створює колекцію, яка для зберігання елементів використовує дерево. Об’єкти зберігаються у відсортованому порядку за зростанням. Час доступу і вилучення елементів достатньо малий, що робить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блискучим вибором для зберігання великих об’ємів відсортованої інформації, яка повинна бути швидко знайдена.</a:t>
            </a:r>
            <a:b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WeakHashMap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використовує слабкі посилання для ключів (а не значень). Слабке посилання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</a:t>
            </a:r>
            <a:r>
              <a: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reference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специфічний вид посилань на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динамічно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створювані об’єкти в системах зі збиранням сміття. Відрізняється від звичайних посилань тим, що не враховується збирачем сміття при виявлені об’єктів, які підлягають видаленню. Посилання, які не є слабими, також іноді іменують «сильними».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85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D1D7A-E7C7-4AA3-8530-B87DC1F4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>
            <a:normAutofit/>
          </a:bodyPr>
          <a:lstStyle/>
          <a:p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HashMap,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AA912B-8876-4668-888C-DC282B54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44" y="848412"/>
            <a:ext cx="11293312" cy="5234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згадувалося раніше, існують три основні реалізації інтерфейсу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Кожна з них має свої особливості: 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елементів.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гарантують, що елементи зберігатимуться у порядку додавання. Крім того, вони не гарантують, що порядок елементів не змінюватиметься з часом. У свою чергу,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гарантує зберігання елементів у порядку додавання або відповідно до заданого компаратора.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Допустимі значення.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мати ключ і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ні.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 використовувати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тільки якщо це дозволяє компаратор. Без використання компаратора (при зберіганні пар додавання)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допускається.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Синхронізація. 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Тільки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синхронізована, решта — ні. Якщо до карти не звертатимуться різні потоки, рекомендується використовувати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замість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836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8E15E3-6F08-4F7D-951F-DB41CE99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" y="1518628"/>
            <a:ext cx="11607538" cy="382074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384A09-EF6A-4B12-BDBC-634E6432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>
            <a:normAutofit/>
          </a:bodyPr>
          <a:lstStyle/>
          <a:p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HashMap,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24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036FCC-713F-4A12-A9E6-0994F638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0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806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вибір між 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 err="1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 в чому залежить від конкретних вимог програми. Якщо потрібна безпека потоків, </a:t>
            </a:r>
            <a:r>
              <a:rPr lang="en-US" b="0" i="0" dirty="0" err="1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бути найкращим вибором. Однак, якщо продуктивність є ключовим фактором, а синхронізація потоків не потрібна, 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 більш ефективним вибором.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95420B7-C2DE-4F1E-96B6-8E34C30BFC0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41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D0B14-0936-4BDE-8E0D-211AD10C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створити </a:t>
            </a:r>
            <a:r>
              <a:rPr lang="uk-UA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карту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C80FE-98EA-4682-8CBA-8D05715D7B30}"/>
              </a:ext>
            </a:extLst>
          </p:cNvPr>
          <p:cNvSpPr txBox="1"/>
          <p:nvPr/>
        </p:nvSpPr>
        <p:spPr>
          <a:xfrm>
            <a:off x="622168" y="801278"/>
            <a:ext cx="108219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Іноді з'являється необхідність використовувати структуру даних, в якій і ключі, і значення будуть унікальними, тобто карта міститиме пари "ключ-ключ". Така структура даних дозволяє створити "інвертований перегляд/пошук" по карті. Тобто, ми можемо знайти ключ за його значенням. Цю структуру даних називають </a:t>
            </a:r>
            <a:r>
              <a:rPr lang="uk-UA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двонаправленою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картою, яка, на жаль, не підтримується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JDK.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Але, на щастя, її реалізацію можна знайти у бібліотеках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Common Collections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Guava.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Там вона називається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BidiMap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BiMap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відповідно. Ці реалізації вводять обмеження на унікальність ключів та значень. Таким чином, виходять відносини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one-to-one.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2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55BB0C-B438-4147-ACAE-9F9A99D2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36" y="873519"/>
            <a:ext cx="10671928" cy="5282184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По-перше, в основі всіх колекцій лежить застосування тієї чи іншої інтерфейсу, що визначає базовий функціонал. Серед цих інтерфейсів можна виділити такі: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базовий інтерфейс для всіх колекцій та інших інтерфейсів колекцій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представляє функціонал для структур даних у вигляді черги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представляє функціонал для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двонаправлених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черг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представляє функціональність простих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 розширює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використовується для зберігання безлічі унікальних об'єктів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сортованих колекцій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інтерфейс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колекцій, в яких можна здійснювати пошук за відповідністю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призначений для створення структур даних у вигляді словника, де кожен елемент має певний ключ і значення. На відміну від інших інтерфейсів, колекцій не успадковується від інтерфейсу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C8732F-DBDF-4644-ADAC-001B0C3CAC5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6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638C95-F78F-47F2-8658-F708EC5C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782425"/>
            <a:ext cx="10816472" cy="53945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Ці інтерфейси частково реалізуються абстрактними класами: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базовий абстрактний клас для інших колекцій, який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List,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колекцій у вигляді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Set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для створення колекцій у вигляді множин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AbstractQueue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Queue,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колекцій у вигляді черг та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-apple-system"/>
              </a:rPr>
              <a:t>стеків</a:t>
            </a:r>
            <a:endParaRPr lang="uk-UA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AbstractSequentialList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також 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реалізує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List.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Використовується для створення пов'язаних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Map,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наборів за типом словника з об'єктами у вигляді пари "ключ-значення"</a:t>
            </a:r>
          </a:p>
          <a:p>
            <a:endParaRPr lang="uk-UA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729AEF-9FF8-4578-949A-4CD6B0F8F9A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01B935-BA9F-4BD4-BFD7-0C09A030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782424"/>
            <a:ext cx="11293312" cy="552410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За допомогою застосування вищеописаних інтерфейсів та абстрактних класів у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Java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реалізується широка палітра класів колекцій - списки, множини, черги, відображення та інші, серед яких можна виділити такі: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простий список об'єктів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LinkedList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представляє пов'язаний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ArrayDeque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клас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-apple-system"/>
              </a:rPr>
              <a:t>двонаправленої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 черги, в якій ми можемо зробити вставку та видалення як на початку колекції, так і в її кінці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HashSet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набір об'єктів або хеш-множина, де кожен елемент має ключ - унікальний хеш-код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TreeSet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набір відсортованих об'єктів у вигляді дерева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LinkedHashSet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пов'язана хеш-множина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PriorityQueue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черга пріоритетів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структура даних у вигляді словника, в якому кожен об'єкт має унікальний ключ та деяке значення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структура даних у вигляді дерева, де кожен елемент має унікальний ключ і деяке значення</a:t>
            </a:r>
          </a:p>
          <a:p>
            <a:endParaRPr lang="uk-UA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98118E5-9D4A-4D26-B090-0B356E4B4B0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2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01C1D7-42E1-400B-B125-5C4DD6C6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838" y="302936"/>
            <a:ext cx="6548323" cy="625212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13A140-A976-4565-A72B-65735A39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56" y="160256"/>
            <a:ext cx="1819373" cy="6617616"/>
          </a:xfrm>
        </p:spPr>
        <p:txBody>
          <a:bodyPr vert="vert270">
            <a:norm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колекцій</a:t>
            </a:r>
          </a:p>
        </p:txBody>
      </p:sp>
    </p:spTree>
    <p:extLst>
      <p:ext uri="{BB962C8B-B14F-4D97-AF65-F5344CB8AC3E}">
        <p14:creationId xmlns:p14="http://schemas.microsoft.com/office/powerpoint/2010/main" val="252813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D1740F-1171-4F97-9646-EC36C0A3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2" y="714081"/>
            <a:ext cx="11228335" cy="51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0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146895"/>
            <a:ext cx="10515600" cy="2388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методи, які виконують деякі обчислення, такі як </a:t>
            </a:r>
            <a:r>
              <a:rPr lang="uk-UA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пошук, сортування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об’єктів, які реалізують 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ollection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Вони також реалізують принцип </a:t>
            </a:r>
            <a:r>
              <a:rPr lang="uk-UA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поліморфізма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таким чином один і той же метод може бути використаний в різних реалізаціях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ollection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інтерфейсу.</a:t>
            </a: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Фактично, алгоритми представляють універсальну функціональність.</a:t>
            </a:r>
          </a:p>
          <a:p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558931" y="1963700"/>
            <a:ext cx="8229600" cy="450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IterableVsIterator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//numbers is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List&lt;E&gt; extends Collection&lt;E&gt;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//Collection&lt;E&gt;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List&lt;Integer&gt; numbers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Integer[]{1,2,3,4});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(Integer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numbers)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12841-8C1F-462A-A926-97803EF6CBD8}"/>
              </a:ext>
            </a:extLst>
          </p:cNvPr>
          <p:cNvSpPr txBox="1"/>
          <p:nvPr/>
        </p:nvSpPr>
        <p:spPr>
          <a:xfrm>
            <a:off x="558931" y="1002397"/>
            <a:ext cx="11074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було введено для використання в циклі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foreach.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який реалізує інтерфейс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викликатись в циклі. Наприклад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0004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7032</TotalTime>
  <Words>2624</Words>
  <Application>Microsoft Office PowerPoint</Application>
  <PresentationFormat>Широкоэкранный</PresentationFormat>
  <Paragraphs>202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Колекції</vt:lpstr>
      <vt:lpstr>Презентация PowerPoint</vt:lpstr>
      <vt:lpstr>Презентация PowerPoint</vt:lpstr>
      <vt:lpstr>Презентация PowerPoint</vt:lpstr>
      <vt:lpstr>Визначення колекцій</vt:lpstr>
      <vt:lpstr>Презентация PowerPoint</vt:lpstr>
      <vt:lpstr>Алгоритми (Algorithms)</vt:lpstr>
      <vt:lpstr>Iterable</vt:lpstr>
      <vt:lpstr>Презентация PowerPoint</vt:lpstr>
      <vt:lpstr>Презентация PowerPoint</vt:lpstr>
      <vt:lpstr>Презентация PowerPoint</vt:lpstr>
      <vt:lpstr>Визначення колекцій</vt:lpstr>
      <vt:lpstr>Відмінність Map від інших структур даних</vt:lpstr>
      <vt:lpstr>Відмінність Map від інших структур даних</vt:lpstr>
      <vt:lpstr>Як перебрати всі значення Map</vt:lpstr>
      <vt:lpstr>Презентация PowerPoint</vt:lpstr>
      <vt:lpstr>Як відсортувати ключі карти</vt:lpstr>
      <vt:lpstr>Створення HashMap в Java та робота з класом</vt:lpstr>
      <vt:lpstr>Презентация PowerPoint</vt:lpstr>
      <vt:lpstr>Як відсортувати карти</vt:lpstr>
      <vt:lpstr>HashMap &amp; LinkedHashMap</vt:lpstr>
      <vt:lpstr>TreeMap &amp; WeakHashMap</vt:lpstr>
      <vt:lpstr>У чому різниця між HashMap, TreeMap і Hashtable</vt:lpstr>
      <vt:lpstr>У чому різниця між HashMap, TreeMap і Hashtable</vt:lpstr>
      <vt:lpstr>Презентация PowerPoint</vt:lpstr>
      <vt:lpstr>Як створити двонаправлену карту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6.1. Архітектура колекцій</dc:title>
  <dc:creator>Шейко Ростислав Олександрович</dc:creator>
  <cp:lastModifiedBy>Шейко Ростислав Олександрович</cp:lastModifiedBy>
  <cp:revision>63</cp:revision>
  <dcterms:created xsi:type="dcterms:W3CDTF">2023-12-18T19:21:27Z</dcterms:created>
  <dcterms:modified xsi:type="dcterms:W3CDTF">2024-06-23T20:34:19Z</dcterms:modified>
</cp:coreProperties>
</file>