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83" r:id="rId2"/>
    <p:sldId id="321" r:id="rId3"/>
    <p:sldId id="467" r:id="rId4"/>
    <p:sldId id="484" r:id="rId5"/>
    <p:sldId id="322" r:id="rId6"/>
    <p:sldId id="468" r:id="rId7"/>
    <p:sldId id="485" r:id="rId8"/>
    <p:sldId id="486" r:id="rId9"/>
    <p:sldId id="487" r:id="rId10"/>
    <p:sldId id="488" r:id="rId11"/>
    <p:sldId id="489" r:id="rId12"/>
    <p:sldId id="323" r:id="rId13"/>
    <p:sldId id="324" r:id="rId14"/>
    <p:sldId id="326" r:id="rId15"/>
    <p:sldId id="327" r:id="rId16"/>
    <p:sldId id="458" r:id="rId17"/>
    <p:sldId id="328" r:id="rId18"/>
    <p:sldId id="329" r:id="rId19"/>
    <p:sldId id="334" r:id="rId20"/>
    <p:sldId id="335" r:id="rId21"/>
    <p:sldId id="336" r:id="rId22"/>
    <p:sldId id="337" r:id="rId23"/>
    <p:sldId id="331" r:id="rId24"/>
    <p:sldId id="330" r:id="rId25"/>
    <p:sldId id="332" r:id="rId26"/>
    <p:sldId id="333" r:id="rId27"/>
    <p:sldId id="490" r:id="rId28"/>
    <p:sldId id="491" r:id="rId29"/>
    <p:sldId id="315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456" r:id="rId47"/>
    <p:sldId id="508" r:id="rId48"/>
    <p:sldId id="509" r:id="rId49"/>
    <p:sldId id="510" r:id="rId50"/>
    <p:sldId id="511" r:id="rId51"/>
    <p:sldId id="457" r:id="rId52"/>
    <p:sldId id="512" r:id="rId53"/>
    <p:sldId id="513" r:id="rId54"/>
    <p:sldId id="514" r:id="rId55"/>
    <p:sldId id="316" r:id="rId56"/>
    <p:sldId id="518" r:id="rId5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F87D7-911E-4527-9694-9D5C84DC07D1}" type="datetimeFigureOut">
              <a:rPr lang="uk-UA" smtClean="0"/>
              <a:t>26.06.2024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09FF9-2651-4E8D-B1D9-8F79463855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472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2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130628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12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42671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0D914-6DA0-4040-858D-3F0ECA9D51D2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55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29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935724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635F-3F09-444A-81BC-88DEA58DB39D}" type="slidenum">
              <a:rPr lang="uk-UA" smtClean="0"/>
              <a:t>52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719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62A67-4941-4612-A1AF-B7FED6CF9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FB0007-34A5-499D-9C18-87FE31F0C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928657-B697-4A51-A0DE-FE40D5DE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26.06.2024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E1014-919D-4569-A23D-F68AB8EB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CA6D9-E2BE-4BD4-858D-35C9EB6C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15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EF777-5BE5-48B9-A364-CD36163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80A262-0067-4E1E-858D-202E8BF81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3E8F53-8AB1-4544-B66A-736E0998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26.06.2024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BC201-C78C-4982-BDCA-AB9F24F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6505B-FA30-4D92-8B0C-EBE25503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70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E7EA9F-0C93-4600-A477-39619C19A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189966-1B6A-416B-8C72-B87151755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373AB-C389-4DB9-8C5E-58587A32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26.06.2024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81F53-CB5B-4D10-AE72-83E4F021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069AE6-EA91-437C-A3D1-26010E02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2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88591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ACA17-1D3A-45D1-BFE4-FA21D716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652D1-085B-4987-9FF3-D85A1602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FEE50-531A-45AE-BFD8-6DCFD2AF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26.06.2024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480BE-A681-47DA-9FE3-8448246E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5EFCFC-456B-4C53-9FFA-6AFEFC49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15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32E71-862C-430D-ADF0-FAAE6C6C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BE18B8-C4B3-4F2E-8F60-8FD3D585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BD5C6F-46EB-4898-AE61-30648FCB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26.06.2024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1C6FC0-289D-4724-95BD-8685CC29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B9E50-97AA-47EC-9E76-F3128A7C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806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A1BA8-7F8A-4E67-964B-B272FBC0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1DDA0-E902-40E1-84B9-DCD23DC3D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2961D3-8AC4-42A6-94A8-1B1EA1F5A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86A05C-A20F-4CFA-B4A8-3823E215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26.06.2024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CF5A1-C4D6-48E0-9B1C-86D5C724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9FC92A-1F29-44CA-81DD-758809A9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27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2F883-D076-4FB5-BDED-55CEEEFE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87BA5-C1DB-4BDC-B607-631AC2539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5618F5-447F-4E7B-B263-4752E623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316DD0-7047-4C3B-B5F5-A9588A84B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536754-DC62-4B0C-AC41-F5B472EDD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BFD108-0982-47FD-9358-07435B1B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26.06.2024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D4FC62-4871-400E-8DFA-A90E4437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FB5D6E-07F2-4634-BD2D-9B0C5C5D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50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A7583-2086-4FBE-B057-312FCD88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EBA584-83F5-4003-A43A-431CEB4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26.06.2024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C5F764-F36A-41AF-859A-3B778967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9418E-1A8B-4A08-9389-AE18A4E1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305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98F19A-ACC5-4573-AF5A-91AA881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26.06.2024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810A7F-7CB6-40D3-AD59-958C887A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3B31E-44B5-442B-938C-DB91599A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83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52BE1-09AC-4E66-9276-9063FEC6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C12E4-520A-467D-A410-0D135347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D6D02F-A8E4-48AA-B0EF-C8D314195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2384D2-C268-4888-9F16-007B6522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26.06.2024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BE84E3-AE53-40FA-9A74-687419DE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E48D7-0814-4ABA-8F44-40353D10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864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8676F-BECB-4FF9-8F40-71CC7814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46993A-012B-4573-9CA5-377540562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185117-66DA-4AA2-8D8A-C3BEFF736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D0B008-9B14-4635-B9D0-ABFBEC1B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466-2303-42CB-9FA8-8B6EFE5FE206}" type="datetimeFigureOut">
              <a:rPr lang="uk-UA" smtClean="0"/>
              <a:t>26.06.2024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3FFB25-FCBC-4706-AE1D-EDB71133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8CD4F-23EC-48FD-AEA3-9D9ADF36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177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761BC-8682-42F9-B3E3-B2D6F5CA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E1C6D2-EBF7-4FDE-965B-0B0F74D1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E9C5E-79AD-4B5C-B63B-D5CA7DDD7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2466-2303-42CB-9FA8-8B6EFE5FE206}" type="datetimeFigureOut">
              <a:rPr lang="uk-UA" smtClean="0"/>
              <a:t>26.06.2024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502768-A848-4210-8A67-D332382E5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1E935-E2F7-4385-9679-379D36B59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9634-FDA2-416B-AEA1-C8FB0D8F00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97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List. Queue</a:t>
            </a:r>
            <a:r>
              <a:rPr lang="ru-RU" sz="8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5074C6-86DC-4926-A89F-8DF4243AC3E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B7F34-7929-47D6-ABFE-DA75500BDE97}"/>
              </a:ext>
            </a:extLst>
          </p:cNvPr>
          <p:cNvSpPr txBox="1"/>
          <p:nvPr/>
        </p:nvSpPr>
        <p:spPr>
          <a:xfrm>
            <a:off x="499621" y="121605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 видалити елемент по індексу: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51190-76CE-449A-B00A-4521FD93A979}"/>
              </a:ext>
            </a:extLst>
          </p:cNvPr>
          <p:cNvSpPr txBox="1"/>
          <p:nvPr/>
        </p:nvSpPr>
        <p:spPr>
          <a:xfrm>
            <a:off x="499621" y="16777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4D5F800-C206-42EF-AFD4-4CC7AE4AE764}"/>
              </a:ext>
            </a:extLst>
          </p:cNvPr>
          <p:cNvSpPr/>
          <p:nvPr/>
        </p:nvSpPr>
        <p:spPr>
          <a:xfrm>
            <a:off x="499621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3ACC0BA-E060-4A1E-A11C-CA2BDED154D4}"/>
              </a:ext>
            </a:extLst>
          </p:cNvPr>
          <p:cNvSpPr/>
          <p:nvPr/>
        </p:nvSpPr>
        <p:spPr>
          <a:xfrm>
            <a:off x="3234965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uk-UA" sz="12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25480EB-96E5-4E41-B0A0-6756F1E71ECE}"/>
              </a:ext>
            </a:extLst>
          </p:cNvPr>
          <p:cNvSpPr/>
          <p:nvPr/>
        </p:nvSpPr>
        <p:spPr>
          <a:xfrm>
            <a:off x="5970309" y="2531952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str4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str2</a:t>
            </a:r>
          </a:p>
          <a:p>
            <a:pPr algn="ctr"/>
            <a:endParaRPr lang="uk-UA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3FE8B-7989-4A01-AED9-AA71B1FC6C8B}"/>
              </a:ext>
            </a:extLst>
          </p:cNvPr>
          <p:cNvSpPr txBox="1"/>
          <p:nvPr/>
        </p:nvSpPr>
        <p:spPr>
          <a:xfrm>
            <a:off x="567180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6A09E-D262-45F7-AE77-9741949F020C}"/>
              </a:ext>
            </a:extLst>
          </p:cNvPr>
          <p:cNvSpPr txBox="1"/>
          <p:nvPr/>
        </p:nvSpPr>
        <p:spPr>
          <a:xfrm>
            <a:off x="3302524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A66C6-D570-4EDF-B9D8-0772E41A2F2F}"/>
              </a:ext>
            </a:extLst>
          </p:cNvPr>
          <p:cNvSpPr txBox="1"/>
          <p:nvPr/>
        </p:nvSpPr>
        <p:spPr>
          <a:xfrm>
            <a:off x="6037869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9B6746B4-8ABA-4048-9C7B-6057797A9F0E}"/>
              </a:ext>
            </a:extLst>
          </p:cNvPr>
          <p:cNvSpPr/>
          <p:nvPr/>
        </p:nvSpPr>
        <p:spPr>
          <a:xfrm>
            <a:off x="2784048" y="2712241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0D272642-97E2-4C17-B945-A8157BAD473E}"/>
              </a:ext>
            </a:extLst>
          </p:cNvPr>
          <p:cNvSpPr/>
          <p:nvPr/>
        </p:nvSpPr>
        <p:spPr>
          <a:xfrm flipH="1">
            <a:off x="2765980" y="3067513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FC4E6C10-710A-4F5D-8835-B97716AD4BDE}"/>
              </a:ext>
            </a:extLst>
          </p:cNvPr>
          <p:cNvSpPr/>
          <p:nvPr/>
        </p:nvSpPr>
        <p:spPr>
          <a:xfrm>
            <a:off x="5537462" y="2712241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9975F67B-D9A7-49CD-820F-5F268FA6C016}"/>
              </a:ext>
            </a:extLst>
          </p:cNvPr>
          <p:cNvSpPr/>
          <p:nvPr/>
        </p:nvSpPr>
        <p:spPr>
          <a:xfrm flipH="1">
            <a:off x="5519394" y="3067513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87DF4E3-1DEF-4067-86EA-3A4979FC08CC}"/>
              </a:ext>
            </a:extLst>
          </p:cNvPr>
          <p:cNvSpPr/>
          <p:nvPr/>
        </p:nvSpPr>
        <p:spPr>
          <a:xfrm>
            <a:off x="8705653" y="2554341"/>
            <a:ext cx="2589227" cy="10263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str1.next = str3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tr3.previous = str1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str2.next = 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str2.previous = null</a:t>
            </a:r>
          </a:p>
          <a:p>
            <a:endParaRPr lang="uk-UA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91267-0D8A-4CAB-AA43-9B7974CAA035}"/>
              </a:ext>
            </a:extLst>
          </p:cNvPr>
          <p:cNvSpPr txBox="1"/>
          <p:nvPr/>
        </p:nvSpPr>
        <p:spPr>
          <a:xfrm>
            <a:off x="8773214" y="2139388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44C3CC-754A-4340-B892-68F5E944CF1C}"/>
              </a:ext>
            </a:extLst>
          </p:cNvPr>
          <p:cNvSpPr txBox="1"/>
          <p:nvPr/>
        </p:nvSpPr>
        <p:spPr>
          <a:xfrm>
            <a:off x="499621" y="381236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6C10F6F-E266-4BD6-AF8C-02B9099C90BF}"/>
              </a:ext>
            </a:extLst>
          </p:cNvPr>
          <p:cNvSpPr/>
          <p:nvPr/>
        </p:nvSpPr>
        <p:spPr>
          <a:xfrm>
            <a:off x="2312709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str3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06D4F85-9647-4F15-BCD5-56236F8AF631}"/>
              </a:ext>
            </a:extLst>
          </p:cNvPr>
          <p:cNvSpPr/>
          <p:nvPr/>
        </p:nvSpPr>
        <p:spPr>
          <a:xfrm>
            <a:off x="5048053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pPr algn="ctr"/>
            <a:endParaRPr lang="uk-UA" sz="1200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A7455FB-BAEA-4C7C-8AE9-C87387E2C5BB}"/>
              </a:ext>
            </a:extLst>
          </p:cNvPr>
          <p:cNvSpPr/>
          <p:nvPr/>
        </p:nvSpPr>
        <p:spPr>
          <a:xfrm>
            <a:off x="7783397" y="486193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str1</a:t>
            </a:r>
          </a:p>
          <a:p>
            <a:pPr algn="ctr"/>
            <a:endParaRPr lang="uk-UA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9D13DA-0F95-461E-B49F-52D4460D8986}"/>
              </a:ext>
            </a:extLst>
          </p:cNvPr>
          <p:cNvSpPr txBox="1"/>
          <p:nvPr/>
        </p:nvSpPr>
        <p:spPr>
          <a:xfrm>
            <a:off x="2380268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A0B13-AB8D-4031-A42D-5551C40CEB2A}"/>
              </a:ext>
            </a:extLst>
          </p:cNvPr>
          <p:cNvSpPr txBox="1"/>
          <p:nvPr/>
        </p:nvSpPr>
        <p:spPr>
          <a:xfrm>
            <a:off x="5115612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00E4B1-5AC4-4EAF-963C-221E1B9C606B}"/>
              </a:ext>
            </a:extLst>
          </p:cNvPr>
          <p:cNvSpPr txBox="1"/>
          <p:nvPr/>
        </p:nvSpPr>
        <p:spPr>
          <a:xfrm>
            <a:off x="7850957" y="44693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B361CFD6-9792-4F52-8098-57F3506937F7}"/>
              </a:ext>
            </a:extLst>
          </p:cNvPr>
          <p:cNvCxnSpPr>
            <a:stCxn id="23" idx="2"/>
            <a:endCxn id="21" idx="2"/>
          </p:cNvCxnSpPr>
          <p:nvPr/>
        </p:nvCxnSpPr>
        <p:spPr>
          <a:xfrm rot="5400000">
            <a:off x="6156488" y="3152936"/>
            <a:ext cx="12700" cy="5470688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39EEED85-D7B7-4868-841B-5FF24AEC280F}"/>
              </a:ext>
            </a:extLst>
          </p:cNvPr>
          <p:cNvCxnSpPr>
            <a:stCxn id="21" idx="2"/>
            <a:endCxn id="23" idx="2"/>
          </p:cNvCxnSpPr>
          <p:nvPr/>
        </p:nvCxnSpPr>
        <p:spPr>
          <a:xfrm rot="16200000" flipH="1">
            <a:off x="6156488" y="3152936"/>
            <a:ext cx="12700" cy="5470688"/>
          </a:xfrm>
          <a:prstGeom prst="curvedConnector3">
            <a:avLst>
              <a:gd name="adj1" fmla="val 35814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06EE885-68D3-4FE1-B2ED-FC550B7523D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CD882-4F2A-4CDF-B693-0080B939E3CF}"/>
              </a:ext>
            </a:extLst>
          </p:cNvPr>
          <p:cNvSpPr txBox="1"/>
          <p:nvPr/>
        </p:nvSpPr>
        <p:spPr>
          <a:xfrm>
            <a:off x="801278" y="1084082"/>
            <a:ext cx="11123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ми спробуємо вставити у середину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мільйонів елементів, то: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1873 м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витратить на це 181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ми спробуємо вставити у початок списку таку ж кількість елементів: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107 м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витратить на це 43448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мілісекунд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дуже важливо правильно обирати свою колекцію під свою задачу!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5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D25832-3B9A-44A4-8D13-F2E658AD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2" y="862012"/>
            <a:ext cx="60864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43932" y="791852"/>
            <a:ext cx="10515600" cy="5564498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призначена для розміщення елементу перед його обробкою. 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колекцію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 для вставки, вибірки і перегляду елементів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сховище елементів, призначених для обробки.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Крім базових методів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додаткові методи для додавання, отримання і перевірки елементів.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Найчастіше порядок видачі елементів відповідає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(first-in, first-out)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в загальному випадку визначається конкретною реалізацією.</a:t>
            </a:r>
          </a:p>
          <a:p>
            <a:pPr algn="just">
              <a:buNone/>
            </a:pP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не можуть зберігати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endParaRPr lang="ru-RU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черги може бути обмежений розмір.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39680F3-5533-4E72-8BC4-5863EAFA898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6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835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Collection&lt;E&gt;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element();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повертає, але не видаляє головний елемент черги</a:t>
            </a:r>
          </a:p>
          <a:p>
            <a:pPr marL="723900" indent="-368300" algn="just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offer(E o);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додає в кінець черги новий елемент і повертає </a:t>
            </a:r>
            <a:r>
              <a:rPr lang="uk-UA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якщо вставка вдалась.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peek();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перший елемент черги, не видаляючи його.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poll();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перший елемент і видаляє його з черги</a:t>
            </a:r>
          </a:p>
          <a:p>
            <a:pPr marL="723900" indent="-368300" algn="just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	remove();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 і видаляє головний елемент черги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107E42-9278-432B-823C-12B1C00D639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9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033773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AbstractQueue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методи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Queue: </a:t>
            </a: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indent="-436563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offer(Object o)</a:t>
            </a: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poll()</a:t>
            </a: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ADBA401-1C85-403F-8835-8A5054358B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1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413DD-7AE9-47E8-8D07-86B0C476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 реалізацію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8FDFD-C705-44C1-B80F-F9E64B9D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єдина пряма реалізація інтерфейсу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беручи до уваги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більше є списком, ніж чергою).</a:t>
            </a: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Ця черга упорядковує елементи або за їх натуральним порядком (використовуючи інтерфейс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з допомогою інтерфейсу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отриманому в конструкторі.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5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5292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6017" name="Rectangle 1"/>
          <p:cNvSpPr>
            <a:spLocks noChangeAspect="1" noChangeArrowheads="1"/>
          </p:cNvSpPr>
          <p:nvPr/>
        </p:nvSpPr>
        <p:spPr bwMode="auto">
          <a:xfrm>
            <a:off x="1371600" y="1295138"/>
            <a:ext cx="10210801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QueueExample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queue.size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&gt; 0)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queue.remove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238612" y="5997451"/>
            <a:ext cx="48013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Oklahoma Indiana Georgia Texas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2438400" y="5614988"/>
            <a:ext cx="7315200" cy="4286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sz="2400" dirty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269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2107"/>
            <a:ext cx="10515600" cy="522485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реалізувати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чергу, яка дозволяє вставку і видалення елементів в два кінці черги.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 «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чергу і, відповідно, методи доступу до першого і останнього елементів двосторонньої черги. 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забезпечують видалення, вставку і обробку елементів. Кожен з цих методів існує в двох формах. </a:t>
            </a:r>
          </a:p>
          <a:p>
            <a:pPr algn="just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Одні методи створюють виключну ситуацію у випадку невдалого завершення, інші повертають яке-небудь зі значень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залежності від типу операції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0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090334"/>
            <a:ext cx="10515600" cy="4351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клас черги з пріоритетами. За умовчанням черга з пріоритетами розміщує елементи відповідно природному порядку сортування використовуючи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 з найменшим значенням присвоюється найбільший пріоритет. Якщо декілька елементів мають однаковий найвищий елемент – зв’язок визначається довільно.</a:t>
            </a:r>
          </a:p>
          <a:p>
            <a:pPr algn="just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 можна вказати спеціальний порядок розміщення, використовуючи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A6D0B8D-F332-4EAA-88F2-54CE3E93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4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0874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47323" y="1087438"/>
            <a:ext cx="9697354" cy="5296800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List&lt;E&gt;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впорядкована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елементів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позиційний доступ (доступ за номером елемента)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елемента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 e)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новий елемент 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кінець списку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 index, E element)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вставляє елемент на задану позицію</a:t>
            </a:r>
          </a:p>
          <a:p>
            <a:pPr lv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елемент з масиву (перше входження)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remove(int index)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sort(Comparator&lt;? super E&gt; c)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список з використанням заданого компаратору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get(int index)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 set(int index, E element)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заміняє елемент на заданій позиції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індекс першого входження заданого елементу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 o)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індекс останнього входження заданого елементу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 size()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елементів в списку</a:t>
            </a:r>
          </a:p>
          <a:p>
            <a:pPr lvl="1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831590" y="1179513"/>
            <a:ext cx="2843213" cy="1755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java.util.LinkedList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java.util.Vector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java.util.Stack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9381" name="Прямая соединительная линия 5"/>
          <p:cNvCxnSpPr>
            <a:cxnSpLocks noChangeShapeType="1"/>
          </p:cNvCxnSpPr>
          <p:nvPr/>
        </p:nvCxnSpPr>
        <p:spPr bwMode="auto">
          <a:xfrm>
            <a:off x="7717289" y="1087438"/>
            <a:ext cx="0" cy="1847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382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7717289" y="2935288"/>
            <a:ext cx="3219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0249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4205" y="1414021"/>
            <a:ext cx="11236751" cy="4762942"/>
          </a:xfrm>
        </p:spPr>
        <p:txBody>
          <a:bodyPr/>
          <a:lstStyle/>
          <a:p>
            <a:pPr>
              <a:buNone/>
            </a:pPr>
            <a:r>
              <a:rPr lang="uk-U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Конструктори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чергу з пріоритетами початковою ємністю 11, яка розміщує елементи відповідно природному порядку сортування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c); 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Comparator&lt;? super E&gt; comparator); 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 extends E&gt; c);</a:t>
            </a:r>
          </a:p>
          <a:p>
            <a:pPr marL="1168400" indent="-444500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 extends E&gt; c);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D22F9A0-027B-4AD4-9F9C-183FAE98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153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</p:txBody>
      </p:sp>
    </p:spTree>
    <p:extLst>
      <p:ext uri="{BB962C8B-B14F-4D97-AF65-F5344CB8AC3E}">
        <p14:creationId xmlns:p14="http://schemas.microsoft.com/office/powerpoint/2010/main" val="1331912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586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1313416" y="1031815"/>
            <a:ext cx="9565167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PriorityQueueExample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queue1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"Priority queue using Comparable:"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(queue1.size() &gt; 0)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(queue1.remove()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4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104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496478" y="829133"/>
            <a:ext cx="9879628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queue2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&lt;String&gt;(4,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lang="en-US" sz="20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reverseOrder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lang="en-US" sz="20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nPriority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queue using Comparator:"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(queue2.size() &gt; 0) 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(queue2.remove() +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7595870" y="4986986"/>
            <a:ext cx="1578429" cy="3905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spect="1" noChangeArrowheads="1"/>
          </p:cNvSpPr>
          <p:nvPr/>
        </p:nvSpPr>
        <p:spPr bwMode="auto">
          <a:xfrm>
            <a:off x="7595870" y="5425598"/>
            <a:ext cx="459613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 queue using Comparable: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Georgia Indiana Oklahoma Texas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Priority queue using Comparator: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Texas Oklahoma Indiana Georgia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06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3101" y="1168706"/>
            <a:ext cx="11745797" cy="452058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ефективна реалізація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змінного розміру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 пусту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місткістю 16 елементів</a:t>
            </a: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E&gt; c);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елементів колекції в тому порядку, в якому вони повертаються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ітератором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колекції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1163638" indent="-436563" algn="just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створює пусту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двонаправлену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чергу з місткістю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C21B0EE-8C68-411E-80E4-B9EF293935D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70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952107"/>
            <a:ext cx="10515600" cy="4351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Друга форма додавання елементів в чергу зроблена спеціально для реалізацій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мають обмеження за розміром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addFirst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addLast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вставляють елементи в початок і в кінець черги відповідно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успадкований від 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абсолютно аналогічний методу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addLast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49DF95B-6CA4-4B70-A750-11667125CC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5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45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981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</a:t>
            </a:r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6070598"/>
            <a:ext cx="7315200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929" name="Rectangle 1"/>
          <p:cNvSpPr>
            <a:spLocks noChangeArrowheads="1"/>
          </p:cNvSpPr>
          <p:nvPr/>
        </p:nvSpPr>
        <p:spPr bwMode="auto">
          <a:xfrm>
            <a:off x="1271561" y="1218078"/>
            <a:ext cx="9126203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DequeExample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java.util.Deque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&lt;String&gt;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ru-RU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deque.addFirst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() &gt; 0)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deque.remove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4332372" y="6128086"/>
            <a:ext cx="48013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Texas Oklahoma Indiana Georgia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26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856573" y="812165"/>
            <a:ext cx="8510663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se.queue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ArrayDequeExample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stack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stack.isEmpty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(stack.pop() +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queue.isEmpty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queue.remove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0045906" y="1292012"/>
            <a:ext cx="1795684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045906" y="1863516"/>
            <a:ext cx="17956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 C B A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 C 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39ABFBF-9910-4C10-AC5F-5F52F40620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89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Черги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16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C3D2-19BE-4905-9290-6A3A84A1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03314"/>
          </a:xfrm>
        </p:spPr>
        <p:txBody>
          <a:bodyPr>
            <a:noAutofit/>
          </a:bodyPr>
          <a:lstStyle/>
          <a:p>
            <a:pPr algn="ctr"/>
            <a:r>
              <a:rPr lang="uk-U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таке множина (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Set) 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1D92A-16C5-4FFD-BD67-249D916A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52" y="603315"/>
            <a:ext cx="11463780" cy="4351338"/>
          </a:xfrm>
        </p:spPr>
        <p:txBody>
          <a:bodyPr/>
          <a:lstStyle/>
          <a:p>
            <a:pPr algn="l" fontAlgn="base"/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Як ми вже говорили, множина - це такий самий спосіб зберігання даних, як масив чи список. Але особливість множини в тому, що вона може зберігати тільки унікальні значення.</a:t>
            </a:r>
            <a:endParaRPr lang="uk-UA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0" indent="0" algn="l" fontAlgn="base">
              <a:buNone/>
            </a:pPr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Наприклад, якщо ми маємо безліч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Integer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-</a:t>
            </a:r>
            <a:r>
              <a:rPr lang="uk-UA" b="0" i="0" dirty="0" err="1">
                <a:solidFill>
                  <a:srgbClr val="444444"/>
                </a:solidFill>
                <a:effectLst/>
                <a:latin typeface="inherit"/>
              </a:rPr>
              <a:t>ів</a:t>
            </a:r>
            <a:r>
              <a:rPr lang="uk-UA" b="0" i="0" dirty="0">
                <a:solidFill>
                  <a:srgbClr val="444444"/>
                </a:solidFill>
                <a:effectLst/>
                <a:latin typeface="inherit"/>
              </a:rPr>
              <a:t> - у ньому лежать числа 1, 2, 3, 4 і 5:</a:t>
            </a:r>
            <a:endParaRPr lang="uk-UA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A86A7B-868C-4817-81FC-01979F7F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18" y="3174910"/>
            <a:ext cx="4846163" cy="27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4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9E34BC-82C5-42DB-96D1-DBACC8C4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829559"/>
            <a:ext cx="10693924" cy="5347404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туди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одиницю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 нас не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вийде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тому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більшості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29FC11B-F8F9-476D-9FBD-07CBAE20273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Що таке множина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Set) 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B2E294-83AF-4BBD-810E-E1886767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6" y="2169306"/>
            <a:ext cx="3965494" cy="251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93E29-6587-45B5-AD57-0BF9FF1547E2}"/>
              </a:ext>
            </a:extLst>
          </p:cNvPr>
          <p:cNvSpPr txBox="1"/>
          <p:nvPr/>
        </p:nvSpPr>
        <p:spPr>
          <a:xfrm>
            <a:off x="659876" y="5018144"/>
            <a:ext cx="10058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унікальність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своїх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Можете бути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спокійні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дублюватись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нічого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буде.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89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3906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Set&lt;E&gt;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унікальних об’єктів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містить тільки методи, успадковані 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java.util.HashSet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java.util.LinkedHashSet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2" lvl="1" indent="0">
              <a:buNone/>
              <a:defRPr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76797-EFAA-20DC-89FD-D3DBDFD6D407}"/>
              </a:ext>
            </a:extLst>
          </p:cNvPr>
          <p:cNvSpPr txBox="1"/>
          <p:nvPr/>
        </p:nvSpPr>
        <p:spPr>
          <a:xfrm>
            <a:off x="5627803" y="3429000"/>
            <a:ext cx="5441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Set&lt;String&gt; set = new HashSet&lt;&gt;()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("two");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("three");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(set);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0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80A07-D8F1-4C28-A624-1A9C0A04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66751-A27B-465D-A4BF-81C07D41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346"/>
            <a:ext cx="10515600" cy="3462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мабуть найчастіше використовувана колекція.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звичайний масив, довжина якого автоматично збільшується при додаванні нових елементів.</a:t>
            </a:r>
            <a:b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як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масив, то час доступу до елементу за індексом мінімальний (на відміну від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видаленні довільного елементу зі списку, всі елементи, які знаходяться «правіше» зміщуються на одну клітинку вліво, при цьому реальний розмір масиву (його ємність,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міняється. Якщо при додаванні елементу з’ясовується, що масив повністю заповнений, то буде створений новий масив розміром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 * 3) / 2 + 1,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який будуть поміщені всі елементи зі старого масиву + новий, додаваний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1596161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5C80D-F9A6-4EDA-BC7C-4EBBD67E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4081"/>
          </a:xfrm>
        </p:spPr>
        <p:txBody>
          <a:bodyPr>
            <a:normAutofit/>
          </a:bodyPr>
          <a:lstStyle/>
          <a:p>
            <a:pPr algn="ctr"/>
            <a:r>
              <a:rPr lang="uk-UA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 є види множин</a:t>
            </a:r>
            <a:endParaRPr lang="uk-UA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4F089A-7AC8-4A1F-AE39-53C07EDF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0" y="1238250"/>
            <a:ext cx="3190875" cy="43815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AA13974-6882-4A02-A41C-CBB835DB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034" y="2121031"/>
            <a:ext cx="6411065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бачите, є три основні види множин -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Є й інші - але поки ми тільки знайомимося з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-ми, поки нам знати нам їх зовсім не обов'язково 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найчастіше використовується 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AutoShape 2" descr="🙂">
            <a:extLst>
              <a:ext uri="{FF2B5EF4-FFF2-40B4-BE49-F238E27FC236}">
                <a16:creationId xmlns:a16="http://schemas.microsoft.com/office/drawing/2014/main" id="{9B3F6B8C-C075-4DF5-B4BD-04CB2C5AB8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4613" y="-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6227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0220B-3A7A-4AE4-92F7-42D7D12A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Чим відрізняються </a:t>
            </a:r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HashSet, </a:t>
            </a:r>
            <a:r>
              <a:rPr lang="en-US" sz="4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4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51F99-619D-434F-905A-5A29FE63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300899"/>
            <a:ext cx="10599656" cy="4876064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елементи в довільному порядку, зате швидко шукає. Підходить, якщо порядок не важливий, але важлива швидкість. Більше того, для оптимізації пошуку,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 елементи так, як йому зручно.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 елементи в порядку додавання, зате працює повільніше.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елементи відсортованими.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29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3959EE-865F-47E2-96DF-0FE19D5E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385887"/>
            <a:ext cx="7896225" cy="408622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1809A7A-4B9D-4EC5-A06F-4FC12406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57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14F6145-EA5F-47DD-BA7B-95590A44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982645"/>
            <a:ext cx="10515601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реалізує інтерфейс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заснований на хеш-таблиці, а також підтримується за допомогою екземпляра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не впорядковані, немає жодних гарантій, що елементи будуть у тому ж порядку через якийсь час. Операції додавання, видалення та пошуку будуть виконуватися за константний час за умови, що хеш-функція правильно розподіляє елементи по «кошиках», про що буде розказано далі. 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9425F14-11B4-43CD-BC0A-686995BF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43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84FC183-ED08-4EAD-8F57-F570BFE0E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065229"/>
            <a:ext cx="11353800" cy="40036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 важливих пунктів про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Т.к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клас реалізує інтерфейс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він може зберігати лише унікальні значення;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зберігати значення NULL;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додавання елементів обчислюється за допомогою хеш-коду;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також реалізує інтерфейси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3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A48F73-04B1-4544-8ECD-A64C5EBA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78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332E5C-2331-4380-A9CF-3A8088D4CA94}"/>
              </a:ext>
            </a:extLst>
          </p:cNvPr>
          <p:cNvSpPr txBox="1"/>
          <p:nvPr/>
        </p:nvSpPr>
        <p:spPr>
          <a:xfrm>
            <a:off x="675587" y="1282045"/>
            <a:ext cx="108408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підтримки постійного часу виконання операцій час, що витрачається на дії 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має бути прямо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пропорційно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кількості елементів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«ємність» вбудованого екземпляра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(кількість «кошиків»).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для підтримки продуктивності дуже важливо не встановлювати надто високу початкову ємність (або занадто низький коефіцієнт завантаження).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Початкова ємність – початкова кількість осередків («кошиків») у хеш-таблиці. Якщо всі осередки будуть заповнені, їхня кількість збільшиться автоматично.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E18402-55A5-4966-8E4C-8A9DE58B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1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8F16A-BF5E-410C-9014-1AB1DA83283D}"/>
              </a:ext>
            </a:extLst>
          </p:cNvPr>
          <p:cNvSpPr txBox="1"/>
          <p:nvPr/>
        </p:nvSpPr>
        <p:spPr>
          <a:xfrm>
            <a:off x="593889" y="989814"/>
            <a:ext cx="1114248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– показник того, як заповненим може бути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того моменту, коли його ємність автоматично збільшиться. Коли кількість елементів 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стає більшою, ніж добуток початкової ємності та коефіцієнта завантаження, хеш-таблиця ре-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хешується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(заново обчислюються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хешкоди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елементів, і таблиця перебудовується згідно з отриманими значеннями) і кількість осередків у ній збільшується в 2 рази.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9C01EE-B25C-4671-AD24-E4EFEC67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A6BD3-F7A8-4BE9-B0CC-D4EAEB9E2350}"/>
              </a:ext>
            </a:extLst>
          </p:cNvPr>
          <p:cNvSpPr txBox="1"/>
          <p:nvPr/>
        </p:nvSpPr>
        <p:spPr>
          <a:xfrm>
            <a:off x="593889" y="4275159"/>
            <a:ext cx="11312165" cy="40011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Коефіцієнт завантаження = Кількість елементів, що зберігаються в таблиці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7A228-33D7-4102-B114-5C1B4D7CE4FA}"/>
              </a:ext>
            </a:extLst>
          </p:cNvPr>
          <p:cNvSpPr txBox="1"/>
          <p:nvPr/>
        </p:nvSpPr>
        <p:spPr>
          <a:xfrm>
            <a:off x="593889" y="4837827"/>
            <a:ext cx="111424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якщо початкова кількість осередків у таблиці дорівнює 16 і коефіцієнт завантаження дорівнює 0,75, то з цього випливає, що коли кількість заповнених осередків досягне 12, їх кількість автоматично збільшиться.</a:t>
            </a:r>
          </a:p>
        </p:txBody>
      </p:sp>
    </p:spTree>
    <p:extLst>
      <p:ext uri="{BB962C8B-B14F-4D97-AF65-F5344CB8AC3E}">
        <p14:creationId xmlns:p14="http://schemas.microsoft.com/office/powerpoint/2010/main" val="3117515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051FAF-8319-4C40-970A-127FCC992FA2}"/>
              </a:ext>
            </a:extLst>
          </p:cNvPr>
          <p:cNvSpPr txBox="1"/>
          <p:nvPr/>
        </p:nvSpPr>
        <p:spPr>
          <a:xfrm>
            <a:off x="571893" y="733246"/>
            <a:ext cx="1104821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та початкова ємність – два основні чинники, від яких залежить продуктивність операцій із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завантаження, що дорівнює 0,75, у середньому забезпечує хорошу продуктивність. Якщо цей параметр збільшити, тоді зменшиться навантаження на пам'ять (оскільки це зменшить кількість операцій ре-хешування і перебудови), але це вплине на операції додавання та пошуку.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Щоб мінімізувати час, що витрачається на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рехешування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потрібно правильно підібрати параметр початкової ємності. Якщо початкова ємність більше, ніж максимальна кількість елементів, поділена на коефіцієнт завантаження, ніякої операції ре-хешування не відбудеться в принципі.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5B8E728-DA53-49A4-B5C9-BBD8DB64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5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35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D0A000-681D-4EAC-97F6-67FD06411725}"/>
              </a:ext>
            </a:extLst>
          </p:cNvPr>
          <p:cNvSpPr txBox="1"/>
          <p:nvPr/>
        </p:nvSpPr>
        <p:spPr>
          <a:xfrm>
            <a:off x="605673" y="802990"/>
            <a:ext cx="108761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Важливо: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є структурою даних із вбудованою синхронізацією, тому якщо з ним працюють одночасно кілька потоків, і щонайменше один із них намагається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внести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зміни, необхідно забезпечити синхронізований доступ ззовні. Часто це робиться за рахунок іншого об'єкта, що синхронізується,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інкапсулюючого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Якщо такого об'єкта немає, то найкраще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підійде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Collections.synchronizedSet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На даний момент це найкращий засіб для запобігання несинхронізованим операціям з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275659-5F3F-4E64-8DB2-6FF2ECC8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98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589B9-EA7D-4FBA-BC2C-B626F9EC5549}"/>
              </a:ext>
            </a:extLst>
          </p:cNvPr>
          <p:cNvSpPr txBox="1"/>
          <p:nvPr/>
        </p:nvSpPr>
        <p:spPr>
          <a:xfrm>
            <a:off x="605672" y="5476130"/>
            <a:ext cx="10876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Set s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Collections.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synchronizedSet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HashSet(...));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26574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AF48796-4870-47C8-86FA-A59CD0F4A74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2299D-FDC3-420A-B63E-57A3949511E5}"/>
              </a:ext>
            </a:extLst>
          </p:cNvPr>
          <p:cNvSpPr txBox="1"/>
          <p:nvPr/>
        </p:nvSpPr>
        <p:spPr>
          <a:xfrm>
            <a:off x="216816" y="802990"/>
            <a:ext cx="118023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за замовчуванням.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Початкова ємність за замовчуванням – 16, коефіцієнт завантаження – 0,75.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initialCapacity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із заданою початковою ємністю.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 завантаження – 0,75.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initialCapacity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loadFactor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із заданими початковою ємністю та коефіцієнтом завантаження.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 – конструктор, який додає елементи з іншої колекції.</a:t>
            </a:r>
          </a:p>
        </p:txBody>
      </p:sp>
    </p:spTree>
    <p:extLst>
      <p:ext uri="{BB962C8B-B14F-4D97-AF65-F5344CB8AC3E}">
        <p14:creationId xmlns:p14="http://schemas.microsoft.com/office/powerpoint/2010/main" val="132269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0B209F-8AA2-46FD-9486-B417F22254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Конструктор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3BE8F1-DB4F-42CD-BF96-A84E4C21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43" y="1252701"/>
            <a:ext cx="106727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порожній список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 &lt;? extends E&gt; col):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список, до якого додаються всі елементи колекції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(int capacity):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список, який має початкову ємність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93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3B1DB-25D5-4DC9-9E0B-9F832C0E16D2}"/>
              </a:ext>
            </a:extLst>
          </p:cNvPr>
          <p:cNvSpPr txBox="1"/>
          <p:nvPr/>
        </p:nvSpPr>
        <p:spPr>
          <a:xfrm>
            <a:off x="544791" y="1089898"/>
            <a:ext cx="1110241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Test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HashSet&lt;String&gt; h =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HashSet&lt;String&gt;();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Додаємо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лементы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 допомогою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метода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"Australia"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"South Africa"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спробуємо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додати ще один такий ж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Виводимо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лементи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консоль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 contains India or not:"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Ви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даляємо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лементы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множини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допомогою метода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"Australia"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 after removing Australia:"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+h);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Пройдемося по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лементам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HashSet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допомогою </a:t>
            </a:r>
            <a:r>
              <a:rPr lang="uk-U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uk-UA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тератора</a:t>
            </a:r>
            <a:r>
              <a:rPr lang="uk-UA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"Iterating over list:"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Iterator&lt;String&gt;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16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E84853D-268A-4300-9C9B-D7FF2D990ED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68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D3FDE83-506F-45D5-9D53-0396BB2097A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ABC0F-C81F-40CC-B2C3-86DABD5A465C}"/>
              </a:ext>
            </a:extLst>
          </p:cNvPr>
          <p:cNvSpPr txBox="1"/>
          <p:nvPr/>
        </p:nvSpPr>
        <p:spPr>
          <a:xfrm>
            <a:off x="2015568" y="2459504"/>
            <a:ext cx="81608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[South Africa, Australia, India]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contains India or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not:</a:t>
            </a:r>
            <a:r>
              <a:rPr lang="en-US" sz="2000" b="0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after removing Australia:[South Africa, India]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Iterating over list: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South Africa </a:t>
            </a:r>
            <a:endParaRPr lang="uk-UA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India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77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552602-F53C-44E7-9C2D-F56F47B321FC}"/>
              </a:ext>
            </a:extLst>
          </p:cNvPr>
          <p:cNvSpPr txBox="1"/>
          <p:nvPr/>
        </p:nvSpPr>
        <p:spPr>
          <a:xfrm>
            <a:off x="511404" y="843677"/>
            <a:ext cx="111401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Усі класи, що реалізують інтерфейс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внутрішньо підтримуються реалізаціями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зберігає елементи за допомогою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Хоча і для додавання елемента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він повинен бути представлений у вигляді пари «ключ-значення», 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додається лише значення. Насправді значення, які ми передаємо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є ключем до об'єкта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як значення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використовується константа. Таким чином, у кожній парі ключ-значення всі ключі будуть мати однакові значення.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EA7781-BFA3-4A29-A97A-A719394B660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3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9F2F1C-45C0-4595-AB8A-BA3DC99B3C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C5297-DFDC-4802-83FD-D8E11D5781DE}"/>
              </a:ext>
            </a:extLst>
          </p:cNvPr>
          <p:cNvSpPr txBox="1"/>
          <p:nvPr/>
        </p:nvSpPr>
        <p:spPr>
          <a:xfrm>
            <a:off x="709368" y="1254386"/>
            <a:ext cx="102634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 map;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 - 1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Усі конструктори неявно створюють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HashMap.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Створюємо неявно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HashMap();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Конструктор- 2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Створюємо неявно 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HashMap(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кт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класу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Object,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кожен раз виступаючий у ролі значення в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 PRESENT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60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4C7AB11-DE36-417D-B50A-3643E42234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HashSet.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035606-97FF-4163-83D0-7620936C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1" y="802989"/>
            <a:ext cx="1160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поглянути на метод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у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BD6BD-8442-4A0B-96BF-5CC90B4631EB}"/>
              </a:ext>
            </a:extLst>
          </p:cNvPr>
          <p:cNvSpPr txBox="1"/>
          <p:nvPr/>
        </p:nvSpPr>
        <p:spPr>
          <a:xfrm>
            <a:off x="292231" y="142131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 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(e, PRESENT) ==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9E661-D8C7-4329-A32E-1E6E3933C194}"/>
              </a:ext>
            </a:extLst>
          </p:cNvPr>
          <p:cNvSpPr txBox="1"/>
          <p:nvPr/>
        </p:nvSpPr>
        <p:spPr>
          <a:xfrm>
            <a:off x="292230" y="2673586"/>
            <a:ext cx="114818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помітити, що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викликає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у внутрішнього об'єкта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передаючи йому як ключ доданий елемент, а як значення – константу PRESENT. Подібним чином працює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У ньому викликається метод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внутрішнього об'єкта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360AD-0EBB-402A-891A-D1F0F4732E32}"/>
              </a:ext>
            </a:extLst>
          </p:cNvPr>
          <p:cNvSpPr txBox="1"/>
          <p:nvPr/>
        </p:nvSpPr>
        <p:spPr>
          <a:xfrm>
            <a:off x="292230" y="4975023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 o)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(o) == PRESENT;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D950A00-EF1B-4634-9C3E-16B69619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0" y="5863015"/>
            <a:ext cx="1148184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HashSet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заснований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на хеш-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таблиці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і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операції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додавання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видалення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або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пошуку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в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середньому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виконуватимуться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за </a:t>
            </a:r>
            <a:r>
              <a:rPr lang="ru-RU" sz="2000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константний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1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(О(1)) </a:t>
            </a:r>
            <a:r>
              <a:rPr lang="ru-RU" sz="20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час.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63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490D0-6D6D-4811-BA5D-5C9C871C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57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9BE58C-B8A6-4B74-B7DD-0C6A1D78D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24" y="1092671"/>
            <a:ext cx="11541551" cy="3942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add(E e):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додає елемент у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такий відсутній, якщо такий елемент вже присутній, метод 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clear():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всі елементи з множини.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contains(Object o):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цей елемент є у множині.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remove(Object o):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даний елемент із множини, якщо такий присутній.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 iterator():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елементів множини.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uk-UA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множині немає елементів. </a:t>
            </a:r>
            <a:endParaRPr kumimoji="0" lang="en-US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clone():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 поверхневе клонування 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HashSet.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15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13CBF-8D31-4E60-9492-2CD8A2A8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17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Конспект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AE322-2596-4B39-8282-95B14AD5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7848"/>
            <a:ext cx="10972800" cy="5766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не дозволяє зберігати однакові об’єкти (як і будь-який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 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об’єкт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(тобто використовує для зберігання хеш-таблицю).</a:t>
            </a:r>
          </a:p>
          <a:p>
            <a:pPr marL="0" indent="0">
              <a:buNone/>
            </a:pP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Хеш-таблиця містить інформацію, використовуючи так званий механізм хешування, в якому вміст ключа використовується для визначення унікального значення, яке називається хеш-кодом. Цей хеш-код потім застосовується як індекс, з яким асоціюються дані, доступні за цим ключем. Перетворення ключа в хеш-код виконується автоматично — ви ніколи не побачите сам хеш-код. Також ваш код не може напряму індексувати хеш-таблицю. Вигода від хешування полягає в тому, що воно забезпечує константний час виконання методів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навіть для великих наборів.  </a:t>
            </a:r>
          </a:p>
          <a:p>
            <a:pPr marL="0" indent="0">
              <a:buNone/>
            </a:pPr>
            <a:b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Ви хочете використовувати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зберігання об’єктів СВОЇХ класів, то ви ПОВИННІ перевизначити методи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і </a:t>
            </a:r>
            <a:r>
              <a:rPr lang="ru-RU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інакше два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-однакових об’єкти будуть вважатись різними, так як при додаванні елементу в колекцію буде викликатись метод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(який скоріш-всього верне різний хеш-код для ваших об’єктів).</a:t>
            </a:r>
          </a:p>
          <a:p>
            <a:pPr marL="0" indent="0">
              <a:buNone/>
            </a:pPr>
            <a:b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 відмітити, що клас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гарантує впорядкованості елементів, оскільки процес хешування сам по собі звичайно не породжує сортованих наборів. Якщо вам потрібні сортовані набори, то кращим вибором може бути інший тип колекцій, такий як клас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745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D1D7F46-E941-4D60-9896-FE96806A62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050C3-DB17-4ED0-AFC6-1B0CAF38BA4F}"/>
              </a:ext>
            </a:extLst>
          </p:cNvPr>
          <p:cNvSpPr txBox="1"/>
          <p:nvPr/>
        </p:nvSpPr>
        <p:spPr>
          <a:xfrm>
            <a:off x="508262" y="881743"/>
            <a:ext cx="55877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колекція, яка зберігає свої елементи у вигляді впорядкованого за значенням дерева.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інкапсулює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у свою чергу використовує збалансоване бінарне червоно-чорне дерево для зберігання елементів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 тим, що для операцій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 потрібно гарантований час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5E8A8-3026-4DBC-82D7-E39FEBF1DF84}"/>
              </a:ext>
            </a:extLst>
          </p:cNvPr>
          <p:cNvSpPr txBox="1"/>
          <p:nvPr/>
        </p:nvSpPr>
        <p:spPr>
          <a:xfrm>
            <a:off x="6472287" y="881743"/>
            <a:ext cx="50794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Ось короткий огляд найважливіших аспектів цієї реалізації: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зберігає унікальні елементи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не зберігає порядок вставки елементів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елементи у порядку зростання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не </a:t>
            </a:r>
            <a:r>
              <a:rPr lang="uk-UA" sz="2400" b="0" i="0" dirty="0" err="1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потокобезпечно</a:t>
            </a:r>
            <a:endParaRPr lang="uk-UA" sz="2400" b="0" i="0" dirty="0">
              <a:solidFill>
                <a:srgbClr val="1C1E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72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BEEA42-95B6-4315-AA2C-CB4153EF447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BE7D9-C54E-4992-9520-B336CCA3ADC1}"/>
              </a:ext>
            </a:extLst>
          </p:cNvPr>
          <p:cNvSpPr txBox="1"/>
          <p:nvPr/>
        </p:nvSpPr>
        <p:spPr>
          <a:xfrm>
            <a:off x="332296" y="153097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Set&lt;String&gt;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00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B937A4B-2AF4-4255-B43A-B17FCDB3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96" y="2228671"/>
            <a:ext cx="111550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 бажанням ми можемо створити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за допомогою конструктора, який дозволяє нам визначити порядок сортування елементів за допомогою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або 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38A56-765D-4C62-BC87-12403EADAC6C}"/>
              </a:ext>
            </a:extLst>
          </p:cNvPr>
          <p:cNvSpPr txBox="1"/>
          <p:nvPr/>
        </p:nvSpPr>
        <p:spPr>
          <a:xfrm>
            <a:off x="332297" y="3500868"/>
            <a:ext cx="11155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Set&lt;String&gt;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00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b="0" i="0" dirty="0" err="1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b="0" i="0" dirty="0" err="1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comparing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(String::</a:t>
            </a:r>
            <a:r>
              <a:rPr lang="en-US" b="0" i="0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0" i="0" dirty="0">
                <a:solidFill>
                  <a:srgbClr val="393A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B13A0-9A99-4128-AC80-8FF49B9288D4}"/>
              </a:ext>
            </a:extLst>
          </p:cNvPr>
          <p:cNvSpPr txBox="1"/>
          <p:nvPr/>
        </p:nvSpPr>
        <p:spPr>
          <a:xfrm>
            <a:off x="332296" y="986455"/>
            <a:ext cx="48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нового об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15311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1980F52-4575-4F10-AF00-7CCE09026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945" y="883480"/>
            <a:ext cx="1122811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додає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до набору, якщо його там немає.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 — додає всі елементи колекції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до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видаляє всі елементи цього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копію цього представника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використаний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порівнювач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або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цей набір використовує свої елементи природного упорядкування.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набір містить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перший (найменший) елемент.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цього набору, елементи якого строго менші від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набір не містить жодного елемента.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над елементами набору.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останній (найбільший) елемент.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видаляє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якщо такий елемент є. Інакше повертає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— повертає кількість (тип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елементів.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(j, k)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набору, елементи якого розташовані від об'єкт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включно, до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виключно.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(o) — повертає подання (клас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частини набору, елементи якого не менші від об'єкта 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46CA93A-3184-4F4A-8FC5-A397E13FB3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</a:p>
        </p:txBody>
      </p:sp>
    </p:spTree>
    <p:extLst>
      <p:ext uri="{BB962C8B-B14F-4D97-AF65-F5344CB8AC3E}">
        <p14:creationId xmlns:p14="http://schemas.microsoft.com/office/powerpoint/2010/main" val="294458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8225"/>
          </a:xfrm>
        </p:spPr>
        <p:txBody>
          <a:bodyPr/>
          <a:lstStyle/>
          <a:p>
            <a:pPr algn="ctr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</a:t>
            </a:r>
          </a:p>
        </p:txBody>
      </p:sp>
      <p:graphicFrame>
        <p:nvGraphicFramePr>
          <p:cNvPr id="230403" name="Объект 5"/>
          <p:cNvGraphicFramePr>
            <a:graphicFrameLocks noChangeAspect="1"/>
          </p:cNvGraphicFramePr>
          <p:nvPr/>
        </p:nvGraphicFramePr>
        <p:xfrm>
          <a:off x="1061356" y="898071"/>
          <a:ext cx="8229599" cy="466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00642" imgH="3019529" progId="Visio.Drawing.11">
                  <p:embed/>
                </p:oleObj>
              </mc:Choice>
              <mc:Fallback>
                <p:oleObj name="Visio" r:id="rId2" imgW="4600642" imgH="3019529" progId="Visio.Drawing.11">
                  <p:embed/>
                  <p:pic>
                    <p:nvPicPr>
                      <p:cNvPr id="230403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356" y="898071"/>
                        <a:ext cx="8229599" cy="4669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4" name="Стрелка вниз 6"/>
          <p:cNvSpPr>
            <a:spLocks noChangeArrowheads="1"/>
          </p:cNvSpPr>
          <p:nvPr/>
        </p:nvSpPr>
        <p:spPr bwMode="auto">
          <a:xfrm rot="18708763">
            <a:off x="4480379" y="5542687"/>
            <a:ext cx="512762" cy="612775"/>
          </a:xfrm>
          <a:prstGeom prst="downArrow">
            <a:avLst>
              <a:gd name="adj1" fmla="val 50000"/>
              <a:gd name="adj2" fmla="val 499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0405" name="Объект 7"/>
          <p:cNvGraphicFramePr>
            <a:graphicFrameLocks noChangeAspect="1"/>
          </p:cNvGraphicFramePr>
          <p:nvPr/>
        </p:nvGraphicFramePr>
        <p:xfrm>
          <a:off x="5077052" y="5711824"/>
          <a:ext cx="40830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876769" imgH="752662" progId="Visio.Drawing.11">
                  <p:embed/>
                </p:oleObj>
              </mc:Choice>
              <mc:Fallback>
                <p:oleObj name="Visio" r:id="rId4" imgW="2876769" imgH="752662" progId="Visio.Drawing.11">
                  <p:embed/>
                  <p:pic>
                    <p:nvPicPr>
                      <p:cNvPr id="230405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052" y="5711824"/>
                        <a:ext cx="408305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092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5F1EA2-15A8-49DF-ADD6-E5A78BE4B9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1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3DFAF8-8E0C-461A-8CF6-7CDEB79C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28" y="881743"/>
            <a:ext cx="1012438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елементів.");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("xc");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("Найменший елемент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h.first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("Найбільший елемент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h.last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\")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\",\"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\") " +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uk-UA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("4");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("5"))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\"5\"");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\"5\"");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\"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5759AD5-417D-441A-9D2A-632F5CC3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740" y="4846378"/>
            <a:ext cx="3837910" cy="178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[] містить 0 елементів.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містить 4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Найменший елемент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Найбільший елемент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h.tailSet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xc,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h.subSet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xc] містить 2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 містить "5"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Містить "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769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13CBF-8D31-4E60-9492-2CD8A2A8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4D00D-83A1-422C-9B75-A71E07EB2222}"/>
              </a:ext>
            </a:extLst>
          </p:cNvPr>
          <p:cNvSpPr txBox="1"/>
          <p:nvPr/>
        </p:nvSpPr>
        <p:spPr>
          <a:xfrm>
            <a:off x="358219" y="681037"/>
            <a:ext cx="67040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розширює клас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не додає жодних власних членів.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підтримує пов'язаний список записів у наборі, в порядку, в якому вони були вставлені. 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дозволяє виконувати ітерацію порядку вставки набору. Тобто, при проході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циклами з використанням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будуть повернуті в тому порядку, в якому вони були вставлені. 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Хеш-код потім використовується як індекс, де зберігаються дані, пов'язані з ключем. Перетворення ключа на його хеш-код виконується автоматично.</a:t>
            </a:r>
          </a:p>
        </p:txBody>
      </p:sp>
    </p:spTree>
    <p:extLst>
      <p:ext uri="{BB962C8B-B14F-4D97-AF65-F5344CB8AC3E}">
        <p14:creationId xmlns:p14="http://schemas.microsoft.com/office/powerpoint/2010/main" val="3953108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A01304-186A-491F-872E-8B0061D35A6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Конструктор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D9F39C0-582B-411F-8F3C-B031C82A9C66}"/>
              </a:ext>
            </a:extLst>
          </p:cNvPr>
          <p:cNvGraphicFramePr>
            <a:graphicFrameLocks noGrp="1"/>
          </p:cNvGraphicFramePr>
          <p:nvPr/>
        </p:nvGraphicFramePr>
        <p:xfrm>
          <a:off x="765142" y="1065228"/>
          <a:ext cx="10661715" cy="503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73">
                  <a:extLst>
                    <a:ext uri="{9D8B030D-6E8A-4147-A177-3AD203B41FA5}">
                      <a16:colId xmlns:a16="http://schemas.microsoft.com/office/drawing/2014/main" val="917381078"/>
                    </a:ext>
                  </a:extLst>
                </a:gridCol>
                <a:gridCol w="9469142">
                  <a:extLst>
                    <a:ext uri="{9D8B030D-6E8A-4147-A177-3AD203B41FA5}">
                      <a16:colId xmlns:a16="http://schemas.microsoft.com/office/drawing/2014/main" val="3946324181"/>
                    </a:ext>
                  </a:extLst>
                </a:gridCol>
              </a:tblGrid>
              <a:tr h="421208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Конструктор 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 опис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77167"/>
                  </a:ext>
                </a:extLst>
              </a:tr>
              <a:tr h="758175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uk-UA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Створює стандартний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67131"/>
                  </a:ext>
                </a:extLst>
              </a:tr>
              <a:tr h="951678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(Collection c)</a:t>
                      </a:r>
                      <a:endParaRPr lang="uk-UA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Створює та </a:t>
                      </a:r>
                      <a:r>
                        <a:rPr lang="uk-UA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елементами колекції </a:t>
                      </a:r>
                      <a:r>
                        <a:rPr lang="uk-UA" sz="24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59703"/>
                  </a:ext>
                </a:extLst>
              </a:tr>
              <a:tr h="1432108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(int capacity)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 конструктор </a:t>
                      </a:r>
                      <a:r>
                        <a:rPr lang="uk-UA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ємність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заданої цілісної ємності. Місткість зростає автоматично в міру додавання елементів у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HashSet.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8666"/>
                  </a:ext>
                </a:extLst>
              </a:tr>
              <a:tr h="1244502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LinkedHashSet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(int capacity, float </a:t>
                      </a:r>
                      <a:r>
                        <a:rPr lang="en-US" sz="2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fillRatio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2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 конструктор </a:t>
                      </a:r>
                      <a:r>
                        <a:rPr lang="uk-UA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ініціалізує</a:t>
                      </a: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як ємність, так і коефіцієнт заповнення (також званий здатністю навантаження) хеш-набору з його аргументів.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9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724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1441A8-FD4A-4ED6-9380-A2D83CE95667}"/>
              </a:ext>
            </a:extLst>
          </p:cNvPr>
          <p:cNvSpPr txBox="1">
            <a:spLocks/>
          </p:cNvSpPr>
          <p:nvPr/>
        </p:nvSpPr>
        <p:spPr>
          <a:xfrm>
            <a:off x="0" y="-160864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F7BDC-0C2C-4C5D-A210-B66EE5E5B529}"/>
              </a:ext>
            </a:extLst>
          </p:cNvPr>
          <p:cNvSpPr txBox="1"/>
          <p:nvPr/>
        </p:nvSpPr>
        <p:spPr>
          <a:xfrm>
            <a:off x="162612" y="529655"/>
            <a:ext cx="11545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Крім методів, успадкованих з його батьківських класів,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визначає такі методи: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F4FF7A95-0001-4411-95A6-48FB0AF05F0E}"/>
              </a:ext>
            </a:extLst>
          </p:cNvPr>
          <p:cNvGraphicFramePr>
            <a:graphicFrameLocks noGrp="1"/>
          </p:cNvGraphicFramePr>
          <p:nvPr/>
        </p:nvGraphicFramePr>
        <p:xfrm>
          <a:off x="1255336" y="1087703"/>
          <a:ext cx="96813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116">
                  <a:extLst>
                    <a:ext uri="{9D8B030D-6E8A-4147-A177-3AD203B41FA5}">
                      <a16:colId xmlns:a16="http://schemas.microsoft.com/office/drawing/2014/main" val="1200219554"/>
                    </a:ext>
                  </a:extLst>
                </a:gridCol>
                <a:gridCol w="8834212">
                  <a:extLst>
                    <a:ext uri="{9D8B030D-6E8A-4147-A177-3AD203B41FA5}">
                      <a16:colId xmlns:a16="http://schemas.microsoft.com/office/drawing/2014/main" val="391992146"/>
                    </a:ext>
                  </a:extLst>
                </a:gridCol>
              </a:tblGrid>
              <a:tr h="364641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uk-UA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</a:t>
                      </a:r>
                      <a:r>
                        <a:rPr lang="uk-UA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 опис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3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add(Object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набору,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він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ще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присутній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clear()</a:t>
                      </a:r>
                      <a:endParaRPr lang="ru-RU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Видаляє всі елементи цього набору.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71660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clone()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дрібну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копію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екземпляра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HashSet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елементи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клонуються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2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contains(Object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набір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містить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вказаний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isEmpty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набір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містить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8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Iterator iterator()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ітератор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набору.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remove(Object o)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Видаляє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цього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набору,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якщо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він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присутній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size()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цьому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наборі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його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елементів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uk-UA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97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0AA10E0-7F9F-4C72-9BF2-759E6580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27" y="816457"/>
            <a:ext cx="6621578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елементів.");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("B");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h.add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(3.3);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("B");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(3.3);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h.remove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("Набір "+h+" містить "+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h.size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()+" елементи.");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5");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5");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h.contains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(2))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("Містить 2");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("Не містить 2");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62B69B3-033D-4194-8781-63008A92CFA3}"/>
              </a:ext>
            </a:extLst>
          </p:cNvPr>
          <p:cNvSpPr txBox="1">
            <a:spLocks/>
          </p:cNvSpPr>
          <p:nvPr/>
        </p:nvSpPr>
        <p:spPr>
          <a:xfrm>
            <a:off x="0" y="-160864"/>
            <a:ext cx="12192000" cy="904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AB75E5-ECC4-4D52-AD8A-E77CAA28E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258" y="5706960"/>
            <a:ext cx="3996607" cy="830997"/>
          </a:xfrm>
          <a:prstGeom prst="rect">
            <a:avLst/>
          </a:prstGeom>
          <a:noFill/>
          <a:ln w="2857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[] містить 0 елементів.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[B, A, 2, 3.3] містить 4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Набір [A, 2] містить 2 елементи.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 містить 5 Містить 2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935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Заголовок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95337"/>
          </a:xfrm>
        </p:spPr>
        <p:txBody>
          <a:bodyPr>
            <a:normAutofit fontScale="90000"/>
          </a:bodyPr>
          <a:lstStyle/>
          <a:p>
            <a:r>
              <a:rPr lang="uk-UA" altLang="ru-RU" dirty="0"/>
              <a:t>Класи</a:t>
            </a:r>
            <a:r>
              <a:rPr lang="ru-RU" altLang="ru-RU" dirty="0"/>
              <a:t> </a:t>
            </a:r>
            <a:r>
              <a:rPr lang="en-US" altLang="ru-RU" i="1" dirty="0" err="1"/>
              <a:t>HashSet</a:t>
            </a:r>
            <a:r>
              <a:rPr lang="ru-RU" altLang="ru-RU" dirty="0"/>
              <a:t>, </a:t>
            </a:r>
            <a:r>
              <a:rPr lang="en-US" altLang="ru-RU" i="1" dirty="0" err="1"/>
              <a:t>TreeSet</a:t>
            </a:r>
            <a:r>
              <a:rPr lang="en-US" altLang="ru-RU" dirty="0"/>
              <a:t>, </a:t>
            </a:r>
            <a:r>
              <a:rPr lang="en-US" altLang="ru-RU" i="1" dirty="0" err="1"/>
              <a:t>LinkedHashSet</a:t>
            </a:r>
            <a:r>
              <a:rPr lang="ru-RU" altLang="ru-RU" i="1" dirty="0"/>
              <a:t> </a:t>
            </a:r>
          </a:p>
        </p:txBody>
      </p:sp>
      <p:graphicFrame>
        <p:nvGraphicFramePr>
          <p:cNvPr id="228355" name="Объект 3"/>
          <p:cNvGraphicFramePr>
            <a:graphicFrameLocks noChangeAspect="1"/>
          </p:cNvGraphicFramePr>
          <p:nvPr/>
        </p:nvGraphicFramePr>
        <p:xfrm>
          <a:off x="7754939" y="1390650"/>
          <a:ext cx="1266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81090" imgH="752662" progId="Visio.Drawing.11">
                  <p:embed/>
                </p:oleObj>
              </mc:Choice>
              <mc:Fallback>
                <p:oleObj name="Visio" r:id="rId2" imgW="781090" imgH="752662" progId="Visio.Drawing.11">
                  <p:embed/>
                  <p:pic>
                    <p:nvPicPr>
                      <p:cNvPr id="228355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939" y="1390650"/>
                        <a:ext cx="12668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6" name="Объект 5"/>
          <p:cNvGraphicFramePr>
            <a:graphicFrameLocks noChangeAspect="1"/>
          </p:cNvGraphicFramePr>
          <p:nvPr/>
        </p:nvGraphicFramePr>
        <p:xfrm>
          <a:off x="2044700" y="1136650"/>
          <a:ext cx="47434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762286" imgH="1495599" progId="Visio.Drawing.11">
                  <p:embed/>
                </p:oleObj>
              </mc:Choice>
              <mc:Fallback>
                <p:oleObj name="Visio" r:id="rId4" imgW="3762286" imgH="1495599" progId="Visio.Drawing.11">
                  <p:embed/>
                  <p:pic>
                    <p:nvPicPr>
                      <p:cNvPr id="22835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136650"/>
                        <a:ext cx="47434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7" name="Стрелка вправо 6"/>
          <p:cNvSpPr>
            <a:spLocks noChangeArrowheads="1"/>
          </p:cNvSpPr>
          <p:nvPr/>
        </p:nvSpPr>
        <p:spPr bwMode="auto">
          <a:xfrm>
            <a:off x="6635750" y="17653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58" name="Объект 7"/>
          <p:cNvGraphicFramePr>
            <a:graphicFrameLocks noChangeAspect="1"/>
          </p:cNvGraphicFramePr>
          <p:nvPr/>
        </p:nvGraphicFramePr>
        <p:xfrm>
          <a:off x="2014538" y="2908300"/>
          <a:ext cx="5078412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010297" imgH="1495599" progId="Visio.Drawing.11">
                  <p:embed/>
                </p:oleObj>
              </mc:Choice>
              <mc:Fallback>
                <p:oleObj name="Visio" r:id="rId6" imgW="4010297" imgH="1495599" progId="Visio.Drawing.11">
                  <p:embed/>
                  <p:pic>
                    <p:nvPicPr>
                      <p:cNvPr id="22835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908300"/>
                        <a:ext cx="5078412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9" name="Стрелка вправо 8"/>
          <p:cNvSpPr>
            <a:spLocks noChangeArrowheads="1"/>
          </p:cNvSpPr>
          <p:nvPr/>
        </p:nvSpPr>
        <p:spPr bwMode="auto">
          <a:xfrm>
            <a:off x="6516688" y="3455988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60" name="Объект 10"/>
          <p:cNvGraphicFramePr>
            <a:graphicFrameLocks noChangeAspect="1"/>
          </p:cNvGraphicFramePr>
          <p:nvPr/>
        </p:nvGraphicFramePr>
        <p:xfrm>
          <a:off x="7764464" y="4959350"/>
          <a:ext cx="1266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781090" imgH="752662" progId="Visio.Drawing.11">
                  <p:embed/>
                </p:oleObj>
              </mc:Choice>
              <mc:Fallback>
                <p:oleObj name="Visio" r:id="rId8" imgW="781090" imgH="752662" progId="Visio.Drawing.11">
                  <p:embed/>
                  <p:pic>
                    <p:nvPicPr>
                      <p:cNvPr id="22836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4" y="4959350"/>
                        <a:ext cx="12668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1" name="Объект 11"/>
          <p:cNvGraphicFramePr>
            <a:graphicFrameLocks noChangeAspect="1"/>
          </p:cNvGraphicFramePr>
          <p:nvPr/>
        </p:nvGraphicFramePr>
        <p:xfrm>
          <a:off x="2062163" y="4757739"/>
          <a:ext cx="474345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3762286" imgH="1495599" progId="Visio.Drawing.11">
                  <p:embed/>
                </p:oleObj>
              </mc:Choice>
              <mc:Fallback>
                <p:oleObj name="Visio" r:id="rId10" imgW="3762286" imgH="1495599" progId="Visio.Drawing.11">
                  <p:embed/>
                  <p:pic>
                    <p:nvPicPr>
                      <p:cNvPr id="228361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4757739"/>
                        <a:ext cx="4743450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8362" name="Прямая соединительная линия 13"/>
          <p:cNvCxnSpPr>
            <a:cxnSpLocks noChangeShapeType="1"/>
          </p:cNvCxnSpPr>
          <p:nvPr/>
        </p:nvCxnSpPr>
        <p:spPr bwMode="auto">
          <a:xfrm>
            <a:off x="1925639" y="2862263"/>
            <a:ext cx="74628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8363" name="Прямая соединительная линия 15"/>
          <p:cNvCxnSpPr>
            <a:cxnSpLocks noChangeShapeType="1"/>
          </p:cNvCxnSpPr>
          <p:nvPr/>
        </p:nvCxnSpPr>
        <p:spPr bwMode="auto">
          <a:xfrm>
            <a:off x="1925639" y="4718050"/>
            <a:ext cx="7526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364" name="Стрелка вправо 16"/>
          <p:cNvSpPr>
            <a:spLocks noChangeArrowheads="1"/>
          </p:cNvSpPr>
          <p:nvPr/>
        </p:nvSpPr>
        <p:spPr bwMode="auto">
          <a:xfrm>
            <a:off x="6516688" y="534035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8365" name="Объект 1"/>
          <p:cNvGraphicFramePr>
            <a:graphicFrameLocks noChangeAspect="1"/>
          </p:cNvGraphicFramePr>
          <p:nvPr/>
        </p:nvGraphicFramePr>
        <p:xfrm>
          <a:off x="7773989" y="3163889"/>
          <a:ext cx="126682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781090" imgH="752662" progId="Visio.Drawing.11">
                  <p:embed/>
                </p:oleObj>
              </mc:Choice>
              <mc:Fallback>
                <p:oleObj name="Visio" r:id="rId12" imgW="781090" imgH="752662" progId="Visio.Drawing.11">
                  <p:embed/>
                  <p:pic>
                    <p:nvPicPr>
                      <p:cNvPr id="22836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989" y="3163889"/>
                        <a:ext cx="1266825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536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9F868-A30A-1B14-D6E6-391298DC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667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02257-FC4C-B6E4-0B82-0626CD88F63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1572" y="1179000"/>
            <a:ext cx="10972800" cy="4500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 static methods (creating):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довільний набір зі значень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всі значення перерахування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всі, крім переданих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копіювання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noneOf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жодного з переданих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діапазон значень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0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80A07-D8F1-4C28-A624-1A9C0A04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4081"/>
          </a:xfrm>
        </p:spPr>
        <p:txBody>
          <a:bodyPr/>
          <a:lstStyle/>
          <a:p>
            <a:pPr algn="ctr"/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66751-A27B-465D-A4BF-81C07D41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0836"/>
            <a:ext cx="10972800" cy="4983161"/>
          </a:xfrm>
        </p:spPr>
        <p:txBody>
          <a:bodyPr>
            <a:normAutofit fontScale="92500" lnSpcReduction="20000"/>
          </a:bodyPr>
          <a:lstStyle/>
          <a:p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Двозв’язний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список. Це структура даних, яка складається з вузлів, кожен з яких містить як власне дані, так і  два посилання («зв’язки») на наступний і попередній вузол списку. Доступ до довільного елементу здійснюється за лінійний час (але доступ до першого і останнього елементу списку завжди здійснюється за константний час — посилання постійно зберігаються на перший і останній, так що додавання елементу в кінець списку зовсім не значить, що доведеться перебирати весь список в пошуках останнього елементу). В цілому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абсолютних величинах програє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за використовуваною пам’яттю і за швидкістю виконання операцій.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Застарілі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 класу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 впорядкований список елементів, які зберігаються у "внутрішньому" масиві.</a:t>
            </a:r>
            <a:b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 похідний від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який додані методи вштовхування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виштовхування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елементів, так що список може трактуватись в термінах, прийнятих для опису структури даних стеку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8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97EF99-6E8D-476A-98CA-FD10DE24C45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9534-3BBD-41A4-B2E9-BA5E312D14B2}"/>
              </a:ext>
            </a:extLst>
          </p:cNvPr>
          <p:cNvSpPr txBox="1"/>
          <p:nvPr/>
        </p:nvSpPr>
        <p:spPr>
          <a:xfrm>
            <a:off x="388855" y="954539"/>
            <a:ext cx="91039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str1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str2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name is Earl"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str3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love Java"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str4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live in Kyiv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LinkedList&lt;String&gt;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LinkedList&lt;&gt;();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(str1);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(str2);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(str3);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(str4);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E42A2-46C5-4191-9DFA-D4B668CFF0EB}"/>
              </a:ext>
            </a:extLst>
          </p:cNvPr>
          <p:cNvSpPr txBox="1"/>
          <p:nvPr/>
        </p:nvSpPr>
        <p:spPr>
          <a:xfrm>
            <a:off x="388855" y="5257130"/>
            <a:ext cx="925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[Hello World! My name is Earl, I love Java, I live in Kyiv]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7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2F84DDB-4E36-463E-AE52-800987AA691A}"/>
              </a:ext>
            </a:extLst>
          </p:cNvPr>
          <p:cNvSpPr/>
          <p:nvPr/>
        </p:nvSpPr>
        <p:spPr>
          <a:xfrm>
            <a:off x="937969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pPr algn="ctr"/>
            <a:endParaRPr lang="uk-UA" sz="12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F9052F-6560-461B-9C26-AD9F9A9743FB}"/>
              </a:ext>
            </a:extLst>
          </p:cNvPr>
          <p:cNvSpPr/>
          <p:nvPr/>
        </p:nvSpPr>
        <p:spPr>
          <a:xfrm>
            <a:off x="3673313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uk-UA" sz="12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6EDB563-3BB0-4DA1-B0AF-C6693CCE8618}"/>
              </a:ext>
            </a:extLst>
          </p:cNvPr>
          <p:cNvSpPr/>
          <p:nvPr/>
        </p:nvSpPr>
        <p:spPr>
          <a:xfrm>
            <a:off x="6408657" y="2402656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“Hi!”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str4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str2</a:t>
            </a:r>
          </a:p>
          <a:p>
            <a:pPr algn="ctr"/>
            <a:endParaRPr lang="uk-UA" sz="12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CFA696A-E306-41F8-88EB-F7525BEDC9C9}"/>
              </a:ext>
            </a:extLst>
          </p:cNvPr>
          <p:cNvSpPr/>
          <p:nvPr/>
        </p:nvSpPr>
        <p:spPr>
          <a:xfrm>
            <a:off x="9144000" y="2410904"/>
            <a:ext cx="2216869" cy="10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“Greetings!”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str3</a:t>
            </a:r>
          </a:p>
          <a:p>
            <a:pPr algn="ctr"/>
            <a:endParaRPr lang="uk-U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6EE07-4DD6-4A07-9B14-F40B3B662520}"/>
              </a:ext>
            </a:extLst>
          </p:cNvPr>
          <p:cNvSpPr txBox="1"/>
          <p:nvPr/>
        </p:nvSpPr>
        <p:spPr>
          <a:xfrm>
            <a:off x="1005528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B2BF1-6012-483E-94D1-04DD78FFF113}"/>
              </a:ext>
            </a:extLst>
          </p:cNvPr>
          <p:cNvSpPr txBox="1"/>
          <p:nvPr/>
        </p:nvSpPr>
        <p:spPr>
          <a:xfrm>
            <a:off x="3740872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2D5CE-86EB-4DEF-9184-A49D672EA8EC}"/>
              </a:ext>
            </a:extLst>
          </p:cNvPr>
          <p:cNvSpPr txBox="1"/>
          <p:nvPr/>
        </p:nvSpPr>
        <p:spPr>
          <a:xfrm>
            <a:off x="6476217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str3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4D58E-2D53-4EFB-9056-B564721913B9}"/>
              </a:ext>
            </a:extLst>
          </p:cNvPr>
          <p:cNvSpPr txBox="1"/>
          <p:nvPr/>
        </p:nvSpPr>
        <p:spPr>
          <a:xfrm>
            <a:off x="9211560" y="201009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str4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5ADD1FBD-8866-4C46-A27F-BE0B5BC850B0}"/>
              </a:ext>
            </a:extLst>
          </p:cNvPr>
          <p:cNvSpPr/>
          <p:nvPr/>
        </p:nvSpPr>
        <p:spPr>
          <a:xfrm>
            <a:off x="3222396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57739902-2BD5-4334-A79E-BEBC937302D8}"/>
              </a:ext>
            </a:extLst>
          </p:cNvPr>
          <p:cNvSpPr/>
          <p:nvPr/>
        </p:nvSpPr>
        <p:spPr>
          <a:xfrm flipH="1">
            <a:off x="3204328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B606CE2A-BA91-4D3E-82DF-2E93495C500A}"/>
              </a:ext>
            </a:extLst>
          </p:cNvPr>
          <p:cNvSpPr/>
          <p:nvPr/>
        </p:nvSpPr>
        <p:spPr>
          <a:xfrm>
            <a:off x="5975810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4732EAD0-2CB8-40C0-8F30-84C56213D29D}"/>
              </a:ext>
            </a:extLst>
          </p:cNvPr>
          <p:cNvSpPr/>
          <p:nvPr/>
        </p:nvSpPr>
        <p:spPr>
          <a:xfrm flipH="1">
            <a:off x="5957742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D6F01E78-1CC3-4502-99B1-96F8947B7131}"/>
              </a:ext>
            </a:extLst>
          </p:cNvPr>
          <p:cNvSpPr/>
          <p:nvPr/>
        </p:nvSpPr>
        <p:spPr>
          <a:xfrm>
            <a:off x="8693083" y="2582945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3C45B4DE-8399-4C83-B5B2-EBD7B6A82F43}"/>
              </a:ext>
            </a:extLst>
          </p:cNvPr>
          <p:cNvSpPr/>
          <p:nvPr/>
        </p:nvSpPr>
        <p:spPr>
          <a:xfrm flipH="1">
            <a:off x="8675015" y="2938217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476E867-5322-450B-8C71-D987957D5811}"/>
              </a:ext>
            </a:extLst>
          </p:cNvPr>
          <p:cNvSpPr/>
          <p:nvPr/>
        </p:nvSpPr>
        <p:spPr>
          <a:xfrm>
            <a:off x="3673313" y="4461906"/>
            <a:ext cx="4952214" cy="13480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4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-струн (рядок),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вмісту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(рядок з текстом)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9C28E-5212-4E41-B1E0-F5532E4DCEB8}"/>
              </a:ext>
            </a:extLst>
          </p:cNvPr>
          <p:cNvSpPr txBox="1"/>
          <p:nvPr/>
        </p:nvSpPr>
        <p:spPr>
          <a:xfrm>
            <a:off x="3673312" y="4044099"/>
            <a:ext cx="495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F86C416B-ED60-4429-9E58-BA54C688330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4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A732D91-D8B7-4998-A436-BDA1839D1C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8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6E9BC-FA85-4F7E-8260-E2BCC1F66F9F}"/>
              </a:ext>
            </a:extLst>
          </p:cNvPr>
          <p:cNvSpPr txBox="1"/>
          <p:nvPr/>
        </p:nvSpPr>
        <p:spPr>
          <a:xfrm>
            <a:off x="499621" y="121605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 додати новий елемент: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D30FC-097F-498A-A18E-746BFEA2AD33}"/>
              </a:ext>
            </a:extLst>
          </p:cNvPr>
          <p:cNvSpPr txBox="1"/>
          <p:nvPr/>
        </p:nvSpPr>
        <p:spPr>
          <a:xfrm>
            <a:off x="499621" y="16777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earlBio.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(str2);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CCD5909-DF98-4379-B3A2-CD26B15021E2}"/>
              </a:ext>
            </a:extLst>
          </p:cNvPr>
          <p:cNvSpPr/>
          <p:nvPr/>
        </p:nvSpPr>
        <p:spPr>
          <a:xfrm>
            <a:off x="1445445" y="2653385"/>
            <a:ext cx="2589227" cy="121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endParaRPr lang="uk-UA" sz="12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13EF375-56E9-43F2-9A66-F748DDC5C0A1}"/>
              </a:ext>
            </a:extLst>
          </p:cNvPr>
          <p:cNvSpPr/>
          <p:nvPr/>
        </p:nvSpPr>
        <p:spPr>
          <a:xfrm>
            <a:off x="4820241" y="2653385"/>
            <a:ext cx="2589227" cy="12116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F1C811-34D2-4DEA-9E0D-D799120B4145}"/>
              </a:ext>
            </a:extLst>
          </p:cNvPr>
          <p:cNvSpPr/>
          <p:nvPr/>
        </p:nvSpPr>
        <p:spPr>
          <a:xfrm>
            <a:off x="8195037" y="2653385"/>
            <a:ext cx="2589227" cy="12116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tr1.next = str2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str2.next = 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Str2.previous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str1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025709-AE9C-41B1-9023-8326E956944F}"/>
              </a:ext>
            </a:extLst>
          </p:cNvPr>
          <p:cNvSpPr txBox="1"/>
          <p:nvPr/>
        </p:nvSpPr>
        <p:spPr>
          <a:xfrm>
            <a:off x="1552282" y="2324054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82CAC-6FB0-4BC8-A8FF-71C88CE70AB8}"/>
              </a:ext>
            </a:extLst>
          </p:cNvPr>
          <p:cNvSpPr txBox="1"/>
          <p:nvPr/>
        </p:nvSpPr>
        <p:spPr>
          <a:xfrm>
            <a:off x="4987566" y="2284053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6F53FCB2-3014-488E-AF2C-D21C209BE887}"/>
              </a:ext>
            </a:extLst>
          </p:cNvPr>
          <p:cNvSpPr/>
          <p:nvPr/>
        </p:nvSpPr>
        <p:spPr>
          <a:xfrm>
            <a:off x="3190973" y="5175304"/>
            <a:ext cx="2589227" cy="121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“Hello!”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null</a:t>
            </a:r>
          </a:p>
          <a:p>
            <a:endParaRPr lang="uk-UA" sz="1200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6D65EE4-3080-4B67-87BA-B17F5A73CE33}"/>
              </a:ext>
            </a:extLst>
          </p:cNvPr>
          <p:cNvSpPr/>
          <p:nvPr/>
        </p:nvSpPr>
        <p:spPr>
          <a:xfrm>
            <a:off x="6565769" y="5175304"/>
            <a:ext cx="2589227" cy="12116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“Sup!”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next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previous: str1</a:t>
            </a:r>
          </a:p>
          <a:p>
            <a:pPr algn="ctr"/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F46ED1-4836-4A34-BF14-8B9C0DA8DDF3}"/>
              </a:ext>
            </a:extLst>
          </p:cNvPr>
          <p:cNvSpPr txBox="1"/>
          <p:nvPr/>
        </p:nvSpPr>
        <p:spPr>
          <a:xfrm>
            <a:off x="3297810" y="4845973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2D24D-64E9-4715-9261-EFCA58CC3CF2}"/>
              </a:ext>
            </a:extLst>
          </p:cNvPr>
          <p:cNvSpPr txBox="1"/>
          <p:nvPr/>
        </p:nvSpPr>
        <p:spPr>
          <a:xfrm>
            <a:off x="6733094" y="4805972"/>
            <a:ext cx="22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3450DC8E-E985-4541-9A94-75930D8936D0}"/>
              </a:ext>
            </a:extLst>
          </p:cNvPr>
          <p:cNvSpPr/>
          <p:nvPr/>
        </p:nvSpPr>
        <p:spPr>
          <a:xfrm>
            <a:off x="6000555" y="5425834"/>
            <a:ext cx="383357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23656435-46E4-4C11-AD07-3520765CAA19}"/>
              </a:ext>
            </a:extLst>
          </p:cNvPr>
          <p:cNvSpPr/>
          <p:nvPr/>
        </p:nvSpPr>
        <p:spPr>
          <a:xfrm flipH="1">
            <a:off x="5982487" y="5781106"/>
            <a:ext cx="383358" cy="263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6D530-07C2-4102-AEA1-552E9137F457}"/>
              </a:ext>
            </a:extLst>
          </p:cNvPr>
          <p:cNvSpPr txBox="1"/>
          <p:nvPr/>
        </p:nvSpPr>
        <p:spPr>
          <a:xfrm>
            <a:off x="499621" y="41305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1346789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4403</TotalTime>
  <Words>5433</Words>
  <Application>Microsoft Office PowerPoint</Application>
  <PresentationFormat>Широкоэкранный</PresentationFormat>
  <Paragraphs>600</Paragraphs>
  <Slides>56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inherit</vt:lpstr>
      <vt:lpstr>Menlo</vt:lpstr>
      <vt:lpstr>Open Sans</vt:lpstr>
      <vt:lpstr>Roboto</vt:lpstr>
      <vt:lpstr>Times New Roman</vt:lpstr>
      <vt:lpstr>Wingdings</vt:lpstr>
      <vt:lpstr>Тема Office</vt:lpstr>
      <vt:lpstr>Visio</vt:lpstr>
      <vt:lpstr>Презентация PowerPoint</vt:lpstr>
      <vt:lpstr>Інтерфейс List</vt:lpstr>
      <vt:lpstr>ArrayList</vt:lpstr>
      <vt:lpstr>Презентация PowerPoint</vt:lpstr>
      <vt:lpstr>ArrayList. Приклад</vt:lpstr>
      <vt:lpstr>LinkedList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Черги Queue</vt:lpstr>
      <vt:lpstr>Презентация PowerPoint</vt:lpstr>
      <vt:lpstr>Презентация PowerPoint</vt:lpstr>
      <vt:lpstr>Презентация PowerPoint</vt:lpstr>
      <vt:lpstr>Про реалізацію Queue</vt:lpstr>
      <vt:lpstr>Черги Queue. Приклад</vt:lpstr>
      <vt:lpstr>Черги Queue</vt:lpstr>
      <vt:lpstr>PriorityQueue</vt:lpstr>
      <vt:lpstr>PriorityQueue. Конструктори</vt:lpstr>
      <vt:lpstr>Черги Queue. Приклад</vt:lpstr>
      <vt:lpstr>Черги Queue. Приклад</vt:lpstr>
      <vt:lpstr>Презентация PowerPoint</vt:lpstr>
      <vt:lpstr>Презентация PowerPoint</vt:lpstr>
      <vt:lpstr>Черги Deque. Приклад</vt:lpstr>
      <vt:lpstr>Презентация PowerPoint</vt:lpstr>
      <vt:lpstr>Що таке множина (Set) </vt:lpstr>
      <vt:lpstr>Презентация PowerPoint</vt:lpstr>
      <vt:lpstr>Інтерфейс Set</vt:lpstr>
      <vt:lpstr>Які є види множин</vt:lpstr>
      <vt:lpstr>Чим відрізняються HashSet, LinkedHashSet і TreeSet</vt:lpstr>
      <vt:lpstr>HashSet</vt:lpstr>
      <vt:lpstr>HashSet</vt:lpstr>
      <vt:lpstr>HashSet</vt:lpstr>
      <vt:lpstr>HashSet</vt:lpstr>
      <vt:lpstr>HashSet</vt:lpstr>
      <vt:lpstr>HashSet</vt:lpstr>
      <vt:lpstr>HashSet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 HashSet</vt:lpstr>
      <vt:lpstr>HashSet. Конспект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LinkedHashSet</vt:lpstr>
      <vt:lpstr>Презентация PowerPoint</vt:lpstr>
      <vt:lpstr>Презентация PowerPoint</vt:lpstr>
      <vt:lpstr>Презентация PowerPoint</vt:lpstr>
      <vt:lpstr>Класи HashSet, TreeSet, LinkedHashSet </vt:lpstr>
      <vt:lpstr>EnumSet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6.3. Інтерфейс List, Queue і його реалізації</dc:title>
  <dc:creator>Шейко Ростислав Олександрович</dc:creator>
  <cp:lastModifiedBy>Шейко Ростислав Олександрович</cp:lastModifiedBy>
  <cp:revision>34</cp:revision>
  <dcterms:created xsi:type="dcterms:W3CDTF">2023-12-18T19:23:58Z</dcterms:created>
  <dcterms:modified xsi:type="dcterms:W3CDTF">2024-06-26T17:59:54Z</dcterms:modified>
</cp:coreProperties>
</file>