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856" r:id="rId2"/>
    <p:sldId id="857" r:id="rId3"/>
    <p:sldId id="858" r:id="rId4"/>
    <p:sldId id="859" r:id="rId5"/>
    <p:sldId id="860" r:id="rId6"/>
    <p:sldId id="861" r:id="rId7"/>
    <p:sldId id="862" r:id="rId8"/>
    <p:sldId id="863" r:id="rId9"/>
    <p:sldId id="864" r:id="rId10"/>
    <p:sldId id="865" r:id="rId11"/>
    <p:sldId id="866" r:id="rId12"/>
    <p:sldId id="867" r:id="rId13"/>
    <p:sldId id="868" r:id="rId14"/>
    <p:sldId id="869" r:id="rId15"/>
    <p:sldId id="870" r:id="rId16"/>
    <p:sldId id="871" r:id="rId17"/>
    <p:sldId id="872" r:id="rId18"/>
    <p:sldId id="873" r:id="rId19"/>
    <p:sldId id="874" r:id="rId20"/>
    <p:sldId id="875" r:id="rId21"/>
    <p:sldId id="876" r:id="rId22"/>
    <p:sldId id="877" r:id="rId23"/>
    <p:sldId id="878" r:id="rId24"/>
    <p:sldId id="879" r:id="rId25"/>
    <p:sldId id="880" r:id="rId26"/>
    <p:sldId id="881" r:id="rId27"/>
    <p:sldId id="882" r:id="rId28"/>
    <p:sldId id="883" r:id="rId29"/>
    <p:sldId id="884" r:id="rId30"/>
    <p:sldId id="885" r:id="rId31"/>
    <p:sldId id="886" r:id="rId32"/>
    <p:sldId id="887" r:id="rId33"/>
    <p:sldId id="888" r:id="rId34"/>
    <p:sldId id="889" r:id="rId35"/>
    <p:sldId id="890" r:id="rId36"/>
    <p:sldId id="891" r:id="rId37"/>
    <p:sldId id="892" r:id="rId38"/>
    <p:sldId id="893" r:id="rId39"/>
    <p:sldId id="894" r:id="rId40"/>
    <p:sldId id="895" r:id="rId41"/>
    <p:sldId id="896" r:id="rId42"/>
    <p:sldId id="897" r:id="rId43"/>
    <p:sldId id="898" r:id="rId44"/>
    <p:sldId id="899" r:id="rId45"/>
    <p:sldId id="900" r:id="rId46"/>
    <p:sldId id="901" r:id="rId47"/>
    <p:sldId id="902" r:id="rId48"/>
    <p:sldId id="903" r:id="rId49"/>
    <p:sldId id="904" r:id="rId50"/>
    <p:sldId id="905" r:id="rId51"/>
    <p:sldId id="906" r:id="rId52"/>
    <p:sldId id="907" r:id="rId53"/>
    <p:sldId id="908" r:id="rId54"/>
    <p:sldId id="909" r:id="rId55"/>
    <p:sldId id="910" r:id="rId56"/>
    <p:sldId id="911" r:id="rId57"/>
    <p:sldId id="912" r:id="rId58"/>
    <p:sldId id="913" r:id="rId59"/>
    <p:sldId id="914" r:id="rId60"/>
    <p:sldId id="915" r:id="rId61"/>
    <p:sldId id="916" r:id="rId62"/>
    <p:sldId id="917" r:id="rId63"/>
    <p:sldId id="918" r:id="rId64"/>
    <p:sldId id="919" r:id="rId65"/>
    <p:sldId id="920" r:id="rId66"/>
    <p:sldId id="921" r:id="rId67"/>
    <p:sldId id="922" r:id="rId68"/>
    <p:sldId id="923" r:id="rId69"/>
    <p:sldId id="924" r:id="rId70"/>
    <p:sldId id="925" r:id="rId71"/>
    <p:sldId id="926" r:id="rId72"/>
    <p:sldId id="927" r:id="rId73"/>
    <p:sldId id="928" r:id="rId74"/>
    <p:sldId id="929" r:id="rId75"/>
    <p:sldId id="930" r:id="rId76"/>
    <p:sldId id="931" r:id="rId77"/>
    <p:sldId id="932" r:id="rId78"/>
    <p:sldId id="933" r:id="rId79"/>
    <p:sldId id="934" r:id="rId80"/>
    <p:sldId id="935" r:id="rId81"/>
    <p:sldId id="936" r:id="rId82"/>
    <p:sldId id="937" r:id="rId83"/>
    <p:sldId id="938" r:id="rId84"/>
    <p:sldId id="939" r:id="rId85"/>
    <p:sldId id="940" r:id="rId86"/>
    <p:sldId id="941" r:id="rId87"/>
    <p:sldId id="942" r:id="rId88"/>
    <p:sldId id="943" r:id="rId89"/>
    <p:sldId id="944" r:id="rId90"/>
    <p:sldId id="945" r:id="rId91"/>
    <p:sldId id="946" r:id="rId92"/>
    <p:sldId id="947" r:id="rId93"/>
    <p:sldId id="948" r:id="rId94"/>
    <p:sldId id="949" r:id="rId95"/>
    <p:sldId id="950" r:id="rId96"/>
    <p:sldId id="951" r:id="rId97"/>
    <p:sldId id="952" r:id="rId98"/>
    <p:sldId id="953" r:id="rId99"/>
    <p:sldId id="954" r:id="rId100"/>
    <p:sldId id="955" r:id="rId101"/>
    <p:sldId id="956" r:id="rId102"/>
    <p:sldId id="957" r:id="rId103"/>
    <p:sldId id="976" r:id="rId104"/>
    <p:sldId id="978" r:id="rId105"/>
    <p:sldId id="979" r:id="rId106"/>
    <p:sldId id="977" r:id="rId107"/>
    <p:sldId id="980" r:id="rId108"/>
    <p:sldId id="981" r:id="rId109"/>
    <p:sldId id="982" r:id="rId110"/>
    <p:sldId id="983" r:id="rId111"/>
    <p:sldId id="984" r:id="rId112"/>
    <p:sldId id="985" r:id="rId113"/>
    <p:sldId id="986" r:id="rId114"/>
    <p:sldId id="987" r:id="rId115"/>
    <p:sldId id="988" r:id="rId116"/>
    <p:sldId id="989" r:id="rId117"/>
    <p:sldId id="990" r:id="rId118"/>
    <p:sldId id="991" r:id="rId119"/>
    <p:sldId id="992" r:id="rId120"/>
    <p:sldId id="993" r:id="rId121"/>
    <p:sldId id="994" r:id="rId122"/>
    <p:sldId id="995" r:id="rId123"/>
    <p:sldId id="996" r:id="rId124"/>
    <p:sldId id="997" r:id="rId125"/>
    <p:sldId id="998" r:id="rId126"/>
    <p:sldId id="999" r:id="rId127"/>
    <p:sldId id="1000" r:id="rId128"/>
    <p:sldId id="1001" r:id="rId129"/>
    <p:sldId id="1002" r:id="rId130"/>
    <p:sldId id="1003" r:id="rId131"/>
    <p:sldId id="1004" r:id="rId132"/>
    <p:sldId id="1005" r:id="rId133"/>
    <p:sldId id="1006" r:id="rId134"/>
    <p:sldId id="1007" r:id="rId135"/>
    <p:sldId id="1008" r:id="rId136"/>
    <p:sldId id="1009" r:id="rId137"/>
    <p:sldId id="958" r:id="rId138"/>
    <p:sldId id="959" r:id="rId139"/>
    <p:sldId id="960" r:id="rId140"/>
    <p:sldId id="961" r:id="rId141"/>
    <p:sldId id="962" r:id="rId142"/>
    <p:sldId id="963" r:id="rId143"/>
    <p:sldId id="964" r:id="rId144"/>
    <p:sldId id="965" r:id="rId145"/>
    <p:sldId id="966" r:id="rId146"/>
    <p:sldId id="967" r:id="rId147"/>
    <p:sldId id="968" r:id="rId148"/>
    <p:sldId id="969" r:id="rId149"/>
    <p:sldId id="970" r:id="rId150"/>
    <p:sldId id="971" r:id="rId151"/>
    <p:sldId id="972" r:id="rId152"/>
    <p:sldId id="973" r:id="rId153"/>
    <p:sldId id="974" r:id="rId154"/>
    <p:sldId id="975" r:id="rId155"/>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D083AE6-46FA-4A59-8FB0-9F97EB10719F}" styleName="Светлый стиль 3 — акцент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640AA4-4978-C72D-2534-B166B9B17196}"/>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uk-UA"/>
          </a:p>
        </p:txBody>
      </p:sp>
      <p:sp>
        <p:nvSpPr>
          <p:cNvPr id="3" name="Подзаголовок 2">
            <a:extLst>
              <a:ext uri="{FF2B5EF4-FFF2-40B4-BE49-F238E27FC236}">
                <a16:creationId xmlns:a16="http://schemas.microsoft.com/office/drawing/2014/main" id="{46336F1F-FD87-AA50-429C-1BC57BDD68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uk-UA"/>
          </a:p>
        </p:txBody>
      </p:sp>
      <p:sp>
        <p:nvSpPr>
          <p:cNvPr id="4" name="Дата 3">
            <a:extLst>
              <a:ext uri="{FF2B5EF4-FFF2-40B4-BE49-F238E27FC236}">
                <a16:creationId xmlns:a16="http://schemas.microsoft.com/office/drawing/2014/main" id="{2B778919-C5A4-B166-15AD-D55019A5803B}"/>
              </a:ext>
            </a:extLst>
          </p:cNvPr>
          <p:cNvSpPr>
            <a:spLocks noGrp="1"/>
          </p:cNvSpPr>
          <p:nvPr>
            <p:ph type="dt" sz="half" idx="10"/>
          </p:nvPr>
        </p:nvSpPr>
        <p:spPr/>
        <p:txBody>
          <a:bodyPr/>
          <a:lstStyle/>
          <a:p>
            <a:fld id="{1943E8D9-4105-4611-844F-382D4C8C0796}" type="datetimeFigureOut">
              <a:rPr lang="uk-UA" smtClean="0"/>
              <a:t>01.07.2024</a:t>
            </a:fld>
            <a:endParaRPr lang="uk-UA"/>
          </a:p>
        </p:txBody>
      </p:sp>
      <p:sp>
        <p:nvSpPr>
          <p:cNvPr id="5" name="Нижний колонтитул 4">
            <a:extLst>
              <a:ext uri="{FF2B5EF4-FFF2-40B4-BE49-F238E27FC236}">
                <a16:creationId xmlns:a16="http://schemas.microsoft.com/office/drawing/2014/main" id="{D229C0B0-6B56-B0DD-7366-B4D45700DA88}"/>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2657C5F3-230D-9090-4044-AB6F9D719461}"/>
              </a:ext>
            </a:extLst>
          </p:cNvPr>
          <p:cNvSpPr>
            <a:spLocks noGrp="1"/>
          </p:cNvSpPr>
          <p:nvPr>
            <p:ph type="sldNum" sz="quarter" idx="12"/>
          </p:nvPr>
        </p:nvSpPr>
        <p:spPr/>
        <p:txBody>
          <a:bodyPr/>
          <a:lstStyle/>
          <a:p>
            <a:fld id="{D5AB08DF-088D-4990-937C-6A155D52502E}" type="slidenum">
              <a:rPr lang="uk-UA" smtClean="0"/>
              <a:t>‹#›</a:t>
            </a:fld>
            <a:endParaRPr lang="uk-UA"/>
          </a:p>
        </p:txBody>
      </p:sp>
    </p:spTree>
    <p:extLst>
      <p:ext uri="{BB962C8B-B14F-4D97-AF65-F5344CB8AC3E}">
        <p14:creationId xmlns:p14="http://schemas.microsoft.com/office/powerpoint/2010/main" val="2507748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9B31A4-F45D-E103-AE4C-5129EF4BD8F8}"/>
              </a:ext>
            </a:extLst>
          </p:cNvPr>
          <p:cNvSpPr>
            <a:spLocks noGrp="1"/>
          </p:cNvSpPr>
          <p:nvPr>
            <p:ph type="title"/>
          </p:nvPr>
        </p:nvSpPr>
        <p:spPr/>
        <p:txBody>
          <a:bodyPr/>
          <a:lstStyle/>
          <a:p>
            <a:r>
              <a:rPr lang="ru-RU"/>
              <a:t>Образец заголовка</a:t>
            </a:r>
            <a:endParaRPr lang="uk-UA"/>
          </a:p>
        </p:txBody>
      </p:sp>
      <p:sp>
        <p:nvSpPr>
          <p:cNvPr id="3" name="Вертикальный текст 2">
            <a:extLst>
              <a:ext uri="{FF2B5EF4-FFF2-40B4-BE49-F238E27FC236}">
                <a16:creationId xmlns:a16="http://schemas.microsoft.com/office/drawing/2014/main" id="{047F8C1B-115F-4774-9E53-B1D5E98100B5}"/>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5E657932-AA27-B6EF-3B2B-A59037120660}"/>
              </a:ext>
            </a:extLst>
          </p:cNvPr>
          <p:cNvSpPr>
            <a:spLocks noGrp="1"/>
          </p:cNvSpPr>
          <p:nvPr>
            <p:ph type="dt" sz="half" idx="10"/>
          </p:nvPr>
        </p:nvSpPr>
        <p:spPr/>
        <p:txBody>
          <a:bodyPr/>
          <a:lstStyle/>
          <a:p>
            <a:fld id="{1943E8D9-4105-4611-844F-382D4C8C0796}" type="datetimeFigureOut">
              <a:rPr lang="uk-UA" smtClean="0"/>
              <a:t>01.07.2024</a:t>
            </a:fld>
            <a:endParaRPr lang="uk-UA"/>
          </a:p>
        </p:txBody>
      </p:sp>
      <p:sp>
        <p:nvSpPr>
          <p:cNvPr id="5" name="Нижний колонтитул 4">
            <a:extLst>
              <a:ext uri="{FF2B5EF4-FFF2-40B4-BE49-F238E27FC236}">
                <a16:creationId xmlns:a16="http://schemas.microsoft.com/office/drawing/2014/main" id="{A1A6295E-E409-EC27-4846-6194F0FC3EF4}"/>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F4F93F1E-91B4-4020-43A7-7260D415D359}"/>
              </a:ext>
            </a:extLst>
          </p:cNvPr>
          <p:cNvSpPr>
            <a:spLocks noGrp="1"/>
          </p:cNvSpPr>
          <p:nvPr>
            <p:ph type="sldNum" sz="quarter" idx="12"/>
          </p:nvPr>
        </p:nvSpPr>
        <p:spPr/>
        <p:txBody>
          <a:bodyPr/>
          <a:lstStyle/>
          <a:p>
            <a:fld id="{D5AB08DF-088D-4990-937C-6A155D52502E}" type="slidenum">
              <a:rPr lang="uk-UA" smtClean="0"/>
              <a:t>‹#›</a:t>
            </a:fld>
            <a:endParaRPr lang="uk-UA"/>
          </a:p>
        </p:txBody>
      </p:sp>
    </p:spTree>
    <p:extLst>
      <p:ext uri="{BB962C8B-B14F-4D97-AF65-F5344CB8AC3E}">
        <p14:creationId xmlns:p14="http://schemas.microsoft.com/office/powerpoint/2010/main" val="3745558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3D3D0DFC-03EF-858D-277E-3BF9AF95BD6F}"/>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uk-UA"/>
          </a:p>
        </p:txBody>
      </p:sp>
      <p:sp>
        <p:nvSpPr>
          <p:cNvPr id="3" name="Вертикальный текст 2">
            <a:extLst>
              <a:ext uri="{FF2B5EF4-FFF2-40B4-BE49-F238E27FC236}">
                <a16:creationId xmlns:a16="http://schemas.microsoft.com/office/drawing/2014/main" id="{E60CE776-A21D-E5FD-9DB1-BCA917758DB9}"/>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DE328E9A-6A55-17DF-4C0E-7FDA6D04D134}"/>
              </a:ext>
            </a:extLst>
          </p:cNvPr>
          <p:cNvSpPr>
            <a:spLocks noGrp="1"/>
          </p:cNvSpPr>
          <p:nvPr>
            <p:ph type="dt" sz="half" idx="10"/>
          </p:nvPr>
        </p:nvSpPr>
        <p:spPr/>
        <p:txBody>
          <a:bodyPr/>
          <a:lstStyle/>
          <a:p>
            <a:fld id="{1943E8D9-4105-4611-844F-382D4C8C0796}" type="datetimeFigureOut">
              <a:rPr lang="uk-UA" smtClean="0"/>
              <a:t>01.07.2024</a:t>
            </a:fld>
            <a:endParaRPr lang="uk-UA"/>
          </a:p>
        </p:txBody>
      </p:sp>
      <p:sp>
        <p:nvSpPr>
          <p:cNvPr id="5" name="Нижний колонтитул 4">
            <a:extLst>
              <a:ext uri="{FF2B5EF4-FFF2-40B4-BE49-F238E27FC236}">
                <a16:creationId xmlns:a16="http://schemas.microsoft.com/office/drawing/2014/main" id="{E3F66451-3DEC-B65A-6F3A-3C29802F8BF5}"/>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5F40D8B1-1D42-80CA-72A3-21AAD2F89D92}"/>
              </a:ext>
            </a:extLst>
          </p:cNvPr>
          <p:cNvSpPr>
            <a:spLocks noGrp="1"/>
          </p:cNvSpPr>
          <p:nvPr>
            <p:ph type="sldNum" sz="quarter" idx="12"/>
          </p:nvPr>
        </p:nvSpPr>
        <p:spPr/>
        <p:txBody>
          <a:bodyPr/>
          <a:lstStyle/>
          <a:p>
            <a:fld id="{D5AB08DF-088D-4990-937C-6A155D52502E}" type="slidenum">
              <a:rPr lang="uk-UA" smtClean="0"/>
              <a:t>‹#›</a:t>
            </a:fld>
            <a:endParaRPr lang="uk-UA"/>
          </a:p>
        </p:txBody>
      </p:sp>
    </p:spTree>
    <p:extLst>
      <p:ext uri="{BB962C8B-B14F-4D97-AF65-F5344CB8AC3E}">
        <p14:creationId xmlns:p14="http://schemas.microsoft.com/office/powerpoint/2010/main" val="3129776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576803-81CA-71E1-79ED-9C780C71F67C}"/>
              </a:ext>
            </a:extLst>
          </p:cNvPr>
          <p:cNvSpPr>
            <a:spLocks noGrp="1"/>
          </p:cNvSpPr>
          <p:nvPr>
            <p:ph type="title"/>
          </p:nvPr>
        </p:nvSpPr>
        <p:spPr/>
        <p:txBody>
          <a:bodyPr/>
          <a:lstStyle/>
          <a:p>
            <a:r>
              <a:rPr lang="ru-RU"/>
              <a:t>Образец заголовка</a:t>
            </a:r>
            <a:endParaRPr lang="uk-UA"/>
          </a:p>
        </p:txBody>
      </p:sp>
      <p:sp>
        <p:nvSpPr>
          <p:cNvPr id="3" name="Объект 2">
            <a:extLst>
              <a:ext uri="{FF2B5EF4-FFF2-40B4-BE49-F238E27FC236}">
                <a16:creationId xmlns:a16="http://schemas.microsoft.com/office/drawing/2014/main" id="{92D89AAB-DEFF-EA9C-B2B3-5FD32114951F}"/>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5C01ECC9-9CC5-6626-1453-D167FC5684D8}"/>
              </a:ext>
            </a:extLst>
          </p:cNvPr>
          <p:cNvSpPr>
            <a:spLocks noGrp="1"/>
          </p:cNvSpPr>
          <p:nvPr>
            <p:ph type="dt" sz="half" idx="10"/>
          </p:nvPr>
        </p:nvSpPr>
        <p:spPr/>
        <p:txBody>
          <a:bodyPr/>
          <a:lstStyle/>
          <a:p>
            <a:fld id="{1943E8D9-4105-4611-844F-382D4C8C0796}" type="datetimeFigureOut">
              <a:rPr lang="uk-UA" smtClean="0"/>
              <a:t>01.07.2024</a:t>
            </a:fld>
            <a:endParaRPr lang="uk-UA"/>
          </a:p>
        </p:txBody>
      </p:sp>
      <p:sp>
        <p:nvSpPr>
          <p:cNvPr id="5" name="Нижний колонтитул 4">
            <a:extLst>
              <a:ext uri="{FF2B5EF4-FFF2-40B4-BE49-F238E27FC236}">
                <a16:creationId xmlns:a16="http://schemas.microsoft.com/office/drawing/2014/main" id="{6B55154E-0FB1-99B6-BF5A-FD4CF5EE2DAE}"/>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98400619-C1BF-727B-E52A-C33A3F71AEDB}"/>
              </a:ext>
            </a:extLst>
          </p:cNvPr>
          <p:cNvSpPr>
            <a:spLocks noGrp="1"/>
          </p:cNvSpPr>
          <p:nvPr>
            <p:ph type="sldNum" sz="quarter" idx="12"/>
          </p:nvPr>
        </p:nvSpPr>
        <p:spPr/>
        <p:txBody>
          <a:bodyPr/>
          <a:lstStyle/>
          <a:p>
            <a:fld id="{D5AB08DF-088D-4990-937C-6A155D52502E}" type="slidenum">
              <a:rPr lang="uk-UA" smtClean="0"/>
              <a:t>‹#›</a:t>
            </a:fld>
            <a:endParaRPr lang="uk-UA"/>
          </a:p>
        </p:txBody>
      </p:sp>
    </p:spTree>
    <p:extLst>
      <p:ext uri="{BB962C8B-B14F-4D97-AF65-F5344CB8AC3E}">
        <p14:creationId xmlns:p14="http://schemas.microsoft.com/office/powerpoint/2010/main" val="6049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EFFC00-C88B-C90E-A32D-4F62400E187F}"/>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uk-UA"/>
          </a:p>
        </p:txBody>
      </p:sp>
      <p:sp>
        <p:nvSpPr>
          <p:cNvPr id="3" name="Текст 2">
            <a:extLst>
              <a:ext uri="{FF2B5EF4-FFF2-40B4-BE49-F238E27FC236}">
                <a16:creationId xmlns:a16="http://schemas.microsoft.com/office/drawing/2014/main" id="{3D52EC99-BB16-519F-2F73-F31263C73CF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CF83C103-53C7-0A88-AA99-1D0FEC9EEDBE}"/>
              </a:ext>
            </a:extLst>
          </p:cNvPr>
          <p:cNvSpPr>
            <a:spLocks noGrp="1"/>
          </p:cNvSpPr>
          <p:nvPr>
            <p:ph type="dt" sz="half" idx="10"/>
          </p:nvPr>
        </p:nvSpPr>
        <p:spPr/>
        <p:txBody>
          <a:bodyPr/>
          <a:lstStyle/>
          <a:p>
            <a:fld id="{1943E8D9-4105-4611-844F-382D4C8C0796}" type="datetimeFigureOut">
              <a:rPr lang="uk-UA" smtClean="0"/>
              <a:t>01.07.2024</a:t>
            </a:fld>
            <a:endParaRPr lang="uk-UA"/>
          </a:p>
        </p:txBody>
      </p:sp>
      <p:sp>
        <p:nvSpPr>
          <p:cNvPr id="5" name="Нижний колонтитул 4">
            <a:extLst>
              <a:ext uri="{FF2B5EF4-FFF2-40B4-BE49-F238E27FC236}">
                <a16:creationId xmlns:a16="http://schemas.microsoft.com/office/drawing/2014/main" id="{40D02591-3B75-D320-1878-AB72FE559FE1}"/>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CB46B726-7935-2275-FAAC-FB3AF7F47EF1}"/>
              </a:ext>
            </a:extLst>
          </p:cNvPr>
          <p:cNvSpPr>
            <a:spLocks noGrp="1"/>
          </p:cNvSpPr>
          <p:nvPr>
            <p:ph type="sldNum" sz="quarter" idx="12"/>
          </p:nvPr>
        </p:nvSpPr>
        <p:spPr/>
        <p:txBody>
          <a:bodyPr/>
          <a:lstStyle/>
          <a:p>
            <a:fld id="{D5AB08DF-088D-4990-937C-6A155D52502E}" type="slidenum">
              <a:rPr lang="uk-UA" smtClean="0"/>
              <a:t>‹#›</a:t>
            </a:fld>
            <a:endParaRPr lang="uk-UA"/>
          </a:p>
        </p:txBody>
      </p:sp>
    </p:spTree>
    <p:extLst>
      <p:ext uri="{BB962C8B-B14F-4D97-AF65-F5344CB8AC3E}">
        <p14:creationId xmlns:p14="http://schemas.microsoft.com/office/powerpoint/2010/main" val="263712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AAA3F6-1BAC-BC1C-A01B-D220CDFC5F10}"/>
              </a:ext>
            </a:extLst>
          </p:cNvPr>
          <p:cNvSpPr>
            <a:spLocks noGrp="1"/>
          </p:cNvSpPr>
          <p:nvPr>
            <p:ph type="title"/>
          </p:nvPr>
        </p:nvSpPr>
        <p:spPr/>
        <p:txBody>
          <a:bodyPr/>
          <a:lstStyle/>
          <a:p>
            <a:r>
              <a:rPr lang="ru-RU"/>
              <a:t>Образец заголовка</a:t>
            </a:r>
            <a:endParaRPr lang="uk-UA"/>
          </a:p>
        </p:txBody>
      </p:sp>
      <p:sp>
        <p:nvSpPr>
          <p:cNvPr id="3" name="Объект 2">
            <a:extLst>
              <a:ext uri="{FF2B5EF4-FFF2-40B4-BE49-F238E27FC236}">
                <a16:creationId xmlns:a16="http://schemas.microsoft.com/office/drawing/2014/main" id="{5CCFDCCF-CBDC-B5D2-8F5B-3255EA43AC76}"/>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Объект 3">
            <a:extLst>
              <a:ext uri="{FF2B5EF4-FFF2-40B4-BE49-F238E27FC236}">
                <a16:creationId xmlns:a16="http://schemas.microsoft.com/office/drawing/2014/main" id="{7C36646B-C90D-7BEE-CBC5-4014024687C9}"/>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Дата 4">
            <a:extLst>
              <a:ext uri="{FF2B5EF4-FFF2-40B4-BE49-F238E27FC236}">
                <a16:creationId xmlns:a16="http://schemas.microsoft.com/office/drawing/2014/main" id="{C8519E77-99EA-1FC7-2F67-85638446AA4A}"/>
              </a:ext>
            </a:extLst>
          </p:cNvPr>
          <p:cNvSpPr>
            <a:spLocks noGrp="1"/>
          </p:cNvSpPr>
          <p:nvPr>
            <p:ph type="dt" sz="half" idx="10"/>
          </p:nvPr>
        </p:nvSpPr>
        <p:spPr/>
        <p:txBody>
          <a:bodyPr/>
          <a:lstStyle/>
          <a:p>
            <a:fld id="{1943E8D9-4105-4611-844F-382D4C8C0796}" type="datetimeFigureOut">
              <a:rPr lang="uk-UA" smtClean="0"/>
              <a:t>01.07.2024</a:t>
            </a:fld>
            <a:endParaRPr lang="uk-UA"/>
          </a:p>
        </p:txBody>
      </p:sp>
      <p:sp>
        <p:nvSpPr>
          <p:cNvPr id="6" name="Нижний колонтитул 5">
            <a:extLst>
              <a:ext uri="{FF2B5EF4-FFF2-40B4-BE49-F238E27FC236}">
                <a16:creationId xmlns:a16="http://schemas.microsoft.com/office/drawing/2014/main" id="{13D18D0A-2C06-70FD-3667-441AC0551748}"/>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BF9318D3-461F-6A71-4A73-FAEF22C98144}"/>
              </a:ext>
            </a:extLst>
          </p:cNvPr>
          <p:cNvSpPr>
            <a:spLocks noGrp="1"/>
          </p:cNvSpPr>
          <p:nvPr>
            <p:ph type="sldNum" sz="quarter" idx="12"/>
          </p:nvPr>
        </p:nvSpPr>
        <p:spPr/>
        <p:txBody>
          <a:bodyPr/>
          <a:lstStyle/>
          <a:p>
            <a:fld id="{D5AB08DF-088D-4990-937C-6A155D52502E}" type="slidenum">
              <a:rPr lang="uk-UA" smtClean="0"/>
              <a:t>‹#›</a:t>
            </a:fld>
            <a:endParaRPr lang="uk-UA"/>
          </a:p>
        </p:txBody>
      </p:sp>
    </p:spTree>
    <p:extLst>
      <p:ext uri="{BB962C8B-B14F-4D97-AF65-F5344CB8AC3E}">
        <p14:creationId xmlns:p14="http://schemas.microsoft.com/office/powerpoint/2010/main" val="2588692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7D3A07-2097-2D7D-353C-A62BCE88E557}"/>
              </a:ext>
            </a:extLst>
          </p:cNvPr>
          <p:cNvSpPr>
            <a:spLocks noGrp="1"/>
          </p:cNvSpPr>
          <p:nvPr>
            <p:ph type="title"/>
          </p:nvPr>
        </p:nvSpPr>
        <p:spPr>
          <a:xfrm>
            <a:off x="839788" y="365125"/>
            <a:ext cx="10515600" cy="1325563"/>
          </a:xfrm>
        </p:spPr>
        <p:txBody>
          <a:bodyPr/>
          <a:lstStyle/>
          <a:p>
            <a:r>
              <a:rPr lang="ru-RU"/>
              <a:t>Образец заголовка</a:t>
            </a:r>
            <a:endParaRPr lang="uk-UA"/>
          </a:p>
        </p:txBody>
      </p:sp>
      <p:sp>
        <p:nvSpPr>
          <p:cNvPr id="3" name="Текст 2">
            <a:extLst>
              <a:ext uri="{FF2B5EF4-FFF2-40B4-BE49-F238E27FC236}">
                <a16:creationId xmlns:a16="http://schemas.microsoft.com/office/drawing/2014/main" id="{AD2F97F8-4DF6-C9B5-4964-0B2FD2DB79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1D556EAF-54E5-1F12-3130-1790F2622DC7}"/>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Текст 4">
            <a:extLst>
              <a:ext uri="{FF2B5EF4-FFF2-40B4-BE49-F238E27FC236}">
                <a16:creationId xmlns:a16="http://schemas.microsoft.com/office/drawing/2014/main" id="{23E38920-C9A0-1756-D9A3-61BE818F79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F30C1EE3-BED2-1683-3B21-EC07F2A2839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7" name="Дата 6">
            <a:extLst>
              <a:ext uri="{FF2B5EF4-FFF2-40B4-BE49-F238E27FC236}">
                <a16:creationId xmlns:a16="http://schemas.microsoft.com/office/drawing/2014/main" id="{54A7DC0A-1754-0CFE-F519-B4DA6909285C}"/>
              </a:ext>
            </a:extLst>
          </p:cNvPr>
          <p:cNvSpPr>
            <a:spLocks noGrp="1"/>
          </p:cNvSpPr>
          <p:nvPr>
            <p:ph type="dt" sz="half" idx="10"/>
          </p:nvPr>
        </p:nvSpPr>
        <p:spPr/>
        <p:txBody>
          <a:bodyPr/>
          <a:lstStyle/>
          <a:p>
            <a:fld id="{1943E8D9-4105-4611-844F-382D4C8C0796}" type="datetimeFigureOut">
              <a:rPr lang="uk-UA" smtClean="0"/>
              <a:t>01.07.2024</a:t>
            </a:fld>
            <a:endParaRPr lang="uk-UA"/>
          </a:p>
        </p:txBody>
      </p:sp>
      <p:sp>
        <p:nvSpPr>
          <p:cNvPr id="8" name="Нижний колонтитул 7">
            <a:extLst>
              <a:ext uri="{FF2B5EF4-FFF2-40B4-BE49-F238E27FC236}">
                <a16:creationId xmlns:a16="http://schemas.microsoft.com/office/drawing/2014/main" id="{801DFDB6-EBB2-6C05-ACF6-8B5A0FCB16C8}"/>
              </a:ext>
            </a:extLst>
          </p:cNvPr>
          <p:cNvSpPr>
            <a:spLocks noGrp="1"/>
          </p:cNvSpPr>
          <p:nvPr>
            <p:ph type="ftr" sz="quarter" idx="11"/>
          </p:nvPr>
        </p:nvSpPr>
        <p:spPr/>
        <p:txBody>
          <a:bodyPr/>
          <a:lstStyle/>
          <a:p>
            <a:endParaRPr lang="uk-UA"/>
          </a:p>
        </p:txBody>
      </p:sp>
      <p:sp>
        <p:nvSpPr>
          <p:cNvPr id="9" name="Номер слайда 8">
            <a:extLst>
              <a:ext uri="{FF2B5EF4-FFF2-40B4-BE49-F238E27FC236}">
                <a16:creationId xmlns:a16="http://schemas.microsoft.com/office/drawing/2014/main" id="{20B42DA5-B0A4-A9F4-F314-79AA56140CA7}"/>
              </a:ext>
            </a:extLst>
          </p:cNvPr>
          <p:cNvSpPr>
            <a:spLocks noGrp="1"/>
          </p:cNvSpPr>
          <p:nvPr>
            <p:ph type="sldNum" sz="quarter" idx="12"/>
          </p:nvPr>
        </p:nvSpPr>
        <p:spPr/>
        <p:txBody>
          <a:bodyPr/>
          <a:lstStyle/>
          <a:p>
            <a:fld id="{D5AB08DF-088D-4990-937C-6A155D52502E}" type="slidenum">
              <a:rPr lang="uk-UA" smtClean="0"/>
              <a:t>‹#›</a:t>
            </a:fld>
            <a:endParaRPr lang="uk-UA"/>
          </a:p>
        </p:txBody>
      </p:sp>
    </p:spTree>
    <p:extLst>
      <p:ext uri="{BB962C8B-B14F-4D97-AF65-F5344CB8AC3E}">
        <p14:creationId xmlns:p14="http://schemas.microsoft.com/office/powerpoint/2010/main" val="2534589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574706-EB9A-18CD-6BBE-43247F29C892}"/>
              </a:ext>
            </a:extLst>
          </p:cNvPr>
          <p:cNvSpPr>
            <a:spLocks noGrp="1"/>
          </p:cNvSpPr>
          <p:nvPr>
            <p:ph type="title"/>
          </p:nvPr>
        </p:nvSpPr>
        <p:spPr/>
        <p:txBody>
          <a:bodyPr/>
          <a:lstStyle/>
          <a:p>
            <a:r>
              <a:rPr lang="ru-RU"/>
              <a:t>Образец заголовка</a:t>
            </a:r>
            <a:endParaRPr lang="uk-UA"/>
          </a:p>
        </p:txBody>
      </p:sp>
      <p:sp>
        <p:nvSpPr>
          <p:cNvPr id="3" name="Дата 2">
            <a:extLst>
              <a:ext uri="{FF2B5EF4-FFF2-40B4-BE49-F238E27FC236}">
                <a16:creationId xmlns:a16="http://schemas.microsoft.com/office/drawing/2014/main" id="{044CA651-CCB1-53D3-1A25-15F1EECA5619}"/>
              </a:ext>
            </a:extLst>
          </p:cNvPr>
          <p:cNvSpPr>
            <a:spLocks noGrp="1"/>
          </p:cNvSpPr>
          <p:nvPr>
            <p:ph type="dt" sz="half" idx="10"/>
          </p:nvPr>
        </p:nvSpPr>
        <p:spPr/>
        <p:txBody>
          <a:bodyPr/>
          <a:lstStyle/>
          <a:p>
            <a:fld id="{1943E8D9-4105-4611-844F-382D4C8C0796}" type="datetimeFigureOut">
              <a:rPr lang="uk-UA" smtClean="0"/>
              <a:t>01.07.2024</a:t>
            </a:fld>
            <a:endParaRPr lang="uk-UA"/>
          </a:p>
        </p:txBody>
      </p:sp>
      <p:sp>
        <p:nvSpPr>
          <p:cNvPr id="4" name="Нижний колонтитул 3">
            <a:extLst>
              <a:ext uri="{FF2B5EF4-FFF2-40B4-BE49-F238E27FC236}">
                <a16:creationId xmlns:a16="http://schemas.microsoft.com/office/drawing/2014/main" id="{7B58F780-56BD-480A-E9C6-81DD1B2C77EE}"/>
              </a:ext>
            </a:extLst>
          </p:cNvPr>
          <p:cNvSpPr>
            <a:spLocks noGrp="1"/>
          </p:cNvSpPr>
          <p:nvPr>
            <p:ph type="ftr" sz="quarter" idx="11"/>
          </p:nvPr>
        </p:nvSpPr>
        <p:spPr/>
        <p:txBody>
          <a:bodyPr/>
          <a:lstStyle/>
          <a:p>
            <a:endParaRPr lang="uk-UA"/>
          </a:p>
        </p:txBody>
      </p:sp>
      <p:sp>
        <p:nvSpPr>
          <p:cNvPr id="5" name="Номер слайда 4">
            <a:extLst>
              <a:ext uri="{FF2B5EF4-FFF2-40B4-BE49-F238E27FC236}">
                <a16:creationId xmlns:a16="http://schemas.microsoft.com/office/drawing/2014/main" id="{1FF50F5F-EE67-726F-1F45-CE0328118736}"/>
              </a:ext>
            </a:extLst>
          </p:cNvPr>
          <p:cNvSpPr>
            <a:spLocks noGrp="1"/>
          </p:cNvSpPr>
          <p:nvPr>
            <p:ph type="sldNum" sz="quarter" idx="12"/>
          </p:nvPr>
        </p:nvSpPr>
        <p:spPr/>
        <p:txBody>
          <a:bodyPr/>
          <a:lstStyle/>
          <a:p>
            <a:fld id="{D5AB08DF-088D-4990-937C-6A155D52502E}" type="slidenum">
              <a:rPr lang="uk-UA" smtClean="0"/>
              <a:t>‹#›</a:t>
            </a:fld>
            <a:endParaRPr lang="uk-UA"/>
          </a:p>
        </p:txBody>
      </p:sp>
    </p:spTree>
    <p:extLst>
      <p:ext uri="{BB962C8B-B14F-4D97-AF65-F5344CB8AC3E}">
        <p14:creationId xmlns:p14="http://schemas.microsoft.com/office/powerpoint/2010/main" val="277983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FEA38D2D-108D-E5EA-1D00-FC4B84E78B6E}"/>
              </a:ext>
            </a:extLst>
          </p:cNvPr>
          <p:cNvSpPr>
            <a:spLocks noGrp="1"/>
          </p:cNvSpPr>
          <p:nvPr>
            <p:ph type="dt" sz="half" idx="10"/>
          </p:nvPr>
        </p:nvSpPr>
        <p:spPr/>
        <p:txBody>
          <a:bodyPr/>
          <a:lstStyle/>
          <a:p>
            <a:fld id="{1943E8D9-4105-4611-844F-382D4C8C0796}" type="datetimeFigureOut">
              <a:rPr lang="uk-UA" smtClean="0"/>
              <a:t>01.07.2024</a:t>
            </a:fld>
            <a:endParaRPr lang="uk-UA"/>
          </a:p>
        </p:txBody>
      </p:sp>
      <p:sp>
        <p:nvSpPr>
          <p:cNvPr id="3" name="Нижний колонтитул 2">
            <a:extLst>
              <a:ext uri="{FF2B5EF4-FFF2-40B4-BE49-F238E27FC236}">
                <a16:creationId xmlns:a16="http://schemas.microsoft.com/office/drawing/2014/main" id="{6966175B-8328-4E6F-E476-ED6F384F24DF}"/>
              </a:ext>
            </a:extLst>
          </p:cNvPr>
          <p:cNvSpPr>
            <a:spLocks noGrp="1"/>
          </p:cNvSpPr>
          <p:nvPr>
            <p:ph type="ftr" sz="quarter" idx="11"/>
          </p:nvPr>
        </p:nvSpPr>
        <p:spPr/>
        <p:txBody>
          <a:bodyPr/>
          <a:lstStyle/>
          <a:p>
            <a:endParaRPr lang="uk-UA"/>
          </a:p>
        </p:txBody>
      </p:sp>
      <p:sp>
        <p:nvSpPr>
          <p:cNvPr id="4" name="Номер слайда 3">
            <a:extLst>
              <a:ext uri="{FF2B5EF4-FFF2-40B4-BE49-F238E27FC236}">
                <a16:creationId xmlns:a16="http://schemas.microsoft.com/office/drawing/2014/main" id="{477AED1E-DB30-B105-C7EA-4772EB122691}"/>
              </a:ext>
            </a:extLst>
          </p:cNvPr>
          <p:cNvSpPr>
            <a:spLocks noGrp="1"/>
          </p:cNvSpPr>
          <p:nvPr>
            <p:ph type="sldNum" sz="quarter" idx="12"/>
          </p:nvPr>
        </p:nvSpPr>
        <p:spPr/>
        <p:txBody>
          <a:bodyPr/>
          <a:lstStyle/>
          <a:p>
            <a:fld id="{D5AB08DF-088D-4990-937C-6A155D52502E}" type="slidenum">
              <a:rPr lang="uk-UA" smtClean="0"/>
              <a:t>‹#›</a:t>
            </a:fld>
            <a:endParaRPr lang="uk-UA"/>
          </a:p>
        </p:txBody>
      </p:sp>
    </p:spTree>
    <p:extLst>
      <p:ext uri="{BB962C8B-B14F-4D97-AF65-F5344CB8AC3E}">
        <p14:creationId xmlns:p14="http://schemas.microsoft.com/office/powerpoint/2010/main" val="904285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8EFACD-2392-2ED8-AB47-EEB477B7F5A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Объект 2">
            <a:extLst>
              <a:ext uri="{FF2B5EF4-FFF2-40B4-BE49-F238E27FC236}">
                <a16:creationId xmlns:a16="http://schemas.microsoft.com/office/drawing/2014/main" id="{BEE2BF89-D746-084C-F00F-F52D86853E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Текст 3">
            <a:extLst>
              <a:ext uri="{FF2B5EF4-FFF2-40B4-BE49-F238E27FC236}">
                <a16:creationId xmlns:a16="http://schemas.microsoft.com/office/drawing/2014/main" id="{9ED8D852-EBA5-452A-6F9C-FE5E1A98F4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5CEBA60-924F-CFEF-54F2-CEB6C45C6D06}"/>
              </a:ext>
            </a:extLst>
          </p:cNvPr>
          <p:cNvSpPr>
            <a:spLocks noGrp="1"/>
          </p:cNvSpPr>
          <p:nvPr>
            <p:ph type="dt" sz="half" idx="10"/>
          </p:nvPr>
        </p:nvSpPr>
        <p:spPr/>
        <p:txBody>
          <a:bodyPr/>
          <a:lstStyle/>
          <a:p>
            <a:fld id="{1943E8D9-4105-4611-844F-382D4C8C0796}" type="datetimeFigureOut">
              <a:rPr lang="uk-UA" smtClean="0"/>
              <a:t>01.07.2024</a:t>
            </a:fld>
            <a:endParaRPr lang="uk-UA"/>
          </a:p>
        </p:txBody>
      </p:sp>
      <p:sp>
        <p:nvSpPr>
          <p:cNvPr id="6" name="Нижний колонтитул 5">
            <a:extLst>
              <a:ext uri="{FF2B5EF4-FFF2-40B4-BE49-F238E27FC236}">
                <a16:creationId xmlns:a16="http://schemas.microsoft.com/office/drawing/2014/main" id="{F38C0CDF-5007-1D23-4CD6-045BBE5A1C04}"/>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B7661125-A3C3-1479-A3A9-BAD6D47EC0E6}"/>
              </a:ext>
            </a:extLst>
          </p:cNvPr>
          <p:cNvSpPr>
            <a:spLocks noGrp="1"/>
          </p:cNvSpPr>
          <p:nvPr>
            <p:ph type="sldNum" sz="quarter" idx="12"/>
          </p:nvPr>
        </p:nvSpPr>
        <p:spPr/>
        <p:txBody>
          <a:bodyPr/>
          <a:lstStyle/>
          <a:p>
            <a:fld id="{D5AB08DF-088D-4990-937C-6A155D52502E}" type="slidenum">
              <a:rPr lang="uk-UA" smtClean="0"/>
              <a:t>‹#›</a:t>
            </a:fld>
            <a:endParaRPr lang="uk-UA"/>
          </a:p>
        </p:txBody>
      </p:sp>
    </p:spTree>
    <p:extLst>
      <p:ext uri="{BB962C8B-B14F-4D97-AF65-F5344CB8AC3E}">
        <p14:creationId xmlns:p14="http://schemas.microsoft.com/office/powerpoint/2010/main" val="1521029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AE4366-D39D-DDFC-625E-F7CF4CA213D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Рисунок 2">
            <a:extLst>
              <a:ext uri="{FF2B5EF4-FFF2-40B4-BE49-F238E27FC236}">
                <a16:creationId xmlns:a16="http://schemas.microsoft.com/office/drawing/2014/main" id="{F2FF7FB1-1DCD-2E04-FE49-23FA290C49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a:extLst>
              <a:ext uri="{FF2B5EF4-FFF2-40B4-BE49-F238E27FC236}">
                <a16:creationId xmlns:a16="http://schemas.microsoft.com/office/drawing/2014/main" id="{17DA4282-F0B4-92B0-5EF6-9B6289ACB8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B01138B-51B0-770E-5EC8-F13E927F0174}"/>
              </a:ext>
            </a:extLst>
          </p:cNvPr>
          <p:cNvSpPr>
            <a:spLocks noGrp="1"/>
          </p:cNvSpPr>
          <p:nvPr>
            <p:ph type="dt" sz="half" idx="10"/>
          </p:nvPr>
        </p:nvSpPr>
        <p:spPr/>
        <p:txBody>
          <a:bodyPr/>
          <a:lstStyle/>
          <a:p>
            <a:fld id="{1943E8D9-4105-4611-844F-382D4C8C0796}" type="datetimeFigureOut">
              <a:rPr lang="uk-UA" smtClean="0"/>
              <a:t>01.07.2024</a:t>
            </a:fld>
            <a:endParaRPr lang="uk-UA"/>
          </a:p>
        </p:txBody>
      </p:sp>
      <p:sp>
        <p:nvSpPr>
          <p:cNvPr id="6" name="Нижний колонтитул 5">
            <a:extLst>
              <a:ext uri="{FF2B5EF4-FFF2-40B4-BE49-F238E27FC236}">
                <a16:creationId xmlns:a16="http://schemas.microsoft.com/office/drawing/2014/main" id="{30A172A4-E04D-F82E-946F-77D65ECF8E56}"/>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3ED939C1-778B-53CB-3F97-ECB98E6E689E}"/>
              </a:ext>
            </a:extLst>
          </p:cNvPr>
          <p:cNvSpPr>
            <a:spLocks noGrp="1"/>
          </p:cNvSpPr>
          <p:nvPr>
            <p:ph type="sldNum" sz="quarter" idx="12"/>
          </p:nvPr>
        </p:nvSpPr>
        <p:spPr/>
        <p:txBody>
          <a:bodyPr/>
          <a:lstStyle/>
          <a:p>
            <a:fld id="{D5AB08DF-088D-4990-937C-6A155D52502E}" type="slidenum">
              <a:rPr lang="uk-UA" smtClean="0"/>
              <a:t>‹#›</a:t>
            </a:fld>
            <a:endParaRPr lang="uk-UA"/>
          </a:p>
        </p:txBody>
      </p:sp>
    </p:spTree>
    <p:extLst>
      <p:ext uri="{BB962C8B-B14F-4D97-AF65-F5344CB8AC3E}">
        <p14:creationId xmlns:p14="http://schemas.microsoft.com/office/powerpoint/2010/main" val="3360661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25CFB5-A602-A914-279B-22E059681E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uk-UA"/>
          </a:p>
        </p:txBody>
      </p:sp>
      <p:sp>
        <p:nvSpPr>
          <p:cNvPr id="3" name="Текст 2">
            <a:extLst>
              <a:ext uri="{FF2B5EF4-FFF2-40B4-BE49-F238E27FC236}">
                <a16:creationId xmlns:a16="http://schemas.microsoft.com/office/drawing/2014/main" id="{672B2711-02D3-2ED5-F979-537BE368FD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1CF3B1D6-DEC3-5A58-7BF5-870FC4B775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943E8D9-4105-4611-844F-382D4C8C0796}" type="datetimeFigureOut">
              <a:rPr lang="uk-UA" smtClean="0"/>
              <a:t>01.07.2024</a:t>
            </a:fld>
            <a:endParaRPr lang="uk-UA"/>
          </a:p>
        </p:txBody>
      </p:sp>
      <p:sp>
        <p:nvSpPr>
          <p:cNvPr id="5" name="Нижний колонтитул 4">
            <a:extLst>
              <a:ext uri="{FF2B5EF4-FFF2-40B4-BE49-F238E27FC236}">
                <a16:creationId xmlns:a16="http://schemas.microsoft.com/office/drawing/2014/main" id="{5C8ACAFB-ACE0-F734-7373-73A40985EF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uk-UA"/>
          </a:p>
        </p:txBody>
      </p:sp>
      <p:sp>
        <p:nvSpPr>
          <p:cNvPr id="6" name="Номер слайда 5">
            <a:extLst>
              <a:ext uri="{FF2B5EF4-FFF2-40B4-BE49-F238E27FC236}">
                <a16:creationId xmlns:a16="http://schemas.microsoft.com/office/drawing/2014/main" id="{3C9133B7-F91A-256D-C6FC-CBACDB1319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5AB08DF-088D-4990-937C-6A155D52502E}" type="slidenum">
              <a:rPr lang="uk-UA" smtClean="0"/>
              <a:t>‹#›</a:t>
            </a:fld>
            <a:endParaRPr lang="uk-UA"/>
          </a:p>
        </p:txBody>
      </p:sp>
    </p:spTree>
    <p:extLst>
      <p:ext uri="{BB962C8B-B14F-4D97-AF65-F5344CB8AC3E}">
        <p14:creationId xmlns:p14="http://schemas.microsoft.com/office/powerpoint/2010/main" val="2705616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hyperlink" Target="mysql://localhost/store?serverTimezone=Europe/Moscow&amp;useSSL=false" TargetMode="Externa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hyperlink" Target="mysql://localhost/store?serverTimezone=Europe/Moscow&amp;useSSL=false" TargetMode="Externa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hyperlink" Target="mysql://localhost/store?serverTimezone=Europe/Moscow&amp;useSSL=false" TargetMode="Externa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hyperlink" Target="mysql://localhost/store?serverTimezone=Europe/Moscow&amp;useSSL=false" TargetMode="Externa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hyperlink" Target="mysql://localhost/store?serverTimezone=Europe/Moscow&amp;useSSL=false" TargetMode="Externa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hyperlink" Target="mysql://localhost/store?serverTimezone=Europe/Moscow&amp;useSSL=false" TargetMode="Externa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DF018C-1B78-4812-8925-19EC10BB3B28}"/>
              </a:ext>
            </a:extLst>
          </p:cNvPr>
          <p:cNvSpPr>
            <a:spLocks noGrp="1"/>
          </p:cNvSpPr>
          <p:nvPr>
            <p:ph type="ctrTitle"/>
          </p:nvPr>
        </p:nvSpPr>
        <p:spPr/>
        <p:txBody>
          <a:bodyPr/>
          <a:lstStyle/>
          <a:p>
            <a:endParaRPr lang="uk-UA"/>
          </a:p>
        </p:txBody>
      </p:sp>
      <p:sp>
        <p:nvSpPr>
          <p:cNvPr id="3" name="Подзаголовок 2">
            <a:extLst>
              <a:ext uri="{FF2B5EF4-FFF2-40B4-BE49-F238E27FC236}">
                <a16:creationId xmlns:a16="http://schemas.microsoft.com/office/drawing/2014/main" id="{0CB60D58-51E5-4D6B-90BB-1210343C76CB}"/>
              </a:ext>
            </a:extLst>
          </p:cNvPr>
          <p:cNvSpPr>
            <a:spLocks noGrp="1"/>
          </p:cNvSpPr>
          <p:nvPr>
            <p:ph type="subTitle" idx="1"/>
          </p:nvPr>
        </p:nvSpPr>
        <p:spPr/>
        <p:txBody>
          <a:bodyPr/>
          <a:lstStyle/>
          <a:p>
            <a:endParaRPr lang="uk-UA"/>
          </a:p>
        </p:txBody>
      </p:sp>
      <p:sp>
        <p:nvSpPr>
          <p:cNvPr id="4" name="TextBox 3">
            <a:extLst>
              <a:ext uri="{FF2B5EF4-FFF2-40B4-BE49-F238E27FC236}">
                <a16:creationId xmlns:a16="http://schemas.microsoft.com/office/drawing/2014/main" id="{8A8FF793-EB6E-4C74-B00A-9C849D3E3853}"/>
              </a:ext>
            </a:extLst>
          </p:cNvPr>
          <p:cNvSpPr txBox="1"/>
          <p:nvPr/>
        </p:nvSpPr>
        <p:spPr>
          <a:xfrm>
            <a:off x="1223423" y="674400"/>
            <a:ext cx="9745154" cy="2800767"/>
          </a:xfrm>
          <a:prstGeom prst="rect">
            <a:avLst/>
          </a:prstGeom>
          <a:solidFill>
            <a:schemeClr val="accent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ru-RU" sz="8800" b="1" dirty="0">
                <a:latin typeface="Times New Roman" panose="02020603050405020304" pitchFamily="18" charset="0"/>
                <a:cs typeface="Times New Roman" panose="02020603050405020304" pitchFamily="18" charset="0"/>
              </a:rPr>
              <a:t>Тема уроку: </a:t>
            </a:r>
          </a:p>
          <a:p>
            <a:pPr algn="ctr"/>
            <a:r>
              <a:rPr lang="uk-UA" sz="8800" b="1" dirty="0">
                <a:latin typeface="Times New Roman" panose="02020603050405020304" pitchFamily="18" charset="0"/>
                <a:cs typeface="Times New Roman" panose="02020603050405020304" pitchFamily="18" charset="0"/>
              </a:rPr>
              <a:t>Бази даних</a:t>
            </a:r>
          </a:p>
        </p:txBody>
      </p:sp>
    </p:spTree>
    <p:extLst>
      <p:ext uri="{BB962C8B-B14F-4D97-AF65-F5344CB8AC3E}">
        <p14:creationId xmlns:p14="http://schemas.microsoft.com/office/powerpoint/2010/main" val="520383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A5CEA26E-5F71-D464-3F48-25339FE59CDE}"/>
              </a:ext>
            </a:extLst>
          </p:cNvPr>
          <p:cNvSpPr txBox="1">
            <a:spLocks/>
          </p:cNvSpPr>
          <p:nvPr/>
        </p:nvSpPr>
        <p:spPr>
          <a:xfrm>
            <a:off x="0" y="0"/>
            <a:ext cx="12192000" cy="9729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Створення таблиць</a:t>
            </a:r>
            <a:endParaRPr lang="uk-UA" dirty="0">
              <a:latin typeface="Times New Roman" panose="02020603050405020304" pitchFamily="18" charset="0"/>
              <a:cs typeface="Times New Roman" panose="02020603050405020304" pitchFamily="18" charset="0"/>
            </a:endParaRPr>
          </a:p>
        </p:txBody>
      </p:sp>
      <p:pic>
        <p:nvPicPr>
          <p:cNvPr id="6" name="Рисунок 5">
            <a:extLst>
              <a:ext uri="{FF2B5EF4-FFF2-40B4-BE49-F238E27FC236}">
                <a16:creationId xmlns:a16="http://schemas.microsoft.com/office/drawing/2014/main" id="{50BA3E8B-6CC7-3B27-B679-255EEAFFF27A}"/>
              </a:ext>
            </a:extLst>
          </p:cNvPr>
          <p:cNvPicPr>
            <a:picLocks noChangeAspect="1"/>
          </p:cNvPicPr>
          <p:nvPr/>
        </p:nvPicPr>
        <p:blipFill>
          <a:blip r:embed="rId2"/>
          <a:stretch>
            <a:fillRect/>
          </a:stretch>
        </p:blipFill>
        <p:spPr>
          <a:xfrm>
            <a:off x="2510835" y="1090921"/>
            <a:ext cx="7170328" cy="3658060"/>
          </a:xfrm>
          <a:prstGeom prst="rect">
            <a:avLst/>
          </a:prstGeom>
        </p:spPr>
      </p:pic>
      <p:sp>
        <p:nvSpPr>
          <p:cNvPr id="8" name="TextBox 7">
            <a:extLst>
              <a:ext uri="{FF2B5EF4-FFF2-40B4-BE49-F238E27FC236}">
                <a16:creationId xmlns:a16="http://schemas.microsoft.com/office/drawing/2014/main" id="{6A927988-953E-C621-9BC6-51AA3168C480}"/>
              </a:ext>
            </a:extLst>
          </p:cNvPr>
          <p:cNvSpPr txBox="1"/>
          <p:nvPr/>
        </p:nvSpPr>
        <p:spPr>
          <a:xfrm>
            <a:off x="1145457" y="5054069"/>
            <a:ext cx="9901084"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І в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результаті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виконання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цієї</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команди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буде створено базу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productsdb</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якій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буде створено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Customers</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336873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BA6953-98A2-07A9-6E61-59995555468C}"/>
              </a:ext>
            </a:extLst>
          </p:cNvPr>
          <p:cNvSpPr>
            <a:spLocks noGrp="1"/>
          </p:cNvSpPr>
          <p:nvPr>
            <p:ph type="title"/>
          </p:nvPr>
        </p:nvSpPr>
        <p:spPr>
          <a:xfrm>
            <a:off x="-1" y="0"/>
            <a:ext cx="12192001" cy="757084"/>
          </a:xfrm>
        </p:spPr>
        <p:txBody>
          <a:bodyPr>
            <a:normAutofit/>
          </a:bodyPr>
          <a:lstStyle/>
          <a:p>
            <a:pPr algn="ctr"/>
            <a:r>
              <a:rPr lang="uk-UA"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Підзапити</a:t>
            </a: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 у команді </a:t>
            </a:r>
            <a:r>
              <a:rPr lang="en-US" b="0" i="0" dirty="0">
                <a:solidFill>
                  <a:srgbClr val="252525"/>
                </a:solidFill>
                <a:effectLst/>
                <a:highlight>
                  <a:srgbClr val="FFFFFF"/>
                </a:highlight>
                <a:latin typeface="Times New Roman" panose="02020603050405020304" pitchFamily="18" charset="0"/>
                <a:cs typeface="Times New Roman" panose="02020603050405020304" pitchFamily="18" charset="0"/>
              </a:rPr>
              <a:t>DELETE</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D0D3D83-EC27-B312-11A4-686BAD5AE051}"/>
              </a:ext>
            </a:extLst>
          </p:cNvPr>
          <p:cNvSpPr txBox="1"/>
          <p:nvPr/>
        </p:nvSpPr>
        <p:spPr>
          <a:xfrm>
            <a:off x="442452" y="757084"/>
            <a:ext cx="11385754"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команді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DELETE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також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використовуються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як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частина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умови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Так,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видалімо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замовлення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на Galaxy S8:</a:t>
            </a:r>
            <a:endParaRPr lang="uk-UA" sz="24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936BD8C3-3B74-D1F2-F169-320D5A83E979}"/>
              </a:ext>
            </a:extLst>
          </p:cNvPr>
          <p:cNvSpPr>
            <a:spLocks noChangeArrowheads="1"/>
          </p:cNvSpPr>
          <p:nvPr/>
        </p:nvSpPr>
        <p:spPr bwMode="auto">
          <a:xfrm>
            <a:off x="442452" y="1588081"/>
            <a:ext cx="773288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DELETE FROM Orders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ProductId=(SELECT Id FROM Products WHERE ProductName='Galaxy S8');</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1220260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0488E9-0E24-22DE-284C-DD24796485AF}"/>
              </a:ext>
            </a:extLst>
          </p:cNvPr>
          <p:cNvSpPr>
            <a:spLocks noGrp="1"/>
          </p:cNvSpPr>
          <p:nvPr>
            <p:ph type="title"/>
          </p:nvPr>
        </p:nvSpPr>
        <p:spPr>
          <a:xfrm>
            <a:off x="0" y="1"/>
            <a:ext cx="12192000" cy="681036"/>
          </a:xfrm>
        </p:spPr>
        <p:txBody>
          <a:bodyPr>
            <a:normAutofit fontScale="90000"/>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Оператор </a:t>
            </a:r>
            <a:r>
              <a:rPr lang="en-US" i="0" dirty="0">
                <a:solidFill>
                  <a:srgbClr val="000000"/>
                </a:solidFill>
                <a:effectLst/>
                <a:latin typeface="Times New Roman" panose="02020603050405020304" pitchFamily="18" charset="0"/>
                <a:cs typeface="Times New Roman" panose="02020603050405020304" pitchFamily="18" charset="0"/>
              </a:rPr>
              <a:t>EXISTS</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5FED21A-B2B7-A1CC-6B4A-34E5EE4F7248}"/>
              </a:ext>
            </a:extLst>
          </p:cNvPr>
          <p:cNvSpPr txBox="1"/>
          <p:nvPr/>
        </p:nvSpPr>
        <p:spPr>
          <a:xfrm>
            <a:off x="304799" y="681037"/>
            <a:ext cx="11464413" cy="1938992"/>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Оператор EXISTS перевіряє, чи повертає </a:t>
            </a:r>
            <a:r>
              <a:rPr lang="uk-UA" sz="2400" dirty="0" err="1">
                <a:latin typeface="Times New Roman" panose="02020603050405020304" pitchFamily="18" charset="0"/>
                <a:cs typeface="Times New Roman" panose="02020603050405020304" pitchFamily="18" charset="0"/>
              </a:rPr>
              <a:t>підзапит</a:t>
            </a:r>
            <a:r>
              <a:rPr lang="uk-UA" sz="2400" dirty="0">
                <a:latin typeface="Times New Roman" panose="02020603050405020304" pitchFamily="18" charset="0"/>
                <a:cs typeface="Times New Roman" panose="02020603050405020304" pitchFamily="18" charset="0"/>
              </a:rPr>
              <a:t> будь-яке значення. Як правило, цей оператор використовується для індикації того, що як мінімум один рядок у таблиці задовольняє певну умову. Оскільки повернення набору рядків не відбувається, </a:t>
            </a:r>
            <a:r>
              <a:rPr lang="uk-UA" sz="2400" dirty="0" err="1">
                <a:latin typeface="Times New Roman" panose="02020603050405020304" pitchFamily="18" charset="0"/>
                <a:cs typeface="Times New Roman" panose="02020603050405020304" pitchFamily="18" charset="0"/>
              </a:rPr>
              <a:t>підзапити</a:t>
            </a:r>
            <a:r>
              <a:rPr lang="uk-UA" sz="2400" dirty="0">
                <a:latin typeface="Times New Roman" panose="02020603050405020304" pitchFamily="18" charset="0"/>
                <a:cs typeface="Times New Roman" panose="02020603050405020304" pitchFamily="18" charset="0"/>
              </a:rPr>
              <a:t> з подібним оператором виконуються досить швидко. Застосування оператора має такий формальний синтаксис:</a:t>
            </a:r>
          </a:p>
        </p:txBody>
      </p:sp>
      <p:sp>
        <p:nvSpPr>
          <p:cNvPr id="6" name="Rectangle 2">
            <a:extLst>
              <a:ext uri="{FF2B5EF4-FFF2-40B4-BE49-F238E27FC236}">
                <a16:creationId xmlns:a16="http://schemas.microsoft.com/office/drawing/2014/main" id="{CD19EAE2-F53A-CC66-CAD0-C2EAB2245216}"/>
              </a:ext>
            </a:extLst>
          </p:cNvPr>
          <p:cNvSpPr>
            <a:spLocks noChangeArrowheads="1"/>
          </p:cNvSpPr>
          <p:nvPr/>
        </p:nvSpPr>
        <p:spPr bwMode="auto">
          <a:xfrm>
            <a:off x="304799" y="2746091"/>
            <a:ext cx="332943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WHERE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EXISTS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підзапит</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
        <p:nvSpPr>
          <p:cNvPr id="8" name="TextBox 7">
            <a:extLst>
              <a:ext uri="{FF2B5EF4-FFF2-40B4-BE49-F238E27FC236}">
                <a16:creationId xmlns:a16="http://schemas.microsoft.com/office/drawing/2014/main" id="{1BDB7129-B84D-C582-E2A7-632D04B515B5}"/>
              </a:ext>
            </a:extLst>
          </p:cNvPr>
          <p:cNvSpPr txBox="1"/>
          <p:nvPr/>
        </p:nvSpPr>
        <p:spPr>
          <a:xfrm>
            <a:off x="304798" y="3107529"/>
            <a:ext cx="11464413"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Наприклад, знайдемо всі товари з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Products,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на які є замовлення в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Orders:</a:t>
            </a:r>
            <a:endParaRPr lang="uk-UA" sz="2400" dirty="0">
              <a:latin typeface="Times New Roman" panose="02020603050405020304" pitchFamily="18" charset="0"/>
              <a:cs typeface="Times New Roman" panose="02020603050405020304" pitchFamily="18" charset="0"/>
            </a:endParaRPr>
          </a:p>
        </p:txBody>
      </p:sp>
      <p:sp>
        <p:nvSpPr>
          <p:cNvPr id="9" name="Rectangle 3">
            <a:extLst>
              <a:ext uri="{FF2B5EF4-FFF2-40B4-BE49-F238E27FC236}">
                <a16:creationId xmlns:a16="http://schemas.microsoft.com/office/drawing/2014/main" id="{D132EDF3-9326-560C-7FF3-EEEFDC43C11A}"/>
              </a:ext>
            </a:extLst>
          </p:cNvPr>
          <p:cNvSpPr>
            <a:spLocks noChangeArrowheads="1"/>
          </p:cNvSpPr>
          <p:nvPr/>
        </p:nvSpPr>
        <p:spPr bwMode="auto">
          <a:xfrm>
            <a:off x="304798" y="3938526"/>
            <a:ext cx="633667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Products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EXISTS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Orders WHERE Orders.ProductId = Products.Id)</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11" name="Рисунок 10">
            <a:extLst>
              <a:ext uri="{FF2B5EF4-FFF2-40B4-BE49-F238E27FC236}">
                <a16:creationId xmlns:a16="http://schemas.microsoft.com/office/drawing/2014/main" id="{4014646D-F6BB-9AA4-6745-A7C3C5CB8A15}"/>
              </a:ext>
            </a:extLst>
          </p:cNvPr>
          <p:cNvPicPr>
            <a:picLocks noChangeAspect="1"/>
          </p:cNvPicPr>
          <p:nvPr/>
        </p:nvPicPr>
        <p:blipFill>
          <a:blip r:embed="rId2"/>
          <a:stretch>
            <a:fillRect/>
          </a:stretch>
        </p:blipFill>
        <p:spPr>
          <a:xfrm>
            <a:off x="3710294" y="4690865"/>
            <a:ext cx="4771411" cy="2063520"/>
          </a:xfrm>
          <a:prstGeom prst="rect">
            <a:avLst/>
          </a:prstGeom>
        </p:spPr>
      </p:pic>
    </p:spTree>
    <p:extLst>
      <p:ext uri="{BB962C8B-B14F-4D97-AF65-F5344CB8AC3E}">
        <p14:creationId xmlns:p14="http://schemas.microsoft.com/office/powerpoint/2010/main" val="245797181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CD2F0AB-6190-0A02-DCB5-33F1BA5B4A9D}"/>
              </a:ext>
            </a:extLst>
          </p:cNvPr>
          <p:cNvSpPr>
            <a:spLocks noGrp="1"/>
          </p:cNvSpPr>
          <p:nvPr>
            <p:ph idx="1"/>
          </p:nvPr>
        </p:nvSpPr>
        <p:spPr>
          <a:xfrm>
            <a:off x="454741" y="793238"/>
            <a:ext cx="11245645" cy="4351338"/>
          </a:xfrm>
        </p:spPr>
        <p:txBody>
          <a:bodyPr>
            <a:normAutofit/>
          </a:bodyPr>
          <a:lstStyle/>
          <a:p>
            <a:pPr marL="0" indent="0">
              <a:buNone/>
            </a:pP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Якщо ми хочемо дізнатися, чи є в таблиці рядки, які НЕ задовольняють умові, то можна використовувати оператори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NOT EXISTS.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Наприклад, знайдемо всі товари з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Products,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на які не було замовлень у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Orders</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4" name="Заголовок 1">
            <a:extLst>
              <a:ext uri="{FF2B5EF4-FFF2-40B4-BE49-F238E27FC236}">
                <a16:creationId xmlns:a16="http://schemas.microsoft.com/office/drawing/2014/main" id="{6E5DCA9C-6208-DB11-E3BE-5F3875DE0491}"/>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a:solidFill>
                  <a:srgbClr val="000000"/>
                </a:solidFill>
                <a:latin typeface="Times New Roman" panose="02020603050405020304" pitchFamily="18" charset="0"/>
                <a:cs typeface="Times New Roman" panose="02020603050405020304" pitchFamily="18" charset="0"/>
              </a:rPr>
              <a:t>Оператор </a:t>
            </a:r>
            <a:r>
              <a:rPr lang="en-US">
                <a:solidFill>
                  <a:srgbClr val="000000"/>
                </a:solidFill>
                <a:latin typeface="Times New Roman" panose="02020603050405020304" pitchFamily="18" charset="0"/>
                <a:cs typeface="Times New Roman" panose="02020603050405020304" pitchFamily="18" charset="0"/>
              </a:rPr>
              <a:t>EXISTS</a:t>
            </a:r>
            <a:endParaRPr lang="uk-UA"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1E3375E3-51ED-C0A5-2298-E99EA8E3DD55}"/>
              </a:ext>
            </a:extLst>
          </p:cNvPr>
          <p:cNvSpPr>
            <a:spLocks noChangeArrowheads="1"/>
          </p:cNvSpPr>
          <p:nvPr/>
        </p:nvSpPr>
        <p:spPr bwMode="auto">
          <a:xfrm>
            <a:off x="454741" y="2009104"/>
            <a:ext cx="816249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EXISTS (SELECT *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WHERE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Orders.ProductId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FCC8361E-B14E-6FDB-222A-5FBE56249A6A}"/>
              </a:ext>
            </a:extLst>
          </p:cNvPr>
          <p:cNvSpPr txBox="1"/>
          <p:nvPr/>
        </p:nvSpPr>
        <p:spPr>
          <a:xfrm>
            <a:off x="454741" y="2552192"/>
            <a:ext cx="11282518"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Варто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зазначити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що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отримання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такого результату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було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б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використовувати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і оператор IN:</a:t>
            </a:r>
            <a:endParaRPr lang="uk-UA" sz="2400" dirty="0">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2FFD11C9-1B98-5243-CE68-4946815672D1}"/>
              </a:ext>
            </a:extLst>
          </p:cNvPr>
          <p:cNvSpPr>
            <a:spLocks noChangeArrowheads="1"/>
          </p:cNvSpPr>
          <p:nvPr/>
        </p:nvSpPr>
        <p:spPr bwMode="auto">
          <a:xfrm>
            <a:off x="454741" y="3438718"/>
            <a:ext cx="494045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Products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Id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IN</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ProductId FROM Orders)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5A54BCFE-DEFD-C3D0-C527-B204CEE0466E}"/>
              </a:ext>
            </a:extLst>
          </p:cNvPr>
          <p:cNvSpPr txBox="1"/>
          <p:nvPr/>
        </p:nvSpPr>
        <p:spPr>
          <a:xfrm>
            <a:off x="454741" y="4153147"/>
            <a:ext cx="11245644"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Але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оскільки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при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застосуванні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EXISTS не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відбувається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вибірка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рядків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його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більш</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оптимально і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ефективно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ніж</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оператора IN.</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208866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AA8C855-EE10-DD00-CF9D-7326D5926D9D}"/>
              </a:ext>
            </a:extLst>
          </p:cNvPr>
          <p:cNvSpPr>
            <a:spLocks noGrp="1"/>
          </p:cNvSpPr>
          <p:nvPr>
            <p:ph type="title"/>
          </p:nvPr>
        </p:nvSpPr>
        <p:spPr>
          <a:xfrm>
            <a:off x="0" y="1"/>
            <a:ext cx="12192000" cy="757083"/>
          </a:xfrm>
        </p:spPr>
        <p:txBody>
          <a:bodyPr>
            <a:normAutofit/>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Неявне з'єднання таблиць</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B2FAD5A-8B1C-D321-AC1C-B975B6CBDDE0}"/>
              </a:ext>
            </a:extLst>
          </p:cNvPr>
          <p:cNvSpPr txBox="1"/>
          <p:nvPr/>
        </p:nvSpPr>
        <p:spPr>
          <a:xfrm>
            <a:off x="324464" y="757084"/>
            <a:ext cx="11405420" cy="1569660"/>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Нерідко виникає у одному запиті отримати дані відразу з кількох таблиць. Для даних із різних таблиць ми можемо використовувати різні способи. У цій статті розглянемо не найпоширеніший, проте досить простий спосіб, який є неявним з'єднанням таблиць. Допустимо, у нас є такі таблиці, які пов'язані між собою зв'язками:</a:t>
            </a:r>
          </a:p>
        </p:txBody>
      </p:sp>
      <p:sp>
        <p:nvSpPr>
          <p:cNvPr id="6" name="Rectangle 2">
            <a:extLst>
              <a:ext uri="{FF2B5EF4-FFF2-40B4-BE49-F238E27FC236}">
                <a16:creationId xmlns:a16="http://schemas.microsoft.com/office/drawing/2014/main" id="{8BA234F5-251E-7572-2F5F-0C73556C8160}"/>
              </a:ext>
            </a:extLst>
          </p:cNvPr>
          <p:cNvSpPr>
            <a:spLocks noChangeArrowheads="1"/>
          </p:cNvSpPr>
          <p:nvPr/>
        </p:nvSpPr>
        <p:spPr bwMode="auto">
          <a:xfrm>
            <a:off x="324463" y="2407597"/>
            <a:ext cx="11405421"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CREATE TABLE Products</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Id INT AUTO_INCREMENT PRIMARY KEY,</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ProductName VARCHAR(30) </a:t>
            </a:r>
            <a:r>
              <a:rPr kumimoji="0" lang="uk-UA" altLang="uk-UA" sz="10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NOT</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NULL</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Manufacturer VARCHAR(20) </a:t>
            </a:r>
            <a:r>
              <a:rPr kumimoji="0" lang="uk-UA" altLang="uk-UA" sz="10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NOT</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NULL</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ProductCount INT DEFAULT 0,</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Price DECIMAL </a:t>
            </a:r>
            <a:r>
              <a:rPr kumimoji="0" lang="uk-UA" altLang="uk-UA" sz="10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NOT</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NULL</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CREATE TABLE Customers</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Id INT AUTO_INCREMENT PRIMARY KEY,</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FirstName VARCHAR(30) </a:t>
            </a:r>
            <a:r>
              <a:rPr kumimoji="0" lang="uk-UA" altLang="uk-UA" sz="10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NOT</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NULL</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CREATE TABLE Orders</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Id INT AUTO_INCREMENT PRIMARY KEY,</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ProductId INT </a:t>
            </a:r>
            <a:r>
              <a:rPr kumimoji="0" lang="uk-UA" altLang="uk-UA" sz="10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NOT</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NULL</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CustomerId INT </a:t>
            </a:r>
            <a:r>
              <a:rPr kumimoji="0" lang="uk-UA" altLang="uk-UA" sz="10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NOT</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NULL</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CreatedAt DATE </a:t>
            </a:r>
            <a:r>
              <a:rPr kumimoji="0" lang="uk-UA" altLang="uk-UA" sz="10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NOT</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NULL</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ProductCount INT DEFAULT 1,</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Price DECIMAL </a:t>
            </a:r>
            <a:r>
              <a:rPr kumimoji="0" lang="uk-UA" altLang="uk-UA" sz="10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NOT</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NULL</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FOREIGN KEY (ProductId) REFERENCES Products(Id) ON DELETE CASCADE,</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FOREIGN KEY (CustomerId) REFERENCES Customers(Id) ON DELETE CASCADE</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7784773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F905991-39A2-5AE5-4073-A0D0D3114F49}"/>
              </a:ext>
            </a:extLst>
          </p:cNvPr>
          <p:cNvSpPr txBox="1"/>
          <p:nvPr/>
        </p:nvSpPr>
        <p:spPr>
          <a:xfrm>
            <a:off x="235973" y="757084"/>
            <a:ext cx="11690555" cy="1938992"/>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Тут таблиці </a:t>
            </a:r>
            <a:r>
              <a:rPr lang="uk-UA" sz="2400" dirty="0" err="1">
                <a:latin typeface="Times New Roman" panose="02020603050405020304" pitchFamily="18" charset="0"/>
                <a:cs typeface="Times New Roman" panose="02020603050405020304" pitchFamily="18" charset="0"/>
              </a:rPr>
              <a:t>Products</a:t>
            </a:r>
            <a:r>
              <a:rPr lang="uk-UA" sz="2400" dirty="0">
                <a:latin typeface="Times New Roman" panose="02020603050405020304" pitchFamily="18" charset="0"/>
                <a:cs typeface="Times New Roman" panose="02020603050405020304" pitchFamily="18" charset="0"/>
              </a:rPr>
              <a:t> і </a:t>
            </a:r>
            <a:r>
              <a:rPr lang="uk-UA" sz="2400" dirty="0" err="1">
                <a:latin typeface="Times New Roman" panose="02020603050405020304" pitchFamily="18" charset="0"/>
                <a:cs typeface="Times New Roman" panose="02020603050405020304" pitchFamily="18" charset="0"/>
              </a:rPr>
              <a:t>Customers</a:t>
            </a:r>
            <a:r>
              <a:rPr lang="uk-UA" sz="2400" dirty="0">
                <a:latin typeface="Times New Roman" panose="02020603050405020304" pitchFamily="18" charset="0"/>
                <a:cs typeface="Times New Roman" panose="02020603050405020304" pitchFamily="18" charset="0"/>
              </a:rPr>
              <a:t> пов'язані з таблицею </a:t>
            </a:r>
            <a:r>
              <a:rPr lang="uk-UA" sz="2400" dirty="0" err="1">
                <a:latin typeface="Times New Roman" panose="02020603050405020304" pitchFamily="18" charset="0"/>
                <a:cs typeface="Times New Roman" panose="02020603050405020304" pitchFamily="18" charset="0"/>
              </a:rPr>
              <a:t>Orders</a:t>
            </a:r>
            <a:r>
              <a:rPr lang="uk-UA" sz="2400" dirty="0">
                <a:latin typeface="Times New Roman" panose="02020603050405020304" pitchFamily="18" charset="0"/>
                <a:cs typeface="Times New Roman" panose="02020603050405020304" pitchFamily="18" charset="0"/>
              </a:rPr>
              <a:t> зв'язком один до багатьох. Таблиця </a:t>
            </a:r>
            <a:r>
              <a:rPr lang="uk-UA" sz="2400" dirty="0" err="1">
                <a:latin typeface="Times New Roman" panose="02020603050405020304" pitchFamily="18" charset="0"/>
                <a:cs typeface="Times New Roman" panose="02020603050405020304" pitchFamily="18" charset="0"/>
              </a:rPr>
              <a:t>Orders</a:t>
            </a:r>
            <a:r>
              <a:rPr lang="uk-UA" sz="2400" dirty="0">
                <a:latin typeface="Times New Roman" panose="02020603050405020304" pitchFamily="18" charset="0"/>
                <a:cs typeface="Times New Roman" panose="02020603050405020304" pitchFamily="18" charset="0"/>
              </a:rPr>
              <a:t> у вигляді зовнішніх ключів </a:t>
            </a:r>
            <a:r>
              <a:rPr lang="uk-UA" sz="2400" dirty="0" err="1">
                <a:latin typeface="Times New Roman" panose="02020603050405020304" pitchFamily="18" charset="0"/>
                <a:cs typeface="Times New Roman" panose="02020603050405020304" pitchFamily="18" charset="0"/>
              </a:rPr>
              <a:t>ProductId</a:t>
            </a:r>
            <a:r>
              <a:rPr lang="uk-UA" sz="2400" dirty="0">
                <a:latin typeface="Times New Roman" panose="02020603050405020304" pitchFamily="18" charset="0"/>
                <a:cs typeface="Times New Roman" panose="02020603050405020304" pitchFamily="18" charset="0"/>
              </a:rPr>
              <a:t> і </a:t>
            </a:r>
            <a:r>
              <a:rPr lang="uk-UA" sz="2400" dirty="0" err="1">
                <a:latin typeface="Times New Roman" panose="02020603050405020304" pitchFamily="18" charset="0"/>
                <a:cs typeface="Times New Roman" panose="02020603050405020304" pitchFamily="18" charset="0"/>
              </a:rPr>
              <a:t>CustomerId</a:t>
            </a:r>
            <a:r>
              <a:rPr lang="uk-UA" sz="2400" dirty="0">
                <a:latin typeface="Times New Roman" panose="02020603050405020304" pitchFamily="18" charset="0"/>
                <a:cs typeface="Times New Roman" panose="02020603050405020304" pitchFamily="18" charset="0"/>
              </a:rPr>
              <a:t> містить посилання на стовпці </a:t>
            </a:r>
            <a:r>
              <a:rPr lang="uk-UA" sz="2400" dirty="0" err="1">
                <a:latin typeface="Times New Roman" panose="02020603050405020304" pitchFamily="18" charset="0"/>
                <a:cs typeface="Times New Roman" panose="02020603050405020304" pitchFamily="18" charset="0"/>
              </a:rPr>
              <a:t>Id</a:t>
            </a:r>
            <a:r>
              <a:rPr lang="uk-UA" sz="2400" dirty="0">
                <a:latin typeface="Times New Roman" panose="02020603050405020304" pitchFamily="18" charset="0"/>
                <a:cs typeface="Times New Roman" panose="02020603050405020304" pitchFamily="18" charset="0"/>
              </a:rPr>
              <a:t> відповідно таблиць </a:t>
            </a:r>
            <a:r>
              <a:rPr lang="uk-UA" sz="2400" dirty="0" err="1">
                <a:latin typeface="Times New Roman" panose="02020603050405020304" pitchFamily="18" charset="0"/>
                <a:cs typeface="Times New Roman" panose="02020603050405020304" pitchFamily="18" charset="0"/>
              </a:rPr>
              <a:t>Products</a:t>
            </a:r>
            <a:r>
              <a:rPr lang="uk-UA" sz="2400" dirty="0">
                <a:latin typeface="Times New Roman" panose="02020603050405020304" pitchFamily="18" charset="0"/>
                <a:cs typeface="Times New Roman" panose="02020603050405020304" pitchFamily="18" charset="0"/>
              </a:rPr>
              <a:t> і </a:t>
            </a:r>
            <a:r>
              <a:rPr lang="uk-UA" sz="2400" dirty="0" err="1">
                <a:latin typeface="Times New Roman" panose="02020603050405020304" pitchFamily="18" charset="0"/>
                <a:cs typeface="Times New Roman" panose="02020603050405020304" pitchFamily="18" charset="0"/>
              </a:rPr>
              <a:t>Customers</a:t>
            </a:r>
            <a:r>
              <a:rPr lang="uk-UA" sz="2400" dirty="0">
                <a:latin typeface="Times New Roman" panose="02020603050405020304" pitchFamily="18" charset="0"/>
                <a:cs typeface="Times New Roman" panose="02020603050405020304" pitchFamily="18" charset="0"/>
              </a:rPr>
              <a:t>. Також вона зберігає кількість купленого товару (</a:t>
            </a:r>
            <a:r>
              <a:rPr lang="uk-UA" sz="2400" dirty="0" err="1">
                <a:latin typeface="Times New Roman" panose="02020603050405020304" pitchFamily="18" charset="0"/>
                <a:cs typeface="Times New Roman" panose="02020603050405020304" pitchFamily="18" charset="0"/>
              </a:rPr>
              <a:t>ProductCount</a:t>
            </a:r>
            <a:r>
              <a:rPr lang="uk-UA" sz="2400" dirty="0">
                <a:latin typeface="Times New Roman" panose="02020603050405020304" pitchFamily="18" charset="0"/>
                <a:cs typeface="Times New Roman" panose="02020603050405020304" pitchFamily="18" charset="0"/>
              </a:rPr>
              <a:t>) і за якою ціною він був куплений (</a:t>
            </a:r>
            <a:r>
              <a:rPr lang="uk-UA" sz="2400" dirty="0" err="1">
                <a:latin typeface="Times New Roman" panose="02020603050405020304" pitchFamily="18" charset="0"/>
                <a:cs typeface="Times New Roman" panose="02020603050405020304" pitchFamily="18" charset="0"/>
              </a:rPr>
              <a:t>Price</a:t>
            </a:r>
            <a:r>
              <a:rPr lang="uk-UA" sz="2400" dirty="0">
                <a:latin typeface="Times New Roman" panose="02020603050405020304" pitchFamily="18" charset="0"/>
                <a:cs typeface="Times New Roman" panose="02020603050405020304" pitchFamily="18" charset="0"/>
              </a:rPr>
              <a:t>). І крім того, таблиці також зберігає у вигляді стовпця </a:t>
            </a:r>
            <a:r>
              <a:rPr lang="uk-UA" sz="2400" dirty="0" err="1">
                <a:latin typeface="Times New Roman" panose="02020603050405020304" pitchFamily="18" charset="0"/>
                <a:cs typeface="Times New Roman" panose="02020603050405020304" pitchFamily="18" charset="0"/>
              </a:rPr>
              <a:t>CreatedAt</a:t>
            </a:r>
            <a:r>
              <a:rPr lang="uk-UA" sz="2400" dirty="0">
                <a:latin typeface="Times New Roman" panose="02020603050405020304" pitchFamily="18" charset="0"/>
                <a:cs typeface="Times New Roman" panose="02020603050405020304" pitchFamily="18" charset="0"/>
              </a:rPr>
              <a:t> дату покупки.</a:t>
            </a:r>
          </a:p>
        </p:txBody>
      </p:sp>
      <p:sp>
        <p:nvSpPr>
          <p:cNvPr id="6" name="Заголовок 1">
            <a:extLst>
              <a:ext uri="{FF2B5EF4-FFF2-40B4-BE49-F238E27FC236}">
                <a16:creationId xmlns:a16="http://schemas.microsoft.com/office/drawing/2014/main" id="{B177CC78-658F-CD77-342A-64D512B83405}"/>
              </a:ext>
            </a:extLst>
          </p:cNvPr>
          <p:cNvSpPr>
            <a:spLocks noGrp="1"/>
          </p:cNvSpPr>
          <p:nvPr>
            <p:ph type="title"/>
          </p:nvPr>
        </p:nvSpPr>
        <p:spPr>
          <a:xfrm>
            <a:off x="0" y="1"/>
            <a:ext cx="12192000" cy="757083"/>
          </a:xfrm>
        </p:spPr>
        <p:txBody>
          <a:bodyPr>
            <a:normAutofit/>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Неявне з'єднання таблиць</a:t>
            </a:r>
            <a:endParaRPr lang="uk-UA"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C7B31DC-98AE-43BC-7BF9-46FD3093414E}"/>
              </a:ext>
            </a:extLst>
          </p:cNvPr>
          <p:cNvSpPr txBox="1"/>
          <p:nvPr/>
        </p:nvSpPr>
        <p:spPr>
          <a:xfrm>
            <a:off x="235973" y="2696076"/>
            <a:ext cx="6096000" cy="461665"/>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Нехай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будуть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містити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такі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9" name="Rectangle 2">
            <a:extLst>
              <a:ext uri="{FF2B5EF4-FFF2-40B4-BE49-F238E27FC236}">
                <a16:creationId xmlns:a16="http://schemas.microsoft.com/office/drawing/2014/main" id="{12FF0FCF-97F0-31E1-BFDF-67B9CAB133EC}"/>
              </a:ext>
            </a:extLst>
          </p:cNvPr>
          <p:cNvSpPr>
            <a:spLocks noChangeArrowheads="1"/>
          </p:cNvSpPr>
          <p:nvPr/>
        </p:nvSpPr>
        <p:spPr bwMode="auto">
          <a:xfrm>
            <a:off x="304800" y="3157741"/>
            <a:ext cx="403315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INSERT INTO Products (ProductName, Manufacturer, ProductCount, Price)</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VALUES ('iPhone X', 'Apple', 2, 76000),</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('iPhone 8', 'Apple', 2, 51000),</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('iPhone 7', 'Apple', 5, 42000),</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('Galaxy S9', 'Samsung', 2, 56000),</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('Galaxy S8', 'Samsung', 1, 46000),</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('Honor 10', 'Huawei', 2, 26000),</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('Nokia 8', 'HMD Global', 6, 38000);</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INSERT INTO Customers(FirstName) VALUES ('Tom'), ('Bob'),('Sam');</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INSERT INTO Orders (ProductId, CustomerId, CreatedAt, ProductCount, Price)</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VALUES</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Id FROM Products WHERE ProductName='Galaxy S8'),</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Id FROM Customers WHERE FirstName='Tom'),</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'2018-05-21', </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2, </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Price FROM Products WHERE ProductName='Galaxy S8')</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Id FROM Products WHERE ProductName='iPhone X'),</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Id FROM Customers WHERE FirstName='Tom'),</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'2018-05-23',  </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1, </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Price FROM Products WHERE ProductName='iPhone X')</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Id FROM Products WHERE ProductName='iPhone X'),</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Id FROM Customers WHERE FirstName='Bob'),</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'2018-05-21',  </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1, </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Price FROM Products WHERE ProductName='iPhone X')</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1184440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B03F15AE-2D79-58A9-F451-D6CA35D910A6}"/>
              </a:ext>
            </a:extLst>
          </p:cNvPr>
          <p:cNvSpPr txBox="1">
            <a:spLocks/>
          </p:cNvSpPr>
          <p:nvPr/>
        </p:nvSpPr>
        <p:spPr>
          <a:xfrm>
            <a:off x="0" y="1"/>
            <a:ext cx="12192000" cy="7570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Неявне з'єднання таблиць</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601AC8D-AAF1-ABAA-BB92-265BA9443927}"/>
              </a:ext>
            </a:extLst>
          </p:cNvPr>
          <p:cNvSpPr txBox="1"/>
          <p:nvPr/>
        </p:nvSpPr>
        <p:spPr>
          <a:xfrm>
            <a:off x="176981" y="757084"/>
            <a:ext cx="6803922" cy="461665"/>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Тепер з'єднаємо дві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Orders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Customers:</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00CBE057-A0DE-C1E7-263B-4DDFF240D6FB}"/>
              </a:ext>
            </a:extLst>
          </p:cNvPr>
          <p:cNvSpPr>
            <a:spLocks noChangeArrowheads="1"/>
          </p:cNvSpPr>
          <p:nvPr/>
        </p:nvSpPr>
        <p:spPr bwMode="auto">
          <a:xfrm>
            <a:off x="176981" y="1218749"/>
            <a:ext cx="354424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SELECT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FROM</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Orders, Customers;</a:t>
            </a:r>
            <a:r>
              <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
        <p:nvSpPr>
          <p:cNvPr id="9" name="TextBox 8">
            <a:extLst>
              <a:ext uri="{FF2B5EF4-FFF2-40B4-BE49-F238E27FC236}">
                <a16:creationId xmlns:a16="http://schemas.microsoft.com/office/drawing/2014/main" id="{95774199-144A-F898-A698-0F9B4F539DC2}"/>
              </a:ext>
            </a:extLst>
          </p:cNvPr>
          <p:cNvSpPr txBox="1"/>
          <p:nvPr/>
        </p:nvSpPr>
        <p:spPr>
          <a:xfrm>
            <a:off x="176980" y="1514167"/>
            <a:ext cx="11641393" cy="1200329"/>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При такій вибірці кожен рядок з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Orders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з'єднуватиметься з кожним рядком із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Customers.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Тобто вийде перехресне сполучення. Наприклад, в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Orders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три рядки, а в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Customers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те ж три рядки, отже ми отримаємо 3*3 = 9 рядків:</a:t>
            </a:r>
            <a:endParaRPr lang="uk-UA" sz="2400" dirty="0">
              <a:latin typeface="Times New Roman" panose="02020603050405020304" pitchFamily="18" charset="0"/>
              <a:cs typeface="Times New Roman" panose="02020603050405020304" pitchFamily="18" charset="0"/>
            </a:endParaRPr>
          </a:p>
        </p:txBody>
      </p:sp>
      <p:pic>
        <p:nvPicPr>
          <p:cNvPr id="11" name="Рисунок 10">
            <a:extLst>
              <a:ext uri="{FF2B5EF4-FFF2-40B4-BE49-F238E27FC236}">
                <a16:creationId xmlns:a16="http://schemas.microsoft.com/office/drawing/2014/main" id="{70320E5A-80BD-47BF-E24C-D4466918316F}"/>
              </a:ext>
            </a:extLst>
          </p:cNvPr>
          <p:cNvPicPr>
            <a:picLocks noChangeAspect="1"/>
          </p:cNvPicPr>
          <p:nvPr/>
        </p:nvPicPr>
        <p:blipFill>
          <a:blip r:embed="rId2"/>
          <a:stretch>
            <a:fillRect/>
          </a:stretch>
        </p:blipFill>
        <p:spPr>
          <a:xfrm>
            <a:off x="3111601" y="2956016"/>
            <a:ext cx="5772150" cy="3467100"/>
          </a:xfrm>
          <a:prstGeom prst="rect">
            <a:avLst/>
          </a:prstGeom>
        </p:spPr>
      </p:pic>
    </p:spTree>
    <p:extLst>
      <p:ext uri="{BB962C8B-B14F-4D97-AF65-F5344CB8AC3E}">
        <p14:creationId xmlns:p14="http://schemas.microsoft.com/office/powerpoint/2010/main" val="136034125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BFA805A2-6B49-8307-76A4-D132AC690940}"/>
              </a:ext>
            </a:extLst>
          </p:cNvPr>
          <p:cNvSpPr txBox="1">
            <a:spLocks/>
          </p:cNvSpPr>
          <p:nvPr/>
        </p:nvSpPr>
        <p:spPr>
          <a:xfrm>
            <a:off x="0" y="1"/>
            <a:ext cx="12192000" cy="7570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Неявне з'єднання таблиць</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0733D56-84E7-4075-9974-9FF6C87B396B}"/>
              </a:ext>
            </a:extLst>
          </p:cNvPr>
          <p:cNvSpPr txBox="1"/>
          <p:nvPr/>
        </p:nvSpPr>
        <p:spPr>
          <a:xfrm>
            <a:off x="255639" y="670571"/>
            <a:ext cx="11739716" cy="2308324"/>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Але навряд чи це той результат, який хотілося б бачити. Тим більше кожне замовлення з </a:t>
            </a:r>
            <a:r>
              <a:rPr lang="uk-UA" sz="2400" dirty="0" err="1">
                <a:latin typeface="Times New Roman" panose="02020603050405020304" pitchFamily="18" charset="0"/>
                <a:cs typeface="Times New Roman" panose="02020603050405020304" pitchFamily="18" charset="0"/>
              </a:rPr>
              <a:t>Orders</a:t>
            </a:r>
            <a:r>
              <a:rPr lang="uk-UA" sz="2400" dirty="0">
                <a:latin typeface="Times New Roman" panose="02020603050405020304" pitchFamily="18" charset="0"/>
                <a:cs typeface="Times New Roman" panose="02020603050405020304" pitchFamily="18" charset="0"/>
              </a:rPr>
              <a:t> пов'язане з конкретним покупцем з </a:t>
            </a:r>
            <a:r>
              <a:rPr lang="uk-UA" sz="2400" dirty="0" err="1">
                <a:latin typeface="Times New Roman" panose="02020603050405020304" pitchFamily="18" charset="0"/>
                <a:cs typeface="Times New Roman" panose="02020603050405020304" pitchFamily="18" charset="0"/>
              </a:rPr>
              <a:t>Customers</a:t>
            </a:r>
            <a:r>
              <a:rPr lang="uk-UA" sz="2400" dirty="0">
                <a:latin typeface="Times New Roman" panose="02020603050405020304" pitchFamily="18" charset="0"/>
                <a:cs typeface="Times New Roman" panose="02020603050405020304" pitchFamily="18" charset="0"/>
              </a:rPr>
              <a:t>, а не з усіма можливими покупцями. </a:t>
            </a:r>
          </a:p>
          <a:p>
            <a:endParaRPr lang="uk-UA" sz="2400" dirty="0">
              <a:latin typeface="Times New Roman" panose="02020603050405020304" pitchFamily="18" charset="0"/>
              <a:cs typeface="Times New Roman" panose="02020603050405020304" pitchFamily="18" charset="0"/>
            </a:endParaRPr>
          </a:p>
          <a:p>
            <a:r>
              <a:rPr lang="uk-UA" sz="2400" dirty="0">
                <a:latin typeface="Times New Roman" panose="02020603050405020304" pitchFamily="18" charset="0"/>
                <a:cs typeface="Times New Roman" panose="02020603050405020304" pitchFamily="18" charset="0"/>
              </a:rPr>
              <a:t>Щоб вирішити задачу, необхідно використовувати вираз WHERE і фільтрувати рядки за умови, що поле </a:t>
            </a:r>
            <a:r>
              <a:rPr lang="uk-UA" sz="2400" dirty="0" err="1">
                <a:latin typeface="Times New Roman" panose="02020603050405020304" pitchFamily="18" charset="0"/>
                <a:cs typeface="Times New Roman" panose="02020603050405020304" pitchFamily="18" charset="0"/>
              </a:rPr>
              <a:t>CustomerId</a:t>
            </a:r>
            <a:r>
              <a:rPr lang="uk-UA" sz="2400" dirty="0">
                <a:latin typeface="Times New Roman" panose="02020603050405020304" pitchFamily="18" charset="0"/>
                <a:cs typeface="Times New Roman" panose="02020603050405020304" pitchFamily="18" charset="0"/>
              </a:rPr>
              <a:t> з </a:t>
            </a:r>
            <a:r>
              <a:rPr lang="uk-UA" sz="2400" dirty="0" err="1">
                <a:latin typeface="Times New Roman" panose="02020603050405020304" pitchFamily="18" charset="0"/>
                <a:cs typeface="Times New Roman" panose="02020603050405020304" pitchFamily="18" charset="0"/>
              </a:rPr>
              <a:t>Orders</a:t>
            </a:r>
            <a:r>
              <a:rPr lang="uk-UA" sz="2400" dirty="0">
                <a:latin typeface="Times New Roman" panose="02020603050405020304" pitchFamily="18" charset="0"/>
                <a:cs typeface="Times New Roman" panose="02020603050405020304" pitchFamily="18" charset="0"/>
              </a:rPr>
              <a:t> відповідає полю </a:t>
            </a:r>
            <a:r>
              <a:rPr lang="uk-UA" sz="2400" dirty="0" err="1">
                <a:latin typeface="Times New Roman" panose="02020603050405020304" pitchFamily="18" charset="0"/>
                <a:cs typeface="Times New Roman" panose="02020603050405020304" pitchFamily="18" charset="0"/>
              </a:rPr>
              <a:t>Id</a:t>
            </a:r>
            <a:r>
              <a:rPr lang="uk-UA" sz="2400" dirty="0">
                <a:latin typeface="Times New Roman" panose="02020603050405020304" pitchFamily="18" charset="0"/>
                <a:cs typeface="Times New Roman" panose="02020603050405020304" pitchFamily="18" charset="0"/>
              </a:rPr>
              <a:t> з </a:t>
            </a:r>
            <a:r>
              <a:rPr lang="uk-UA" sz="2400" dirty="0" err="1">
                <a:latin typeface="Times New Roman" panose="02020603050405020304" pitchFamily="18" charset="0"/>
                <a:cs typeface="Times New Roman" panose="02020603050405020304" pitchFamily="18" charset="0"/>
              </a:rPr>
              <a:t>Customers</a:t>
            </a:r>
            <a:r>
              <a:rPr lang="uk-UA" sz="2400" dirty="0">
                <a:latin typeface="Times New Roman" panose="02020603050405020304" pitchFamily="18" charset="0"/>
                <a:cs typeface="Times New Roman" panose="02020603050405020304" pitchFamily="18" charset="0"/>
              </a:rPr>
              <a:t>:</a:t>
            </a:r>
          </a:p>
        </p:txBody>
      </p:sp>
      <p:sp>
        <p:nvSpPr>
          <p:cNvPr id="7" name="Rectangle 2">
            <a:extLst>
              <a:ext uri="{FF2B5EF4-FFF2-40B4-BE49-F238E27FC236}">
                <a16:creationId xmlns:a16="http://schemas.microsoft.com/office/drawing/2014/main" id="{20E85571-AD64-F839-DE7E-F0A5BCC68096}"/>
              </a:ext>
            </a:extLst>
          </p:cNvPr>
          <p:cNvSpPr>
            <a:spLocks noChangeArrowheads="1"/>
          </p:cNvSpPr>
          <p:nvPr/>
        </p:nvSpPr>
        <p:spPr bwMode="auto">
          <a:xfrm>
            <a:off x="255639" y="2998113"/>
            <a:ext cx="418864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Orders, Customers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Orders.CustomerId = Customers.Id;</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9" name="Рисунок 8">
            <a:extLst>
              <a:ext uri="{FF2B5EF4-FFF2-40B4-BE49-F238E27FC236}">
                <a16:creationId xmlns:a16="http://schemas.microsoft.com/office/drawing/2014/main" id="{B17CAC42-E8B3-296F-F022-B6FE195B05F5}"/>
              </a:ext>
            </a:extLst>
          </p:cNvPr>
          <p:cNvPicPr>
            <a:picLocks noChangeAspect="1"/>
          </p:cNvPicPr>
          <p:nvPr/>
        </p:nvPicPr>
        <p:blipFill>
          <a:blip r:embed="rId2"/>
          <a:stretch>
            <a:fillRect/>
          </a:stretch>
        </p:blipFill>
        <p:spPr>
          <a:xfrm>
            <a:off x="3171825" y="3879106"/>
            <a:ext cx="5848350" cy="2457450"/>
          </a:xfrm>
          <a:prstGeom prst="rect">
            <a:avLst/>
          </a:prstGeom>
        </p:spPr>
      </p:pic>
    </p:spTree>
    <p:extLst>
      <p:ext uri="{BB962C8B-B14F-4D97-AF65-F5344CB8AC3E}">
        <p14:creationId xmlns:p14="http://schemas.microsoft.com/office/powerpoint/2010/main" val="384181907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DA7554-064B-EFA5-D9E2-FD6B007E8DFD}"/>
              </a:ext>
            </a:extLst>
          </p:cNvPr>
          <p:cNvSpPr txBox="1"/>
          <p:nvPr/>
        </p:nvSpPr>
        <p:spPr>
          <a:xfrm>
            <a:off x="442451" y="757084"/>
            <a:ext cx="11336593"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Тепер об'єднаємо дані за трьома таблицями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Orders, Customers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і </a:t>
            </a:r>
            <a:r>
              <a:rPr lang="en-US"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Proucts</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Тобто отримаємо всі замовлення та </a:t>
            </a:r>
            <a:r>
              <a:rPr lang="uk-UA"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додамо</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інформацію щодо клієнта та пов'язаного товару:</a:t>
            </a:r>
            <a:endParaRPr lang="uk-UA" sz="24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D2CC51DF-2ECF-B514-5DB5-7FDA2F9CE038}"/>
              </a:ext>
            </a:extLst>
          </p:cNvPr>
          <p:cNvSpPr txBox="1">
            <a:spLocks/>
          </p:cNvSpPr>
          <p:nvPr/>
        </p:nvSpPr>
        <p:spPr>
          <a:xfrm>
            <a:off x="0" y="1"/>
            <a:ext cx="12192000" cy="7570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Неявне з'єднання таблиць</a:t>
            </a:r>
            <a:endParaRPr lang="uk-UA"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8BC95C93-4A31-D169-CB8C-2A666BD1152F}"/>
              </a:ext>
            </a:extLst>
          </p:cNvPr>
          <p:cNvSpPr>
            <a:spLocks noChangeArrowheads="1"/>
          </p:cNvSpPr>
          <p:nvPr/>
        </p:nvSpPr>
        <p:spPr bwMode="auto">
          <a:xfrm>
            <a:off x="442451" y="1698833"/>
            <a:ext cx="77328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Customers.FirstName, Products.ProductName, Orders.CreatedAt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Orders, Customers, Products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Orders.CustomerId = Customers.Id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Orders.ProductId=Products.Id;</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855BFC08-EB38-9BD2-CE9D-B6E0512F6309}"/>
              </a:ext>
            </a:extLst>
          </p:cNvPr>
          <p:cNvSpPr txBox="1"/>
          <p:nvPr/>
        </p:nvSpPr>
        <p:spPr>
          <a:xfrm>
            <a:off x="442451" y="2362680"/>
            <a:ext cx="11405420" cy="1569660"/>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Так як тут потрібно поєднати три таблиці, то застосовуються як мінімум дві умови. Ключовою таблицею залишається </a:t>
            </a:r>
            <a:r>
              <a:rPr lang="uk-UA" sz="2400" dirty="0" err="1">
                <a:latin typeface="Times New Roman" panose="02020603050405020304" pitchFamily="18" charset="0"/>
                <a:cs typeface="Times New Roman" panose="02020603050405020304" pitchFamily="18" charset="0"/>
              </a:rPr>
              <a:t>Orders</a:t>
            </a:r>
            <a:r>
              <a:rPr lang="uk-UA" sz="2400" dirty="0">
                <a:latin typeface="Times New Roman" panose="02020603050405020304" pitchFamily="18" charset="0"/>
                <a:cs typeface="Times New Roman" panose="02020603050405020304" pitchFamily="18" charset="0"/>
              </a:rPr>
              <a:t>, з якої витягуються всі замовлення, а потім до неї приєднується дані клієнта за умовою </a:t>
            </a:r>
            <a:r>
              <a:rPr lang="uk-UA" sz="2400" dirty="0" err="1">
                <a:latin typeface="Times New Roman" panose="02020603050405020304" pitchFamily="18" charset="0"/>
                <a:cs typeface="Times New Roman" panose="02020603050405020304" pitchFamily="18" charset="0"/>
              </a:rPr>
              <a:t>Orders.CustomerId</a:t>
            </a:r>
            <a:r>
              <a:rPr lang="uk-UA" sz="2400" dirty="0">
                <a:latin typeface="Times New Roman" panose="02020603050405020304" pitchFamily="18" charset="0"/>
                <a:cs typeface="Times New Roman" panose="02020603050405020304" pitchFamily="18" charset="0"/>
              </a:rPr>
              <a:t> = </a:t>
            </a:r>
            <a:r>
              <a:rPr lang="uk-UA" sz="2400" dirty="0" err="1">
                <a:latin typeface="Times New Roman" panose="02020603050405020304" pitchFamily="18" charset="0"/>
                <a:cs typeface="Times New Roman" panose="02020603050405020304" pitchFamily="18" charset="0"/>
              </a:rPr>
              <a:t>Customers.Id</a:t>
            </a:r>
            <a:r>
              <a:rPr lang="uk-UA" sz="2400" dirty="0">
                <a:latin typeface="Times New Roman" panose="02020603050405020304" pitchFamily="18" charset="0"/>
                <a:cs typeface="Times New Roman" panose="02020603050405020304" pitchFamily="18" charset="0"/>
              </a:rPr>
              <a:t> і дані товару за умовою </a:t>
            </a:r>
            <a:r>
              <a:rPr lang="uk-UA" sz="2400" dirty="0" err="1">
                <a:latin typeface="Times New Roman" panose="02020603050405020304" pitchFamily="18" charset="0"/>
                <a:cs typeface="Times New Roman" panose="02020603050405020304" pitchFamily="18" charset="0"/>
              </a:rPr>
              <a:t>Orders.ProductId</a:t>
            </a:r>
            <a:r>
              <a:rPr lang="uk-UA" sz="2400" dirty="0">
                <a:latin typeface="Times New Roman" panose="02020603050405020304" pitchFamily="18" charset="0"/>
                <a:cs typeface="Times New Roman" panose="02020603050405020304" pitchFamily="18" charset="0"/>
              </a:rPr>
              <a:t>=</a:t>
            </a:r>
            <a:r>
              <a:rPr lang="uk-UA" sz="2400" dirty="0" err="1">
                <a:latin typeface="Times New Roman" panose="02020603050405020304" pitchFamily="18" charset="0"/>
                <a:cs typeface="Times New Roman" panose="02020603050405020304" pitchFamily="18" charset="0"/>
              </a:rPr>
              <a:t>Products.Id</a:t>
            </a:r>
            <a:endParaRPr lang="uk-UA" sz="2400" dirty="0">
              <a:latin typeface="Times New Roman" panose="02020603050405020304" pitchFamily="18" charset="0"/>
              <a:cs typeface="Times New Roman" panose="02020603050405020304" pitchFamily="18" charset="0"/>
            </a:endParaRPr>
          </a:p>
        </p:txBody>
      </p:sp>
      <p:pic>
        <p:nvPicPr>
          <p:cNvPr id="11" name="Рисунок 10">
            <a:extLst>
              <a:ext uri="{FF2B5EF4-FFF2-40B4-BE49-F238E27FC236}">
                <a16:creationId xmlns:a16="http://schemas.microsoft.com/office/drawing/2014/main" id="{7B827F50-C9C9-231C-EDFA-576D1F8E0723}"/>
              </a:ext>
            </a:extLst>
          </p:cNvPr>
          <p:cNvPicPr>
            <a:picLocks noChangeAspect="1"/>
          </p:cNvPicPr>
          <p:nvPr/>
        </p:nvPicPr>
        <p:blipFill>
          <a:blip r:embed="rId2"/>
          <a:stretch>
            <a:fillRect/>
          </a:stretch>
        </p:blipFill>
        <p:spPr>
          <a:xfrm>
            <a:off x="2619834" y="4184240"/>
            <a:ext cx="6981825" cy="2324100"/>
          </a:xfrm>
          <a:prstGeom prst="rect">
            <a:avLst/>
          </a:prstGeom>
        </p:spPr>
      </p:pic>
    </p:spTree>
    <p:extLst>
      <p:ext uri="{BB962C8B-B14F-4D97-AF65-F5344CB8AC3E}">
        <p14:creationId xmlns:p14="http://schemas.microsoft.com/office/powerpoint/2010/main" val="133070878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7A7C0525-4DDD-E1E9-187B-14662F71DA17}"/>
              </a:ext>
            </a:extLst>
          </p:cNvPr>
          <p:cNvSpPr txBox="1">
            <a:spLocks/>
          </p:cNvSpPr>
          <p:nvPr/>
        </p:nvSpPr>
        <p:spPr>
          <a:xfrm>
            <a:off x="0" y="1"/>
            <a:ext cx="12192000" cy="7570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Неявне з'єднання таблиць</a:t>
            </a:r>
            <a:endParaRPr lang="uk-UA"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957FC6E-77E0-25B6-0DAD-205B77BE6D0C}"/>
              </a:ext>
            </a:extLst>
          </p:cNvPr>
          <p:cNvSpPr txBox="1"/>
          <p:nvPr/>
        </p:nvSpPr>
        <p:spPr>
          <a:xfrm>
            <a:off x="304800" y="757084"/>
            <a:ext cx="11434916"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В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даному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випадку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назви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сильно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збільшують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код,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але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ми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його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скоротити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рахунок</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псевдонімів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9" name="Rectangle 2">
            <a:extLst>
              <a:ext uri="{FF2B5EF4-FFF2-40B4-BE49-F238E27FC236}">
                <a16:creationId xmlns:a16="http://schemas.microsoft.com/office/drawing/2014/main" id="{27BC1E69-EADF-5180-8F48-414C361A3E06}"/>
              </a:ext>
            </a:extLst>
          </p:cNvPr>
          <p:cNvSpPr>
            <a:spLocks noChangeArrowheads="1"/>
          </p:cNvSpPr>
          <p:nvPr/>
        </p:nvSpPr>
        <p:spPr bwMode="auto">
          <a:xfrm>
            <a:off x="304800" y="1698833"/>
            <a:ext cx="504785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C.FirstName, P.ProductName, O.CreatedAt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Orders AS O, Customers AS C, Products AS P</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O.CustomerId = C.Id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O.ProductId=P.Id;</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5175D26A-5622-D088-9F83-CD4D514D3571}"/>
              </a:ext>
            </a:extLst>
          </p:cNvPr>
          <p:cNvSpPr txBox="1"/>
          <p:nvPr/>
        </p:nvSpPr>
        <p:spPr>
          <a:xfrm>
            <a:off x="304799" y="2505670"/>
            <a:ext cx="11552903"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Якщо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необхідно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при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використанні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псевдоніма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вибрати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певної</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використовувати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зірочку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12" name="Rectangle 3">
            <a:extLst>
              <a:ext uri="{FF2B5EF4-FFF2-40B4-BE49-F238E27FC236}">
                <a16:creationId xmlns:a16="http://schemas.microsoft.com/office/drawing/2014/main" id="{90BEF15E-7EDE-D009-5C47-4276ADBADA9A}"/>
              </a:ext>
            </a:extLst>
          </p:cNvPr>
          <p:cNvSpPr>
            <a:spLocks noChangeArrowheads="1"/>
          </p:cNvSpPr>
          <p:nvPr/>
        </p:nvSpPr>
        <p:spPr bwMode="auto">
          <a:xfrm>
            <a:off x="304799" y="3429000"/>
            <a:ext cx="504785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P.ProductName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O.*</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O,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C,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P</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O.CustomerId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O.ProductId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7184348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DEFEB7-74E7-D774-183A-3AC50EF97A72}"/>
              </a:ext>
            </a:extLst>
          </p:cNvPr>
          <p:cNvSpPr>
            <a:spLocks noGrp="1"/>
          </p:cNvSpPr>
          <p:nvPr>
            <p:ph type="title"/>
          </p:nvPr>
        </p:nvSpPr>
        <p:spPr>
          <a:xfrm>
            <a:off x="0" y="1"/>
            <a:ext cx="12192000" cy="681036"/>
          </a:xfrm>
        </p:spPr>
        <p:txBody>
          <a:bodyPr>
            <a:normAutofit fontScale="90000"/>
          </a:bodyPr>
          <a:lstStyle/>
          <a:p>
            <a:pPr algn="ctr"/>
            <a:r>
              <a:rPr lang="en-US" i="0" dirty="0">
                <a:solidFill>
                  <a:srgbClr val="000000"/>
                </a:solidFill>
                <a:effectLst/>
                <a:latin typeface="Times New Roman" panose="02020603050405020304" pitchFamily="18" charset="0"/>
                <a:cs typeface="Times New Roman" panose="02020603050405020304" pitchFamily="18" charset="0"/>
              </a:rPr>
              <a:t>Inner Join</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17BAC3F-C045-F265-EA77-2C07253FDEFC}"/>
              </a:ext>
            </a:extLst>
          </p:cNvPr>
          <p:cNvSpPr txBox="1"/>
          <p:nvPr/>
        </p:nvSpPr>
        <p:spPr>
          <a:xfrm>
            <a:off x="285136" y="681037"/>
            <a:ext cx="11670890" cy="1569660"/>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У минулій темі було розглянуто неявну сполуку таблиць за допомогою простої вибірки шляхом зведення даних. Але, зазвичай, найпоширеніший підхід з'єднання даних із різних таблиць представляє застосування оператора JOIN. Загальний формальний синтаксис застосування оператора INNER JOIN:</a:t>
            </a:r>
          </a:p>
        </p:txBody>
      </p:sp>
      <p:sp>
        <p:nvSpPr>
          <p:cNvPr id="6" name="Rectangle 2">
            <a:extLst>
              <a:ext uri="{FF2B5EF4-FFF2-40B4-BE49-F238E27FC236}">
                <a16:creationId xmlns:a16="http://schemas.microsoft.com/office/drawing/2014/main" id="{9D288597-C4BD-B77B-7864-26AA938DE59D}"/>
              </a:ext>
            </a:extLst>
          </p:cNvPr>
          <p:cNvSpPr>
            <a:spLocks noChangeArrowheads="1"/>
          </p:cNvSpPr>
          <p:nvPr/>
        </p:nvSpPr>
        <p:spPr bwMode="auto">
          <a:xfrm>
            <a:off x="285136" y="2285402"/>
            <a:ext cx="2792431"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стовбц</a:t>
            </a:r>
            <a:r>
              <a:rPr lang="uk-UA" altLang="uk-UA" sz="1400" dirty="0">
                <a:solidFill>
                  <a:srgbClr val="000000"/>
                </a:solidFill>
                <a:highlight>
                  <a:srgbClr val="C0C0C0"/>
                </a:highlight>
                <a:latin typeface="Courier New" panose="02070309020205020404" pitchFamily="49" charset="0"/>
                <a:cs typeface="Courier New" panose="02070309020205020404" pitchFamily="49" charset="0"/>
              </a:rPr>
              <a:t>і</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табли</a:t>
            </a:r>
            <a:r>
              <a:rPr lang="uk-UA" altLang="uk-UA" sz="1400" dirty="0">
                <a:solidFill>
                  <a:srgbClr val="000000"/>
                </a:solidFill>
                <a:highlight>
                  <a:srgbClr val="C0C0C0"/>
                </a:highlight>
                <a:latin typeface="Courier New" panose="02070309020205020404" pitchFamily="49" charset="0"/>
                <a:cs typeface="Courier New" panose="02070309020205020404" pitchFamily="49" charset="0"/>
              </a:rPr>
              <a:t>ця1</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[INNER]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таблиця2</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ON умова1</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[[INNER]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таблиця3</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ON умова2]</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6E72CCB8-FCE0-EAF9-0452-FD98DA731015}"/>
              </a:ext>
            </a:extLst>
          </p:cNvPr>
          <p:cNvSpPr txBox="1"/>
          <p:nvPr/>
        </p:nvSpPr>
        <p:spPr>
          <a:xfrm>
            <a:off x="285136" y="3697210"/>
            <a:ext cx="11670890" cy="2308324"/>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Після оператора JOIN йде назва другої таблиці, з якої треба додати дані у вибірку. Перед JOIN може використовуватись необов'язкове ключове слово INNER. Його наявність чи відсутність ні на що не впливає. Після ключового слова ON вказується умова з'єднання. Ця умова встановлює, як дві таблиці порівнюватимуть. У більшості випадків для з'єднання застосовується первинний ключ головної таблиці та зовнішній ключ залежної таблиці.</a:t>
            </a:r>
          </a:p>
        </p:txBody>
      </p:sp>
    </p:spTree>
    <p:extLst>
      <p:ext uri="{BB962C8B-B14F-4D97-AF65-F5344CB8AC3E}">
        <p14:creationId xmlns:p14="http://schemas.microsoft.com/office/powerpoint/2010/main" val="1614061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DC12BB-9BF8-AE2B-580A-E4E23E620559}"/>
              </a:ext>
            </a:extLst>
          </p:cNvPr>
          <p:cNvSpPr>
            <a:spLocks noGrp="1"/>
          </p:cNvSpPr>
          <p:nvPr>
            <p:ph type="title"/>
          </p:nvPr>
        </p:nvSpPr>
        <p:spPr>
          <a:xfrm>
            <a:off x="838200" y="68826"/>
            <a:ext cx="10515600" cy="460785"/>
          </a:xfrm>
        </p:spPr>
        <p:txBody>
          <a:bodyPr>
            <a:noAutofit/>
          </a:bodyPr>
          <a:lstStyle/>
          <a:p>
            <a:pPr algn="ctr"/>
            <a:r>
              <a:rPr lang="uk-UA" sz="4800" b="0" i="0" dirty="0">
                <a:solidFill>
                  <a:srgbClr val="252525"/>
                </a:solidFill>
                <a:effectLst/>
                <a:highlight>
                  <a:srgbClr val="FFFFFF"/>
                </a:highlight>
                <a:latin typeface="Times New Roman" panose="02020603050405020304" pitchFamily="18" charset="0"/>
                <a:cs typeface="Times New Roman" panose="02020603050405020304" pitchFamily="18" charset="0"/>
              </a:rPr>
              <a:t>Перейменування таблиць</a:t>
            </a:r>
            <a:endParaRPr lang="uk-UA" sz="4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F41E4F5-B95D-9F89-1512-AE092EDCB10F}"/>
              </a:ext>
            </a:extLst>
          </p:cNvPr>
          <p:cNvSpPr txBox="1"/>
          <p:nvPr/>
        </p:nvSpPr>
        <p:spPr>
          <a:xfrm>
            <a:off x="619431" y="859926"/>
            <a:ext cx="10618839" cy="1569660"/>
          </a:xfrm>
          <a:prstGeom prst="rect">
            <a:avLst/>
          </a:prstGeom>
          <a:noFill/>
        </p:spPr>
        <p:txBody>
          <a:bodyPr wrap="square">
            <a:spAutoFit/>
          </a:bodyPr>
          <a:lstStyle/>
          <a:p>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Якщо</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після</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створення</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ми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захочемо</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її</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перейменувати</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 для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цього</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потрібно</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використовувати</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команду RENAME TABLE, яка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має</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наступний</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синтаксис:</a:t>
            </a:r>
            <a:endParaRPr lang="uk-UA" sz="32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80594DA8-0C98-2EA1-E04F-7EBFFF9E0FF9}"/>
              </a:ext>
            </a:extLst>
          </p:cNvPr>
          <p:cNvSpPr>
            <a:spLocks noChangeArrowheads="1"/>
          </p:cNvSpPr>
          <p:nvPr/>
        </p:nvSpPr>
        <p:spPr bwMode="auto">
          <a:xfrm>
            <a:off x="707920" y="2604731"/>
            <a:ext cx="73128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RENAME </a:t>
            </a:r>
            <a:r>
              <a:rPr kumimoji="0" lang="uk-UA" altLang="uk-UA" sz="2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TABLE</a:t>
            </a:r>
            <a:r>
              <a:rPr kumimoji="0" lang="uk-UA" altLang="uk-UA" sz="2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2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стара_назва</a:t>
            </a:r>
            <a:r>
              <a:rPr kumimoji="0" lang="uk-UA" altLang="uk-UA" sz="2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2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TO</a:t>
            </a:r>
            <a:r>
              <a:rPr kumimoji="0" lang="uk-UA" altLang="uk-UA" sz="2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2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нова_назва</a:t>
            </a:r>
            <a:r>
              <a:rPr kumimoji="0" lang="uk-UA" altLang="uk-UA" sz="2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endParaRPr kumimoji="0" lang="uk-UA" altLang="uk-UA" sz="48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9247F0BD-CCC0-27D9-581E-2B8407DAFD95}"/>
              </a:ext>
            </a:extLst>
          </p:cNvPr>
          <p:cNvSpPr txBox="1"/>
          <p:nvPr/>
        </p:nvSpPr>
        <p:spPr>
          <a:xfrm>
            <a:off x="619431" y="3429000"/>
            <a:ext cx="10107563" cy="584775"/>
          </a:xfrm>
          <a:prstGeom prst="rect">
            <a:avLst/>
          </a:prstGeom>
          <a:noFill/>
        </p:spPr>
        <p:txBody>
          <a:bodyPr wrap="square">
            <a:spAutoFit/>
          </a:bodyPr>
          <a:lstStyle/>
          <a:p>
            <a:r>
              <a:rPr lang="uk-UA"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Наприклад, перейменуємо таблицю </a:t>
            </a:r>
            <a:r>
              <a:rPr lang="en-US"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Customers </a:t>
            </a:r>
            <a:r>
              <a:rPr lang="uk-UA"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на </a:t>
            </a:r>
            <a:r>
              <a:rPr lang="en-US"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Clients:</a:t>
            </a:r>
            <a:endParaRPr lang="uk-UA" sz="32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79F50F6-1B3B-E43E-0555-1F48DE97EAAC}"/>
              </a:ext>
            </a:extLst>
          </p:cNvPr>
          <p:cNvSpPr txBox="1"/>
          <p:nvPr/>
        </p:nvSpPr>
        <p:spPr>
          <a:xfrm>
            <a:off x="619431" y="4136562"/>
            <a:ext cx="8278764" cy="461665"/>
          </a:xfrm>
          <a:prstGeom prst="rect">
            <a:avLst/>
          </a:prstGeom>
          <a:noFill/>
        </p:spPr>
        <p:txBody>
          <a:bodyPr wrap="square">
            <a:spAutoFit/>
          </a:bodyPr>
          <a:lstStyle/>
          <a:p>
            <a:r>
              <a:rPr lang="uk-UA" sz="2400" dirty="0">
                <a:highlight>
                  <a:srgbClr val="C0C0C0"/>
                </a:highlight>
                <a:latin typeface="Courier New" panose="02070309020205020404" pitchFamily="49" charset="0"/>
                <a:cs typeface="Courier New" panose="02070309020205020404" pitchFamily="49" charset="0"/>
              </a:rPr>
              <a:t>RENAME TABLE </a:t>
            </a:r>
            <a:r>
              <a:rPr lang="uk-UA" sz="2400" dirty="0" err="1">
                <a:highlight>
                  <a:srgbClr val="C0C0C0"/>
                </a:highlight>
                <a:latin typeface="Courier New" panose="02070309020205020404" pitchFamily="49" charset="0"/>
                <a:cs typeface="Courier New" panose="02070309020205020404" pitchFamily="49" charset="0"/>
              </a:rPr>
              <a:t>Customers</a:t>
            </a:r>
            <a:r>
              <a:rPr lang="uk-UA" sz="2400" dirty="0">
                <a:highlight>
                  <a:srgbClr val="C0C0C0"/>
                </a:highlight>
                <a:latin typeface="Courier New" panose="02070309020205020404" pitchFamily="49" charset="0"/>
                <a:cs typeface="Courier New" panose="02070309020205020404" pitchFamily="49" charset="0"/>
              </a:rPr>
              <a:t> TO </a:t>
            </a:r>
            <a:r>
              <a:rPr lang="uk-UA" sz="2400" dirty="0" err="1">
                <a:highlight>
                  <a:srgbClr val="C0C0C0"/>
                </a:highlight>
                <a:latin typeface="Courier New" panose="02070309020205020404" pitchFamily="49" charset="0"/>
                <a:cs typeface="Courier New" panose="02070309020205020404" pitchFamily="49" charset="0"/>
              </a:rPr>
              <a:t>Clients</a:t>
            </a:r>
            <a:r>
              <a:rPr lang="uk-UA" sz="2400" dirty="0">
                <a:highlight>
                  <a:srgbClr val="C0C0C0"/>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3923468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8A78F6CB-1053-E038-44F4-6B382D72FCA1}"/>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0000"/>
                </a:solidFill>
                <a:latin typeface="Times New Roman" panose="02020603050405020304" pitchFamily="18" charset="0"/>
                <a:cs typeface="Times New Roman" panose="02020603050405020304" pitchFamily="18" charset="0"/>
              </a:rPr>
              <a:t>Inner Join</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F63598C-5B66-8525-6BC1-7A14FED812F2}"/>
              </a:ext>
            </a:extLst>
          </p:cNvPr>
          <p:cNvSpPr txBox="1"/>
          <p:nvPr/>
        </p:nvSpPr>
        <p:spPr>
          <a:xfrm>
            <a:off x="324463" y="681037"/>
            <a:ext cx="9104671" cy="461665"/>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Візьмемо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даними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попередньої</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теми:</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25BFFE21-2863-4AB6-A232-E28F21EF0C67}"/>
              </a:ext>
            </a:extLst>
          </p:cNvPr>
          <p:cNvSpPr>
            <a:spLocks noChangeArrowheads="1"/>
          </p:cNvSpPr>
          <p:nvPr/>
        </p:nvSpPr>
        <p:spPr bwMode="auto">
          <a:xfrm>
            <a:off x="412953" y="1278755"/>
            <a:ext cx="10638503"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Products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 AUTO_INCREMENT PRIMARY KEY,</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ProductName VARCHAR(30)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Manufacturer VARCHAR(20)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ProductCount INT DEFAULT 0,</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Price DECIMAL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Customers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 AUTO_INCREMENT PRIMARY KEY,</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FirstName VARCHAR(30)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Orders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 AUTO_INCREMENT PRIMARY KEY,</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ProductId INT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CustomerId INT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CreatedAt DATE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ProductCount INT DEFAULT 1,</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Price DECIMAL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FOREIGN KEY (ProductId) REFERENCES Products(Id) ON DELETE CASCADE,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FOREIGN KEY (CustomerId) REFERENCES Customers(Id) ON DELETE CASCADE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7885461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21EAE4-011A-6089-863F-9A7A14096E52}"/>
              </a:ext>
            </a:extLst>
          </p:cNvPr>
          <p:cNvSpPr txBox="1"/>
          <p:nvPr/>
        </p:nvSpPr>
        <p:spPr>
          <a:xfrm>
            <a:off x="314632" y="681037"/>
            <a:ext cx="11503742"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Використовуючи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JOIN,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виберемо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замовлення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до них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інформацію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про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A3878B21-B5B2-1705-C245-C8AC6113DF8E}"/>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0000"/>
                </a:solidFill>
                <a:latin typeface="Times New Roman" panose="02020603050405020304" pitchFamily="18" charset="0"/>
                <a:cs typeface="Times New Roman" panose="02020603050405020304" pitchFamily="18" charset="0"/>
              </a:rPr>
              <a:t>Inner Join</a:t>
            </a:r>
            <a:endParaRPr lang="uk-UA"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23AB9016-FEE1-A1E1-2C56-A0ADEED46D39}"/>
              </a:ext>
            </a:extLst>
          </p:cNvPr>
          <p:cNvSpPr>
            <a:spLocks noChangeArrowheads="1"/>
          </p:cNvSpPr>
          <p:nvPr/>
        </p:nvSpPr>
        <p:spPr bwMode="auto">
          <a:xfrm>
            <a:off x="314632" y="1602268"/>
            <a:ext cx="719588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Orders.CreatedAt, Orders.ProductCount, Products.ProductName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Orders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 ON Products.Id = Orders.ProductId;</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535EAAED-B353-A16C-7C1D-1CDABC7C5EF9}"/>
              </a:ext>
            </a:extLst>
          </p:cNvPr>
          <p:cNvSpPr txBox="1"/>
          <p:nvPr/>
        </p:nvSpPr>
        <p:spPr>
          <a:xfrm>
            <a:off x="314632" y="2338833"/>
            <a:ext cx="11503742" cy="1200329"/>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Оскільки таблиці можуть містити стовпці з однаковими назвами, при вказівці стовпців для вибірки вказується їхнє повне ім'я разом з ім'ям таблиці, наприклад, "</a:t>
            </a:r>
            <a:r>
              <a:rPr lang="en-US"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Orders.ProductCount</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pic>
        <p:nvPicPr>
          <p:cNvPr id="11" name="Рисунок 10">
            <a:extLst>
              <a:ext uri="{FF2B5EF4-FFF2-40B4-BE49-F238E27FC236}">
                <a16:creationId xmlns:a16="http://schemas.microsoft.com/office/drawing/2014/main" id="{727A8466-6BC7-0AC4-AE14-819DFE8D5831}"/>
              </a:ext>
            </a:extLst>
          </p:cNvPr>
          <p:cNvPicPr>
            <a:picLocks noChangeAspect="1"/>
          </p:cNvPicPr>
          <p:nvPr/>
        </p:nvPicPr>
        <p:blipFill>
          <a:blip r:embed="rId2"/>
          <a:stretch>
            <a:fillRect/>
          </a:stretch>
        </p:blipFill>
        <p:spPr>
          <a:xfrm>
            <a:off x="2814637" y="3539162"/>
            <a:ext cx="6562725" cy="2476500"/>
          </a:xfrm>
          <a:prstGeom prst="rect">
            <a:avLst/>
          </a:prstGeom>
        </p:spPr>
      </p:pic>
    </p:spTree>
    <p:extLst>
      <p:ext uri="{BB962C8B-B14F-4D97-AF65-F5344CB8AC3E}">
        <p14:creationId xmlns:p14="http://schemas.microsoft.com/office/powerpoint/2010/main" val="37585991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37DC05-5917-F7D0-16DF-9755BE48B3C7}"/>
              </a:ext>
            </a:extLst>
          </p:cNvPr>
          <p:cNvSpPr txBox="1"/>
          <p:nvPr/>
        </p:nvSpPr>
        <p:spPr>
          <a:xfrm>
            <a:off x="294967" y="846874"/>
            <a:ext cx="10471355" cy="461665"/>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Використовуючи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псевдоніми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скоротити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код:</a:t>
            </a:r>
            <a:endParaRPr lang="uk-UA" sz="24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E53CB27A-587E-069D-D640-61C7974112DF}"/>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0000"/>
                </a:solidFill>
                <a:latin typeface="Times New Roman" panose="02020603050405020304" pitchFamily="18" charset="0"/>
                <a:cs typeface="Times New Roman" panose="02020603050405020304" pitchFamily="18" charset="0"/>
              </a:rPr>
              <a:t>Inner Join</a:t>
            </a:r>
            <a:endParaRPr lang="uk-UA"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3FC2EB99-4147-5D6A-1AE0-6806919DB564}"/>
              </a:ext>
            </a:extLst>
          </p:cNvPr>
          <p:cNvSpPr>
            <a:spLocks noChangeArrowheads="1"/>
          </p:cNvSpPr>
          <p:nvPr/>
        </p:nvSpPr>
        <p:spPr bwMode="auto">
          <a:xfrm>
            <a:off x="294967" y="1351267"/>
            <a:ext cx="537006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O.CreatedAt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O.ProductCount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P.ProductName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O</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P</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ON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O.ProductId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485D6231-D476-07A7-CA1E-88CE69632D37}"/>
              </a:ext>
            </a:extLst>
          </p:cNvPr>
          <p:cNvSpPr txBox="1"/>
          <p:nvPr/>
        </p:nvSpPr>
        <p:spPr>
          <a:xfrm>
            <a:off x="294966" y="2255766"/>
            <a:ext cx="11444749"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Також можна приєднувати дані відразу з кількох таблиць. Наприклад, </a:t>
            </a:r>
            <a:r>
              <a:rPr lang="uk-UA"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додамо</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до замовлення інформацію про покупця з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Customers:</a:t>
            </a:r>
            <a:endParaRPr lang="uk-UA" sz="2400" dirty="0">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8ED34445-7F53-2F96-21D2-65821CFB0970}"/>
              </a:ext>
            </a:extLst>
          </p:cNvPr>
          <p:cNvSpPr>
            <a:spLocks noChangeArrowheads="1"/>
          </p:cNvSpPr>
          <p:nvPr/>
        </p:nvSpPr>
        <p:spPr bwMode="auto">
          <a:xfrm>
            <a:off x="294966" y="3172216"/>
            <a:ext cx="7195881"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Orders.CreatedAt, Customers.FirstName, Products.ProductName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Orders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 ON Products.Id = Orders.ProductId</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Customers ON Customers.Id=Orders.CustomerId;</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12" name="Рисунок 11">
            <a:extLst>
              <a:ext uri="{FF2B5EF4-FFF2-40B4-BE49-F238E27FC236}">
                <a16:creationId xmlns:a16="http://schemas.microsoft.com/office/drawing/2014/main" id="{31600E2A-6BA0-1A51-2660-9A3497E3B1F0}"/>
              </a:ext>
            </a:extLst>
          </p:cNvPr>
          <p:cNvPicPr>
            <a:picLocks noChangeAspect="1"/>
          </p:cNvPicPr>
          <p:nvPr/>
        </p:nvPicPr>
        <p:blipFill>
          <a:blip r:embed="rId2"/>
          <a:stretch>
            <a:fillRect/>
          </a:stretch>
        </p:blipFill>
        <p:spPr>
          <a:xfrm>
            <a:off x="2838450" y="4119443"/>
            <a:ext cx="6515100" cy="2571750"/>
          </a:xfrm>
          <a:prstGeom prst="rect">
            <a:avLst/>
          </a:prstGeom>
        </p:spPr>
      </p:pic>
    </p:spTree>
    <p:extLst>
      <p:ext uri="{BB962C8B-B14F-4D97-AF65-F5344CB8AC3E}">
        <p14:creationId xmlns:p14="http://schemas.microsoft.com/office/powerpoint/2010/main" val="248988643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040949-C229-221C-C003-433E52375035}"/>
              </a:ext>
            </a:extLst>
          </p:cNvPr>
          <p:cNvSpPr txBox="1"/>
          <p:nvPr/>
        </p:nvSpPr>
        <p:spPr>
          <a:xfrm>
            <a:off x="363794" y="681037"/>
            <a:ext cx="11385754"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Завдяки з'єднанню таблиць ми можемо використовувати їх стовпці для фільтрації вибірки або її сортування:</a:t>
            </a:r>
            <a:endParaRPr lang="uk-UA" sz="24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E4336C1D-474B-6C8B-8F08-51118E28DDDD}"/>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0000"/>
                </a:solidFill>
                <a:latin typeface="Times New Roman" panose="02020603050405020304" pitchFamily="18" charset="0"/>
                <a:cs typeface="Times New Roman" panose="02020603050405020304" pitchFamily="18" charset="0"/>
              </a:rPr>
              <a:t>Inner Join</a:t>
            </a:r>
            <a:endParaRPr lang="uk-UA"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09D12882-01C3-F94E-8EA2-22D5ECE92DC5}"/>
              </a:ext>
            </a:extLst>
          </p:cNvPr>
          <p:cNvSpPr>
            <a:spLocks noChangeArrowheads="1"/>
          </p:cNvSpPr>
          <p:nvPr/>
        </p:nvSpPr>
        <p:spPr bwMode="auto">
          <a:xfrm>
            <a:off x="363794" y="1546739"/>
            <a:ext cx="7195881"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Orders.CreatedAt, Customers.FirstName, Products.ProductName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Orders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 ON Products.Id = Orders.ProductId</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Customers ON Customers.Id=Orders.CustomerId</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Products.Price &gt; 45000</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ORDER BY Customers.FirstName;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80A3F3CD-8EC5-518F-3A0A-96BBD62B3B82}"/>
              </a:ext>
            </a:extLst>
          </p:cNvPr>
          <p:cNvSpPr txBox="1"/>
          <p:nvPr/>
        </p:nvSpPr>
        <p:spPr>
          <a:xfrm>
            <a:off x="363793" y="2965726"/>
            <a:ext cx="11385753" cy="461665"/>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Умови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після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ключового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слова ON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можуть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бути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складнішими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складом:</a:t>
            </a:r>
            <a:endParaRPr lang="uk-UA" sz="2400" dirty="0">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DEABCB9D-57E0-5A74-2FDC-F3F9604821A4}"/>
              </a:ext>
            </a:extLst>
          </p:cNvPr>
          <p:cNvSpPr>
            <a:spLocks noChangeArrowheads="1"/>
          </p:cNvSpPr>
          <p:nvPr/>
        </p:nvSpPr>
        <p:spPr bwMode="auto">
          <a:xfrm>
            <a:off x="363793" y="3553716"/>
            <a:ext cx="869949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Orders.CreatedAt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Products.ProductName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ON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Orders.ProductId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Products.Manufacturer</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Apple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ON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Orders.CustomerId</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ORDER BY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F87C2C19-611B-B93B-9448-D2BD054B4150}"/>
              </a:ext>
            </a:extLst>
          </p:cNvPr>
          <p:cNvSpPr txBox="1"/>
          <p:nvPr/>
        </p:nvSpPr>
        <p:spPr>
          <a:xfrm>
            <a:off x="363792" y="4757259"/>
            <a:ext cx="11385753" cy="1938992"/>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В даному випадку вибираємо всі замовлення товарів, виробником яких є </a:t>
            </a:r>
            <a:r>
              <a:rPr lang="uk-UA" sz="2400" dirty="0" err="1">
                <a:latin typeface="Times New Roman" panose="02020603050405020304" pitchFamily="18" charset="0"/>
                <a:cs typeface="Times New Roman" panose="02020603050405020304" pitchFamily="18" charset="0"/>
              </a:rPr>
              <a:t>Apple</a:t>
            </a:r>
            <a:r>
              <a:rPr lang="uk-UA" sz="2400" dirty="0">
                <a:latin typeface="Times New Roman" panose="02020603050405020304" pitchFamily="18" charset="0"/>
                <a:cs typeface="Times New Roman" panose="02020603050405020304" pitchFamily="18" charset="0"/>
              </a:rPr>
              <a:t>. </a:t>
            </a:r>
          </a:p>
          <a:p>
            <a:endParaRPr lang="uk-UA" sz="2400" dirty="0">
              <a:latin typeface="Times New Roman" panose="02020603050405020304" pitchFamily="18" charset="0"/>
              <a:cs typeface="Times New Roman" panose="02020603050405020304" pitchFamily="18" charset="0"/>
            </a:endParaRPr>
          </a:p>
          <a:p>
            <a:r>
              <a:rPr lang="uk-UA" sz="2400" dirty="0">
                <a:latin typeface="Times New Roman" panose="02020603050405020304" pitchFamily="18" charset="0"/>
                <a:cs typeface="Times New Roman" panose="02020603050405020304" pitchFamily="18" charset="0"/>
              </a:rPr>
              <a:t>При використанні оператора JOIN слід враховувати, що процес з'єднання таблиць може бути </a:t>
            </a:r>
            <a:r>
              <a:rPr lang="uk-UA" sz="2400" dirty="0" err="1">
                <a:latin typeface="Times New Roman" panose="02020603050405020304" pitchFamily="18" charset="0"/>
                <a:cs typeface="Times New Roman" panose="02020603050405020304" pitchFamily="18" charset="0"/>
              </a:rPr>
              <a:t>ресурсомістким</a:t>
            </a:r>
            <a:r>
              <a:rPr lang="uk-UA" sz="2400" dirty="0">
                <a:latin typeface="Times New Roman" panose="02020603050405020304" pitchFamily="18" charset="0"/>
                <a:cs typeface="Times New Roman" panose="02020603050405020304" pitchFamily="18" charset="0"/>
              </a:rPr>
              <a:t>, тому слід з'єднувати лише таблиці, дані з яких дійсно необхідні. Чим більше таблиць з'єднується, тим більше знижується продуктивність.</a:t>
            </a:r>
          </a:p>
        </p:txBody>
      </p:sp>
    </p:spTree>
    <p:extLst>
      <p:ext uri="{BB962C8B-B14F-4D97-AF65-F5344CB8AC3E}">
        <p14:creationId xmlns:p14="http://schemas.microsoft.com/office/powerpoint/2010/main" val="397717637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EF1F41-0BA4-BB43-42A6-A9B30F7DE8A7}"/>
              </a:ext>
            </a:extLst>
          </p:cNvPr>
          <p:cNvSpPr>
            <a:spLocks noGrp="1"/>
          </p:cNvSpPr>
          <p:nvPr>
            <p:ph type="title"/>
          </p:nvPr>
        </p:nvSpPr>
        <p:spPr>
          <a:xfrm>
            <a:off x="0" y="1"/>
            <a:ext cx="12192000" cy="681036"/>
          </a:xfrm>
        </p:spPr>
        <p:txBody>
          <a:bodyPr>
            <a:normAutofit fontScale="90000"/>
          </a:bodyPr>
          <a:lstStyle/>
          <a:p>
            <a:pPr algn="ctr"/>
            <a:r>
              <a:rPr lang="en-US" i="0" dirty="0">
                <a:solidFill>
                  <a:srgbClr val="000000"/>
                </a:solidFill>
                <a:effectLst/>
                <a:latin typeface="Times New Roman" panose="02020603050405020304" pitchFamily="18" charset="0"/>
                <a:cs typeface="Times New Roman" panose="02020603050405020304" pitchFamily="18" charset="0"/>
              </a:rPr>
              <a:t>Outer Join</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6381A15-92A4-6881-63C2-5ABB7B3ECC94}"/>
              </a:ext>
            </a:extLst>
          </p:cNvPr>
          <p:cNvSpPr txBox="1"/>
          <p:nvPr/>
        </p:nvSpPr>
        <p:spPr>
          <a:xfrm>
            <a:off x="383457" y="681037"/>
            <a:ext cx="11395587" cy="1569660"/>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У попередній темі розглядається </a:t>
            </a:r>
            <a:r>
              <a:rPr lang="uk-UA" sz="2400" dirty="0" err="1">
                <a:latin typeface="Times New Roman" panose="02020603050405020304" pitchFamily="18" charset="0"/>
                <a:cs typeface="Times New Roman" panose="02020603050405020304" pitchFamily="18" charset="0"/>
              </a:rPr>
              <a:t>Inner</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Join</a:t>
            </a:r>
            <a:r>
              <a:rPr lang="uk-UA" sz="2400" dirty="0">
                <a:latin typeface="Times New Roman" panose="02020603050405020304" pitchFamily="18" charset="0"/>
                <a:cs typeface="Times New Roman" panose="02020603050405020304" pitchFamily="18" charset="0"/>
              </a:rPr>
              <a:t> або внутрішнє з'єднання таблиць. Але також у </a:t>
            </a:r>
            <a:r>
              <a:rPr lang="uk-UA" sz="2400" dirty="0" err="1">
                <a:latin typeface="Times New Roman" panose="02020603050405020304" pitchFamily="18" charset="0"/>
                <a:cs typeface="Times New Roman" panose="02020603050405020304" pitchFamily="18" charset="0"/>
              </a:rPr>
              <a:t>MySQL</a:t>
            </a:r>
            <a:r>
              <a:rPr lang="uk-UA" sz="2400" dirty="0">
                <a:latin typeface="Times New Roman" panose="02020603050405020304" pitchFamily="18" charset="0"/>
                <a:cs typeface="Times New Roman" panose="02020603050405020304" pitchFamily="18" charset="0"/>
              </a:rPr>
              <a:t> ми можемо використовувати так зване зовнішнє з'єднання або </a:t>
            </a:r>
            <a:r>
              <a:rPr lang="uk-UA" sz="2400" dirty="0" err="1">
                <a:latin typeface="Times New Roman" panose="02020603050405020304" pitchFamily="18" charset="0"/>
                <a:cs typeface="Times New Roman" panose="02020603050405020304" pitchFamily="18" charset="0"/>
              </a:rPr>
              <a:t>Outer</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Join</a:t>
            </a:r>
            <a:r>
              <a:rPr lang="uk-UA" sz="2400" dirty="0">
                <a:latin typeface="Times New Roman" panose="02020603050405020304" pitchFamily="18" charset="0"/>
                <a:cs typeface="Times New Roman" panose="02020603050405020304" pitchFamily="18" charset="0"/>
              </a:rPr>
              <a:t>. На відміну від </a:t>
            </a:r>
            <a:r>
              <a:rPr lang="uk-UA" sz="2400" dirty="0" err="1">
                <a:latin typeface="Times New Roman" panose="02020603050405020304" pitchFamily="18" charset="0"/>
                <a:cs typeface="Times New Roman" panose="02020603050405020304" pitchFamily="18" charset="0"/>
              </a:rPr>
              <a:t>Inner</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Join</a:t>
            </a:r>
            <a:r>
              <a:rPr lang="uk-UA" sz="2400" dirty="0">
                <a:latin typeface="Times New Roman" panose="02020603050405020304" pitchFamily="18" charset="0"/>
                <a:cs typeface="Times New Roman" panose="02020603050405020304" pitchFamily="18" charset="0"/>
              </a:rPr>
              <a:t>, зовнішнє з'єднання повертає всі рядки однієї або двох таблиць, які беруть участь у з'єднанні. </a:t>
            </a:r>
            <a:r>
              <a:rPr lang="uk-UA" sz="2400" dirty="0" err="1">
                <a:latin typeface="Times New Roman" panose="02020603050405020304" pitchFamily="18" charset="0"/>
                <a:cs typeface="Times New Roman" panose="02020603050405020304" pitchFamily="18" charset="0"/>
              </a:rPr>
              <a:t>Outer</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Join</a:t>
            </a:r>
            <a:r>
              <a:rPr lang="uk-UA" sz="2400" dirty="0">
                <a:latin typeface="Times New Roman" panose="02020603050405020304" pitchFamily="18" charset="0"/>
                <a:cs typeface="Times New Roman" panose="02020603050405020304" pitchFamily="18" charset="0"/>
              </a:rPr>
              <a:t> має такий формальний синтаксис:</a:t>
            </a:r>
          </a:p>
        </p:txBody>
      </p:sp>
      <p:sp>
        <p:nvSpPr>
          <p:cNvPr id="6" name="Rectangle 2">
            <a:extLst>
              <a:ext uri="{FF2B5EF4-FFF2-40B4-BE49-F238E27FC236}">
                <a16:creationId xmlns:a16="http://schemas.microsoft.com/office/drawing/2014/main" id="{0EC608B0-2D87-F667-6294-DD2C5B311AE9}"/>
              </a:ext>
            </a:extLst>
          </p:cNvPr>
          <p:cNvSpPr>
            <a:spLocks noChangeArrowheads="1"/>
          </p:cNvSpPr>
          <p:nvPr/>
        </p:nvSpPr>
        <p:spPr bwMode="auto">
          <a:xfrm>
            <a:off x="383457" y="2250697"/>
            <a:ext cx="5692264"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стовбці</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таблиця1</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LEFT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RIGHT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OUTER</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таблиця2 ON умова1</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LEFT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RIGHT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OUTER</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таблиця3 ON умова2]...</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39006A36-C193-65F2-749D-F8108A317CF4}"/>
              </a:ext>
            </a:extLst>
          </p:cNvPr>
          <p:cNvSpPr txBox="1"/>
          <p:nvPr/>
        </p:nvSpPr>
        <p:spPr>
          <a:xfrm>
            <a:off x="383457" y="3277813"/>
            <a:ext cx="11395586" cy="1569660"/>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Перед оператором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JOIN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вказується одне із ключових слів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LEFT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або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RIGHT,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які визначають тип з'єднання: </a:t>
            </a:r>
          </a:p>
          <a:p>
            <a:pPr marL="342900" indent="-342900">
              <a:buFont typeface="Arial" panose="020B0604020202020204" pitchFamily="34" charset="0"/>
              <a:buChar char="•"/>
            </a:pP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LEFT: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вибірка міститиме всі рядки з першої або лівої таблиці </a:t>
            </a:r>
          </a:p>
          <a:p>
            <a:pPr marL="342900" indent="-342900">
              <a:buFont typeface="Arial" panose="020B0604020202020204" pitchFamily="34" charset="0"/>
              <a:buChar char="•"/>
            </a:pP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RIGHT: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вибірка міститиме всі рядки з другої або правої таблиці</a:t>
            </a:r>
            <a:endParaRPr lang="uk-UA" sz="2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EE09BD6-E48D-F05F-439F-ACF166B2BE91}"/>
              </a:ext>
            </a:extLst>
          </p:cNvPr>
          <p:cNvSpPr txBox="1"/>
          <p:nvPr/>
        </p:nvSpPr>
        <p:spPr>
          <a:xfrm>
            <a:off x="383457" y="5012815"/>
            <a:ext cx="11395586" cy="1200329"/>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Також перед оператором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JOIN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може вказуватись ключове слово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OUTER,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але його застосування необов'язкове. Далі після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JOIN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вказується таблиця, що приєднується, а потім йде умова з'єднання.</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862789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F948DE44-964E-822A-79B9-F56CE5B1B232}"/>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0000"/>
                </a:solidFill>
                <a:latin typeface="Times New Roman" panose="02020603050405020304" pitchFamily="18" charset="0"/>
                <a:cs typeface="Times New Roman" panose="02020603050405020304" pitchFamily="18" charset="0"/>
              </a:rPr>
              <a:t>Outer Join</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DC2F205-7572-0651-BD6E-836F226280F2}"/>
              </a:ext>
            </a:extLst>
          </p:cNvPr>
          <p:cNvSpPr txBox="1"/>
          <p:nvPr/>
        </p:nvSpPr>
        <p:spPr>
          <a:xfrm>
            <a:off x="275303" y="681037"/>
            <a:ext cx="8976852" cy="461665"/>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Наприклад, з'єднаємо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Orders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Customers:</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BE440D8E-6002-E862-36B1-C15FC852D9BE}"/>
              </a:ext>
            </a:extLst>
          </p:cNvPr>
          <p:cNvSpPr>
            <a:spLocks noChangeArrowheads="1"/>
          </p:cNvSpPr>
          <p:nvPr/>
        </p:nvSpPr>
        <p:spPr bwMode="auto">
          <a:xfrm>
            <a:off x="363794" y="1177407"/>
            <a:ext cx="64440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FirstName, CreatedAt, ProductCount, Price, ProductId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Orders </a:t>
            </a:r>
            <a:r>
              <a:rPr kumimoji="0" lang="uk-UA" altLang="uk-UA" sz="14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LEFT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Customers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ON Orders.CustomerId = Customers.Id</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2EA347D3-4C41-FB72-6DB9-16C4DDA4C95A}"/>
              </a:ext>
            </a:extLst>
          </p:cNvPr>
          <p:cNvSpPr txBox="1"/>
          <p:nvPr/>
        </p:nvSpPr>
        <p:spPr>
          <a:xfrm>
            <a:off x="275302" y="1858443"/>
            <a:ext cx="11543071" cy="1569660"/>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Таблиця </a:t>
            </a:r>
            <a:r>
              <a:rPr lang="uk-UA" sz="2400" dirty="0" err="1">
                <a:latin typeface="Times New Roman" panose="02020603050405020304" pitchFamily="18" charset="0"/>
                <a:cs typeface="Times New Roman" panose="02020603050405020304" pitchFamily="18" charset="0"/>
              </a:rPr>
              <a:t>Orders</a:t>
            </a:r>
            <a:r>
              <a:rPr lang="uk-UA" sz="2400" dirty="0">
                <a:latin typeface="Times New Roman" panose="02020603050405020304" pitchFamily="18" charset="0"/>
                <a:cs typeface="Times New Roman" panose="02020603050405020304" pitchFamily="18" charset="0"/>
              </a:rPr>
              <a:t> є першою чи лівою таблицею, а таблиця </a:t>
            </a:r>
            <a:r>
              <a:rPr lang="uk-UA" sz="2400" dirty="0" err="1">
                <a:latin typeface="Times New Roman" panose="02020603050405020304" pitchFamily="18" charset="0"/>
                <a:cs typeface="Times New Roman" panose="02020603050405020304" pitchFamily="18" charset="0"/>
              </a:rPr>
              <a:t>Customers</a:t>
            </a:r>
            <a:r>
              <a:rPr lang="uk-UA" sz="2400" dirty="0">
                <a:latin typeface="Times New Roman" panose="02020603050405020304" pitchFamily="18" charset="0"/>
                <a:cs typeface="Times New Roman" panose="02020603050405020304" pitchFamily="18" charset="0"/>
              </a:rPr>
              <a:t> – правою таблицею. Тому, оскільки тут використовується вибірка по лівій таблиці, то спочатку вибиратимуться всі рядки з </a:t>
            </a:r>
            <a:r>
              <a:rPr lang="uk-UA" sz="2400" dirty="0" err="1">
                <a:latin typeface="Times New Roman" panose="02020603050405020304" pitchFamily="18" charset="0"/>
                <a:cs typeface="Times New Roman" panose="02020603050405020304" pitchFamily="18" charset="0"/>
              </a:rPr>
              <a:t>Orders</a:t>
            </a:r>
            <a:r>
              <a:rPr lang="uk-UA" sz="2400" dirty="0">
                <a:latin typeface="Times New Roman" panose="02020603050405020304" pitchFamily="18" charset="0"/>
                <a:cs typeface="Times New Roman" panose="02020603050405020304" pitchFamily="18" charset="0"/>
              </a:rPr>
              <a:t>, а потім до них за умовою </a:t>
            </a:r>
            <a:r>
              <a:rPr lang="uk-UA" sz="2400" dirty="0" err="1">
                <a:latin typeface="Times New Roman" panose="02020603050405020304" pitchFamily="18" charset="0"/>
                <a:cs typeface="Times New Roman" panose="02020603050405020304" pitchFamily="18" charset="0"/>
              </a:rPr>
              <a:t>Orders.CustomerId</a:t>
            </a:r>
            <a:r>
              <a:rPr lang="uk-UA" sz="2400" dirty="0">
                <a:latin typeface="Times New Roman" panose="02020603050405020304" pitchFamily="18" charset="0"/>
                <a:cs typeface="Times New Roman" panose="02020603050405020304" pitchFamily="18" charset="0"/>
              </a:rPr>
              <a:t> = </a:t>
            </a:r>
            <a:r>
              <a:rPr lang="uk-UA" sz="2400" dirty="0" err="1">
                <a:latin typeface="Times New Roman" panose="02020603050405020304" pitchFamily="18" charset="0"/>
                <a:cs typeface="Times New Roman" panose="02020603050405020304" pitchFamily="18" charset="0"/>
              </a:rPr>
              <a:t>Customers.Id</a:t>
            </a:r>
            <a:r>
              <a:rPr lang="uk-UA" sz="2400" dirty="0">
                <a:latin typeface="Times New Roman" panose="02020603050405020304" pitchFamily="18" charset="0"/>
                <a:cs typeface="Times New Roman" panose="02020603050405020304" pitchFamily="18" charset="0"/>
              </a:rPr>
              <a:t> додаватимуться пов'язані рядки з </a:t>
            </a:r>
            <a:r>
              <a:rPr lang="uk-UA" sz="2400" dirty="0" err="1">
                <a:latin typeface="Times New Roman" panose="02020603050405020304" pitchFamily="18" charset="0"/>
                <a:cs typeface="Times New Roman" panose="02020603050405020304" pitchFamily="18" charset="0"/>
              </a:rPr>
              <a:t>Customers</a:t>
            </a:r>
            <a:r>
              <a:rPr lang="uk-UA" sz="2400" dirty="0">
                <a:latin typeface="Times New Roman" panose="02020603050405020304" pitchFamily="18" charset="0"/>
                <a:cs typeface="Times New Roman" panose="02020603050405020304" pitchFamily="18" charset="0"/>
              </a:rPr>
              <a:t>.</a:t>
            </a:r>
          </a:p>
        </p:txBody>
      </p:sp>
      <p:pic>
        <p:nvPicPr>
          <p:cNvPr id="11" name="Рисунок 10">
            <a:extLst>
              <a:ext uri="{FF2B5EF4-FFF2-40B4-BE49-F238E27FC236}">
                <a16:creationId xmlns:a16="http://schemas.microsoft.com/office/drawing/2014/main" id="{81D0090A-5D5F-2B41-1AFA-594738928E27}"/>
              </a:ext>
            </a:extLst>
          </p:cNvPr>
          <p:cNvPicPr>
            <a:picLocks noChangeAspect="1"/>
          </p:cNvPicPr>
          <p:nvPr/>
        </p:nvPicPr>
        <p:blipFill>
          <a:blip r:embed="rId2"/>
          <a:stretch>
            <a:fillRect/>
          </a:stretch>
        </p:blipFill>
        <p:spPr>
          <a:xfrm>
            <a:off x="3100387" y="3604598"/>
            <a:ext cx="5991225" cy="2657475"/>
          </a:xfrm>
          <a:prstGeom prst="rect">
            <a:avLst/>
          </a:prstGeom>
        </p:spPr>
      </p:pic>
    </p:spTree>
    <p:extLst>
      <p:ext uri="{BB962C8B-B14F-4D97-AF65-F5344CB8AC3E}">
        <p14:creationId xmlns:p14="http://schemas.microsoft.com/office/powerpoint/2010/main" val="210365416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5EF17970-943B-A8F8-1C62-41A49011A8BF}"/>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0000"/>
                </a:solidFill>
                <a:latin typeface="Times New Roman" panose="02020603050405020304" pitchFamily="18" charset="0"/>
                <a:cs typeface="Times New Roman" panose="02020603050405020304" pitchFamily="18" charset="0"/>
              </a:rPr>
              <a:t>Outer Join</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6F1D282-B4A2-115E-1F01-0994C1720E35}"/>
              </a:ext>
            </a:extLst>
          </p:cNvPr>
          <p:cNvSpPr txBox="1"/>
          <p:nvPr/>
        </p:nvSpPr>
        <p:spPr>
          <a:xfrm>
            <a:off x="196645" y="681037"/>
            <a:ext cx="11877368" cy="2308324"/>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За наведеним вище результатом може здатися, що лівостороннє з'єднання аналогічно INNER </a:t>
            </a:r>
            <a:r>
              <a:rPr lang="uk-UA" sz="2400" dirty="0" err="1">
                <a:latin typeface="Times New Roman" panose="02020603050405020304" pitchFamily="18" charset="0"/>
                <a:cs typeface="Times New Roman" panose="02020603050405020304" pitchFamily="18" charset="0"/>
              </a:rPr>
              <a:t>Join</a:t>
            </a:r>
            <a:r>
              <a:rPr lang="uk-UA" sz="2400" dirty="0">
                <a:latin typeface="Times New Roman" panose="02020603050405020304" pitchFamily="18" charset="0"/>
                <a:cs typeface="Times New Roman" panose="02020603050405020304" pitchFamily="18" charset="0"/>
              </a:rPr>
              <a:t>, але це не так. </a:t>
            </a:r>
            <a:r>
              <a:rPr lang="uk-UA" sz="2400" dirty="0" err="1">
                <a:latin typeface="Times New Roman" panose="02020603050405020304" pitchFamily="18" charset="0"/>
                <a:cs typeface="Times New Roman" panose="02020603050405020304" pitchFamily="18" charset="0"/>
              </a:rPr>
              <a:t>Inner</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Join</a:t>
            </a:r>
            <a:r>
              <a:rPr lang="uk-UA" sz="2400" dirty="0">
                <a:latin typeface="Times New Roman" panose="02020603050405020304" pitchFamily="18" charset="0"/>
                <a:cs typeface="Times New Roman" panose="02020603050405020304" pitchFamily="18" charset="0"/>
              </a:rPr>
              <a:t> об'єднує рядки з дух таблиць відповідно до умови. Якщо одна з таблиць містить рядки, які не відповідають цій умові, дані рядки не включаються у вихідну вибірку. </a:t>
            </a:r>
            <a:r>
              <a:rPr lang="uk-UA" sz="2400" dirty="0" err="1">
                <a:latin typeface="Times New Roman" panose="02020603050405020304" pitchFamily="18" charset="0"/>
                <a:cs typeface="Times New Roman" panose="02020603050405020304" pitchFamily="18" charset="0"/>
              </a:rPr>
              <a:t>Left</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Join</a:t>
            </a:r>
            <a:r>
              <a:rPr lang="uk-UA" sz="2400" dirty="0">
                <a:latin typeface="Times New Roman" panose="02020603050405020304" pitchFamily="18" charset="0"/>
                <a:cs typeface="Times New Roman" panose="02020603050405020304" pitchFamily="18" charset="0"/>
              </a:rPr>
              <a:t> вибирає всі рядки першої таблиці, а потім приєднує до них рядки правої таблиці. Наприклад, візьмемо таблицю </a:t>
            </a:r>
            <a:r>
              <a:rPr lang="uk-UA" sz="2400" dirty="0" err="1">
                <a:latin typeface="Times New Roman" panose="02020603050405020304" pitchFamily="18" charset="0"/>
                <a:cs typeface="Times New Roman" panose="02020603050405020304" pitchFamily="18" charset="0"/>
              </a:rPr>
              <a:t>Customers</a:t>
            </a:r>
            <a:r>
              <a:rPr lang="uk-UA" sz="2400" dirty="0">
                <a:latin typeface="Times New Roman" panose="02020603050405020304" pitchFamily="18" charset="0"/>
                <a:cs typeface="Times New Roman" panose="02020603050405020304" pitchFamily="18" charset="0"/>
              </a:rPr>
              <a:t> та </a:t>
            </a:r>
            <a:r>
              <a:rPr lang="uk-UA" sz="2400" dirty="0" err="1">
                <a:latin typeface="Times New Roman" panose="02020603050405020304" pitchFamily="18" charset="0"/>
                <a:cs typeface="Times New Roman" panose="02020603050405020304" pitchFamily="18" charset="0"/>
              </a:rPr>
              <a:t>додамо</a:t>
            </a:r>
            <a:r>
              <a:rPr lang="uk-UA" sz="2400" dirty="0">
                <a:latin typeface="Times New Roman" panose="02020603050405020304" pitchFamily="18" charset="0"/>
                <a:cs typeface="Times New Roman" panose="02020603050405020304" pitchFamily="18" charset="0"/>
              </a:rPr>
              <a:t> до покупців інформацію про їх замовлення:</a:t>
            </a:r>
          </a:p>
        </p:txBody>
      </p:sp>
      <p:sp>
        <p:nvSpPr>
          <p:cNvPr id="7" name="Rectangle 2">
            <a:extLst>
              <a:ext uri="{FF2B5EF4-FFF2-40B4-BE49-F238E27FC236}">
                <a16:creationId xmlns:a16="http://schemas.microsoft.com/office/drawing/2014/main" id="{64293FB2-A0B3-288C-98D6-C015487C641C}"/>
              </a:ext>
            </a:extLst>
          </p:cNvPr>
          <p:cNvSpPr>
            <a:spLocks noChangeArrowheads="1"/>
          </p:cNvSpPr>
          <p:nvPr/>
        </p:nvSpPr>
        <p:spPr bwMode="auto">
          <a:xfrm>
            <a:off x="196645" y="2989361"/>
            <a:ext cx="1219200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#INNER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CreatedAt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ON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Orders.CustomerId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LEFT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CreatedAt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LEFT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ON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Orders.CustomerId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9" name="Рисунок 8">
            <a:extLst>
              <a:ext uri="{FF2B5EF4-FFF2-40B4-BE49-F238E27FC236}">
                <a16:creationId xmlns:a16="http://schemas.microsoft.com/office/drawing/2014/main" id="{0B7908D3-CEB3-50C9-3517-5C3C5829DCA9}"/>
              </a:ext>
            </a:extLst>
          </p:cNvPr>
          <p:cNvPicPr>
            <a:picLocks noChangeAspect="1"/>
          </p:cNvPicPr>
          <p:nvPr/>
        </p:nvPicPr>
        <p:blipFill>
          <a:blip r:embed="rId2"/>
          <a:stretch>
            <a:fillRect/>
          </a:stretch>
        </p:blipFill>
        <p:spPr>
          <a:xfrm>
            <a:off x="6548283" y="3163760"/>
            <a:ext cx="3456192" cy="3143632"/>
          </a:xfrm>
          <a:prstGeom prst="rect">
            <a:avLst/>
          </a:prstGeom>
        </p:spPr>
      </p:pic>
    </p:spTree>
    <p:extLst>
      <p:ext uri="{BB962C8B-B14F-4D97-AF65-F5344CB8AC3E}">
        <p14:creationId xmlns:p14="http://schemas.microsoft.com/office/powerpoint/2010/main" val="40711069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A229CD57-0E50-AA64-7EA8-C31AC17AB597}"/>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0000"/>
                </a:solidFill>
                <a:latin typeface="Times New Roman" panose="02020603050405020304" pitchFamily="18" charset="0"/>
                <a:cs typeface="Times New Roman" panose="02020603050405020304" pitchFamily="18" charset="0"/>
              </a:rPr>
              <a:t>Outer Join</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EFE2BBA-2216-048F-B020-CD94E606B25A}"/>
              </a:ext>
            </a:extLst>
          </p:cNvPr>
          <p:cNvSpPr txBox="1"/>
          <p:nvPr/>
        </p:nvSpPr>
        <p:spPr>
          <a:xfrm>
            <a:off x="275302" y="681037"/>
            <a:ext cx="11533239" cy="1569660"/>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Що стосується LEFT JOIN </a:t>
            </a:r>
            <a:r>
              <a:rPr lang="uk-UA" sz="2400" dirty="0" err="1">
                <a:latin typeface="Times New Roman" panose="02020603050405020304" pitchFamily="18" charset="0"/>
                <a:cs typeface="Times New Roman" panose="02020603050405020304" pitchFamily="18" charset="0"/>
              </a:rPr>
              <a:t>MySQL</a:t>
            </a:r>
            <a:r>
              <a:rPr lang="uk-UA" sz="2400" dirty="0">
                <a:latin typeface="Times New Roman" panose="02020603050405020304" pitchFamily="18" charset="0"/>
                <a:cs typeface="Times New Roman" panose="02020603050405020304" pitchFamily="18" charset="0"/>
              </a:rPr>
              <a:t> вибирає спочатку всіх покупців з таблиці </a:t>
            </a:r>
            <a:r>
              <a:rPr lang="uk-UA" sz="2400" dirty="0" err="1">
                <a:latin typeface="Times New Roman" panose="02020603050405020304" pitchFamily="18" charset="0"/>
                <a:cs typeface="Times New Roman" panose="02020603050405020304" pitchFamily="18" charset="0"/>
              </a:rPr>
              <a:t>Customers</a:t>
            </a:r>
            <a:r>
              <a:rPr lang="uk-UA" sz="2400" dirty="0">
                <a:latin typeface="Times New Roman" panose="02020603050405020304" pitchFamily="18" charset="0"/>
                <a:cs typeface="Times New Roman" panose="02020603050405020304" pitchFamily="18" charset="0"/>
              </a:rPr>
              <a:t>, потім зіставляє їх із замовленнями з таблиці </a:t>
            </a:r>
            <a:r>
              <a:rPr lang="uk-UA" sz="2400" dirty="0" err="1">
                <a:latin typeface="Times New Roman" panose="02020603050405020304" pitchFamily="18" charset="0"/>
                <a:cs typeface="Times New Roman" panose="02020603050405020304" pitchFamily="18" charset="0"/>
              </a:rPr>
              <a:t>Orders</a:t>
            </a:r>
            <a:r>
              <a:rPr lang="uk-UA" sz="2400" dirty="0">
                <a:latin typeface="Times New Roman" panose="02020603050405020304" pitchFamily="18" charset="0"/>
                <a:cs typeface="Times New Roman" panose="02020603050405020304" pitchFamily="18" charset="0"/>
              </a:rPr>
              <a:t> через умову </a:t>
            </a:r>
            <a:r>
              <a:rPr lang="uk-UA" sz="2400" dirty="0" err="1">
                <a:latin typeface="Times New Roman" panose="02020603050405020304" pitchFamily="18" charset="0"/>
                <a:cs typeface="Times New Roman" panose="02020603050405020304" pitchFamily="18" charset="0"/>
              </a:rPr>
              <a:t>Orders.CustomerId</a:t>
            </a:r>
            <a:r>
              <a:rPr lang="uk-UA" sz="2400" dirty="0">
                <a:latin typeface="Times New Roman" panose="02020603050405020304" pitchFamily="18" charset="0"/>
                <a:cs typeface="Times New Roman" panose="02020603050405020304" pitchFamily="18" charset="0"/>
              </a:rPr>
              <a:t> = </a:t>
            </a:r>
            <a:r>
              <a:rPr lang="uk-UA" sz="2400" dirty="0" err="1">
                <a:latin typeface="Times New Roman" panose="02020603050405020304" pitchFamily="18" charset="0"/>
                <a:cs typeface="Times New Roman" panose="02020603050405020304" pitchFamily="18" charset="0"/>
              </a:rPr>
              <a:t>Customers.Id</a:t>
            </a:r>
            <a:r>
              <a:rPr lang="uk-UA" sz="2400" dirty="0">
                <a:latin typeface="Times New Roman" panose="02020603050405020304" pitchFamily="18" charset="0"/>
                <a:cs typeface="Times New Roman" panose="02020603050405020304" pitchFamily="18" charset="0"/>
              </a:rPr>
              <a:t>. Однак не всі покупці мають замовлення. І тут покупцю для відповідних стовпців встановлюються значення NULL.</a:t>
            </a:r>
          </a:p>
        </p:txBody>
      </p:sp>
      <p:sp>
        <p:nvSpPr>
          <p:cNvPr id="8" name="TextBox 7">
            <a:extLst>
              <a:ext uri="{FF2B5EF4-FFF2-40B4-BE49-F238E27FC236}">
                <a16:creationId xmlns:a16="http://schemas.microsoft.com/office/drawing/2014/main" id="{FF9DD32A-DA6A-71FC-CDFB-91326DD74A19}"/>
              </a:ext>
            </a:extLst>
          </p:cNvPr>
          <p:cNvSpPr txBox="1"/>
          <p:nvPr/>
        </p:nvSpPr>
        <p:spPr>
          <a:xfrm>
            <a:off x="275302" y="2250697"/>
            <a:ext cx="11533238" cy="461665"/>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Змінимо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прикладі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вище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тип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з'єднання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OUTER JOIN з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лівого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правостороннє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9" name="Rectangle 2">
            <a:extLst>
              <a:ext uri="{FF2B5EF4-FFF2-40B4-BE49-F238E27FC236}">
                <a16:creationId xmlns:a16="http://schemas.microsoft.com/office/drawing/2014/main" id="{E7CEF69E-32ED-F702-1024-ED82CE983C97}"/>
              </a:ext>
            </a:extLst>
          </p:cNvPr>
          <p:cNvSpPr>
            <a:spLocks noChangeArrowheads="1"/>
          </p:cNvSpPr>
          <p:nvPr/>
        </p:nvSpPr>
        <p:spPr bwMode="auto">
          <a:xfrm>
            <a:off x="275301" y="2782669"/>
            <a:ext cx="526265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FirstName, CreatedAt, ProductCount, Price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Customers </a:t>
            </a:r>
            <a:r>
              <a:rPr kumimoji="0" lang="uk-UA" altLang="uk-UA" sz="14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RIGHT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Orders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ON Orders.CustomerId = Customers.Id;</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60D420C9-E4B0-C6D4-5E39-6289853431FA}"/>
              </a:ext>
            </a:extLst>
          </p:cNvPr>
          <p:cNvSpPr txBox="1"/>
          <p:nvPr/>
        </p:nvSpPr>
        <p:spPr>
          <a:xfrm>
            <a:off x="275301" y="3540356"/>
            <a:ext cx="11533238"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Тепер вибиратимуться всі рядки з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Orders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з правої таблиці), а до них вже приєднуватимуться пов'язані за умовою рядки з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Customers:</a:t>
            </a:r>
            <a:endParaRPr lang="uk-UA" sz="2400" dirty="0">
              <a:latin typeface="Times New Roman" panose="02020603050405020304" pitchFamily="18" charset="0"/>
              <a:cs typeface="Times New Roman" panose="02020603050405020304" pitchFamily="18" charset="0"/>
            </a:endParaRPr>
          </a:p>
        </p:txBody>
      </p:sp>
      <p:pic>
        <p:nvPicPr>
          <p:cNvPr id="13" name="Рисунок 12">
            <a:extLst>
              <a:ext uri="{FF2B5EF4-FFF2-40B4-BE49-F238E27FC236}">
                <a16:creationId xmlns:a16="http://schemas.microsoft.com/office/drawing/2014/main" id="{7516975C-D3F5-1EA4-445B-F8D50DA2A579}"/>
              </a:ext>
            </a:extLst>
          </p:cNvPr>
          <p:cNvPicPr>
            <a:picLocks noChangeAspect="1"/>
          </p:cNvPicPr>
          <p:nvPr/>
        </p:nvPicPr>
        <p:blipFill>
          <a:blip r:embed="rId2"/>
          <a:stretch>
            <a:fillRect/>
          </a:stretch>
        </p:blipFill>
        <p:spPr>
          <a:xfrm>
            <a:off x="3732648" y="4440507"/>
            <a:ext cx="4726704" cy="2401267"/>
          </a:xfrm>
          <a:prstGeom prst="rect">
            <a:avLst/>
          </a:prstGeom>
        </p:spPr>
      </p:pic>
    </p:spTree>
    <p:extLst>
      <p:ext uri="{BB962C8B-B14F-4D97-AF65-F5344CB8AC3E}">
        <p14:creationId xmlns:p14="http://schemas.microsoft.com/office/powerpoint/2010/main" val="44690288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94EB1635-8E1C-D849-455A-87DC19DBD1A9}"/>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0000"/>
                </a:solidFill>
                <a:latin typeface="Times New Roman" panose="02020603050405020304" pitchFamily="18" charset="0"/>
                <a:cs typeface="Times New Roman" panose="02020603050405020304" pitchFamily="18" charset="0"/>
              </a:rPr>
              <a:t>Outer Join</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6E02DC7-922B-0B88-2533-49552F9078C3}"/>
              </a:ext>
            </a:extLst>
          </p:cNvPr>
          <p:cNvSpPr txBox="1"/>
          <p:nvPr/>
        </p:nvSpPr>
        <p:spPr>
          <a:xfrm>
            <a:off x="344128" y="681037"/>
            <a:ext cx="11316929"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Використовуємо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лівостороннє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з'єднання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додавання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замовлень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інформації</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про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користувачів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2E34136B-CE7F-443B-905C-2495FFCA7532}"/>
              </a:ext>
            </a:extLst>
          </p:cNvPr>
          <p:cNvSpPr>
            <a:spLocks noChangeArrowheads="1"/>
          </p:cNvSpPr>
          <p:nvPr/>
        </p:nvSpPr>
        <p:spPr bwMode="auto">
          <a:xfrm>
            <a:off x="344128" y="1654461"/>
            <a:ext cx="590706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Customers.FirstName, Orders.CreatedAt,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Products.ProductName, Products.Manufacturer</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Orders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LEFT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Customers ON Orders.CustomerId = Customers.Id</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LEFT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 ON Orders.ProductId = Products.Id;</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9" name="Рисунок 8">
            <a:extLst>
              <a:ext uri="{FF2B5EF4-FFF2-40B4-BE49-F238E27FC236}">
                <a16:creationId xmlns:a16="http://schemas.microsoft.com/office/drawing/2014/main" id="{A08E7692-8AF6-15F7-A2C6-E80A18AFC079}"/>
              </a:ext>
            </a:extLst>
          </p:cNvPr>
          <p:cNvPicPr>
            <a:picLocks noChangeAspect="1"/>
          </p:cNvPicPr>
          <p:nvPr/>
        </p:nvPicPr>
        <p:blipFill>
          <a:blip r:embed="rId2"/>
          <a:stretch>
            <a:fillRect/>
          </a:stretch>
        </p:blipFill>
        <p:spPr>
          <a:xfrm>
            <a:off x="6251194" y="1285721"/>
            <a:ext cx="5724525" cy="2752725"/>
          </a:xfrm>
          <a:prstGeom prst="rect">
            <a:avLst/>
          </a:prstGeom>
        </p:spPr>
      </p:pic>
      <p:sp>
        <p:nvSpPr>
          <p:cNvPr id="11" name="TextBox 10">
            <a:extLst>
              <a:ext uri="{FF2B5EF4-FFF2-40B4-BE49-F238E27FC236}">
                <a16:creationId xmlns:a16="http://schemas.microsoft.com/office/drawing/2014/main" id="{3EA460D1-987C-A985-2534-9B66874A5A9F}"/>
              </a:ext>
            </a:extLst>
          </p:cNvPr>
          <p:cNvSpPr txBox="1"/>
          <p:nvPr/>
        </p:nvSpPr>
        <p:spPr>
          <a:xfrm>
            <a:off x="249661" y="4147620"/>
            <a:ext cx="5600534" cy="2677656"/>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І також можна застосовувати комплексні умови з фільтрацією та сортуванням. Наприклад, виберемо всі замовлення з інформацією про клієнтів та товари за тими товарами, у яких ціна більша за 45000, та відсортуємо за датою замовлення:</a:t>
            </a:r>
            <a:endParaRPr lang="uk-UA" sz="2400" dirty="0">
              <a:latin typeface="Times New Roman" panose="02020603050405020304" pitchFamily="18" charset="0"/>
              <a:cs typeface="Times New Roman" panose="02020603050405020304" pitchFamily="18" charset="0"/>
            </a:endParaRPr>
          </a:p>
        </p:txBody>
      </p:sp>
      <p:sp>
        <p:nvSpPr>
          <p:cNvPr id="12" name="Rectangle 3">
            <a:extLst>
              <a:ext uri="{FF2B5EF4-FFF2-40B4-BE49-F238E27FC236}">
                <a16:creationId xmlns:a16="http://schemas.microsoft.com/office/drawing/2014/main" id="{6CA888D1-7AED-2161-FD13-BACB644F3EC0}"/>
              </a:ext>
            </a:extLst>
          </p:cNvPr>
          <p:cNvSpPr>
            <a:spLocks noChangeArrowheads="1"/>
          </p:cNvSpPr>
          <p:nvPr/>
        </p:nvSpPr>
        <p:spPr bwMode="auto">
          <a:xfrm>
            <a:off x="6096000" y="4253317"/>
            <a:ext cx="5907066"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Customers.FirstName, Orders.CreatedAt,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Products.ProductName, Products.Manufacturer</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Orders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LEFT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Customers ON Orders.CustomerId = Customers.Id</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LEFT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 ON Orders.ProductId = Products.Id</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Products.Price &gt; 45000</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ORDER BY Orders.CreatedAt;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9140361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418B36-6EDB-9AEC-DDE8-94E616F175D5}"/>
              </a:ext>
            </a:extLst>
          </p:cNvPr>
          <p:cNvSpPr txBox="1"/>
          <p:nvPr/>
        </p:nvSpPr>
        <p:spPr>
          <a:xfrm>
            <a:off x="299884" y="681037"/>
            <a:ext cx="5314335" cy="1200329"/>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Або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виберемо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користувачів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Customers</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мають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замовлень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Orders</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5A7F12B4-274C-EF7C-2037-020020407057}"/>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0000"/>
                </a:solidFill>
                <a:latin typeface="Times New Roman" panose="02020603050405020304" pitchFamily="18" charset="0"/>
                <a:cs typeface="Times New Roman" panose="02020603050405020304" pitchFamily="18" charset="0"/>
              </a:rPr>
              <a:t>Outer Join</a:t>
            </a:r>
            <a:endParaRPr lang="uk-UA"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29CF9067-E0FF-A8D3-9B8F-51B59806C185}"/>
              </a:ext>
            </a:extLst>
          </p:cNvPr>
          <p:cNvSpPr>
            <a:spLocks noChangeArrowheads="1"/>
          </p:cNvSpPr>
          <p:nvPr/>
        </p:nvSpPr>
        <p:spPr bwMode="auto">
          <a:xfrm>
            <a:off x="5319252" y="804781"/>
            <a:ext cx="558486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uk-UA" sz="1400" dirty="0">
                <a:solidFill>
                  <a:srgbClr val="000000"/>
                </a:solidFill>
                <a:highlight>
                  <a:srgbClr val="C0C0C0"/>
                </a:highlight>
                <a:latin typeface="Courier New" panose="02070309020205020404" pitchFamily="49" charset="0"/>
                <a:cs typeface="Courier New" panose="02070309020205020404" pitchFamily="49" charset="0"/>
              </a:rPr>
              <a:t>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LEFT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ON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Orders.CustomerId</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Orders.CustomerId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IS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E1C6C8F2-F2FF-5272-D944-2C17CC798024}"/>
              </a:ext>
            </a:extLst>
          </p:cNvPr>
          <p:cNvSpPr txBox="1"/>
          <p:nvPr/>
        </p:nvSpPr>
        <p:spPr>
          <a:xfrm>
            <a:off x="299884" y="2193070"/>
            <a:ext cx="5019368" cy="830997"/>
          </a:xfrm>
          <a:prstGeom prst="rect">
            <a:avLst/>
          </a:prstGeom>
          <a:noFill/>
        </p:spPr>
        <p:txBody>
          <a:bodyPr wrap="square">
            <a:spAutoFit/>
          </a:bodyPr>
          <a:lstStyle/>
          <a:p>
            <a:pPr algn="l"/>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Також можна комбінувати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Inner Join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Outer Join:</a:t>
            </a:r>
          </a:p>
        </p:txBody>
      </p:sp>
      <p:sp>
        <p:nvSpPr>
          <p:cNvPr id="12" name="Rectangle 3">
            <a:extLst>
              <a:ext uri="{FF2B5EF4-FFF2-40B4-BE49-F238E27FC236}">
                <a16:creationId xmlns:a16="http://schemas.microsoft.com/office/drawing/2014/main" id="{948047A5-5061-C102-2AD7-B2605AEEC10D}"/>
              </a:ext>
            </a:extLst>
          </p:cNvPr>
          <p:cNvSpPr>
            <a:spLocks noChangeArrowheads="1"/>
          </p:cNvSpPr>
          <p:nvPr/>
        </p:nvSpPr>
        <p:spPr bwMode="auto">
          <a:xfrm>
            <a:off x="5319252" y="2069326"/>
            <a:ext cx="6880089"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Customers.FirstName, Orders.CreatedAt, </a:t>
            </a:r>
            <a:endParaRPr kumimoji="0" lang="uk-UA" altLang="uk-UA" sz="12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Products.ProductName, Products.Manufacturer</a:t>
            </a:r>
            <a:endParaRPr kumimoji="0" lang="uk-UA" altLang="uk-UA" sz="12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Orders </a:t>
            </a:r>
            <a:endParaRPr kumimoji="0" lang="uk-UA" altLang="uk-UA" sz="12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2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 ON Orders.ProductId = Products.Id </a:t>
            </a:r>
            <a:r>
              <a:rPr kumimoji="0" lang="uk-UA" altLang="uk-UA" sz="12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2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Products.Price &gt; 45000</a:t>
            </a:r>
            <a:endParaRPr kumimoji="0" lang="uk-UA" altLang="uk-UA" sz="12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LEFT</a:t>
            </a:r>
            <a:r>
              <a:rPr kumimoji="0" lang="uk-UA" altLang="uk-UA" sz="12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2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Customers ON Orders.CustomerId = Customers.Id</a:t>
            </a:r>
            <a:endParaRPr kumimoji="0" lang="uk-UA" altLang="uk-UA" sz="12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ORDER BY Orders.CreatedAt;</a:t>
            </a:r>
            <a:endParaRPr kumimoji="0" lang="uk-UA" altLang="uk-UA" sz="12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4" name="TextBox 13">
            <a:extLst>
              <a:ext uri="{FF2B5EF4-FFF2-40B4-BE49-F238E27FC236}">
                <a16:creationId xmlns:a16="http://schemas.microsoft.com/office/drawing/2014/main" id="{C534E0A8-6842-1BB4-AE9C-2804317CDA13}"/>
              </a:ext>
            </a:extLst>
          </p:cNvPr>
          <p:cNvSpPr txBox="1"/>
          <p:nvPr/>
        </p:nvSpPr>
        <p:spPr>
          <a:xfrm>
            <a:off x="299883" y="3489026"/>
            <a:ext cx="11606981"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Спочатку за умовою до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Orders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через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Inner Join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приєднується пов'язана інформація з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Products,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потім через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Outer Join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додається інформація з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Customers.</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782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85437E1F-0E19-359D-1CDD-1E7D87D401D6}"/>
              </a:ext>
            </a:extLst>
          </p:cNvPr>
          <p:cNvSpPr txBox="1">
            <a:spLocks/>
          </p:cNvSpPr>
          <p:nvPr/>
        </p:nvSpPr>
        <p:spPr>
          <a:xfrm>
            <a:off x="838200" y="68826"/>
            <a:ext cx="10515600" cy="4607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sz="4800" dirty="0">
                <a:solidFill>
                  <a:srgbClr val="252525"/>
                </a:solidFill>
                <a:highlight>
                  <a:srgbClr val="FFFFFF"/>
                </a:highlight>
                <a:latin typeface="Times New Roman" panose="02020603050405020304" pitchFamily="18" charset="0"/>
                <a:cs typeface="Times New Roman" panose="02020603050405020304" pitchFamily="18" charset="0"/>
              </a:rPr>
              <a:t>Повне видалення даних</a:t>
            </a:r>
            <a:endParaRPr lang="uk-UA" sz="4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815031F-BC23-9E6C-CE50-94036BFD6BF5}"/>
              </a:ext>
            </a:extLst>
          </p:cNvPr>
          <p:cNvSpPr txBox="1"/>
          <p:nvPr/>
        </p:nvSpPr>
        <p:spPr>
          <a:xfrm>
            <a:off x="615745" y="777199"/>
            <a:ext cx="10960510" cy="1569660"/>
          </a:xfrm>
          <a:prstGeom prst="rect">
            <a:avLst/>
          </a:prstGeom>
          <a:noFill/>
        </p:spPr>
        <p:txBody>
          <a:bodyPr wrap="square">
            <a:spAutoFit/>
          </a:bodyPr>
          <a:lstStyle/>
          <a:p>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Для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повного</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видалення</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очищення</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застосовується</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команда TRUNCATE TABLE.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очистимо</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таблицю</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Clients</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32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FF6590F5-826B-0AB1-8CF0-5A82C0963B14}"/>
              </a:ext>
            </a:extLst>
          </p:cNvPr>
          <p:cNvSpPr>
            <a:spLocks noChangeArrowheads="1"/>
          </p:cNvSpPr>
          <p:nvPr/>
        </p:nvSpPr>
        <p:spPr bwMode="auto">
          <a:xfrm>
            <a:off x="615745" y="2594447"/>
            <a:ext cx="507831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8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TRUNCATE</a:t>
            </a:r>
            <a:r>
              <a:rPr kumimoji="0" lang="uk-UA" altLang="uk-UA" sz="28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28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TABLE</a:t>
            </a:r>
            <a:r>
              <a:rPr kumimoji="0" lang="uk-UA" altLang="uk-UA" sz="28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28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Clients</a:t>
            </a:r>
            <a:r>
              <a:rPr kumimoji="0" lang="uk-UA" altLang="uk-UA" sz="28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endParaRPr kumimoji="0" lang="uk-UA" altLang="uk-UA" sz="5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9733701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20C183-4F09-BF0E-481A-BAED268425A9}"/>
              </a:ext>
            </a:extLst>
          </p:cNvPr>
          <p:cNvSpPr>
            <a:spLocks noGrp="1"/>
          </p:cNvSpPr>
          <p:nvPr>
            <p:ph type="title"/>
          </p:nvPr>
        </p:nvSpPr>
        <p:spPr>
          <a:xfrm>
            <a:off x="0" y="1"/>
            <a:ext cx="12192000" cy="766915"/>
          </a:xfrm>
        </p:spPr>
        <p:txBody>
          <a:bodyPr/>
          <a:lstStyle/>
          <a:p>
            <a:pPr algn="ctr"/>
            <a:r>
              <a:rPr lang="en-US" i="0" dirty="0">
                <a:solidFill>
                  <a:srgbClr val="000000"/>
                </a:solidFill>
                <a:effectLst/>
                <a:latin typeface="Times New Roman" panose="02020603050405020304" pitchFamily="18" charset="0"/>
                <a:cs typeface="Times New Roman" panose="02020603050405020304" pitchFamily="18" charset="0"/>
              </a:rPr>
              <a:t>UNION</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3BC1CAF-3C37-2BF3-BB74-99B2A013EAAB}"/>
              </a:ext>
            </a:extLst>
          </p:cNvPr>
          <p:cNvSpPr txBox="1"/>
          <p:nvPr/>
        </p:nvSpPr>
        <p:spPr>
          <a:xfrm>
            <a:off x="245807" y="772597"/>
            <a:ext cx="4115178" cy="2677656"/>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Оператор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UNION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дозволяє об'єднати дві однотипні вибірки. Ці вибірки можуть бути з різних таблиць або з однієї і тієї ж таблиці. Формальний синтаксис поєднання:</a:t>
            </a:r>
            <a:endParaRPr lang="uk-UA" sz="24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E82B8517-160C-B4F8-D563-AAC69766DFFA}"/>
              </a:ext>
            </a:extLst>
          </p:cNvPr>
          <p:cNvSpPr>
            <a:spLocks noChangeArrowheads="1"/>
          </p:cNvSpPr>
          <p:nvPr/>
        </p:nvSpPr>
        <p:spPr bwMode="auto">
          <a:xfrm>
            <a:off x="245807" y="3450253"/>
            <a:ext cx="28998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a:t>
            </a:r>
            <a:r>
              <a:rPr kumimoji="0" lang="en-US"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вираз1</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UNION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ALL</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SELECT вираз2</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[UNION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ALL</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виразN</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CFA16A2C-387B-0A39-7482-A5106D15ACB7}"/>
              </a:ext>
            </a:extLst>
          </p:cNvPr>
          <p:cNvSpPr txBox="1"/>
          <p:nvPr/>
        </p:nvSpPr>
        <p:spPr>
          <a:xfrm>
            <a:off x="245807" y="4096584"/>
            <a:ext cx="4115178" cy="2308324"/>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Наприклад, нехай у базі даних будуть дві окремі таблиці для клієнтів банку (таблиця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Customers)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 для співробітників банку (таблиця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Employees):</a:t>
            </a:r>
            <a:endParaRPr lang="uk-UA" sz="2400" dirty="0">
              <a:latin typeface="Times New Roman" panose="02020603050405020304" pitchFamily="18" charset="0"/>
              <a:cs typeface="Times New Roman" panose="02020603050405020304" pitchFamily="18" charset="0"/>
            </a:endParaRPr>
          </a:p>
        </p:txBody>
      </p:sp>
      <p:sp>
        <p:nvSpPr>
          <p:cNvPr id="9" name="Rectangle 3">
            <a:extLst>
              <a:ext uri="{FF2B5EF4-FFF2-40B4-BE49-F238E27FC236}">
                <a16:creationId xmlns:a16="http://schemas.microsoft.com/office/drawing/2014/main" id="{15375FBF-3FFC-A128-E546-056FA60580E2}"/>
              </a:ext>
            </a:extLst>
          </p:cNvPr>
          <p:cNvSpPr>
            <a:spLocks noChangeArrowheads="1"/>
          </p:cNvSpPr>
          <p:nvPr/>
        </p:nvSpPr>
        <p:spPr bwMode="auto">
          <a:xfrm>
            <a:off x="5424058" y="949112"/>
            <a:ext cx="6767942"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AUTO_INCREMENT PRIMARY KEY,</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2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2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AccountSum</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DECIMAL</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Employees</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AUTO_INCREMENT PRIMARY KEY,</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2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2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INSERT INTO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AccountSum</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VALUES</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Tom</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Smith</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2000),</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Sam</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Brown</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3000),</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Mark</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Adams</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2500),</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Paul</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Ins</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4200),</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John</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Smith</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2800),</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Tim</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Cook</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2800);</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INSERT INTO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Employees</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VALUES</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Homer</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Simpson</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Tom</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Smith</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Mark</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Adams</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Nick</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Svensson</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9570938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001746DB-B4C9-2AC1-31EC-0064833C4D32}"/>
              </a:ext>
            </a:extLst>
          </p:cNvPr>
          <p:cNvSpPr txBox="1">
            <a:spLocks/>
          </p:cNvSpPr>
          <p:nvPr/>
        </p:nvSpPr>
        <p:spPr>
          <a:xfrm>
            <a:off x="0" y="1"/>
            <a:ext cx="12192000" cy="7669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solidFill>
                  <a:srgbClr val="000000"/>
                </a:solidFill>
                <a:latin typeface="Times New Roman" panose="02020603050405020304" pitchFamily="18" charset="0"/>
                <a:cs typeface="Times New Roman" panose="02020603050405020304" pitchFamily="18" charset="0"/>
              </a:rPr>
              <a:t>UNION</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9ACAEC9-08F6-C199-A3F5-2E79241AFD26}"/>
              </a:ext>
            </a:extLst>
          </p:cNvPr>
          <p:cNvSpPr txBox="1"/>
          <p:nvPr/>
        </p:nvSpPr>
        <p:spPr>
          <a:xfrm>
            <a:off x="414495" y="766916"/>
            <a:ext cx="11342076" cy="1569660"/>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Тут ми можемо помітити, що обидві таблиці, незважаючи на наявність різних даних, можуть характеризуватись двома загальними атрибутами - ім'ям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FirstName)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 прізвищем (</a:t>
            </a:r>
            <a:r>
              <a:rPr lang="en-US"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LastName</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Виберемо відразу всіх клієнтів банку та його співробітників з обох таблиць:</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D292B932-803A-0120-59AB-4E681FE671FE}"/>
              </a:ext>
            </a:extLst>
          </p:cNvPr>
          <p:cNvSpPr>
            <a:spLocks noChangeArrowheads="1"/>
          </p:cNvSpPr>
          <p:nvPr/>
        </p:nvSpPr>
        <p:spPr bwMode="auto">
          <a:xfrm>
            <a:off x="414495" y="2336576"/>
            <a:ext cx="515525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UNION 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Employees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59FC57D9-B921-8535-E36D-AB6CDD51FC1A}"/>
              </a:ext>
            </a:extLst>
          </p:cNvPr>
          <p:cNvSpPr txBox="1"/>
          <p:nvPr/>
        </p:nvSpPr>
        <p:spPr>
          <a:xfrm>
            <a:off x="414495" y="3075239"/>
            <a:ext cx="11342076" cy="1569660"/>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Тут із першої таблиці вибираються два значення - ім'я та прізвище клієнта. З другої таблиці </a:t>
            </a:r>
            <a:r>
              <a:rPr lang="uk-UA" sz="2400" dirty="0" err="1">
                <a:latin typeface="Times New Roman" panose="02020603050405020304" pitchFamily="18" charset="0"/>
                <a:cs typeface="Times New Roman" panose="02020603050405020304" pitchFamily="18" charset="0"/>
              </a:rPr>
              <a:t>Employees</a:t>
            </a:r>
            <a:r>
              <a:rPr lang="uk-UA" sz="2400" dirty="0">
                <a:latin typeface="Times New Roman" panose="02020603050405020304" pitchFamily="18" charset="0"/>
                <a:cs typeface="Times New Roman" panose="02020603050405020304" pitchFamily="18" charset="0"/>
              </a:rPr>
              <a:t> також вибираються два значення - ім'я та прізвище співробітників. Тобто при об'єднанні кількість стовпців, що вибираються, і їх тип збігаються для обох вибірок.</a:t>
            </a:r>
          </a:p>
        </p:txBody>
      </p:sp>
      <p:pic>
        <p:nvPicPr>
          <p:cNvPr id="11" name="Рисунок 10">
            <a:extLst>
              <a:ext uri="{FF2B5EF4-FFF2-40B4-BE49-F238E27FC236}">
                <a16:creationId xmlns:a16="http://schemas.microsoft.com/office/drawing/2014/main" id="{79D911DD-DB48-4573-66A0-3FC9988868EE}"/>
              </a:ext>
            </a:extLst>
          </p:cNvPr>
          <p:cNvPicPr>
            <a:picLocks noChangeAspect="1"/>
          </p:cNvPicPr>
          <p:nvPr/>
        </p:nvPicPr>
        <p:blipFill>
          <a:blip r:embed="rId2"/>
          <a:stretch>
            <a:fillRect/>
          </a:stretch>
        </p:blipFill>
        <p:spPr>
          <a:xfrm>
            <a:off x="4412796" y="4421510"/>
            <a:ext cx="3366407" cy="2222857"/>
          </a:xfrm>
          <a:prstGeom prst="rect">
            <a:avLst/>
          </a:prstGeom>
        </p:spPr>
      </p:pic>
    </p:spTree>
    <p:extLst>
      <p:ext uri="{BB962C8B-B14F-4D97-AF65-F5344CB8AC3E}">
        <p14:creationId xmlns:p14="http://schemas.microsoft.com/office/powerpoint/2010/main" val="233193560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44653FE2-0D33-2D1A-1929-5B63A299667B}"/>
              </a:ext>
            </a:extLst>
          </p:cNvPr>
          <p:cNvSpPr txBox="1">
            <a:spLocks/>
          </p:cNvSpPr>
          <p:nvPr/>
        </p:nvSpPr>
        <p:spPr>
          <a:xfrm>
            <a:off x="0" y="1"/>
            <a:ext cx="12192000" cy="7669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0000"/>
                </a:solidFill>
                <a:latin typeface="Times New Roman" panose="02020603050405020304" pitchFamily="18" charset="0"/>
                <a:cs typeface="Times New Roman" panose="02020603050405020304" pitchFamily="18" charset="0"/>
              </a:rPr>
              <a:t>UNION</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2D95425-CBAB-BCE0-50FC-937B00D004D0}"/>
              </a:ext>
            </a:extLst>
          </p:cNvPr>
          <p:cNvSpPr txBox="1"/>
          <p:nvPr/>
        </p:nvSpPr>
        <p:spPr>
          <a:xfrm>
            <a:off x="324463" y="766916"/>
            <a:ext cx="11533239" cy="1200329"/>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При цьому назви стовпців об'єднаної вибірки співпадатимуть із назвою стовпців першої вибірки. І якщо ми </a:t>
            </a:r>
            <a:r>
              <a:rPr lang="uk-UA"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захочемо</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при цьому зробити сортування, то у виразах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ORDER BY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необхідно орієнтуватися саме на назви стовпців першої вибірки:</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C34F9327-15A0-CF37-C513-CB938640C4EF}"/>
              </a:ext>
            </a:extLst>
          </p:cNvPr>
          <p:cNvSpPr>
            <a:spLocks noChangeArrowheads="1"/>
          </p:cNvSpPr>
          <p:nvPr/>
        </p:nvSpPr>
        <p:spPr bwMode="auto">
          <a:xfrm>
            <a:off x="324463" y="1967245"/>
            <a:ext cx="1211334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UNION 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Employees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ORDER BY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DESC;</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7D10C8E7-259C-AF24-854D-A750F4F14E0E}"/>
              </a:ext>
            </a:extLst>
          </p:cNvPr>
          <p:cNvSpPr txBox="1"/>
          <p:nvPr/>
        </p:nvSpPr>
        <p:spPr>
          <a:xfrm>
            <a:off x="324462" y="3148702"/>
            <a:ext cx="11533239"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У цьому випадку кожна вибірка має стовпчик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FName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з першої вибірки. Проте при сортуванні враховуватиметься і значення стовпця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FirstName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з другої вибірки:</a:t>
            </a:r>
            <a:endParaRPr lang="uk-UA" sz="2400" dirty="0">
              <a:latin typeface="Times New Roman" panose="02020603050405020304" pitchFamily="18" charset="0"/>
              <a:cs typeface="Times New Roman" panose="02020603050405020304" pitchFamily="18" charset="0"/>
            </a:endParaRPr>
          </a:p>
        </p:txBody>
      </p:sp>
      <p:pic>
        <p:nvPicPr>
          <p:cNvPr id="11" name="Рисунок 10">
            <a:extLst>
              <a:ext uri="{FF2B5EF4-FFF2-40B4-BE49-F238E27FC236}">
                <a16:creationId xmlns:a16="http://schemas.microsoft.com/office/drawing/2014/main" id="{7C14AFCD-5221-E21D-01F7-A6C21D1C01C0}"/>
              </a:ext>
            </a:extLst>
          </p:cNvPr>
          <p:cNvPicPr>
            <a:picLocks noChangeAspect="1"/>
          </p:cNvPicPr>
          <p:nvPr/>
        </p:nvPicPr>
        <p:blipFill>
          <a:blip r:embed="rId2"/>
          <a:stretch>
            <a:fillRect/>
          </a:stretch>
        </p:blipFill>
        <p:spPr>
          <a:xfrm>
            <a:off x="4588821" y="3958877"/>
            <a:ext cx="3004520" cy="2785212"/>
          </a:xfrm>
          <a:prstGeom prst="rect">
            <a:avLst/>
          </a:prstGeom>
        </p:spPr>
      </p:pic>
    </p:spTree>
    <p:extLst>
      <p:ext uri="{BB962C8B-B14F-4D97-AF65-F5344CB8AC3E}">
        <p14:creationId xmlns:p14="http://schemas.microsoft.com/office/powerpoint/2010/main" val="24391764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87F3454C-FCD7-030E-F318-989DBD51D4C6}"/>
              </a:ext>
            </a:extLst>
          </p:cNvPr>
          <p:cNvSpPr txBox="1">
            <a:spLocks/>
          </p:cNvSpPr>
          <p:nvPr/>
        </p:nvSpPr>
        <p:spPr>
          <a:xfrm>
            <a:off x="0" y="1"/>
            <a:ext cx="12192000" cy="7669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0000"/>
                </a:solidFill>
                <a:latin typeface="Times New Roman" panose="02020603050405020304" pitchFamily="18" charset="0"/>
                <a:cs typeface="Times New Roman" panose="02020603050405020304" pitchFamily="18" charset="0"/>
              </a:rPr>
              <a:t>UNION</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482C6CE-A238-80C2-5456-41F2CC09CF08}"/>
              </a:ext>
            </a:extLst>
          </p:cNvPr>
          <p:cNvSpPr txBox="1"/>
          <p:nvPr/>
        </p:nvSpPr>
        <p:spPr>
          <a:xfrm>
            <a:off x="353961" y="766916"/>
            <a:ext cx="11434916"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Якщо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ж в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одній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вибірці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більше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шпальт</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ніж</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іншій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 вони не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можуть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бути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об'єднані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наступному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випадку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об'єднання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завершиться з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помилкою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0BFF3B8B-5030-A645-B165-6C78540498E7}"/>
              </a:ext>
            </a:extLst>
          </p:cNvPr>
          <p:cNvSpPr>
            <a:spLocks noChangeArrowheads="1"/>
          </p:cNvSpPr>
          <p:nvPr/>
        </p:nvSpPr>
        <p:spPr bwMode="auto">
          <a:xfrm>
            <a:off x="432620" y="1597913"/>
            <a:ext cx="4081245"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FirstName, LastName, AccountSum</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Customers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UNION SELECT FirstName, LastName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Employees;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E1996FC0-BF4D-AA79-7938-83F5B9EC4EBA}"/>
              </a:ext>
            </a:extLst>
          </p:cNvPr>
          <p:cNvSpPr txBox="1"/>
          <p:nvPr/>
        </p:nvSpPr>
        <p:spPr>
          <a:xfrm>
            <a:off x="353961" y="2550904"/>
            <a:ext cx="6912078" cy="4154984"/>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Якщо обидва набори містять у рядках ідентичні значення, то при об'єднанні рядки, що повторюються, видаляються. Наприклад, у випадку з таблицями </a:t>
            </a:r>
            <a:r>
              <a:rPr lang="uk-UA" sz="2400" dirty="0" err="1">
                <a:latin typeface="Times New Roman" panose="02020603050405020304" pitchFamily="18" charset="0"/>
                <a:cs typeface="Times New Roman" panose="02020603050405020304" pitchFamily="18" charset="0"/>
              </a:rPr>
              <a:t>Customers</a:t>
            </a:r>
            <a:r>
              <a:rPr lang="uk-UA" sz="2400" dirty="0">
                <a:latin typeface="Times New Roman" panose="02020603050405020304" pitchFamily="18" charset="0"/>
                <a:cs typeface="Times New Roman" panose="02020603050405020304" pitchFamily="18" charset="0"/>
              </a:rPr>
              <a:t> та </a:t>
            </a:r>
            <a:r>
              <a:rPr lang="uk-UA" sz="2400" dirty="0" err="1">
                <a:latin typeface="Times New Roman" panose="02020603050405020304" pitchFamily="18" charset="0"/>
                <a:cs typeface="Times New Roman" panose="02020603050405020304" pitchFamily="18" charset="0"/>
              </a:rPr>
              <a:t>Employees</a:t>
            </a:r>
            <a:r>
              <a:rPr lang="uk-UA" sz="2400" dirty="0">
                <a:latin typeface="Times New Roman" panose="02020603050405020304" pitchFamily="18" charset="0"/>
                <a:cs typeface="Times New Roman" panose="02020603050405020304" pitchFamily="18" charset="0"/>
              </a:rPr>
              <a:t> співробітники банку можуть бути одночасно його клієнтами та утримуватися в обох таблицях. При об'єднанні в прикладах вище всіх рядків, що дублюються, видалялися. Якщо ж необхідно при об'єднанні зберегти всі, у тому числі рядки, що повторюються, то для цього необхідно використовувати оператор ALL:</a:t>
            </a:r>
          </a:p>
        </p:txBody>
      </p:sp>
      <p:sp>
        <p:nvSpPr>
          <p:cNvPr id="10" name="Rectangle 3">
            <a:extLst>
              <a:ext uri="{FF2B5EF4-FFF2-40B4-BE49-F238E27FC236}">
                <a16:creationId xmlns:a16="http://schemas.microsoft.com/office/drawing/2014/main" id="{87C7B0E6-EFAC-0FEC-35CA-48527CD33296}"/>
              </a:ext>
            </a:extLst>
          </p:cNvPr>
          <p:cNvSpPr>
            <a:spLocks noChangeArrowheads="1"/>
          </p:cNvSpPr>
          <p:nvPr/>
        </p:nvSpPr>
        <p:spPr bwMode="auto">
          <a:xfrm>
            <a:off x="7693364" y="2637680"/>
            <a:ext cx="397384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UNION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ALL</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Employees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ORDER BY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12" name="Рисунок 11">
            <a:extLst>
              <a:ext uri="{FF2B5EF4-FFF2-40B4-BE49-F238E27FC236}">
                <a16:creationId xmlns:a16="http://schemas.microsoft.com/office/drawing/2014/main" id="{E1DBE537-EF8C-B3C9-D2A5-9EF0FDB9F81A}"/>
              </a:ext>
            </a:extLst>
          </p:cNvPr>
          <p:cNvPicPr>
            <a:picLocks noChangeAspect="1"/>
          </p:cNvPicPr>
          <p:nvPr/>
        </p:nvPicPr>
        <p:blipFill>
          <a:blip r:embed="rId2"/>
          <a:stretch>
            <a:fillRect/>
          </a:stretch>
        </p:blipFill>
        <p:spPr>
          <a:xfrm>
            <a:off x="7693364" y="3876001"/>
            <a:ext cx="2832078" cy="2759121"/>
          </a:xfrm>
          <a:prstGeom prst="rect">
            <a:avLst/>
          </a:prstGeom>
        </p:spPr>
      </p:pic>
    </p:spTree>
    <p:extLst>
      <p:ext uri="{BB962C8B-B14F-4D97-AF65-F5344CB8AC3E}">
        <p14:creationId xmlns:p14="http://schemas.microsoft.com/office/powerpoint/2010/main" val="116506790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D3810A-656F-3A64-F593-48A539758FE6}"/>
              </a:ext>
            </a:extLst>
          </p:cNvPr>
          <p:cNvSpPr txBox="1"/>
          <p:nvPr/>
        </p:nvSpPr>
        <p:spPr>
          <a:xfrm>
            <a:off x="285135" y="766916"/>
            <a:ext cx="11621730"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Об'єднувати вибірки можна і з однієї і тієї ж таблиці. Наприклад, залежно від суми на рахунку клієнта, нам треба нараховувати йому певні відсотки:</a:t>
            </a:r>
            <a:endParaRPr lang="uk-UA" sz="24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494FE3A9-3920-7E89-C8F7-9AF8D5BE866C}"/>
              </a:ext>
            </a:extLst>
          </p:cNvPr>
          <p:cNvSpPr txBox="1">
            <a:spLocks/>
          </p:cNvSpPr>
          <p:nvPr/>
        </p:nvSpPr>
        <p:spPr>
          <a:xfrm>
            <a:off x="0" y="1"/>
            <a:ext cx="12192000" cy="7669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0000"/>
                </a:solidFill>
                <a:latin typeface="Times New Roman" panose="02020603050405020304" pitchFamily="18" charset="0"/>
                <a:cs typeface="Times New Roman" panose="02020603050405020304" pitchFamily="18" charset="0"/>
              </a:rPr>
              <a:t>UNION</a:t>
            </a:r>
            <a:endParaRPr lang="uk-UA"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D291155B-672A-575B-5BA1-617FA816EBD9}"/>
              </a:ext>
            </a:extLst>
          </p:cNvPr>
          <p:cNvSpPr>
            <a:spLocks noChangeArrowheads="1"/>
          </p:cNvSpPr>
          <p:nvPr/>
        </p:nvSpPr>
        <p:spPr bwMode="auto">
          <a:xfrm>
            <a:off x="285135" y="1605524"/>
            <a:ext cx="8162491"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AccountSum</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AccountSum</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0.1 AS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TotalSum</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WHERE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AccountSum</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&lt; 3000</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UNION 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AccountSum</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AccountSum</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0.3 AS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TotalSum</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WHERE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AccountSum</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&gt;= 3000;</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3B39E9FF-814B-D745-CF23-A3D7730B3A90}"/>
              </a:ext>
            </a:extLst>
          </p:cNvPr>
          <p:cNvSpPr txBox="1"/>
          <p:nvPr/>
        </p:nvSpPr>
        <p:spPr>
          <a:xfrm>
            <a:off x="285134" y="2595320"/>
            <a:ext cx="11621729"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разі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якщо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сума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менше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3000, то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нараховуються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відсотки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вигляді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10%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суми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рахунку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Якщо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рахунку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більше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ніж</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3000, то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відсотки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збільшуються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до 30%.</a:t>
            </a:r>
            <a:endParaRPr lang="uk-UA" sz="2400" dirty="0">
              <a:latin typeface="Times New Roman" panose="02020603050405020304" pitchFamily="18" charset="0"/>
              <a:cs typeface="Times New Roman" panose="02020603050405020304" pitchFamily="18" charset="0"/>
            </a:endParaRPr>
          </a:p>
        </p:txBody>
      </p:sp>
      <p:pic>
        <p:nvPicPr>
          <p:cNvPr id="11" name="Рисунок 10">
            <a:extLst>
              <a:ext uri="{FF2B5EF4-FFF2-40B4-BE49-F238E27FC236}">
                <a16:creationId xmlns:a16="http://schemas.microsoft.com/office/drawing/2014/main" id="{DC9E00FF-8607-7949-0869-F67412B02881}"/>
              </a:ext>
            </a:extLst>
          </p:cNvPr>
          <p:cNvPicPr>
            <a:picLocks noChangeAspect="1"/>
          </p:cNvPicPr>
          <p:nvPr/>
        </p:nvPicPr>
        <p:blipFill>
          <a:blip r:embed="rId2"/>
          <a:stretch>
            <a:fillRect/>
          </a:stretch>
        </p:blipFill>
        <p:spPr>
          <a:xfrm>
            <a:off x="2514598" y="3554339"/>
            <a:ext cx="7162800" cy="3114675"/>
          </a:xfrm>
          <a:prstGeom prst="rect">
            <a:avLst/>
          </a:prstGeom>
        </p:spPr>
      </p:pic>
    </p:spTree>
    <p:extLst>
      <p:ext uri="{BB962C8B-B14F-4D97-AF65-F5344CB8AC3E}">
        <p14:creationId xmlns:p14="http://schemas.microsoft.com/office/powerpoint/2010/main" val="72873222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A15D2E-F462-BAAB-C22A-6CFA91A4C62F}"/>
              </a:ext>
            </a:extLst>
          </p:cNvPr>
          <p:cNvSpPr>
            <a:spLocks noGrp="1"/>
          </p:cNvSpPr>
          <p:nvPr>
            <p:ph type="title"/>
          </p:nvPr>
        </p:nvSpPr>
        <p:spPr>
          <a:xfrm>
            <a:off x="0" y="1"/>
            <a:ext cx="12192000" cy="855405"/>
          </a:xfrm>
        </p:spPr>
        <p:txBody>
          <a:bodyPr>
            <a:normAutofit/>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Вбудовані функції.</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Функції</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a:t>
            </a:r>
            <a:r>
              <a:rPr lang="ru-RU"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роботи</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з рядками</a:t>
            </a:r>
            <a:endParaRPr lang="uk-UA"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8D790F1C-22DA-8435-12D1-4E80A0EBBA49}"/>
              </a:ext>
            </a:extLst>
          </p:cNvPr>
          <p:cNvSpPr txBox="1"/>
          <p:nvPr/>
        </p:nvSpPr>
        <p:spPr>
          <a:xfrm>
            <a:off x="585019" y="855406"/>
            <a:ext cx="10289457" cy="5355312"/>
          </a:xfrm>
          <a:prstGeom prst="rect">
            <a:avLst/>
          </a:prstGeom>
          <a:noFill/>
        </p:spPr>
        <p:txBody>
          <a:bodyPr wrap="square">
            <a:spAutoFit/>
          </a:bodyPr>
          <a:lstStyle/>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CONCAT: об'єднує рядки. Як параметр приймає від 2-х і більше рядків, які треба з'єднати:</a:t>
            </a:r>
          </a:p>
          <a:p>
            <a:r>
              <a:rPr lang="uk-UA" dirty="0">
                <a:latin typeface="Times New Roman" panose="02020603050405020304" pitchFamily="18" charset="0"/>
                <a:cs typeface="Times New Roman" panose="02020603050405020304" pitchFamily="18" charset="0"/>
              </a:rPr>
              <a:t>	</a:t>
            </a:r>
            <a:r>
              <a:rPr lang="uk-UA" sz="1600" dirty="0">
                <a:highlight>
                  <a:srgbClr val="C0C0C0"/>
                </a:highlight>
                <a:latin typeface="Courier New" panose="02070309020205020404" pitchFamily="49" charset="0"/>
                <a:cs typeface="Courier New" panose="02070309020205020404" pitchFamily="49" charset="0"/>
              </a:rPr>
              <a:t>SELECT CONCAT('</a:t>
            </a:r>
            <a:r>
              <a:rPr lang="uk-UA" sz="1600" dirty="0" err="1">
                <a:highlight>
                  <a:srgbClr val="C0C0C0"/>
                </a:highlight>
                <a:latin typeface="Courier New" panose="02070309020205020404" pitchFamily="49" charset="0"/>
                <a:cs typeface="Courier New" panose="02070309020205020404" pitchFamily="49" charset="0"/>
              </a:rPr>
              <a:t>Tom</a:t>
            </a:r>
            <a:r>
              <a:rPr lang="uk-UA" sz="1600" dirty="0">
                <a:highlight>
                  <a:srgbClr val="C0C0C0"/>
                </a:highlight>
                <a:latin typeface="Courier New" panose="02070309020205020404" pitchFamily="49" charset="0"/>
                <a:cs typeface="Courier New" panose="02070309020205020404" pitchFamily="49" charset="0"/>
              </a:rPr>
              <a:t>', '', '</a:t>
            </a:r>
            <a:r>
              <a:rPr lang="uk-UA" sz="1600" dirty="0" err="1">
                <a:highlight>
                  <a:srgbClr val="C0C0C0"/>
                </a:highlight>
                <a:latin typeface="Courier New" panose="02070309020205020404" pitchFamily="49" charset="0"/>
                <a:cs typeface="Courier New" panose="02070309020205020404" pitchFamily="49" charset="0"/>
              </a:rPr>
              <a:t>Smith</a:t>
            </a:r>
            <a:r>
              <a:rPr lang="uk-UA" sz="1600" dirty="0">
                <a:highlight>
                  <a:srgbClr val="C0C0C0"/>
                </a:highlight>
                <a:latin typeface="Courier New" panose="02070309020205020404" pitchFamily="49" charset="0"/>
                <a:cs typeface="Courier New" panose="02070309020205020404" pitchFamily="49" charset="0"/>
              </a:rPr>
              <a:t>')  -- </a:t>
            </a:r>
            <a:r>
              <a:rPr lang="uk-UA" sz="1600" dirty="0" err="1">
                <a:highlight>
                  <a:srgbClr val="C0C0C0"/>
                </a:highlight>
                <a:latin typeface="Courier New" panose="02070309020205020404" pitchFamily="49" charset="0"/>
                <a:cs typeface="Courier New" panose="02070309020205020404" pitchFamily="49" charset="0"/>
              </a:rPr>
              <a:t>Tom</a:t>
            </a:r>
            <a:r>
              <a:rPr lang="uk-UA" sz="1600" dirty="0">
                <a:highlight>
                  <a:srgbClr val="C0C0C0"/>
                </a:highlight>
                <a:latin typeface="Courier New" panose="02070309020205020404" pitchFamily="49" charset="0"/>
                <a:cs typeface="Courier New" panose="02070309020205020404" pitchFamily="49" charset="0"/>
              </a:rPr>
              <a:t> </a:t>
            </a:r>
            <a:r>
              <a:rPr lang="uk-UA" sz="1600" dirty="0" err="1">
                <a:highlight>
                  <a:srgbClr val="C0C0C0"/>
                </a:highlight>
                <a:latin typeface="Courier New" panose="02070309020205020404" pitchFamily="49" charset="0"/>
                <a:cs typeface="Courier New" panose="02070309020205020404" pitchFamily="49" charset="0"/>
              </a:rPr>
              <a:t>Smith</a:t>
            </a:r>
            <a:r>
              <a:rPr lang="uk-UA" sz="1600" dirty="0">
                <a:highlight>
                  <a:srgbClr val="C0C0C0"/>
                </a:highlight>
                <a:latin typeface="Courier New" panose="02070309020205020404" pitchFamily="49" charset="0"/>
                <a:cs typeface="Courier New" panose="02070309020205020404" pitchFamily="49" charset="0"/>
              </a:rPr>
              <a:t> </a:t>
            </a:r>
            <a:endParaRPr lang="uk-UA" dirty="0">
              <a:highlight>
                <a:srgbClr val="C0C0C0"/>
              </a:highlight>
              <a:latin typeface="Courier New" panose="02070309020205020404" pitchFamily="49" charset="0"/>
              <a:cs typeface="Courier New" panose="02070309020205020404" pitchFamily="49" charset="0"/>
            </a:endParaRPr>
          </a:p>
          <a:p>
            <a:r>
              <a:rPr lang="uk-UA" dirty="0">
                <a:latin typeface="Times New Roman" panose="02020603050405020304" pitchFamily="18" charset="0"/>
                <a:cs typeface="Times New Roman" panose="02020603050405020304" pitchFamily="18" charset="0"/>
              </a:rPr>
              <a:t>При цьому в функцію можна передавати не тільки безпосередньо рядки, а й числа, дати - вони будуть перетворюватися на рядки і також об'єднуватися.</a:t>
            </a: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 CONCAT_WS: також об'єднує рядки, але в якості першого параметра приймає роздільник, який з'єднує рядки: </a:t>
            </a:r>
          </a:p>
          <a:p>
            <a:r>
              <a:rPr lang="uk-UA" dirty="0">
                <a:latin typeface="Times New Roman" panose="02020603050405020304" pitchFamily="18" charset="0"/>
                <a:cs typeface="Times New Roman" panose="02020603050405020304" pitchFamily="18" charset="0"/>
              </a:rPr>
              <a:t>	</a:t>
            </a:r>
            <a:r>
              <a:rPr lang="uk-UA" sz="1600" dirty="0">
                <a:highlight>
                  <a:srgbClr val="C0C0C0"/>
                </a:highlight>
                <a:latin typeface="Courier New" panose="02070309020205020404" pitchFamily="49" charset="0"/>
                <a:cs typeface="Courier New" panose="02070309020205020404" pitchFamily="49" charset="0"/>
              </a:rPr>
              <a:t>SELECT CONCAT_WS(' ', '</a:t>
            </a:r>
            <a:r>
              <a:rPr lang="uk-UA" sz="1600" dirty="0" err="1">
                <a:highlight>
                  <a:srgbClr val="C0C0C0"/>
                </a:highlight>
                <a:latin typeface="Courier New" panose="02070309020205020404" pitchFamily="49" charset="0"/>
                <a:cs typeface="Courier New" panose="02070309020205020404" pitchFamily="49" charset="0"/>
              </a:rPr>
              <a:t>Tom</a:t>
            </a:r>
            <a:r>
              <a:rPr lang="uk-UA" sz="1600" dirty="0">
                <a:highlight>
                  <a:srgbClr val="C0C0C0"/>
                </a:highlight>
                <a:latin typeface="Courier New" panose="02070309020205020404" pitchFamily="49" charset="0"/>
                <a:cs typeface="Courier New" panose="02070309020205020404" pitchFamily="49" charset="0"/>
              </a:rPr>
              <a:t>', '</a:t>
            </a:r>
            <a:r>
              <a:rPr lang="uk-UA" sz="1600" dirty="0" err="1">
                <a:highlight>
                  <a:srgbClr val="C0C0C0"/>
                </a:highlight>
                <a:latin typeface="Courier New" panose="02070309020205020404" pitchFamily="49" charset="0"/>
                <a:cs typeface="Courier New" panose="02070309020205020404" pitchFamily="49" charset="0"/>
              </a:rPr>
              <a:t>Smith</a:t>
            </a:r>
            <a:r>
              <a:rPr lang="uk-UA" sz="1600" dirty="0">
                <a:highlight>
                  <a:srgbClr val="C0C0C0"/>
                </a:highlight>
                <a:latin typeface="Courier New" panose="02070309020205020404" pitchFamily="49" charset="0"/>
                <a:cs typeface="Courier New" panose="02070309020205020404" pitchFamily="49" charset="0"/>
              </a:rPr>
              <a:t>', '</a:t>
            </a:r>
            <a:r>
              <a:rPr lang="uk-UA" sz="1600" dirty="0" err="1">
                <a:highlight>
                  <a:srgbClr val="C0C0C0"/>
                </a:highlight>
                <a:latin typeface="Courier New" panose="02070309020205020404" pitchFamily="49" charset="0"/>
                <a:cs typeface="Courier New" panose="02070309020205020404" pitchFamily="49" charset="0"/>
              </a:rPr>
              <a:t>Age</a:t>
            </a:r>
            <a:r>
              <a:rPr lang="uk-UA" sz="1600" dirty="0">
                <a:highlight>
                  <a:srgbClr val="C0C0C0"/>
                </a:highlight>
                <a:latin typeface="Courier New" panose="02070309020205020404" pitchFamily="49" charset="0"/>
                <a:cs typeface="Courier New" panose="02070309020205020404" pitchFamily="49" charset="0"/>
              </a:rPr>
              <a:t>:', 34) -- </a:t>
            </a:r>
            <a:r>
              <a:rPr lang="uk-UA" sz="1600" dirty="0" err="1">
                <a:highlight>
                  <a:srgbClr val="C0C0C0"/>
                </a:highlight>
                <a:latin typeface="Courier New" panose="02070309020205020404" pitchFamily="49" charset="0"/>
                <a:cs typeface="Courier New" panose="02070309020205020404" pitchFamily="49" charset="0"/>
              </a:rPr>
              <a:t>Tom</a:t>
            </a:r>
            <a:r>
              <a:rPr lang="uk-UA" sz="1600" dirty="0">
                <a:highlight>
                  <a:srgbClr val="C0C0C0"/>
                </a:highlight>
                <a:latin typeface="Courier New" panose="02070309020205020404" pitchFamily="49" charset="0"/>
                <a:cs typeface="Courier New" panose="02070309020205020404" pitchFamily="49" charset="0"/>
              </a:rPr>
              <a:t> </a:t>
            </a:r>
            <a:r>
              <a:rPr lang="uk-UA" sz="1600" dirty="0" err="1">
                <a:highlight>
                  <a:srgbClr val="C0C0C0"/>
                </a:highlight>
                <a:latin typeface="Courier New" panose="02070309020205020404" pitchFamily="49" charset="0"/>
                <a:cs typeface="Courier New" panose="02070309020205020404" pitchFamily="49" charset="0"/>
              </a:rPr>
              <a:t>Smith</a:t>
            </a:r>
            <a:r>
              <a:rPr lang="uk-UA" sz="1600" dirty="0">
                <a:highlight>
                  <a:srgbClr val="C0C0C0"/>
                </a:highlight>
                <a:latin typeface="Courier New" panose="02070309020205020404" pitchFamily="49" charset="0"/>
                <a:cs typeface="Courier New" panose="02070309020205020404" pitchFamily="49" charset="0"/>
              </a:rPr>
              <a:t> </a:t>
            </a:r>
            <a:r>
              <a:rPr lang="uk-UA" sz="1600" dirty="0" err="1">
                <a:highlight>
                  <a:srgbClr val="C0C0C0"/>
                </a:highlight>
                <a:latin typeface="Courier New" panose="02070309020205020404" pitchFamily="49" charset="0"/>
                <a:cs typeface="Courier New" panose="02070309020205020404" pitchFamily="49" charset="0"/>
              </a:rPr>
              <a:t>Age</a:t>
            </a:r>
            <a:r>
              <a:rPr lang="uk-UA" sz="1600" dirty="0">
                <a:highlight>
                  <a:srgbClr val="C0C0C0"/>
                </a:highlight>
                <a:latin typeface="Courier New" panose="02070309020205020404" pitchFamily="49" charset="0"/>
                <a:cs typeface="Courier New" panose="02070309020205020404" pitchFamily="49" charset="0"/>
              </a:rPr>
              <a:t>: 34 </a:t>
            </a: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LENGTH: повертає кількість символів у рядку. Як параметр у функцію передається рядок, для якого треба знайти довжину: </a:t>
            </a:r>
          </a:p>
          <a:p>
            <a:r>
              <a:rPr lang="uk-UA" dirty="0">
                <a:latin typeface="Times New Roman" panose="02020603050405020304" pitchFamily="18" charset="0"/>
                <a:cs typeface="Times New Roman" panose="02020603050405020304" pitchFamily="18" charset="0"/>
              </a:rPr>
              <a:t>	</a:t>
            </a:r>
            <a:r>
              <a:rPr lang="uk-UA" sz="1600" dirty="0">
                <a:highlight>
                  <a:srgbClr val="C0C0C0"/>
                </a:highlight>
                <a:latin typeface="Courier New" panose="02070309020205020404" pitchFamily="49" charset="0"/>
                <a:cs typeface="Courier New" panose="02070309020205020404" pitchFamily="49" charset="0"/>
              </a:rPr>
              <a:t>SELECT LENGTH('</a:t>
            </a:r>
            <a:r>
              <a:rPr lang="uk-UA" sz="1600" dirty="0" err="1">
                <a:highlight>
                  <a:srgbClr val="C0C0C0"/>
                </a:highlight>
                <a:latin typeface="Courier New" panose="02070309020205020404" pitchFamily="49" charset="0"/>
                <a:cs typeface="Courier New" panose="02070309020205020404" pitchFamily="49" charset="0"/>
              </a:rPr>
              <a:t>Tom</a:t>
            </a:r>
            <a:r>
              <a:rPr lang="uk-UA" sz="1600" dirty="0">
                <a:highlight>
                  <a:srgbClr val="C0C0C0"/>
                </a:highlight>
                <a:latin typeface="Courier New" panose="02070309020205020404" pitchFamily="49" charset="0"/>
                <a:cs typeface="Courier New" panose="02070309020205020404" pitchFamily="49" charset="0"/>
              </a:rPr>
              <a:t> </a:t>
            </a:r>
            <a:r>
              <a:rPr lang="uk-UA" sz="1600" dirty="0" err="1">
                <a:highlight>
                  <a:srgbClr val="C0C0C0"/>
                </a:highlight>
                <a:latin typeface="Courier New" panose="02070309020205020404" pitchFamily="49" charset="0"/>
                <a:cs typeface="Courier New" panose="02070309020205020404" pitchFamily="49" charset="0"/>
              </a:rPr>
              <a:t>Smith</a:t>
            </a:r>
            <a:r>
              <a:rPr lang="uk-UA" sz="1600" dirty="0">
                <a:highlight>
                  <a:srgbClr val="C0C0C0"/>
                </a:highlight>
                <a:latin typeface="Courier New" panose="02070309020205020404" pitchFamily="49" charset="0"/>
                <a:cs typeface="Courier New" panose="02070309020205020404" pitchFamily="49" charset="0"/>
              </a:rPr>
              <a:t>')  -- 9 </a:t>
            </a:r>
            <a:endParaRPr lang="uk-UA" dirty="0">
              <a:highlight>
                <a:srgbClr val="C0C0C0"/>
              </a:highlight>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LTRIM: видаляє початкові пробіли з рядка. Як параметр приймає рядок: </a:t>
            </a:r>
          </a:p>
          <a:p>
            <a:r>
              <a:rPr lang="uk-UA" dirty="0">
                <a:latin typeface="Times New Roman" panose="02020603050405020304" pitchFamily="18" charset="0"/>
                <a:cs typeface="Times New Roman" panose="02020603050405020304" pitchFamily="18" charset="0"/>
              </a:rPr>
              <a:t>	</a:t>
            </a:r>
            <a:r>
              <a:rPr lang="uk-UA" sz="1600" dirty="0">
                <a:highlight>
                  <a:srgbClr val="C0C0C0"/>
                </a:highlight>
                <a:latin typeface="Courier New" panose="02070309020205020404" pitchFamily="49" charset="0"/>
                <a:cs typeface="Courier New" panose="02070309020205020404" pitchFamily="49" charset="0"/>
              </a:rPr>
              <a:t>SELECT LTRIM('</a:t>
            </a:r>
            <a:r>
              <a:rPr lang="uk-UA" sz="1600" dirty="0" err="1">
                <a:highlight>
                  <a:srgbClr val="C0C0C0"/>
                </a:highlight>
                <a:latin typeface="Courier New" panose="02070309020205020404" pitchFamily="49" charset="0"/>
                <a:cs typeface="Courier New" panose="02070309020205020404" pitchFamily="49" charset="0"/>
              </a:rPr>
              <a:t>Apple</a:t>
            </a:r>
            <a:r>
              <a:rPr lang="uk-UA" sz="1600" dirty="0">
                <a:highlight>
                  <a:srgbClr val="C0C0C0"/>
                </a:highlight>
                <a:latin typeface="Courier New" panose="02070309020205020404" pitchFamily="49" charset="0"/>
                <a:cs typeface="Courier New" panose="02070309020205020404" pitchFamily="49" charset="0"/>
              </a:rPr>
              <a:t>’) </a:t>
            </a:r>
            <a:endParaRPr lang="uk-UA" dirty="0">
              <a:highlight>
                <a:srgbClr val="C0C0C0"/>
              </a:highlight>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RTRIM: видаляє кінцеві пробіли з рядка. Як параметр приймає рядок: </a:t>
            </a:r>
          </a:p>
          <a:p>
            <a:pPr lvl="1"/>
            <a:r>
              <a:rPr lang="uk-UA" dirty="0">
                <a:latin typeface="Times New Roman" panose="02020603050405020304" pitchFamily="18" charset="0"/>
                <a:cs typeface="Times New Roman" panose="02020603050405020304" pitchFamily="18" charset="0"/>
              </a:rPr>
              <a:t>	</a:t>
            </a:r>
            <a:r>
              <a:rPr lang="uk-UA" sz="1600" dirty="0">
                <a:highlight>
                  <a:srgbClr val="C0C0C0"/>
                </a:highlight>
                <a:latin typeface="Courier New" panose="02070309020205020404" pitchFamily="49" charset="0"/>
                <a:cs typeface="Courier New" panose="02070309020205020404" pitchFamily="49" charset="0"/>
              </a:rPr>
              <a:t>SELECT RTRIM('</a:t>
            </a:r>
            <a:r>
              <a:rPr lang="uk-UA" sz="1600" dirty="0" err="1">
                <a:highlight>
                  <a:srgbClr val="C0C0C0"/>
                </a:highlight>
                <a:latin typeface="Courier New" panose="02070309020205020404" pitchFamily="49" charset="0"/>
                <a:cs typeface="Courier New" panose="02070309020205020404" pitchFamily="49" charset="0"/>
              </a:rPr>
              <a:t>Apple</a:t>
            </a:r>
            <a:r>
              <a:rPr lang="uk-UA" sz="1600" dirty="0">
                <a:highlight>
                  <a:srgbClr val="C0C0C0"/>
                </a:highlight>
                <a:latin typeface="Courier New" panose="02070309020205020404" pitchFamily="49" charset="0"/>
                <a:cs typeface="Courier New" panose="02070309020205020404" pitchFamily="49" charset="0"/>
              </a:rPr>
              <a:t>    ‘) </a:t>
            </a:r>
            <a:endParaRPr lang="uk-UA" dirty="0">
              <a:highlight>
                <a:srgbClr val="C0C0C0"/>
              </a:highlight>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TRIM: видаляє початкові та кінцеві пробіли з рядка. В якості параметра приймає рядок:</a:t>
            </a:r>
          </a:p>
          <a:p>
            <a:pPr lvl="2"/>
            <a:r>
              <a:rPr lang="uk-UA" sz="1600" dirty="0">
                <a:highlight>
                  <a:srgbClr val="C0C0C0"/>
                </a:highlight>
                <a:latin typeface="Courier New" panose="02070309020205020404" pitchFamily="49" charset="0"/>
                <a:cs typeface="Courier New" panose="02070309020205020404" pitchFamily="49" charset="0"/>
              </a:rPr>
              <a:t>SELECT TRIM(' </a:t>
            </a:r>
            <a:r>
              <a:rPr lang="uk-UA" sz="1600" dirty="0" err="1">
                <a:highlight>
                  <a:srgbClr val="C0C0C0"/>
                </a:highlight>
                <a:latin typeface="Courier New" panose="02070309020205020404" pitchFamily="49" charset="0"/>
                <a:cs typeface="Courier New" panose="02070309020205020404" pitchFamily="49" charset="0"/>
              </a:rPr>
              <a:t>Tom</a:t>
            </a:r>
            <a:r>
              <a:rPr lang="uk-UA" sz="1600" dirty="0">
                <a:highlight>
                  <a:srgbClr val="C0C0C0"/>
                </a:highlight>
                <a:latin typeface="Courier New" panose="02070309020205020404" pitchFamily="49" charset="0"/>
                <a:cs typeface="Courier New" panose="02070309020205020404" pitchFamily="49" charset="0"/>
              </a:rPr>
              <a:t> </a:t>
            </a:r>
            <a:r>
              <a:rPr lang="uk-UA" sz="1600" dirty="0" err="1">
                <a:highlight>
                  <a:srgbClr val="C0C0C0"/>
                </a:highlight>
                <a:latin typeface="Courier New" panose="02070309020205020404" pitchFamily="49" charset="0"/>
                <a:cs typeface="Courier New" panose="02070309020205020404" pitchFamily="49" charset="0"/>
              </a:rPr>
              <a:t>Smith</a:t>
            </a:r>
            <a:r>
              <a:rPr lang="uk-UA" sz="1600" dirty="0">
                <a:highlight>
                  <a:srgbClr val="C0C0C0"/>
                </a:highlight>
                <a:latin typeface="Courier New" panose="02070309020205020404" pitchFamily="49" charset="0"/>
                <a:cs typeface="Courier New" panose="02070309020205020404" pitchFamily="49" charset="0"/>
              </a:rPr>
              <a:t> ‘) </a:t>
            </a:r>
          </a:p>
          <a:p>
            <a:r>
              <a:rPr lang="uk-UA" dirty="0">
                <a:latin typeface="Times New Roman" panose="02020603050405020304" pitchFamily="18" charset="0"/>
                <a:cs typeface="Times New Roman" panose="02020603050405020304" pitchFamily="18" charset="0"/>
              </a:rPr>
              <a:t>За допомогою додаткового оператора можна задати де маємо видалити прогалини: BOTH (на початку і в кінці), TRAILING (тільки в кінці), LEADING (тільки на початку): </a:t>
            </a:r>
          </a:p>
          <a:p>
            <a:r>
              <a:rPr lang="uk-UA" dirty="0">
                <a:latin typeface="Times New Roman" panose="02020603050405020304" pitchFamily="18" charset="0"/>
                <a:cs typeface="Times New Roman" panose="02020603050405020304" pitchFamily="18" charset="0"/>
              </a:rPr>
              <a:t>	</a:t>
            </a:r>
            <a:r>
              <a:rPr lang="uk-UA" sz="1600" dirty="0">
                <a:highlight>
                  <a:srgbClr val="C0C0C0"/>
                </a:highlight>
                <a:latin typeface="Courier New" panose="02070309020205020404" pitchFamily="49" charset="0"/>
                <a:cs typeface="Courier New" panose="02070309020205020404" pitchFamily="49" charset="0"/>
              </a:rPr>
              <a:t>SELECT TRIM(BOTH FROM '</a:t>
            </a:r>
            <a:r>
              <a:rPr lang="uk-UA" sz="1600" dirty="0" err="1">
                <a:highlight>
                  <a:srgbClr val="C0C0C0"/>
                </a:highlight>
                <a:latin typeface="Courier New" panose="02070309020205020404" pitchFamily="49" charset="0"/>
                <a:cs typeface="Courier New" panose="02070309020205020404" pitchFamily="49" charset="0"/>
              </a:rPr>
              <a:t>Tom</a:t>
            </a:r>
            <a:r>
              <a:rPr lang="uk-UA" sz="1600" dirty="0">
                <a:highlight>
                  <a:srgbClr val="C0C0C0"/>
                </a:highlight>
                <a:latin typeface="Courier New" panose="02070309020205020404" pitchFamily="49" charset="0"/>
                <a:cs typeface="Courier New" panose="02070309020205020404" pitchFamily="49" charset="0"/>
              </a:rPr>
              <a:t> </a:t>
            </a:r>
            <a:r>
              <a:rPr lang="uk-UA" sz="1600" dirty="0" err="1">
                <a:highlight>
                  <a:srgbClr val="C0C0C0"/>
                </a:highlight>
                <a:latin typeface="Courier New" panose="02070309020205020404" pitchFamily="49" charset="0"/>
                <a:cs typeface="Courier New" panose="02070309020205020404" pitchFamily="49" charset="0"/>
              </a:rPr>
              <a:t>Smith</a:t>
            </a:r>
            <a:r>
              <a:rPr lang="uk-UA" sz="1600" dirty="0">
                <a:highlight>
                  <a:srgbClr val="C0C0C0"/>
                </a:highlight>
                <a:latin typeface="Courier New" panose="02070309020205020404" pitchFamily="49" charset="0"/>
                <a:cs typeface="Courier New" panose="02070309020205020404" pitchFamily="49" charset="0"/>
              </a:rPr>
              <a:t>')</a:t>
            </a:r>
            <a:endParaRPr lang="uk-UA" dirty="0">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7637724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0E500B2-CB3F-BCEB-BF28-7BA90029F534}"/>
              </a:ext>
            </a:extLst>
          </p:cNvPr>
          <p:cNvSpPr txBox="1"/>
          <p:nvPr/>
        </p:nvSpPr>
        <p:spPr>
          <a:xfrm>
            <a:off x="462116" y="974351"/>
            <a:ext cx="11346426" cy="5632311"/>
          </a:xfrm>
          <a:prstGeom prst="rect">
            <a:avLst/>
          </a:prstGeom>
          <a:noFill/>
        </p:spPr>
        <p:txBody>
          <a:bodyPr wrap="square">
            <a:spAutoFit/>
          </a:bodyPr>
          <a:lstStyle/>
          <a:p>
            <a:pPr marL="285750" indent="-28575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LOCATE(</a:t>
            </a:r>
            <a:r>
              <a:rPr lang="uk-UA" sz="2400" dirty="0" err="1">
                <a:latin typeface="Times New Roman" panose="02020603050405020304" pitchFamily="18" charset="0"/>
                <a:cs typeface="Times New Roman" panose="02020603050405020304" pitchFamily="18" charset="0"/>
              </a:rPr>
              <a:t>find</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search</a:t>
            </a:r>
            <a:r>
              <a:rPr lang="uk-UA" sz="2400" dirty="0">
                <a:latin typeface="Times New Roman" panose="02020603050405020304" pitchFamily="18" charset="0"/>
                <a:cs typeface="Times New Roman" panose="02020603050405020304" pitchFamily="18" charset="0"/>
              </a:rPr>
              <a:t> [, </a:t>
            </a:r>
            <a:r>
              <a:rPr lang="uk-UA" sz="2400" dirty="0" err="1">
                <a:latin typeface="Times New Roman" panose="02020603050405020304" pitchFamily="18" charset="0"/>
                <a:cs typeface="Times New Roman" panose="02020603050405020304" pitchFamily="18" charset="0"/>
              </a:rPr>
              <a:t>start</a:t>
            </a:r>
            <a:r>
              <a:rPr lang="uk-UA" sz="2400" dirty="0">
                <a:latin typeface="Times New Roman" panose="02020603050405020304" pitchFamily="18" charset="0"/>
                <a:cs typeface="Times New Roman" panose="02020603050405020304" pitchFamily="18" charset="0"/>
              </a:rPr>
              <a:t>]): повертає позицію першого входження </a:t>
            </a:r>
            <a:r>
              <a:rPr lang="uk-UA" sz="2400" dirty="0" err="1">
                <a:latin typeface="Times New Roman" panose="02020603050405020304" pitchFamily="18" charset="0"/>
                <a:cs typeface="Times New Roman" panose="02020603050405020304" pitchFamily="18" charset="0"/>
              </a:rPr>
              <a:t>підрядка</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find</a:t>
            </a:r>
            <a:r>
              <a:rPr lang="uk-UA" sz="2400" dirty="0">
                <a:latin typeface="Times New Roman" panose="02020603050405020304" pitchFamily="18" charset="0"/>
                <a:cs typeface="Times New Roman" panose="02020603050405020304" pitchFamily="18" charset="0"/>
              </a:rPr>
              <a:t> у рядок </a:t>
            </a:r>
            <a:r>
              <a:rPr lang="uk-UA" sz="2400" dirty="0" err="1">
                <a:latin typeface="Times New Roman" panose="02020603050405020304" pitchFamily="18" charset="0"/>
                <a:cs typeface="Times New Roman" panose="02020603050405020304" pitchFamily="18" charset="0"/>
              </a:rPr>
              <a:t>search</a:t>
            </a:r>
            <a:r>
              <a:rPr lang="uk-UA" sz="2400" dirty="0">
                <a:latin typeface="Times New Roman" panose="02020603050405020304" pitchFamily="18" charset="0"/>
                <a:cs typeface="Times New Roman" panose="02020603050405020304" pitchFamily="18" charset="0"/>
              </a:rPr>
              <a:t>. Додатковий параметр </a:t>
            </a:r>
            <a:r>
              <a:rPr lang="uk-UA" sz="2400" dirty="0" err="1">
                <a:latin typeface="Times New Roman" panose="02020603050405020304" pitchFamily="18" charset="0"/>
                <a:cs typeface="Times New Roman" panose="02020603050405020304" pitchFamily="18" charset="0"/>
              </a:rPr>
              <a:t>start</a:t>
            </a:r>
            <a:r>
              <a:rPr lang="uk-UA" sz="2400" dirty="0">
                <a:latin typeface="Times New Roman" panose="02020603050405020304" pitchFamily="18" charset="0"/>
                <a:cs typeface="Times New Roman" panose="02020603050405020304" pitchFamily="18" charset="0"/>
              </a:rPr>
              <a:t> дозволяє встановити позицію у рядку </a:t>
            </a:r>
            <a:r>
              <a:rPr lang="uk-UA" sz="2400" dirty="0" err="1">
                <a:latin typeface="Times New Roman" panose="02020603050405020304" pitchFamily="18" charset="0"/>
                <a:cs typeface="Times New Roman" panose="02020603050405020304" pitchFamily="18" charset="0"/>
              </a:rPr>
              <a:t>search</a:t>
            </a:r>
            <a:r>
              <a:rPr lang="uk-UA" sz="2400" dirty="0">
                <a:latin typeface="Times New Roman" panose="02020603050405020304" pitchFamily="18" charset="0"/>
                <a:cs typeface="Times New Roman" panose="02020603050405020304" pitchFamily="18" charset="0"/>
              </a:rPr>
              <a:t>, з якого починається пошук </a:t>
            </a:r>
            <a:r>
              <a:rPr lang="uk-UA" sz="2400" dirty="0" err="1">
                <a:latin typeface="Times New Roman" panose="02020603050405020304" pitchFamily="18" charset="0"/>
                <a:cs typeface="Times New Roman" panose="02020603050405020304" pitchFamily="18" charset="0"/>
              </a:rPr>
              <a:t>підрядка</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find</a:t>
            </a:r>
            <a:r>
              <a:rPr lang="uk-UA" sz="2400" dirty="0">
                <a:latin typeface="Times New Roman" panose="02020603050405020304" pitchFamily="18" charset="0"/>
                <a:cs typeface="Times New Roman" panose="02020603050405020304" pitchFamily="18" charset="0"/>
              </a:rPr>
              <a:t>. Якщо </a:t>
            </a:r>
            <a:r>
              <a:rPr lang="uk-UA" sz="2400" dirty="0" err="1">
                <a:latin typeface="Times New Roman" panose="02020603050405020304" pitchFamily="18" charset="0"/>
                <a:cs typeface="Times New Roman" panose="02020603050405020304" pitchFamily="18" charset="0"/>
              </a:rPr>
              <a:t>підрядок</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search</a:t>
            </a:r>
            <a:r>
              <a:rPr lang="uk-UA" sz="2400" dirty="0">
                <a:latin typeface="Times New Roman" panose="02020603050405020304" pitchFamily="18" charset="0"/>
                <a:cs typeface="Times New Roman" panose="02020603050405020304" pitchFamily="18" charset="0"/>
              </a:rPr>
              <a:t> не знайдено, то повертається 0:  </a:t>
            </a:r>
          </a:p>
          <a:p>
            <a:r>
              <a:rPr lang="uk-UA" sz="2400" dirty="0">
                <a:latin typeface="Times New Roman" panose="02020603050405020304" pitchFamily="18" charset="0"/>
                <a:cs typeface="Times New Roman" panose="02020603050405020304" pitchFamily="18" charset="0"/>
              </a:rPr>
              <a:t>	</a:t>
            </a:r>
            <a:r>
              <a:rPr lang="uk-UA" sz="2000" dirty="0">
                <a:highlight>
                  <a:srgbClr val="C0C0C0"/>
                </a:highlight>
                <a:latin typeface="Courier New" panose="02070309020205020404" pitchFamily="49" charset="0"/>
                <a:cs typeface="Courier New" panose="02070309020205020404" pitchFamily="49" charset="0"/>
              </a:rPr>
              <a:t>SELECT LOCATE('</a:t>
            </a:r>
            <a:r>
              <a:rPr lang="uk-UA" sz="2000" dirty="0" err="1">
                <a:highlight>
                  <a:srgbClr val="C0C0C0"/>
                </a:highlight>
                <a:latin typeface="Courier New" panose="02070309020205020404" pitchFamily="49" charset="0"/>
                <a:cs typeface="Courier New" panose="02070309020205020404" pitchFamily="49" charset="0"/>
              </a:rPr>
              <a:t>om</a:t>
            </a:r>
            <a:r>
              <a:rPr lang="uk-UA" sz="2000" dirty="0">
                <a:highlight>
                  <a:srgbClr val="C0C0C0"/>
                </a:highlight>
                <a:latin typeface="Courier New" panose="02070309020205020404" pitchFamily="49" charset="0"/>
                <a:cs typeface="Courier New" panose="02070309020205020404" pitchFamily="49" charset="0"/>
              </a:rPr>
              <a:t>', '</a:t>
            </a:r>
            <a:r>
              <a:rPr lang="uk-UA" sz="2000" dirty="0" err="1">
                <a:highlight>
                  <a:srgbClr val="C0C0C0"/>
                </a:highlight>
                <a:latin typeface="Courier New" panose="02070309020205020404" pitchFamily="49" charset="0"/>
                <a:cs typeface="Courier New" panose="02070309020205020404" pitchFamily="49" charset="0"/>
              </a:rPr>
              <a:t>Tom</a:t>
            </a:r>
            <a:r>
              <a:rPr lang="uk-UA" sz="2000" dirty="0">
                <a:highlight>
                  <a:srgbClr val="C0C0C0"/>
                </a:highlight>
                <a:latin typeface="Courier New" panose="02070309020205020404" pitchFamily="49" charset="0"/>
                <a:cs typeface="Courier New" panose="02070309020205020404" pitchFamily="49" charset="0"/>
              </a:rPr>
              <a:t> </a:t>
            </a:r>
            <a:r>
              <a:rPr lang="uk-UA" sz="2000" dirty="0" err="1">
                <a:highlight>
                  <a:srgbClr val="C0C0C0"/>
                </a:highlight>
                <a:latin typeface="Courier New" panose="02070309020205020404" pitchFamily="49" charset="0"/>
                <a:cs typeface="Courier New" panose="02070309020205020404" pitchFamily="49" charset="0"/>
              </a:rPr>
              <a:t>Smith</a:t>
            </a:r>
            <a:r>
              <a:rPr lang="uk-UA" sz="2000" dirty="0">
                <a:highlight>
                  <a:srgbClr val="C0C0C0"/>
                </a:highlight>
                <a:latin typeface="Courier New" panose="02070309020205020404" pitchFamily="49" charset="0"/>
                <a:cs typeface="Courier New" panose="02070309020205020404" pitchFamily="49" charset="0"/>
              </a:rPr>
              <a:t>'); -- 2 </a:t>
            </a:r>
          </a:p>
          <a:p>
            <a:r>
              <a:rPr lang="uk-UA" sz="2000" dirty="0">
                <a:highlight>
                  <a:srgbClr val="C0C0C0"/>
                </a:highlight>
                <a:latin typeface="Courier New" panose="02070309020205020404" pitchFamily="49" charset="0"/>
                <a:cs typeface="Courier New" panose="02070309020205020404" pitchFamily="49" charset="0"/>
              </a:rPr>
              <a:t>	SELECT LOCATE('m', '</a:t>
            </a:r>
            <a:r>
              <a:rPr lang="uk-UA" sz="2000" dirty="0" err="1">
                <a:highlight>
                  <a:srgbClr val="C0C0C0"/>
                </a:highlight>
                <a:latin typeface="Courier New" panose="02070309020205020404" pitchFamily="49" charset="0"/>
                <a:cs typeface="Courier New" panose="02070309020205020404" pitchFamily="49" charset="0"/>
              </a:rPr>
              <a:t>Tom</a:t>
            </a:r>
            <a:r>
              <a:rPr lang="uk-UA" sz="2000" dirty="0">
                <a:highlight>
                  <a:srgbClr val="C0C0C0"/>
                </a:highlight>
                <a:latin typeface="Courier New" panose="02070309020205020404" pitchFamily="49" charset="0"/>
                <a:cs typeface="Courier New" panose="02070309020205020404" pitchFamily="49" charset="0"/>
              </a:rPr>
              <a:t> </a:t>
            </a:r>
            <a:r>
              <a:rPr lang="uk-UA" sz="2000" dirty="0" err="1">
                <a:highlight>
                  <a:srgbClr val="C0C0C0"/>
                </a:highlight>
                <a:latin typeface="Courier New" panose="02070309020205020404" pitchFamily="49" charset="0"/>
                <a:cs typeface="Courier New" panose="02070309020205020404" pitchFamily="49" charset="0"/>
              </a:rPr>
              <a:t>Smith</a:t>
            </a:r>
            <a:r>
              <a:rPr lang="uk-UA" sz="2000" dirty="0">
                <a:highlight>
                  <a:srgbClr val="C0C0C0"/>
                </a:highlight>
                <a:latin typeface="Courier New" panose="02070309020205020404" pitchFamily="49" charset="0"/>
                <a:cs typeface="Courier New" panose="02070309020205020404" pitchFamily="49" charset="0"/>
              </a:rPr>
              <a:t>'); -- 3 </a:t>
            </a:r>
          </a:p>
          <a:p>
            <a:r>
              <a:rPr lang="uk-UA" sz="2000" dirty="0">
                <a:highlight>
                  <a:srgbClr val="C0C0C0"/>
                </a:highlight>
                <a:latin typeface="Courier New" panose="02070309020205020404" pitchFamily="49" charset="0"/>
                <a:cs typeface="Courier New" panose="02070309020205020404" pitchFamily="49" charset="0"/>
              </a:rPr>
              <a:t>	SELECT LOCATE('m', '</a:t>
            </a:r>
            <a:r>
              <a:rPr lang="uk-UA" sz="2000" dirty="0" err="1">
                <a:highlight>
                  <a:srgbClr val="C0C0C0"/>
                </a:highlight>
                <a:latin typeface="Courier New" panose="02070309020205020404" pitchFamily="49" charset="0"/>
                <a:cs typeface="Courier New" panose="02070309020205020404" pitchFamily="49" charset="0"/>
              </a:rPr>
              <a:t>Tom</a:t>
            </a:r>
            <a:r>
              <a:rPr lang="uk-UA" sz="2000" dirty="0">
                <a:highlight>
                  <a:srgbClr val="C0C0C0"/>
                </a:highlight>
                <a:latin typeface="Courier New" panose="02070309020205020404" pitchFamily="49" charset="0"/>
                <a:cs typeface="Courier New" panose="02070309020205020404" pitchFamily="49" charset="0"/>
              </a:rPr>
              <a:t> </a:t>
            </a:r>
            <a:r>
              <a:rPr lang="uk-UA" sz="2000" dirty="0" err="1">
                <a:highlight>
                  <a:srgbClr val="C0C0C0"/>
                </a:highlight>
                <a:latin typeface="Courier New" panose="02070309020205020404" pitchFamily="49" charset="0"/>
                <a:cs typeface="Courier New" panose="02070309020205020404" pitchFamily="49" charset="0"/>
              </a:rPr>
              <a:t>Smith</a:t>
            </a:r>
            <a:r>
              <a:rPr lang="uk-UA" sz="2000" dirty="0">
                <a:highlight>
                  <a:srgbClr val="C0C0C0"/>
                </a:highlight>
                <a:latin typeface="Courier New" panose="02070309020205020404" pitchFamily="49" charset="0"/>
                <a:cs typeface="Courier New" panose="02070309020205020404" pitchFamily="49" charset="0"/>
              </a:rPr>
              <a:t>', 4); -- 6 </a:t>
            </a:r>
          </a:p>
          <a:p>
            <a:r>
              <a:rPr lang="uk-UA" sz="2000" dirty="0">
                <a:highlight>
                  <a:srgbClr val="C0C0C0"/>
                </a:highlight>
                <a:latin typeface="Courier New" panose="02070309020205020404" pitchFamily="49" charset="0"/>
                <a:cs typeface="Courier New" panose="02070309020205020404" pitchFamily="49" charset="0"/>
              </a:rPr>
              <a:t>	SELECT LOCATE('</a:t>
            </a:r>
            <a:r>
              <a:rPr lang="uk-UA" sz="2000" dirty="0" err="1">
                <a:highlight>
                  <a:srgbClr val="C0C0C0"/>
                </a:highlight>
                <a:latin typeface="Courier New" panose="02070309020205020404" pitchFamily="49" charset="0"/>
                <a:cs typeface="Courier New" panose="02070309020205020404" pitchFamily="49" charset="0"/>
              </a:rPr>
              <a:t>mig</a:t>
            </a:r>
            <a:r>
              <a:rPr lang="uk-UA" sz="2000" dirty="0">
                <a:highlight>
                  <a:srgbClr val="C0C0C0"/>
                </a:highlight>
                <a:latin typeface="Courier New" panose="02070309020205020404" pitchFamily="49" charset="0"/>
                <a:cs typeface="Courier New" panose="02070309020205020404" pitchFamily="49" charset="0"/>
              </a:rPr>
              <a:t>', '</a:t>
            </a:r>
            <a:r>
              <a:rPr lang="uk-UA" sz="2000" dirty="0" err="1">
                <a:highlight>
                  <a:srgbClr val="C0C0C0"/>
                </a:highlight>
                <a:latin typeface="Courier New" panose="02070309020205020404" pitchFamily="49" charset="0"/>
                <a:cs typeface="Courier New" panose="02070309020205020404" pitchFamily="49" charset="0"/>
              </a:rPr>
              <a:t>Tom</a:t>
            </a:r>
            <a:r>
              <a:rPr lang="uk-UA" sz="2000" dirty="0">
                <a:highlight>
                  <a:srgbClr val="C0C0C0"/>
                </a:highlight>
                <a:latin typeface="Courier New" panose="02070309020205020404" pitchFamily="49" charset="0"/>
                <a:cs typeface="Courier New" panose="02070309020205020404" pitchFamily="49" charset="0"/>
              </a:rPr>
              <a:t> </a:t>
            </a:r>
            <a:r>
              <a:rPr lang="uk-UA" sz="2000" dirty="0" err="1">
                <a:highlight>
                  <a:srgbClr val="C0C0C0"/>
                </a:highlight>
                <a:latin typeface="Courier New" panose="02070309020205020404" pitchFamily="49" charset="0"/>
                <a:cs typeface="Courier New" panose="02070309020205020404" pitchFamily="49" charset="0"/>
              </a:rPr>
              <a:t>Smith</a:t>
            </a:r>
            <a:r>
              <a:rPr lang="uk-UA" sz="2000" dirty="0">
                <a:highlight>
                  <a:srgbClr val="C0C0C0"/>
                </a:highlight>
                <a:latin typeface="Courier New" panose="02070309020205020404" pitchFamily="49" charset="0"/>
                <a:cs typeface="Courier New" panose="02070309020205020404" pitchFamily="49" charset="0"/>
              </a:rPr>
              <a:t>'); -- 0 </a:t>
            </a:r>
          </a:p>
          <a:p>
            <a:pPr marL="285750" indent="-28575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LEFT: вирізує з початку рядка певну кількість символів. Перший параметр функції – рядок, а другий – кількість символів, які треба вирізати з початку рядка: </a:t>
            </a:r>
          </a:p>
          <a:p>
            <a:r>
              <a:rPr lang="uk-UA" sz="2400" dirty="0">
                <a:latin typeface="Times New Roman" panose="02020603050405020304" pitchFamily="18" charset="0"/>
                <a:cs typeface="Times New Roman" panose="02020603050405020304" pitchFamily="18" charset="0"/>
              </a:rPr>
              <a:t>	</a:t>
            </a:r>
            <a:r>
              <a:rPr lang="uk-UA" sz="2000" dirty="0">
                <a:highlight>
                  <a:srgbClr val="C0C0C0"/>
                </a:highlight>
                <a:latin typeface="Courier New" panose="02070309020205020404" pitchFamily="49" charset="0"/>
                <a:cs typeface="Courier New" panose="02070309020205020404" pitchFamily="49" charset="0"/>
              </a:rPr>
              <a:t>SELECT LEFT('</a:t>
            </a:r>
            <a:r>
              <a:rPr lang="uk-UA" sz="2000" dirty="0" err="1">
                <a:highlight>
                  <a:srgbClr val="C0C0C0"/>
                </a:highlight>
                <a:latin typeface="Courier New" panose="02070309020205020404" pitchFamily="49" charset="0"/>
                <a:cs typeface="Courier New" panose="02070309020205020404" pitchFamily="49" charset="0"/>
              </a:rPr>
              <a:t>Apple</a:t>
            </a:r>
            <a:r>
              <a:rPr lang="uk-UA" sz="2000" dirty="0">
                <a:highlight>
                  <a:srgbClr val="C0C0C0"/>
                </a:highlight>
                <a:latin typeface="Courier New" panose="02070309020205020404" pitchFamily="49" charset="0"/>
                <a:cs typeface="Courier New" panose="02070309020205020404" pitchFamily="49" charset="0"/>
              </a:rPr>
              <a:t>', 3) -- </a:t>
            </a:r>
            <a:r>
              <a:rPr lang="uk-UA" sz="2000" dirty="0" err="1">
                <a:highlight>
                  <a:srgbClr val="C0C0C0"/>
                </a:highlight>
                <a:latin typeface="Courier New" panose="02070309020205020404" pitchFamily="49" charset="0"/>
                <a:cs typeface="Courier New" panose="02070309020205020404" pitchFamily="49" charset="0"/>
              </a:rPr>
              <a:t>App</a:t>
            </a:r>
            <a:r>
              <a:rPr lang="uk-UA" sz="2000" dirty="0">
                <a:highlight>
                  <a:srgbClr val="C0C0C0"/>
                </a:highlight>
                <a:latin typeface="Courier New" panose="02070309020205020404" pitchFamily="49" charset="0"/>
                <a:cs typeface="Courier New" panose="02070309020205020404" pitchFamily="49" charset="0"/>
              </a:rPr>
              <a:t> </a:t>
            </a:r>
          </a:p>
          <a:p>
            <a:pPr marL="285750" indent="-28575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RIGHT: вирізує з кінця рядка певну кількість символів. Перший параметр функції – рядок, а другий – кількість символів, які треба вирізати з кінця рядка:</a:t>
            </a:r>
          </a:p>
          <a:p>
            <a:r>
              <a:rPr kumimoji="0" lang="uk-UA" altLang="uk-UA" sz="2400" b="0" i="0" u="none" strike="noStrike" cap="none" normalizeH="0" baseline="0" dirty="0">
                <a:ln>
                  <a:noFill/>
                </a:ln>
                <a:solidFill>
                  <a:schemeClr val="tx1"/>
                </a:solidFill>
                <a:effectLst/>
                <a:latin typeface="var(--code-font-family)"/>
              </a:rPr>
              <a:t>	</a:t>
            </a:r>
            <a:r>
              <a:rPr kumimoji="0" lang="uk-UA" altLang="uk-UA" sz="2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SELECT</a:t>
            </a:r>
            <a:r>
              <a:rPr kumimoji="0" lang="uk-UA" altLang="uk-UA" sz="2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20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RIGHT</a:t>
            </a:r>
            <a:r>
              <a:rPr kumimoji="0" lang="uk-UA" altLang="uk-UA" sz="2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a:t>
            </a:r>
            <a:r>
              <a:rPr kumimoji="0" lang="uk-UA" altLang="uk-UA" sz="2000" b="0" i="0" u="none" strike="noStrike" cap="none" normalizeH="0" baseline="0" dirty="0" err="1">
                <a:ln>
                  <a:noFill/>
                </a:ln>
                <a:solidFill>
                  <a:schemeClr val="tx1"/>
                </a:solidFill>
                <a:effectLst/>
                <a:highlight>
                  <a:srgbClr val="C0C0C0"/>
                </a:highlight>
                <a:latin typeface="Courier New" panose="02070309020205020404" pitchFamily="49" charset="0"/>
                <a:cs typeface="Courier New" panose="02070309020205020404" pitchFamily="49" charset="0"/>
              </a:rPr>
              <a:t>Apple</a:t>
            </a:r>
            <a:r>
              <a:rPr kumimoji="0" lang="uk-UA" altLang="uk-UA" sz="2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3)    </a:t>
            </a:r>
            <a:r>
              <a:rPr kumimoji="0" lang="uk-UA" altLang="uk-UA" sz="2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r>
              <a:rPr kumimoji="0" lang="uk-UA" altLang="uk-UA" sz="2000" b="0" i="0" u="none" strike="noStrike" cap="none" normalizeH="0" baseline="0" dirty="0" err="1">
                <a:ln>
                  <a:noFill/>
                </a:ln>
                <a:solidFill>
                  <a:schemeClr val="tx1"/>
                </a:solidFill>
                <a:effectLst/>
                <a:highlight>
                  <a:srgbClr val="C0C0C0"/>
                </a:highlight>
                <a:latin typeface="Courier New" panose="02070309020205020404" pitchFamily="49" charset="0"/>
                <a:cs typeface="Courier New" panose="02070309020205020404" pitchFamily="49" charset="0"/>
              </a:rPr>
              <a:t>ple</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endParaRPr lang="uk-UA" sz="2000" dirty="0">
              <a:highlight>
                <a:srgbClr val="C0C0C0"/>
              </a:highlight>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endParaRPr lang="uk-UA" sz="2400" dirty="0">
              <a:latin typeface="Times New Roman" panose="02020603050405020304" pitchFamily="18" charset="0"/>
              <a:cs typeface="Times New Roman" panose="02020603050405020304" pitchFamily="18" charset="0"/>
            </a:endParaRPr>
          </a:p>
        </p:txBody>
      </p:sp>
      <p:sp>
        <p:nvSpPr>
          <p:cNvPr id="9" name="Заголовок 1">
            <a:extLst>
              <a:ext uri="{FF2B5EF4-FFF2-40B4-BE49-F238E27FC236}">
                <a16:creationId xmlns:a16="http://schemas.microsoft.com/office/drawing/2014/main" id="{F5832D77-066D-0DB6-2F9A-5C94D0671F98}"/>
              </a:ext>
            </a:extLst>
          </p:cNvPr>
          <p:cNvSpPr>
            <a:spLocks noGrp="1"/>
          </p:cNvSpPr>
          <p:nvPr>
            <p:ph type="title"/>
          </p:nvPr>
        </p:nvSpPr>
        <p:spPr>
          <a:xfrm>
            <a:off x="0" y="1"/>
            <a:ext cx="12192000" cy="855405"/>
          </a:xfrm>
        </p:spPr>
        <p:txBody>
          <a:bodyPr>
            <a:normAutofit/>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Вбудовані функції.</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Функції</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a:t>
            </a:r>
            <a:r>
              <a:rPr lang="ru-RU"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роботи</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з рядками</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853047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EA33466E-F695-89C0-29F2-35D901A71D5B}"/>
              </a:ext>
            </a:extLst>
          </p:cNvPr>
          <p:cNvSpPr txBox="1">
            <a:spLocks/>
          </p:cNvSpPr>
          <p:nvPr/>
        </p:nvSpPr>
        <p:spPr>
          <a:xfrm>
            <a:off x="0" y="1"/>
            <a:ext cx="12192000" cy="855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Вбудовані 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a:t>
            </a:r>
            <a:r>
              <a:rPr lang="ru-RU" dirty="0" err="1">
                <a:solidFill>
                  <a:srgbClr val="252525"/>
                </a:solidFill>
                <a:highlight>
                  <a:srgbClr val="FFFFFF"/>
                </a:highlight>
                <a:latin typeface="Times New Roman" panose="02020603050405020304" pitchFamily="18" charset="0"/>
                <a:cs typeface="Times New Roman" panose="02020603050405020304" pitchFamily="18" charset="0"/>
              </a:rPr>
              <a:t>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для </a:t>
            </a:r>
            <a:r>
              <a:rPr lang="ru-RU" dirty="0" err="1">
                <a:solidFill>
                  <a:srgbClr val="252525"/>
                </a:solidFill>
                <a:highlight>
                  <a:srgbClr val="FFFFFF"/>
                </a:highlight>
                <a:latin typeface="Times New Roman" panose="02020603050405020304" pitchFamily="18" charset="0"/>
                <a:cs typeface="Times New Roman" panose="02020603050405020304" pitchFamily="18" charset="0"/>
              </a:rPr>
              <a:t>роботи</a:t>
            </a:r>
            <a:r>
              <a:rPr lang="ru-RU" dirty="0">
                <a:solidFill>
                  <a:srgbClr val="252525"/>
                </a:solidFill>
                <a:highlight>
                  <a:srgbClr val="FFFFFF"/>
                </a:highlight>
                <a:latin typeface="Times New Roman" panose="02020603050405020304" pitchFamily="18" charset="0"/>
                <a:cs typeface="Times New Roman" panose="02020603050405020304" pitchFamily="18" charset="0"/>
              </a:rPr>
              <a:t> з рядками</a:t>
            </a:r>
            <a:endParaRPr lang="uk-UA"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FAB1974-A7DE-B521-5C18-A6099AD17FAB}"/>
              </a:ext>
            </a:extLst>
          </p:cNvPr>
          <p:cNvSpPr txBox="1"/>
          <p:nvPr/>
        </p:nvSpPr>
        <p:spPr>
          <a:xfrm>
            <a:off x="855407" y="1028343"/>
            <a:ext cx="9202993" cy="5416868"/>
          </a:xfrm>
          <a:prstGeom prst="rect">
            <a:avLst/>
          </a:prstGeom>
          <a:noFill/>
        </p:spPr>
        <p:txBody>
          <a:bodyPr wrap="square">
            <a:spAutoFit/>
          </a:bodyPr>
          <a:lstStyle/>
          <a:p>
            <a:pPr marL="285750" indent="-285750">
              <a:buFont typeface="Arial" panose="020B0604020202020204" pitchFamily="34" charset="0"/>
              <a:buChar char="•"/>
            </a:pPr>
            <a:r>
              <a:rPr lang="uk-UA" dirty="0"/>
              <a:t>SUBSTRING(</a:t>
            </a:r>
            <a:r>
              <a:rPr lang="uk-UA" dirty="0" err="1"/>
              <a:t>str</a:t>
            </a:r>
            <a:r>
              <a:rPr lang="uk-UA" dirty="0"/>
              <a:t>, </a:t>
            </a:r>
            <a:r>
              <a:rPr lang="uk-UA" dirty="0" err="1"/>
              <a:t>start</a:t>
            </a:r>
            <a:r>
              <a:rPr lang="uk-UA" dirty="0"/>
              <a:t> [, </a:t>
            </a:r>
            <a:r>
              <a:rPr lang="uk-UA" dirty="0" err="1"/>
              <a:t>length</a:t>
            </a:r>
            <a:r>
              <a:rPr lang="uk-UA" dirty="0"/>
              <a:t>]): вирізує з рядка </a:t>
            </a:r>
            <a:r>
              <a:rPr lang="uk-UA" dirty="0" err="1"/>
              <a:t>str</a:t>
            </a:r>
            <a:r>
              <a:rPr lang="uk-UA" dirty="0"/>
              <a:t> </a:t>
            </a:r>
            <a:r>
              <a:rPr lang="uk-UA" dirty="0" err="1"/>
              <a:t>підрядок</a:t>
            </a:r>
            <a:r>
              <a:rPr lang="uk-UA" dirty="0"/>
              <a:t>, починаючи з позиції </a:t>
            </a:r>
            <a:r>
              <a:rPr lang="uk-UA" dirty="0" err="1"/>
              <a:t>start</a:t>
            </a:r>
            <a:r>
              <a:rPr lang="uk-UA" dirty="0"/>
              <a:t>. Третій необов'язковий параметр передає кількість символів, що вирізуються:  </a:t>
            </a:r>
          </a:p>
          <a:p>
            <a:r>
              <a:rPr lang="uk-UA" dirty="0"/>
              <a:t>	</a:t>
            </a:r>
            <a:r>
              <a:rPr lang="uk-UA" sz="1400" dirty="0">
                <a:highlight>
                  <a:srgbClr val="C0C0C0"/>
                </a:highlight>
                <a:latin typeface="Courier New" panose="02070309020205020404" pitchFamily="49" charset="0"/>
                <a:cs typeface="Courier New" panose="02070309020205020404" pitchFamily="49" charset="0"/>
              </a:rPr>
              <a:t>SELECT SUBSTRING('</a:t>
            </a:r>
            <a:r>
              <a:rPr lang="uk-UA" sz="1400" dirty="0" err="1">
                <a:highlight>
                  <a:srgbClr val="C0C0C0"/>
                </a:highlight>
                <a:latin typeface="Courier New" panose="02070309020205020404" pitchFamily="49" charset="0"/>
                <a:cs typeface="Courier New" panose="02070309020205020404" pitchFamily="49" charset="0"/>
              </a:rPr>
              <a:t>Galaxy</a:t>
            </a:r>
            <a:r>
              <a:rPr lang="uk-UA" sz="1400" dirty="0">
                <a:highlight>
                  <a:srgbClr val="C0C0C0"/>
                </a:highlight>
                <a:latin typeface="Courier New" panose="02070309020205020404" pitchFamily="49" charset="0"/>
                <a:cs typeface="Courier New" panose="02070309020205020404" pitchFamily="49" charset="0"/>
              </a:rPr>
              <a:t> S8 </a:t>
            </a:r>
            <a:r>
              <a:rPr lang="uk-UA" sz="1400" dirty="0" err="1">
                <a:highlight>
                  <a:srgbClr val="C0C0C0"/>
                </a:highlight>
                <a:latin typeface="Courier New" panose="02070309020205020404" pitchFamily="49" charset="0"/>
                <a:cs typeface="Courier New" panose="02070309020205020404" pitchFamily="49" charset="0"/>
              </a:rPr>
              <a:t>Plus</a:t>
            </a:r>
            <a:r>
              <a:rPr lang="uk-UA" sz="1400" dirty="0">
                <a:highlight>
                  <a:srgbClr val="C0C0C0"/>
                </a:highlight>
                <a:latin typeface="Courier New" panose="02070309020205020404" pitchFamily="49" charset="0"/>
                <a:cs typeface="Courier New" panose="02070309020205020404" pitchFamily="49" charset="0"/>
              </a:rPr>
              <a:t>', 8),          -- S8 </a:t>
            </a:r>
            <a:r>
              <a:rPr lang="uk-UA" sz="1400" dirty="0" err="1">
                <a:highlight>
                  <a:srgbClr val="C0C0C0"/>
                </a:highlight>
                <a:latin typeface="Courier New" panose="02070309020205020404" pitchFamily="49" charset="0"/>
                <a:cs typeface="Courier New" panose="02070309020205020404" pitchFamily="49" charset="0"/>
              </a:rPr>
              <a:t>Plus</a:t>
            </a:r>
            <a:r>
              <a:rPr lang="uk-UA" sz="1400" dirty="0">
                <a:highlight>
                  <a:srgbClr val="C0C0C0"/>
                </a:highlight>
                <a:latin typeface="Courier New" panose="02070309020205020404" pitchFamily="49" charset="0"/>
                <a:cs typeface="Courier New" panose="02070309020205020404" pitchFamily="49" charset="0"/>
              </a:rPr>
              <a:t> </a:t>
            </a:r>
          </a:p>
          <a:p>
            <a:r>
              <a:rPr lang="uk-UA" sz="1400" dirty="0">
                <a:highlight>
                  <a:srgbClr val="C0C0C0"/>
                </a:highlight>
                <a:latin typeface="Courier New" panose="02070309020205020404" pitchFamily="49" charset="0"/>
                <a:cs typeface="Courier New" panose="02070309020205020404" pitchFamily="49" charset="0"/>
              </a:rPr>
              <a:t>	(SELECT SUBSTRING('</a:t>
            </a:r>
            <a:r>
              <a:rPr lang="uk-UA" sz="1400" dirty="0" err="1">
                <a:highlight>
                  <a:srgbClr val="C0C0C0"/>
                </a:highlight>
                <a:latin typeface="Courier New" panose="02070309020205020404" pitchFamily="49" charset="0"/>
                <a:cs typeface="Courier New" panose="02070309020205020404" pitchFamily="49" charset="0"/>
              </a:rPr>
              <a:t>Galaxy</a:t>
            </a:r>
            <a:r>
              <a:rPr lang="uk-UA" sz="1400" dirty="0">
                <a:highlight>
                  <a:srgbClr val="C0C0C0"/>
                </a:highlight>
                <a:latin typeface="Courier New" panose="02070309020205020404" pitchFamily="49" charset="0"/>
                <a:cs typeface="Courier New" panose="02070309020205020404" pitchFamily="49" charset="0"/>
              </a:rPr>
              <a:t> S8 </a:t>
            </a:r>
            <a:r>
              <a:rPr lang="uk-UA" sz="1400" dirty="0" err="1">
                <a:highlight>
                  <a:srgbClr val="C0C0C0"/>
                </a:highlight>
                <a:latin typeface="Courier New" panose="02070309020205020404" pitchFamily="49" charset="0"/>
                <a:cs typeface="Courier New" panose="02070309020205020404" pitchFamily="49" charset="0"/>
              </a:rPr>
              <a:t>Plus</a:t>
            </a:r>
            <a:r>
              <a:rPr lang="uk-UA" sz="1400" dirty="0">
                <a:highlight>
                  <a:srgbClr val="C0C0C0"/>
                </a:highlight>
                <a:latin typeface="Courier New" panose="02070309020205020404" pitchFamily="49" charset="0"/>
                <a:cs typeface="Courier New" panose="02070309020205020404" pitchFamily="49" charset="0"/>
              </a:rPr>
              <a:t>', 8, 2) ); -- S8 </a:t>
            </a:r>
          </a:p>
          <a:p>
            <a:pPr marL="285750" indent="-285750">
              <a:buFont typeface="Arial" panose="020B0604020202020204" pitchFamily="34" charset="0"/>
              <a:buChar char="•"/>
            </a:pPr>
            <a:r>
              <a:rPr lang="uk-UA" dirty="0"/>
              <a:t>SUBSTRING_INDEX(</a:t>
            </a:r>
            <a:r>
              <a:rPr lang="uk-UA" dirty="0" err="1"/>
              <a:t>str</a:t>
            </a:r>
            <a:r>
              <a:rPr lang="uk-UA" dirty="0"/>
              <a:t>, </a:t>
            </a:r>
            <a:r>
              <a:rPr lang="uk-UA" dirty="0" err="1"/>
              <a:t>delimiter</a:t>
            </a:r>
            <a:r>
              <a:rPr lang="uk-UA" dirty="0"/>
              <a:t>, </a:t>
            </a:r>
            <a:r>
              <a:rPr lang="uk-UA" dirty="0" err="1"/>
              <a:t>count</a:t>
            </a:r>
            <a:r>
              <a:rPr lang="uk-UA" dirty="0"/>
              <a:t>): вирізає з рядка </a:t>
            </a:r>
            <a:r>
              <a:rPr lang="uk-UA" dirty="0" err="1"/>
              <a:t>str</a:t>
            </a:r>
            <a:r>
              <a:rPr lang="uk-UA" dirty="0"/>
              <a:t> </a:t>
            </a:r>
            <a:r>
              <a:rPr lang="uk-UA" dirty="0" err="1"/>
              <a:t>підрядок</a:t>
            </a:r>
            <a:r>
              <a:rPr lang="uk-UA" dirty="0"/>
              <a:t>. Параметр </a:t>
            </a:r>
            <a:r>
              <a:rPr lang="uk-UA" dirty="0" err="1"/>
              <a:t>delimiter</a:t>
            </a:r>
            <a:r>
              <a:rPr lang="uk-UA" dirty="0"/>
              <a:t> визначає роздільник усередині рядка. А параметр </a:t>
            </a:r>
            <a:r>
              <a:rPr lang="uk-UA" dirty="0" err="1"/>
              <a:t>count</a:t>
            </a:r>
            <a:r>
              <a:rPr lang="uk-UA" dirty="0"/>
              <a:t> визначає, до якого входження роздільника треба вирізати </a:t>
            </a:r>
            <a:r>
              <a:rPr lang="uk-UA" dirty="0" err="1"/>
              <a:t>підрядок</a:t>
            </a:r>
            <a:r>
              <a:rPr lang="uk-UA" dirty="0"/>
              <a:t>. Якщо </a:t>
            </a:r>
            <a:r>
              <a:rPr lang="uk-UA" dirty="0" err="1"/>
              <a:t>count</a:t>
            </a:r>
            <a:r>
              <a:rPr lang="uk-UA" dirty="0"/>
              <a:t> позитивний, то </a:t>
            </a:r>
            <a:r>
              <a:rPr lang="uk-UA" dirty="0" err="1"/>
              <a:t>підрядок</a:t>
            </a:r>
            <a:r>
              <a:rPr lang="uk-UA" dirty="0"/>
              <a:t> вирізується з початку, якщо </a:t>
            </a:r>
            <a:r>
              <a:rPr lang="uk-UA" dirty="0" err="1"/>
              <a:t>count</a:t>
            </a:r>
            <a:r>
              <a:rPr lang="uk-UA" dirty="0"/>
              <a:t> негативний, то з кінця рядка </a:t>
            </a:r>
            <a:r>
              <a:rPr lang="uk-UA" dirty="0" err="1"/>
              <a:t>str</a:t>
            </a:r>
            <a:r>
              <a:rPr lang="uk-UA" dirty="0"/>
              <a:t>: </a:t>
            </a:r>
          </a:p>
          <a:p>
            <a:r>
              <a:rPr lang="uk-UA" dirty="0"/>
              <a:t>	</a:t>
            </a:r>
            <a:r>
              <a:rPr lang="uk-UA" sz="1400" dirty="0">
                <a:highlight>
                  <a:srgbClr val="C0C0C0"/>
                </a:highlight>
                <a:latin typeface="Courier New" panose="02070309020205020404" pitchFamily="49" charset="0"/>
                <a:cs typeface="Courier New" panose="02070309020205020404" pitchFamily="49" charset="0"/>
              </a:rPr>
              <a:t> SELECT SUBSTRING_INDEX('</a:t>
            </a:r>
            <a:r>
              <a:rPr lang="uk-UA" sz="1400" dirty="0" err="1">
                <a:highlight>
                  <a:srgbClr val="C0C0C0"/>
                </a:highlight>
                <a:latin typeface="Courier New" panose="02070309020205020404" pitchFamily="49" charset="0"/>
                <a:cs typeface="Courier New" panose="02070309020205020404" pitchFamily="49" charset="0"/>
              </a:rPr>
              <a:t>Galaxy</a:t>
            </a:r>
            <a:r>
              <a:rPr lang="uk-UA" sz="1400" dirty="0">
                <a:highlight>
                  <a:srgbClr val="C0C0C0"/>
                </a:highlight>
                <a:latin typeface="Courier New" panose="02070309020205020404" pitchFamily="49" charset="0"/>
                <a:cs typeface="Courier New" panose="02070309020205020404" pitchFamily="49" charset="0"/>
              </a:rPr>
              <a:t> S8 </a:t>
            </a:r>
            <a:r>
              <a:rPr lang="uk-UA" sz="1400" dirty="0" err="1">
                <a:highlight>
                  <a:srgbClr val="C0C0C0"/>
                </a:highlight>
                <a:latin typeface="Courier New" panose="02070309020205020404" pitchFamily="49" charset="0"/>
                <a:cs typeface="Courier New" panose="02070309020205020404" pitchFamily="49" charset="0"/>
              </a:rPr>
              <a:t>Plus</a:t>
            </a:r>
            <a:r>
              <a:rPr lang="uk-UA" sz="1400" dirty="0">
                <a:highlight>
                  <a:srgbClr val="C0C0C0"/>
                </a:highlight>
                <a:latin typeface="Courier New" panose="02070309020205020404" pitchFamily="49" charset="0"/>
                <a:cs typeface="Courier New" panose="02070309020205020404" pitchFamily="49" charset="0"/>
              </a:rPr>
              <a:t>', ' ', 1) , '', 2) ), -- </a:t>
            </a:r>
            <a:r>
              <a:rPr lang="uk-UA" sz="1400" dirty="0" err="1">
                <a:highlight>
                  <a:srgbClr val="C0C0C0"/>
                </a:highlight>
                <a:latin typeface="Courier New" panose="02070309020205020404" pitchFamily="49" charset="0"/>
                <a:cs typeface="Courier New" panose="02070309020205020404" pitchFamily="49" charset="0"/>
              </a:rPr>
              <a:t>Galaxy</a:t>
            </a:r>
            <a:r>
              <a:rPr lang="uk-UA" sz="1400" dirty="0">
                <a:highlight>
                  <a:srgbClr val="C0C0C0"/>
                </a:highlight>
                <a:latin typeface="Courier New" panose="02070309020205020404" pitchFamily="49" charset="0"/>
                <a:cs typeface="Courier New" panose="02070309020205020404" pitchFamily="49" charset="0"/>
              </a:rPr>
              <a:t> S8 </a:t>
            </a:r>
          </a:p>
          <a:p>
            <a:r>
              <a:rPr lang="uk-UA" sz="1400" dirty="0">
                <a:highlight>
                  <a:srgbClr val="C0C0C0"/>
                </a:highlight>
                <a:latin typeface="Courier New" panose="02070309020205020404" pitchFamily="49" charset="0"/>
                <a:cs typeface="Courier New" panose="02070309020205020404" pitchFamily="49" charset="0"/>
              </a:rPr>
              <a:t>	(SELECT SUBSTRING_INDEX('</a:t>
            </a:r>
            <a:r>
              <a:rPr lang="uk-UA" sz="1400" dirty="0" err="1">
                <a:highlight>
                  <a:srgbClr val="C0C0C0"/>
                </a:highlight>
                <a:latin typeface="Courier New" panose="02070309020205020404" pitchFamily="49" charset="0"/>
                <a:cs typeface="Courier New" panose="02070309020205020404" pitchFamily="49" charset="0"/>
              </a:rPr>
              <a:t>Galaxy</a:t>
            </a:r>
            <a:r>
              <a:rPr lang="uk-UA" sz="1400" dirty="0">
                <a:highlight>
                  <a:srgbClr val="C0C0C0"/>
                </a:highlight>
                <a:latin typeface="Courier New" panose="02070309020205020404" pitchFamily="49" charset="0"/>
                <a:cs typeface="Courier New" panose="02070309020205020404" pitchFamily="49" charset="0"/>
              </a:rPr>
              <a:t> S8 </a:t>
            </a:r>
            <a:r>
              <a:rPr lang="uk-UA" sz="1400" dirty="0" err="1">
                <a:highlight>
                  <a:srgbClr val="C0C0C0"/>
                </a:highlight>
                <a:latin typeface="Courier New" panose="02070309020205020404" pitchFamily="49" charset="0"/>
                <a:cs typeface="Courier New" panose="02070309020205020404" pitchFamily="49" charset="0"/>
              </a:rPr>
              <a:t>Plus</a:t>
            </a:r>
            <a:r>
              <a:rPr lang="uk-UA" sz="1400" dirty="0">
                <a:highlight>
                  <a:srgbClr val="C0C0C0"/>
                </a:highlight>
                <a:latin typeface="Courier New" panose="02070309020205020404" pitchFamily="49" charset="0"/>
                <a:cs typeface="Courier New" panose="02070309020205020404" pitchFamily="49" charset="0"/>
              </a:rPr>
              <a:t>', ' ', -2) ); -- S8 </a:t>
            </a:r>
            <a:r>
              <a:rPr lang="uk-UA" sz="1400" dirty="0" err="1">
                <a:highlight>
                  <a:srgbClr val="C0C0C0"/>
                </a:highlight>
                <a:latin typeface="Courier New" panose="02070309020205020404" pitchFamily="49" charset="0"/>
                <a:cs typeface="Courier New" panose="02070309020205020404" pitchFamily="49" charset="0"/>
              </a:rPr>
              <a:t>Plus</a:t>
            </a:r>
            <a:r>
              <a:rPr lang="uk-UA" sz="1400" dirty="0">
                <a:highlight>
                  <a:srgbClr val="C0C0C0"/>
                </a:highlight>
                <a:latin typeface="Courier New" panose="02070309020205020404" pitchFamily="49" charset="0"/>
                <a:cs typeface="Courier New" panose="02070309020205020404" pitchFamily="49" charset="0"/>
              </a:rPr>
              <a:t> </a:t>
            </a:r>
          </a:p>
          <a:p>
            <a:pPr marL="285750" indent="-285750">
              <a:buFont typeface="Arial" panose="020B0604020202020204" pitchFamily="34" charset="0"/>
              <a:buChar char="•"/>
            </a:pPr>
            <a:r>
              <a:rPr lang="uk-UA" dirty="0"/>
              <a:t>REPLACE(</a:t>
            </a:r>
            <a:r>
              <a:rPr lang="uk-UA" dirty="0" err="1"/>
              <a:t>search</a:t>
            </a:r>
            <a:r>
              <a:rPr lang="uk-UA" dirty="0"/>
              <a:t>, </a:t>
            </a:r>
            <a:r>
              <a:rPr lang="uk-UA" dirty="0" err="1"/>
              <a:t>find</a:t>
            </a:r>
            <a:r>
              <a:rPr lang="uk-UA" dirty="0"/>
              <a:t>, </a:t>
            </a:r>
            <a:r>
              <a:rPr lang="uk-UA" dirty="0" err="1"/>
              <a:t>replace</a:t>
            </a:r>
            <a:r>
              <a:rPr lang="uk-UA" dirty="0"/>
              <a:t>): замінює у рядку </a:t>
            </a:r>
            <a:r>
              <a:rPr lang="uk-UA" dirty="0" err="1"/>
              <a:t>search</a:t>
            </a:r>
            <a:r>
              <a:rPr lang="uk-UA" dirty="0"/>
              <a:t> </a:t>
            </a:r>
            <a:r>
              <a:rPr lang="uk-UA" dirty="0" err="1"/>
              <a:t>підрядок</a:t>
            </a:r>
            <a:r>
              <a:rPr lang="uk-UA" dirty="0"/>
              <a:t> </a:t>
            </a:r>
            <a:r>
              <a:rPr lang="uk-UA" dirty="0" err="1"/>
              <a:t>find</a:t>
            </a:r>
            <a:r>
              <a:rPr lang="uk-UA" dirty="0"/>
              <a:t> на </a:t>
            </a:r>
            <a:r>
              <a:rPr lang="uk-UA" dirty="0" err="1"/>
              <a:t>підрядок</a:t>
            </a:r>
            <a:r>
              <a:rPr lang="uk-UA" dirty="0"/>
              <a:t> </a:t>
            </a:r>
            <a:r>
              <a:rPr lang="uk-UA" dirty="0" err="1"/>
              <a:t>replace</a:t>
            </a:r>
            <a:r>
              <a:rPr lang="uk-UA" dirty="0"/>
              <a:t>. Перший параметр функції - рядок, другий - </a:t>
            </a:r>
            <a:r>
              <a:rPr lang="uk-UA" dirty="0" err="1"/>
              <a:t>підрядок</a:t>
            </a:r>
            <a:r>
              <a:rPr lang="uk-UA" dirty="0"/>
              <a:t>, який треба замінити, а третій - </a:t>
            </a:r>
            <a:r>
              <a:rPr lang="uk-UA" dirty="0" err="1"/>
              <a:t>підрядок</a:t>
            </a:r>
            <a:r>
              <a:rPr lang="uk-UA" dirty="0"/>
              <a:t>, на який треба замінити: </a:t>
            </a:r>
          </a:p>
          <a:p>
            <a:r>
              <a:rPr lang="uk-UA" dirty="0"/>
              <a:t>	</a:t>
            </a:r>
            <a:r>
              <a:rPr lang="uk-UA" sz="1400" dirty="0">
                <a:highlight>
                  <a:srgbClr val="C0C0C0"/>
                </a:highlight>
                <a:latin typeface="Courier New" panose="02070309020205020404" pitchFamily="49" charset="0"/>
                <a:cs typeface="Courier New" panose="02070309020205020404" pitchFamily="49" charset="0"/>
              </a:rPr>
              <a:t>SELECT REPLACE('</a:t>
            </a:r>
            <a:r>
              <a:rPr lang="uk-UA" sz="1400" dirty="0" err="1">
                <a:highlight>
                  <a:srgbClr val="C0C0C0"/>
                </a:highlight>
                <a:latin typeface="Courier New" panose="02070309020205020404" pitchFamily="49" charset="0"/>
                <a:cs typeface="Courier New" panose="02070309020205020404" pitchFamily="49" charset="0"/>
              </a:rPr>
              <a:t>Galaxy</a:t>
            </a:r>
            <a:r>
              <a:rPr lang="uk-UA" sz="1400" dirty="0">
                <a:highlight>
                  <a:srgbClr val="C0C0C0"/>
                </a:highlight>
                <a:latin typeface="Courier New" panose="02070309020205020404" pitchFamily="49" charset="0"/>
                <a:cs typeface="Courier New" panose="02070309020205020404" pitchFamily="49" charset="0"/>
              </a:rPr>
              <a:t> S8 </a:t>
            </a:r>
            <a:r>
              <a:rPr lang="uk-UA" sz="1400" dirty="0" err="1">
                <a:highlight>
                  <a:srgbClr val="C0C0C0"/>
                </a:highlight>
                <a:latin typeface="Courier New" panose="02070309020205020404" pitchFamily="49" charset="0"/>
                <a:cs typeface="Courier New" panose="02070309020205020404" pitchFamily="49" charset="0"/>
              </a:rPr>
              <a:t>Plus</a:t>
            </a:r>
            <a:r>
              <a:rPr lang="uk-UA" sz="1400" dirty="0">
                <a:highlight>
                  <a:srgbClr val="C0C0C0"/>
                </a:highlight>
                <a:latin typeface="Courier New" panose="02070309020205020404" pitchFamily="49" charset="0"/>
                <a:cs typeface="Courier New" panose="02070309020205020404" pitchFamily="49" charset="0"/>
              </a:rPr>
              <a:t>', 'S8 </a:t>
            </a:r>
            <a:r>
              <a:rPr lang="uk-UA" sz="1400" dirty="0" err="1">
                <a:highlight>
                  <a:srgbClr val="C0C0C0"/>
                </a:highlight>
                <a:latin typeface="Courier New" panose="02070309020205020404" pitchFamily="49" charset="0"/>
                <a:cs typeface="Courier New" panose="02070309020205020404" pitchFamily="49" charset="0"/>
              </a:rPr>
              <a:t>Plus</a:t>
            </a:r>
            <a:r>
              <a:rPr lang="uk-UA" sz="1400" dirty="0">
                <a:highlight>
                  <a:srgbClr val="C0C0C0"/>
                </a:highlight>
                <a:latin typeface="Courier New" panose="02070309020205020404" pitchFamily="49" charset="0"/>
                <a:cs typeface="Courier New" panose="02070309020205020404" pitchFamily="49" charset="0"/>
              </a:rPr>
              <a:t>', '</a:t>
            </a:r>
            <a:r>
              <a:rPr lang="uk-UA" sz="1400" dirty="0" err="1">
                <a:highlight>
                  <a:srgbClr val="C0C0C0"/>
                </a:highlight>
                <a:latin typeface="Courier New" panose="02070309020205020404" pitchFamily="49" charset="0"/>
                <a:cs typeface="Courier New" panose="02070309020205020404" pitchFamily="49" charset="0"/>
              </a:rPr>
              <a:t>Note</a:t>
            </a:r>
            <a:r>
              <a:rPr lang="uk-UA" sz="1400" dirty="0">
                <a:highlight>
                  <a:srgbClr val="C0C0C0"/>
                </a:highlight>
                <a:latin typeface="Courier New" panose="02070309020205020404" pitchFamily="49" charset="0"/>
                <a:cs typeface="Courier New" panose="02070309020205020404" pitchFamily="49" charset="0"/>
              </a:rPr>
              <a:t> 8’) </a:t>
            </a:r>
          </a:p>
          <a:p>
            <a:pPr marL="285750" indent="-285750">
              <a:buFont typeface="Arial" panose="020B0604020202020204" pitchFamily="34" charset="0"/>
              <a:buChar char="•"/>
            </a:pPr>
            <a:r>
              <a:rPr lang="en-US" b="1" i="0" dirty="0">
                <a:solidFill>
                  <a:srgbClr val="000000"/>
                </a:solidFill>
                <a:effectLst/>
                <a:highlight>
                  <a:srgbClr val="F7F7FA"/>
                </a:highlight>
                <a:latin typeface="-apple-system"/>
              </a:rPr>
              <a:t>INSERT</a:t>
            </a:r>
            <a:r>
              <a:rPr lang="uk-UA" dirty="0"/>
              <a:t>(</a:t>
            </a:r>
            <a:r>
              <a:rPr lang="uk-UA" dirty="0" err="1"/>
              <a:t>str</a:t>
            </a:r>
            <a:r>
              <a:rPr lang="uk-UA" dirty="0"/>
              <a:t>, </a:t>
            </a:r>
            <a:r>
              <a:rPr lang="uk-UA" dirty="0" err="1"/>
              <a:t>start</a:t>
            </a:r>
            <a:r>
              <a:rPr lang="uk-UA" dirty="0"/>
              <a:t>, </a:t>
            </a:r>
            <a:r>
              <a:rPr lang="uk-UA" dirty="0" err="1"/>
              <a:t>length</a:t>
            </a:r>
            <a:r>
              <a:rPr lang="uk-UA" dirty="0"/>
              <a:t>, </a:t>
            </a:r>
            <a:r>
              <a:rPr lang="uk-UA" dirty="0" err="1"/>
              <a:t>insert</a:t>
            </a:r>
            <a:r>
              <a:rPr lang="uk-UA" dirty="0"/>
              <a:t>): вставляє в рядок </a:t>
            </a:r>
            <a:r>
              <a:rPr lang="uk-UA" dirty="0" err="1"/>
              <a:t>str</a:t>
            </a:r>
            <a:r>
              <a:rPr lang="uk-UA" dirty="0"/>
              <a:t>, замінюючи </a:t>
            </a:r>
            <a:r>
              <a:rPr lang="uk-UA" dirty="0" err="1"/>
              <a:t>length</a:t>
            </a:r>
            <a:r>
              <a:rPr lang="uk-UA" dirty="0"/>
              <a:t> символів з позиції </a:t>
            </a:r>
            <a:r>
              <a:rPr lang="uk-UA" dirty="0" err="1"/>
              <a:t>start</a:t>
            </a:r>
            <a:r>
              <a:rPr lang="uk-UA" dirty="0"/>
              <a:t> </a:t>
            </a:r>
            <a:r>
              <a:rPr lang="uk-UA" dirty="0" err="1"/>
              <a:t>підрядком</a:t>
            </a:r>
            <a:r>
              <a:rPr lang="uk-UA" dirty="0"/>
              <a:t> </a:t>
            </a:r>
            <a:r>
              <a:rPr lang="uk-UA" dirty="0" err="1"/>
              <a:t>insert</a:t>
            </a:r>
            <a:r>
              <a:rPr lang="uk-UA" dirty="0"/>
              <a:t>. Перший параметр функції - рядок, другий - позиція, з якої треба замінити, третій - скільки символів з позиції </a:t>
            </a:r>
            <a:r>
              <a:rPr lang="uk-UA" dirty="0" err="1"/>
              <a:t>start</a:t>
            </a:r>
            <a:r>
              <a:rPr lang="uk-UA" dirty="0"/>
              <a:t> треба замінити </a:t>
            </a:r>
            <a:r>
              <a:rPr lang="uk-UA" dirty="0" err="1"/>
              <a:t>підстрокою</a:t>
            </a:r>
            <a:r>
              <a:rPr lang="uk-UA" dirty="0"/>
              <a:t>, що вставляється, четвертий параметр - </a:t>
            </a:r>
            <a:r>
              <a:rPr lang="uk-UA" dirty="0" err="1"/>
              <a:t>підстрока</a:t>
            </a:r>
            <a:r>
              <a:rPr lang="uk-UA" dirty="0"/>
              <a:t>, що вставляється: </a:t>
            </a:r>
            <a:r>
              <a:rPr lang="uk-UA" dirty="0">
                <a:highlight>
                  <a:srgbClr val="C0C0C0"/>
                </a:highlight>
              </a:rPr>
              <a:t>	</a:t>
            </a:r>
            <a:r>
              <a:rPr lang="uk-UA" sz="1400" dirty="0">
                <a:highlight>
                  <a:srgbClr val="C0C0C0"/>
                </a:highlight>
                <a:latin typeface="Courier New" panose="02070309020205020404" pitchFamily="49" charset="0"/>
                <a:cs typeface="Courier New" panose="02070309020205020404" pitchFamily="49" charset="0"/>
              </a:rPr>
              <a:t> SELECT INSERT('</a:t>
            </a:r>
            <a:r>
              <a:rPr lang="uk-UA" sz="1400" dirty="0" err="1">
                <a:highlight>
                  <a:srgbClr val="C0C0C0"/>
                </a:highlight>
                <a:latin typeface="Courier New" panose="02070309020205020404" pitchFamily="49" charset="0"/>
                <a:cs typeface="Courier New" panose="02070309020205020404" pitchFamily="49" charset="0"/>
              </a:rPr>
              <a:t>Galaxy</a:t>
            </a:r>
            <a:r>
              <a:rPr lang="uk-UA" sz="1400" dirty="0">
                <a:highlight>
                  <a:srgbClr val="C0C0C0"/>
                </a:highlight>
                <a:latin typeface="Courier New" panose="02070309020205020404" pitchFamily="49" charset="0"/>
                <a:cs typeface="Courier New" panose="02070309020205020404" pitchFamily="49" charset="0"/>
              </a:rPr>
              <a:t> S9', 8, 3, '</a:t>
            </a:r>
            <a:r>
              <a:rPr lang="uk-UA" sz="1400" dirty="0" err="1">
                <a:highlight>
                  <a:srgbClr val="C0C0C0"/>
                </a:highlight>
                <a:latin typeface="Courier New" panose="02070309020205020404" pitchFamily="49" charset="0"/>
                <a:cs typeface="Courier New" panose="02070309020205020404" pitchFamily="49" charset="0"/>
              </a:rPr>
              <a:t>Note</a:t>
            </a:r>
            <a:r>
              <a:rPr lang="uk-UA" sz="1400" dirty="0">
                <a:highlight>
                  <a:srgbClr val="C0C0C0"/>
                </a:highlight>
                <a:latin typeface="Courier New" panose="02070309020205020404" pitchFamily="49" charset="0"/>
                <a:cs typeface="Courier New" panose="02070309020205020404" pitchFamily="49" charset="0"/>
              </a:rPr>
              <a:t> 9' ); -- </a:t>
            </a:r>
            <a:r>
              <a:rPr lang="uk-UA" sz="1400" dirty="0" err="1">
                <a:highlight>
                  <a:srgbClr val="C0C0C0"/>
                </a:highlight>
                <a:latin typeface="Courier New" panose="02070309020205020404" pitchFamily="49" charset="0"/>
                <a:cs typeface="Courier New" panose="02070309020205020404" pitchFamily="49" charset="0"/>
              </a:rPr>
              <a:t>Galaxy</a:t>
            </a:r>
            <a:r>
              <a:rPr lang="uk-UA" sz="1400" dirty="0">
                <a:highlight>
                  <a:srgbClr val="C0C0C0"/>
                </a:highlight>
                <a:latin typeface="Courier New" panose="02070309020205020404" pitchFamily="49" charset="0"/>
                <a:cs typeface="Courier New" panose="02070309020205020404" pitchFamily="49" charset="0"/>
              </a:rPr>
              <a:t> </a:t>
            </a:r>
            <a:r>
              <a:rPr lang="uk-UA" sz="1400" dirty="0" err="1">
                <a:highlight>
                  <a:srgbClr val="C0C0C0"/>
                </a:highlight>
                <a:latin typeface="Courier New" panose="02070309020205020404" pitchFamily="49" charset="0"/>
                <a:cs typeface="Courier New" panose="02070309020205020404" pitchFamily="49" charset="0"/>
              </a:rPr>
              <a:t>Note</a:t>
            </a:r>
            <a:r>
              <a:rPr lang="uk-UA" sz="1400" dirty="0">
                <a:highlight>
                  <a:srgbClr val="C0C0C0"/>
                </a:highlight>
                <a:latin typeface="Courier New" panose="02070309020205020404" pitchFamily="49" charset="0"/>
                <a:cs typeface="Courier New" panose="02070309020205020404" pitchFamily="49" charset="0"/>
              </a:rPr>
              <a:t> 9</a:t>
            </a:r>
            <a:endParaRPr lang="uk-UA" dirty="0">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4424137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C6462FD-8053-0372-F641-15B6D372BFA9}"/>
              </a:ext>
            </a:extLst>
          </p:cNvPr>
          <p:cNvSpPr txBox="1"/>
          <p:nvPr/>
        </p:nvSpPr>
        <p:spPr>
          <a:xfrm>
            <a:off x="196646" y="1007745"/>
            <a:ext cx="8436077" cy="5355312"/>
          </a:xfrm>
          <a:prstGeom prst="rect">
            <a:avLst/>
          </a:prstGeom>
          <a:noFill/>
        </p:spPr>
        <p:txBody>
          <a:bodyPr wrap="square">
            <a:spAutoFit/>
          </a:bodyPr>
          <a:lstStyle/>
          <a:p>
            <a:pPr marL="285750" indent="-285750">
              <a:buFont typeface="Arial" panose="020B0604020202020204" pitchFamily="34" charset="0"/>
              <a:buChar char="•"/>
            </a:pPr>
            <a:r>
              <a:rPr lang="uk-UA" dirty="0"/>
              <a:t>REVERSE: перевертає рядок навпаки: </a:t>
            </a:r>
          </a:p>
          <a:p>
            <a:r>
              <a:rPr lang="uk-UA" dirty="0">
                <a:highlight>
                  <a:srgbClr val="C0C0C0"/>
                </a:highlight>
                <a:latin typeface="Courier New" panose="02070309020205020404" pitchFamily="49" charset="0"/>
                <a:cs typeface="Courier New" panose="02070309020205020404" pitchFamily="49" charset="0"/>
              </a:rPr>
              <a:t>	SELECT REVERSE('123456789') -- 987654321 </a:t>
            </a:r>
          </a:p>
          <a:p>
            <a:pPr marL="285750" indent="-285750">
              <a:buFont typeface="Arial" panose="020B0604020202020204" pitchFamily="34" charset="0"/>
              <a:buChar char="•"/>
            </a:pPr>
            <a:r>
              <a:rPr lang="uk-UA" dirty="0"/>
              <a:t>LOWER: переводить рядок у нижній регістр: </a:t>
            </a:r>
          </a:p>
          <a:p>
            <a:r>
              <a:rPr lang="uk-UA" dirty="0">
                <a:highlight>
                  <a:srgbClr val="C0C0C0"/>
                </a:highlight>
                <a:latin typeface="Courier New" panose="02070309020205020404" pitchFamily="49" charset="0"/>
                <a:cs typeface="Courier New" panose="02070309020205020404" pitchFamily="49" charset="0"/>
              </a:rPr>
              <a:t>	SELECT LOWER('</a:t>
            </a:r>
            <a:r>
              <a:rPr lang="uk-UA" dirty="0" err="1">
                <a:highlight>
                  <a:srgbClr val="C0C0C0"/>
                </a:highlight>
                <a:latin typeface="Courier New" panose="02070309020205020404" pitchFamily="49" charset="0"/>
                <a:cs typeface="Courier New" panose="02070309020205020404" pitchFamily="49" charset="0"/>
              </a:rPr>
              <a:t>Apple</a:t>
            </a:r>
            <a:r>
              <a:rPr lang="uk-UA" dirty="0">
                <a:highlight>
                  <a:srgbClr val="C0C0C0"/>
                </a:highlight>
                <a:latin typeface="Courier New" panose="02070309020205020404" pitchFamily="49" charset="0"/>
                <a:cs typeface="Courier New" panose="02070309020205020404" pitchFamily="49" charset="0"/>
              </a:rPr>
              <a:t>')  -- </a:t>
            </a:r>
            <a:r>
              <a:rPr lang="uk-UA" dirty="0" err="1">
                <a:highlight>
                  <a:srgbClr val="C0C0C0"/>
                </a:highlight>
                <a:latin typeface="Courier New" panose="02070309020205020404" pitchFamily="49" charset="0"/>
                <a:cs typeface="Courier New" panose="02070309020205020404" pitchFamily="49" charset="0"/>
              </a:rPr>
              <a:t>apple</a:t>
            </a:r>
            <a:r>
              <a:rPr lang="uk-UA" dirty="0">
                <a:highlight>
                  <a:srgbClr val="C0C0C0"/>
                </a:highlight>
                <a:latin typeface="Courier New" panose="02070309020205020404" pitchFamily="49" charset="0"/>
                <a:cs typeface="Courier New" panose="02070309020205020404" pitchFamily="49" charset="0"/>
              </a:rPr>
              <a:t> </a:t>
            </a:r>
          </a:p>
          <a:p>
            <a:pPr marL="285750" indent="-285750">
              <a:buFont typeface="Arial" panose="020B0604020202020204" pitchFamily="34" charset="0"/>
              <a:buChar char="•"/>
            </a:pPr>
            <a:r>
              <a:rPr lang="uk-UA" dirty="0"/>
              <a:t>UPPER: перекладає рядок у верхній регістр ' )   -- APPLE </a:t>
            </a:r>
          </a:p>
          <a:p>
            <a:pPr marL="285750" indent="-285750">
              <a:buFont typeface="Arial" panose="020B0604020202020204" pitchFamily="34" charset="0"/>
              <a:buChar char="•"/>
            </a:pPr>
            <a:r>
              <a:rPr lang="uk-UA" dirty="0"/>
              <a:t>SPACE: повертає рядок, який містить певну кількість пробілів </a:t>
            </a:r>
          </a:p>
          <a:p>
            <a:pPr marL="285750" indent="-285750">
              <a:buFont typeface="Arial" panose="020B0604020202020204" pitchFamily="34" charset="0"/>
              <a:buChar char="•"/>
            </a:pPr>
            <a:r>
              <a:rPr lang="uk-UA" dirty="0"/>
              <a:t>REPEATE(</a:t>
            </a:r>
            <a:r>
              <a:rPr lang="uk-UA" dirty="0" err="1"/>
              <a:t>str</a:t>
            </a:r>
            <a:r>
              <a:rPr lang="uk-UA" dirty="0"/>
              <a:t>, </a:t>
            </a:r>
            <a:r>
              <a:rPr lang="uk-UA" dirty="0" err="1"/>
              <a:t>count</a:t>
            </a:r>
            <a:r>
              <a:rPr lang="uk-UA" dirty="0"/>
              <a:t>): повертає рядок, який містить певну кількість повторів </a:t>
            </a:r>
            <a:r>
              <a:rPr lang="uk-UA" dirty="0" err="1"/>
              <a:t>підрядка</a:t>
            </a:r>
            <a:r>
              <a:rPr lang="uk-UA" dirty="0"/>
              <a:t> </a:t>
            </a:r>
            <a:r>
              <a:rPr lang="uk-UA" dirty="0" err="1"/>
              <a:t>str</a:t>
            </a:r>
            <a:r>
              <a:rPr lang="uk-UA" dirty="0"/>
              <a:t>. Кількість повторів задається через параметр </a:t>
            </a:r>
            <a:r>
              <a:rPr lang="uk-UA" dirty="0" err="1"/>
              <a:t>count</a:t>
            </a:r>
            <a:r>
              <a:rPr lang="uk-UA" dirty="0"/>
              <a:t>. </a:t>
            </a:r>
          </a:p>
          <a:p>
            <a:r>
              <a:rPr lang="uk-UA" dirty="0">
                <a:highlight>
                  <a:srgbClr val="C0C0C0"/>
                </a:highlight>
                <a:latin typeface="Courier New" panose="02070309020205020404" pitchFamily="49" charset="0"/>
                <a:cs typeface="Courier New" panose="02070309020205020404" pitchFamily="49" charset="0"/>
              </a:rPr>
              <a:t>	SELECT REPEAT('</a:t>
            </a:r>
            <a:r>
              <a:rPr lang="uk-UA" dirty="0" err="1">
                <a:highlight>
                  <a:srgbClr val="C0C0C0"/>
                </a:highlight>
                <a:latin typeface="Courier New" panose="02070309020205020404" pitchFamily="49" charset="0"/>
                <a:cs typeface="Courier New" panose="02070309020205020404" pitchFamily="49" charset="0"/>
              </a:rPr>
              <a:t>ab</a:t>
            </a:r>
            <a:r>
              <a:rPr lang="uk-UA" dirty="0">
                <a:highlight>
                  <a:srgbClr val="C0C0C0"/>
                </a:highlight>
                <a:latin typeface="Courier New" panose="02070309020205020404" pitchFamily="49" charset="0"/>
                <a:cs typeface="Courier New" panose="02070309020205020404" pitchFamily="49" charset="0"/>
              </a:rPr>
              <a:t>', 5); -- </a:t>
            </a:r>
            <a:r>
              <a:rPr lang="uk-UA" dirty="0" err="1">
                <a:highlight>
                  <a:srgbClr val="C0C0C0"/>
                </a:highlight>
                <a:latin typeface="Courier New" panose="02070309020205020404" pitchFamily="49" charset="0"/>
                <a:cs typeface="Courier New" panose="02070309020205020404" pitchFamily="49" charset="0"/>
              </a:rPr>
              <a:t>ababababab</a:t>
            </a:r>
            <a:r>
              <a:rPr lang="uk-UA" dirty="0">
                <a:highlight>
                  <a:srgbClr val="C0C0C0"/>
                </a:highlight>
                <a:latin typeface="Courier New" panose="02070309020205020404" pitchFamily="49" charset="0"/>
                <a:cs typeface="Courier New" panose="02070309020205020404" pitchFamily="49" charset="0"/>
              </a:rPr>
              <a:t> </a:t>
            </a:r>
          </a:p>
          <a:p>
            <a:pPr marL="285750" indent="-285750">
              <a:buFont typeface="Arial" panose="020B0604020202020204" pitchFamily="34" charset="0"/>
              <a:buChar char="•"/>
            </a:pPr>
            <a:r>
              <a:rPr lang="uk-UA" dirty="0"/>
              <a:t>LPAD(</a:t>
            </a:r>
            <a:r>
              <a:rPr lang="uk-UA" dirty="0" err="1"/>
              <a:t>str</a:t>
            </a:r>
            <a:r>
              <a:rPr lang="uk-UA" dirty="0"/>
              <a:t>, </a:t>
            </a:r>
            <a:r>
              <a:rPr lang="uk-UA" dirty="0" err="1"/>
              <a:t>length</a:t>
            </a:r>
            <a:r>
              <a:rPr lang="uk-UA" dirty="0"/>
              <a:t>, </a:t>
            </a:r>
            <a:r>
              <a:rPr lang="uk-UA" dirty="0" err="1"/>
              <a:t>pad</a:t>
            </a:r>
            <a:r>
              <a:rPr lang="uk-UA" dirty="0"/>
              <a:t>): додає ліворуч від рядка </a:t>
            </a:r>
            <a:r>
              <a:rPr lang="uk-UA" dirty="0" err="1"/>
              <a:t>str</a:t>
            </a:r>
            <a:r>
              <a:rPr lang="uk-UA" dirty="0"/>
              <a:t> кілька символів, визначених у параметрі </a:t>
            </a:r>
            <a:r>
              <a:rPr lang="uk-UA" dirty="0" err="1"/>
              <a:t>pad</a:t>
            </a:r>
            <a:r>
              <a:rPr lang="uk-UA" dirty="0"/>
              <a:t>. Кількість символів, що додаються, обчислюється за формулою </a:t>
            </a:r>
            <a:r>
              <a:rPr lang="uk-UA" dirty="0" err="1"/>
              <a:t>length</a:t>
            </a:r>
            <a:r>
              <a:rPr lang="uk-UA" dirty="0"/>
              <a:t> - LENGTH(</a:t>
            </a:r>
            <a:r>
              <a:rPr lang="uk-UA" dirty="0" err="1"/>
              <a:t>str</a:t>
            </a:r>
            <a:r>
              <a:rPr lang="uk-UA" dirty="0"/>
              <a:t>). Якщо параметр </a:t>
            </a:r>
            <a:r>
              <a:rPr lang="uk-UA" dirty="0" err="1"/>
              <a:t>length</a:t>
            </a:r>
            <a:r>
              <a:rPr lang="uk-UA" dirty="0"/>
              <a:t> менше довжини рядка </a:t>
            </a:r>
            <a:r>
              <a:rPr lang="uk-UA" dirty="0" err="1"/>
              <a:t>str</a:t>
            </a:r>
            <a:r>
              <a:rPr lang="uk-UA" dirty="0"/>
              <a:t>, цей рядок </a:t>
            </a:r>
            <a:r>
              <a:rPr lang="uk-UA" dirty="0" err="1"/>
              <a:t>усікається</a:t>
            </a:r>
            <a:r>
              <a:rPr lang="uk-UA" dirty="0"/>
              <a:t> до </a:t>
            </a:r>
            <a:r>
              <a:rPr lang="uk-UA" dirty="0" err="1"/>
              <a:t>length</a:t>
            </a:r>
            <a:r>
              <a:rPr lang="uk-UA" dirty="0"/>
              <a:t> символів. </a:t>
            </a:r>
          </a:p>
          <a:p>
            <a:r>
              <a:rPr lang="uk-UA" dirty="0"/>
              <a:t>	 </a:t>
            </a:r>
            <a:r>
              <a:rPr lang="uk-UA" dirty="0">
                <a:highlight>
                  <a:srgbClr val="C0C0C0"/>
                </a:highlight>
                <a:latin typeface="Courier New" panose="02070309020205020404" pitchFamily="49" charset="0"/>
                <a:cs typeface="Courier New" panose="02070309020205020404" pitchFamily="49" charset="0"/>
              </a:rPr>
              <a:t>SELECT LPAD('</a:t>
            </a:r>
            <a:r>
              <a:rPr lang="uk-UA" dirty="0" err="1">
                <a:highlight>
                  <a:srgbClr val="C0C0C0"/>
                </a:highlight>
                <a:latin typeface="Courier New" panose="02070309020205020404" pitchFamily="49" charset="0"/>
                <a:cs typeface="Courier New" panose="02070309020205020404" pitchFamily="49" charset="0"/>
              </a:rPr>
              <a:t>Tom</a:t>
            </a:r>
            <a:r>
              <a:rPr lang="uk-UA" dirty="0">
                <a:highlight>
                  <a:srgbClr val="C0C0C0"/>
                </a:highlight>
                <a:latin typeface="Courier New" panose="02070309020205020404" pitchFamily="49" charset="0"/>
                <a:cs typeface="Courier New" panose="02070309020205020404" pitchFamily="49" charset="0"/>
              </a:rPr>
              <a:t> </a:t>
            </a:r>
            <a:r>
              <a:rPr lang="uk-UA" dirty="0" err="1">
                <a:highlight>
                  <a:srgbClr val="C0C0C0"/>
                </a:highlight>
                <a:latin typeface="Courier New" panose="02070309020205020404" pitchFamily="49" charset="0"/>
                <a:cs typeface="Courier New" panose="02070309020205020404" pitchFamily="49" charset="0"/>
              </a:rPr>
              <a:t>Smith</a:t>
            </a:r>
            <a:r>
              <a:rPr lang="uk-UA" dirty="0">
                <a:highlight>
                  <a:srgbClr val="C0C0C0"/>
                </a:highlight>
                <a:latin typeface="Courier New" panose="02070309020205020404" pitchFamily="49" charset="0"/>
                <a:cs typeface="Courier New" panose="02070309020205020404" pitchFamily="49" charset="0"/>
              </a:rPr>
              <a:t>', 13, '*'); -- ****</a:t>
            </a:r>
            <a:r>
              <a:rPr lang="uk-UA" dirty="0" err="1">
                <a:highlight>
                  <a:srgbClr val="C0C0C0"/>
                </a:highlight>
                <a:latin typeface="Courier New" panose="02070309020205020404" pitchFamily="49" charset="0"/>
                <a:cs typeface="Courier New" panose="02070309020205020404" pitchFamily="49" charset="0"/>
              </a:rPr>
              <a:t>Tom</a:t>
            </a:r>
            <a:r>
              <a:rPr lang="uk-UA" dirty="0">
                <a:highlight>
                  <a:srgbClr val="C0C0C0"/>
                </a:highlight>
                <a:latin typeface="Courier New" panose="02070309020205020404" pitchFamily="49" charset="0"/>
                <a:cs typeface="Courier New" panose="02070309020205020404" pitchFamily="49" charset="0"/>
              </a:rPr>
              <a:t> </a:t>
            </a:r>
            <a:r>
              <a:rPr lang="uk-UA" dirty="0" err="1">
                <a:highlight>
                  <a:srgbClr val="C0C0C0"/>
                </a:highlight>
                <a:latin typeface="Courier New" panose="02070309020205020404" pitchFamily="49" charset="0"/>
                <a:cs typeface="Courier New" panose="02070309020205020404" pitchFamily="49" charset="0"/>
              </a:rPr>
              <a:t>Smith</a:t>
            </a:r>
            <a:r>
              <a:rPr lang="uk-UA" dirty="0">
                <a:highlight>
                  <a:srgbClr val="C0C0C0"/>
                </a:highlight>
                <a:latin typeface="Courier New" panose="02070309020205020404" pitchFamily="49" charset="0"/>
                <a:cs typeface="Courier New" panose="02070309020205020404" pitchFamily="49" charset="0"/>
              </a:rPr>
              <a:t> </a:t>
            </a:r>
          </a:p>
          <a:p>
            <a:pPr marL="285750" indent="-285750">
              <a:buFont typeface="Arial" panose="020B0604020202020204" pitchFamily="34" charset="0"/>
              <a:buChar char="•"/>
            </a:pPr>
            <a:r>
              <a:rPr lang="uk-UA" dirty="0"/>
              <a:t>RPAD(</a:t>
            </a:r>
            <a:r>
              <a:rPr lang="uk-UA" dirty="0" err="1"/>
              <a:t>str</a:t>
            </a:r>
            <a:r>
              <a:rPr lang="uk-UA" dirty="0"/>
              <a:t>, </a:t>
            </a:r>
            <a:r>
              <a:rPr lang="uk-UA" dirty="0" err="1"/>
              <a:t>length</a:t>
            </a:r>
            <a:r>
              <a:rPr lang="uk-UA" dirty="0"/>
              <a:t>, </a:t>
            </a:r>
            <a:r>
              <a:rPr lang="uk-UA" dirty="0" err="1"/>
              <a:t>pad</a:t>
            </a:r>
            <a:r>
              <a:rPr lang="uk-UA" dirty="0"/>
              <a:t>): додає праворуч від рядка </a:t>
            </a:r>
            <a:r>
              <a:rPr lang="uk-UA" dirty="0" err="1"/>
              <a:t>str</a:t>
            </a:r>
            <a:r>
              <a:rPr lang="uk-UA" dirty="0"/>
              <a:t> деяку кількість символів, визначених у параметрі </a:t>
            </a:r>
            <a:r>
              <a:rPr lang="uk-UA" dirty="0" err="1"/>
              <a:t>pad</a:t>
            </a:r>
            <a:r>
              <a:rPr lang="uk-UA" dirty="0"/>
              <a:t>. Кількість символів, що додаються, обчислюється за формулою </a:t>
            </a:r>
            <a:r>
              <a:rPr lang="uk-UA" dirty="0" err="1"/>
              <a:t>length</a:t>
            </a:r>
            <a:r>
              <a:rPr lang="uk-UA" dirty="0"/>
              <a:t> - LENGTH(</a:t>
            </a:r>
            <a:r>
              <a:rPr lang="uk-UA" dirty="0" err="1"/>
              <a:t>str</a:t>
            </a:r>
            <a:r>
              <a:rPr lang="uk-UA" dirty="0"/>
              <a:t>). Якщо параметр </a:t>
            </a:r>
            <a:r>
              <a:rPr lang="uk-UA" dirty="0" err="1"/>
              <a:t>length</a:t>
            </a:r>
            <a:r>
              <a:rPr lang="uk-UA" dirty="0"/>
              <a:t> менше довжини рядка </a:t>
            </a:r>
            <a:r>
              <a:rPr lang="uk-UA" dirty="0" err="1"/>
              <a:t>str</a:t>
            </a:r>
            <a:r>
              <a:rPr lang="uk-UA" dirty="0"/>
              <a:t>, цей рядок </a:t>
            </a:r>
            <a:r>
              <a:rPr lang="uk-UA" dirty="0" err="1"/>
              <a:t>усікається</a:t>
            </a:r>
            <a:r>
              <a:rPr lang="uk-UA" dirty="0"/>
              <a:t> до </a:t>
            </a:r>
            <a:r>
              <a:rPr lang="uk-UA" dirty="0" err="1"/>
              <a:t>length</a:t>
            </a:r>
            <a:r>
              <a:rPr lang="uk-UA" dirty="0"/>
              <a:t> символів. </a:t>
            </a:r>
          </a:p>
          <a:p>
            <a:pPr lvl="1"/>
            <a:r>
              <a:rPr lang="uk-UA" dirty="0"/>
              <a:t>	</a:t>
            </a:r>
            <a:r>
              <a:rPr lang="uk-UA" dirty="0">
                <a:highlight>
                  <a:srgbClr val="C0C0C0"/>
                </a:highlight>
                <a:latin typeface="Courier New" panose="02070309020205020404" pitchFamily="49" charset="0"/>
                <a:cs typeface="Courier New" panose="02070309020205020404" pitchFamily="49" charset="0"/>
              </a:rPr>
              <a:t>SELECT RPAD('</a:t>
            </a:r>
            <a:r>
              <a:rPr lang="uk-UA" dirty="0" err="1">
                <a:highlight>
                  <a:srgbClr val="C0C0C0"/>
                </a:highlight>
                <a:latin typeface="Courier New" panose="02070309020205020404" pitchFamily="49" charset="0"/>
                <a:cs typeface="Courier New" panose="02070309020205020404" pitchFamily="49" charset="0"/>
              </a:rPr>
              <a:t>Tom</a:t>
            </a:r>
            <a:r>
              <a:rPr lang="uk-UA" dirty="0">
                <a:highlight>
                  <a:srgbClr val="C0C0C0"/>
                </a:highlight>
                <a:latin typeface="Courier New" panose="02070309020205020404" pitchFamily="49" charset="0"/>
                <a:cs typeface="Courier New" panose="02070309020205020404" pitchFamily="49" charset="0"/>
              </a:rPr>
              <a:t> </a:t>
            </a:r>
            <a:r>
              <a:rPr lang="uk-UA" dirty="0" err="1">
                <a:highlight>
                  <a:srgbClr val="C0C0C0"/>
                </a:highlight>
                <a:latin typeface="Courier New" panose="02070309020205020404" pitchFamily="49" charset="0"/>
                <a:cs typeface="Courier New" panose="02070309020205020404" pitchFamily="49" charset="0"/>
              </a:rPr>
              <a:t>Smith</a:t>
            </a:r>
            <a:r>
              <a:rPr lang="uk-UA" dirty="0">
                <a:highlight>
                  <a:srgbClr val="C0C0C0"/>
                </a:highlight>
                <a:latin typeface="Courier New" panose="02070309020205020404" pitchFamily="49" charset="0"/>
                <a:cs typeface="Courier New" panose="02070309020205020404" pitchFamily="49" charset="0"/>
              </a:rPr>
              <a:t>', 13, '*'); -- </a:t>
            </a:r>
            <a:r>
              <a:rPr lang="uk-UA" dirty="0" err="1">
                <a:highlight>
                  <a:srgbClr val="C0C0C0"/>
                </a:highlight>
                <a:latin typeface="Courier New" panose="02070309020205020404" pitchFamily="49" charset="0"/>
                <a:cs typeface="Courier New" panose="02070309020205020404" pitchFamily="49" charset="0"/>
              </a:rPr>
              <a:t>Tom</a:t>
            </a:r>
            <a:r>
              <a:rPr lang="uk-UA" dirty="0">
                <a:highlight>
                  <a:srgbClr val="C0C0C0"/>
                </a:highlight>
                <a:latin typeface="Courier New" panose="02070309020205020404" pitchFamily="49" charset="0"/>
                <a:cs typeface="Courier New" panose="02070309020205020404" pitchFamily="49" charset="0"/>
              </a:rPr>
              <a:t> </a:t>
            </a:r>
            <a:r>
              <a:rPr lang="uk-UA" dirty="0" err="1">
                <a:highlight>
                  <a:srgbClr val="C0C0C0"/>
                </a:highlight>
                <a:latin typeface="Courier New" panose="02070309020205020404" pitchFamily="49" charset="0"/>
                <a:cs typeface="Courier New" panose="02070309020205020404" pitchFamily="49" charset="0"/>
              </a:rPr>
              <a:t>Smith</a:t>
            </a:r>
            <a:r>
              <a:rPr lang="uk-UA" dirty="0">
                <a:highlight>
                  <a:srgbClr val="C0C0C0"/>
                </a:highlight>
                <a:latin typeface="Courier New" panose="02070309020205020404" pitchFamily="49" charset="0"/>
                <a:cs typeface="Courier New" panose="02070309020205020404" pitchFamily="49" charset="0"/>
              </a:rPr>
              <a:t>****</a:t>
            </a:r>
          </a:p>
        </p:txBody>
      </p:sp>
      <p:sp>
        <p:nvSpPr>
          <p:cNvPr id="13" name="Заголовок 1">
            <a:extLst>
              <a:ext uri="{FF2B5EF4-FFF2-40B4-BE49-F238E27FC236}">
                <a16:creationId xmlns:a16="http://schemas.microsoft.com/office/drawing/2014/main" id="{F1A40ABF-D5F9-1478-3D04-000B0D37DCF4}"/>
              </a:ext>
            </a:extLst>
          </p:cNvPr>
          <p:cNvSpPr txBox="1">
            <a:spLocks/>
          </p:cNvSpPr>
          <p:nvPr/>
        </p:nvSpPr>
        <p:spPr>
          <a:xfrm>
            <a:off x="0" y="1"/>
            <a:ext cx="12192000" cy="855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Вбудовані 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a:t>
            </a:r>
            <a:r>
              <a:rPr lang="ru-RU" dirty="0" err="1">
                <a:solidFill>
                  <a:srgbClr val="252525"/>
                </a:solidFill>
                <a:highlight>
                  <a:srgbClr val="FFFFFF"/>
                </a:highlight>
                <a:latin typeface="Times New Roman" panose="02020603050405020304" pitchFamily="18" charset="0"/>
                <a:cs typeface="Times New Roman" panose="02020603050405020304" pitchFamily="18" charset="0"/>
              </a:rPr>
              <a:t>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для </a:t>
            </a:r>
            <a:r>
              <a:rPr lang="ru-RU" dirty="0" err="1">
                <a:solidFill>
                  <a:srgbClr val="252525"/>
                </a:solidFill>
                <a:highlight>
                  <a:srgbClr val="FFFFFF"/>
                </a:highlight>
                <a:latin typeface="Times New Roman" panose="02020603050405020304" pitchFamily="18" charset="0"/>
                <a:cs typeface="Times New Roman" panose="02020603050405020304" pitchFamily="18" charset="0"/>
              </a:rPr>
              <a:t>роботи</a:t>
            </a:r>
            <a:r>
              <a:rPr lang="ru-RU" dirty="0">
                <a:solidFill>
                  <a:srgbClr val="252525"/>
                </a:solidFill>
                <a:highlight>
                  <a:srgbClr val="FFFFFF"/>
                </a:highlight>
                <a:latin typeface="Times New Roman" panose="02020603050405020304" pitchFamily="18" charset="0"/>
                <a:cs typeface="Times New Roman" panose="02020603050405020304" pitchFamily="18" charset="0"/>
              </a:rPr>
              <a:t> з рядками</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878243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652CF229-247C-8213-2B02-9DC3A59B5A69}"/>
              </a:ext>
            </a:extLst>
          </p:cNvPr>
          <p:cNvSpPr txBox="1">
            <a:spLocks/>
          </p:cNvSpPr>
          <p:nvPr/>
        </p:nvSpPr>
        <p:spPr>
          <a:xfrm>
            <a:off x="0" y="1"/>
            <a:ext cx="12192000" cy="855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Вбудовані 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a:t>
            </a:r>
            <a:r>
              <a:rPr lang="ru-RU" dirty="0" err="1">
                <a:solidFill>
                  <a:srgbClr val="252525"/>
                </a:solidFill>
                <a:highlight>
                  <a:srgbClr val="FFFFFF"/>
                </a:highlight>
                <a:latin typeface="Times New Roman" panose="02020603050405020304" pitchFamily="18" charset="0"/>
                <a:cs typeface="Times New Roman" panose="02020603050405020304" pitchFamily="18" charset="0"/>
              </a:rPr>
              <a:t>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для </a:t>
            </a:r>
            <a:r>
              <a:rPr lang="ru-RU" dirty="0" err="1">
                <a:solidFill>
                  <a:srgbClr val="252525"/>
                </a:solidFill>
                <a:highlight>
                  <a:srgbClr val="FFFFFF"/>
                </a:highlight>
                <a:latin typeface="Times New Roman" panose="02020603050405020304" pitchFamily="18" charset="0"/>
                <a:cs typeface="Times New Roman" panose="02020603050405020304" pitchFamily="18" charset="0"/>
              </a:rPr>
              <a:t>роботи</a:t>
            </a:r>
            <a:r>
              <a:rPr lang="ru-RU" dirty="0">
                <a:solidFill>
                  <a:srgbClr val="252525"/>
                </a:solidFill>
                <a:highlight>
                  <a:srgbClr val="FFFFFF"/>
                </a:highlight>
                <a:latin typeface="Times New Roman" panose="02020603050405020304" pitchFamily="18" charset="0"/>
                <a:cs typeface="Times New Roman" panose="02020603050405020304" pitchFamily="18" charset="0"/>
              </a:rPr>
              <a:t> з рядками</a:t>
            </a:r>
            <a:endParaRPr lang="uk-UA"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836882F-7E19-5BB0-EDBE-FFCD3204FE1F}"/>
              </a:ext>
            </a:extLst>
          </p:cNvPr>
          <p:cNvSpPr txBox="1"/>
          <p:nvPr/>
        </p:nvSpPr>
        <p:spPr>
          <a:xfrm>
            <a:off x="172065" y="855406"/>
            <a:ext cx="6223818" cy="461665"/>
          </a:xfrm>
          <a:prstGeom prst="rect">
            <a:avLst/>
          </a:prstGeom>
          <a:noFill/>
        </p:spPr>
        <p:txBody>
          <a:bodyPr wrap="square">
            <a:spAutoFit/>
          </a:bodyPr>
          <a:lstStyle/>
          <a:p>
            <a:pPr algn="l"/>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Наприклад, візьмемо таблицю:</a:t>
            </a:r>
          </a:p>
        </p:txBody>
      </p:sp>
      <p:sp>
        <p:nvSpPr>
          <p:cNvPr id="9" name="Rectangle 2">
            <a:extLst>
              <a:ext uri="{FF2B5EF4-FFF2-40B4-BE49-F238E27FC236}">
                <a16:creationId xmlns:a16="http://schemas.microsoft.com/office/drawing/2014/main" id="{76082FBF-C7B5-DA31-361A-5B174AD810BA}"/>
              </a:ext>
            </a:extLst>
          </p:cNvPr>
          <p:cNvSpPr>
            <a:spLocks noChangeArrowheads="1"/>
          </p:cNvSpPr>
          <p:nvPr/>
        </p:nvSpPr>
        <p:spPr bwMode="auto">
          <a:xfrm>
            <a:off x="172065" y="1317071"/>
            <a:ext cx="12019935"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AUTO_INCREMENT PRIMARY KEY,</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VARCHAR(30)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DEFAULT 0,</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DECIMAL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BC73BC0E-1FA8-3558-5C9F-ED930E233164}"/>
              </a:ext>
            </a:extLst>
          </p:cNvPr>
          <p:cNvSpPr txBox="1"/>
          <p:nvPr/>
        </p:nvSpPr>
        <p:spPr>
          <a:xfrm>
            <a:off x="172065" y="3132953"/>
            <a:ext cx="8627806" cy="461665"/>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І при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вилученні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застосуємо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рядкові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функції</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12" name="Rectangle 3">
            <a:extLst>
              <a:ext uri="{FF2B5EF4-FFF2-40B4-BE49-F238E27FC236}">
                <a16:creationId xmlns:a16="http://schemas.microsoft.com/office/drawing/2014/main" id="{57CD93A0-0491-7150-4D15-BECD004B69FB}"/>
              </a:ext>
            </a:extLst>
          </p:cNvPr>
          <p:cNvSpPr>
            <a:spLocks noChangeArrowheads="1"/>
          </p:cNvSpPr>
          <p:nvPr/>
        </p:nvSpPr>
        <p:spPr bwMode="auto">
          <a:xfrm>
            <a:off x="172065" y="3563841"/>
            <a:ext cx="12019935"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UPPER</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LEFT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(Manufacturer,2)) AS Abbreviation,</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CONCAT(ProductName, ' - ',  Manufacturer) AS FullProdName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Products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ORDER BY Abbreviation</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14" name="Рисунок 13">
            <a:extLst>
              <a:ext uri="{FF2B5EF4-FFF2-40B4-BE49-F238E27FC236}">
                <a16:creationId xmlns:a16="http://schemas.microsoft.com/office/drawing/2014/main" id="{56A5A6CF-57B2-5679-B581-5F429FFA4DCA}"/>
              </a:ext>
            </a:extLst>
          </p:cNvPr>
          <p:cNvPicPr>
            <a:picLocks noChangeAspect="1"/>
          </p:cNvPicPr>
          <p:nvPr/>
        </p:nvPicPr>
        <p:blipFill>
          <a:blip r:embed="rId2"/>
          <a:stretch>
            <a:fillRect/>
          </a:stretch>
        </p:blipFill>
        <p:spPr>
          <a:xfrm>
            <a:off x="7118555" y="3908380"/>
            <a:ext cx="4616552" cy="2556330"/>
          </a:xfrm>
          <a:prstGeom prst="rect">
            <a:avLst/>
          </a:prstGeom>
        </p:spPr>
      </p:pic>
    </p:spTree>
    <p:extLst>
      <p:ext uri="{BB962C8B-B14F-4D97-AF65-F5344CB8AC3E}">
        <p14:creationId xmlns:p14="http://schemas.microsoft.com/office/powerpoint/2010/main" val="979644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E75B6202-E119-CC6A-F2D0-EB7D4FEBA5A5}"/>
              </a:ext>
            </a:extLst>
          </p:cNvPr>
          <p:cNvSpPr txBox="1">
            <a:spLocks/>
          </p:cNvSpPr>
          <p:nvPr/>
        </p:nvSpPr>
        <p:spPr>
          <a:xfrm>
            <a:off x="838200" y="134732"/>
            <a:ext cx="10515600" cy="4607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sz="4800" dirty="0">
                <a:solidFill>
                  <a:srgbClr val="252525"/>
                </a:solidFill>
                <a:highlight>
                  <a:srgbClr val="FFFFFF"/>
                </a:highlight>
                <a:latin typeface="Times New Roman" panose="02020603050405020304" pitchFamily="18" charset="0"/>
                <a:cs typeface="Times New Roman" panose="02020603050405020304" pitchFamily="18" charset="0"/>
              </a:rPr>
              <a:t>Видалення даних</a:t>
            </a:r>
            <a:endParaRPr lang="uk-UA" sz="4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DF48C98-D997-3178-47BB-8D31E9E649A5}"/>
              </a:ext>
            </a:extLst>
          </p:cNvPr>
          <p:cNvSpPr txBox="1"/>
          <p:nvPr/>
        </p:nvSpPr>
        <p:spPr>
          <a:xfrm>
            <a:off x="530941" y="860773"/>
            <a:ext cx="10515599" cy="2062103"/>
          </a:xfrm>
          <a:prstGeom prst="rect">
            <a:avLst/>
          </a:prstGeom>
          <a:noFill/>
        </p:spPr>
        <p:txBody>
          <a:bodyPr wrap="square">
            <a:spAutoFit/>
          </a:bodyPr>
          <a:lstStyle/>
          <a:p>
            <a:r>
              <a:rPr lang="uk-UA"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Для видалення таблиці з БД застосовується команда </a:t>
            </a:r>
            <a:r>
              <a:rPr lang="en-US"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DROP TABLE, </a:t>
            </a:r>
            <a:r>
              <a:rPr lang="uk-UA"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після якої вказується назва таблиці, що видаляється. </a:t>
            </a:r>
          </a:p>
          <a:p>
            <a:r>
              <a:rPr lang="uk-UA"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Наприклад, видалимо таблицю </a:t>
            </a:r>
            <a:r>
              <a:rPr lang="en-US"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Clients:</a:t>
            </a:r>
            <a:endParaRPr lang="uk-UA" sz="32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4EE1E078-121E-9FBF-EFF5-D5DDB89972DE}"/>
              </a:ext>
            </a:extLst>
          </p:cNvPr>
          <p:cNvSpPr>
            <a:spLocks noChangeArrowheads="1"/>
          </p:cNvSpPr>
          <p:nvPr/>
        </p:nvSpPr>
        <p:spPr bwMode="auto">
          <a:xfrm>
            <a:off x="530941" y="3244334"/>
            <a:ext cx="36869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DROP</a:t>
            </a:r>
            <a:r>
              <a:rPr kumimoji="0" lang="uk-UA" altLang="uk-UA" sz="2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2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TABLE</a:t>
            </a:r>
            <a:r>
              <a:rPr kumimoji="0" lang="uk-UA" altLang="uk-UA" sz="2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2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Clients</a:t>
            </a:r>
            <a:r>
              <a:rPr kumimoji="0" lang="uk-UA" altLang="uk-UA" sz="2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2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88030165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F84ADEE1-DF3A-1F84-0423-7009C7BE615B}"/>
              </a:ext>
            </a:extLst>
          </p:cNvPr>
          <p:cNvSpPr txBox="1">
            <a:spLocks/>
          </p:cNvSpPr>
          <p:nvPr/>
        </p:nvSpPr>
        <p:spPr>
          <a:xfrm>
            <a:off x="0" y="1"/>
            <a:ext cx="12192000" cy="855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Вбудовані 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a:t>
            </a:r>
            <a:r>
              <a:rPr lang="ru-RU" dirty="0" err="1">
                <a:solidFill>
                  <a:srgbClr val="252525"/>
                </a:solidFill>
                <a:highlight>
                  <a:srgbClr val="FFFFFF"/>
                </a:highlight>
                <a:latin typeface="Times New Roman" panose="02020603050405020304" pitchFamily="18" charset="0"/>
                <a:cs typeface="Times New Roman" panose="02020603050405020304" pitchFamily="18" charset="0"/>
              </a:rPr>
              <a:t>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для </a:t>
            </a:r>
            <a:r>
              <a:rPr lang="ru-RU" dirty="0" err="1">
                <a:solidFill>
                  <a:srgbClr val="252525"/>
                </a:solidFill>
                <a:highlight>
                  <a:srgbClr val="FFFFFF"/>
                </a:highlight>
                <a:latin typeface="Times New Roman" panose="02020603050405020304" pitchFamily="18" charset="0"/>
                <a:cs typeface="Times New Roman" panose="02020603050405020304" pitchFamily="18" charset="0"/>
              </a:rPr>
              <a:t>роботи</a:t>
            </a:r>
            <a:r>
              <a:rPr lang="ru-RU" dirty="0">
                <a:solidFill>
                  <a:srgbClr val="252525"/>
                </a:solidFill>
                <a:highlight>
                  <a:srgbClr val="FFFFFF"/>
                </a:highlight>
                <a:latin typeface="Times New Roman" panose="02020603050405020304" pitchFamily="18" charset="0"/>
                <a:cs typeface="Times New Roman" panose="02020603050405020304" pitchFamily="18" charset="0"/>
              </a:rPr>
              <a:t> з числами</a:t>
            </a:r>
            <a:endParaRPr lang="uk-UA"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764FDAA-CB92-1F0B-C08D-2D141FBB58BC}"/>
              </a:ext>
            </a:extLst>
          </p:cNvPr>
          <p:cNvSpPr txBox="1"/>
          <p:nvPr/>
        </p:nvSpPr>
        <p:spPr>
          <a:xfrm>
            <a:off x="226140" y="855406"/>
            <a:ext cx="10353369" cy="461665"/>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роботи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числовими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даними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MySQL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надає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низку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функцій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7399797-223A-2ED6-DE65-256CF5F6C6D2}"/>
              </a:ext>
            </a:extLst>
          </p:cNvPr>
          <p:cNvSpPr txBox="1"/>
          <p:nvPr/>
        </p:nvSpPr>
        <p:spPr>
          <a:xfrm>
            <a:off x="334297" y="1317071"/>
            <a:ext cx="11454580" cy="5355312"/>
          </a:xfrm>
          <a:prstGeom prst="rect">
            <a:avLst/>
          </a:prstGeom>
          <a:noFill/>
        </p:spPr>
        <p:txBody>
          <a:bodyPr wrap="square">
            <a:spAutoFit/>
          </a:bodyPr>
          <a:lstStyle/>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ROUND: заокруглює число. Як перший параметр передається число. Другий параметр вказує на довжину. Якщо довжина представляє позитивне число, воно вказує, до якої цифри після коми йде округлення. Якщо довжина представляє від'ємне число, воно вказує, до якої цифри з кінця числа до коми йде округлення </a:t>
            </a:r>
          </a:p>
          <a:p>
            <a:r>
              <a:rPr lang="uk-UA" dirty="0">
                <a:highlight>
                  <a:srgbClr val="C0C0C0"/>
                </a:highlight>
                <a:latin typeface="Courier New" panose="02070309020205020404" pitchFamily="49" charset="0"/>
                <a:cs typeface="Courier New" panose="02070309020205020404" pitchFamily="49" charset="0"/>
              </a:rPr>
              <a:t>	 SELECT ROUND(1342.345, 2),      -- 1342.35 </a:t>
            </a:r>
          </a:p>
          <a:p>
            <a:r>
              <a:rPr lang="uk-UA" dirty="0">
                <a:highlight>
                  <a:srgbClr val="C0C0C0"/>
                </a:highlight>
                <a:latin typeface="Courier New" panose="02070309020205020404" pitchFamily="49" charset="0"/>
                <a:cs typeface="Courier New" panose="02070309020205020404" pitchFamily="49" charset="0"/>
              </a:rPr>
              <a:t>	(SELECT ROUND(1342.345, -2)); - 1300; </a:t>
            </a: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TRUNCATE: залишає в дрібній частині певну кількість символів 1 SELECT TRUNCATE(1342.345, 2); -- 1342.34 ABS: повертає абсолютне значення числа. </a:t>
            </a:r>
          </a:p>
          <a:p>
            <a:pPr lvl="2"/>
            <a:r>
              <a:rPr lang="uk-UA" dirty="0">
                <a:highlight>
                  <a:srgbClr val="C0C0C0"/>
                </a:highlight>
                <a:latin typeface="Courier New" panose="02070309020205020404" pitchFamily="49" charset="0"/>
                <a:cs typeface="Courier New" panose="02070309020205020404" pitchFamily="49" charset="0"/>
              </a:rPr>
              <a:t>SELECT ABS(-123)   -- 123 </a:t>
            </a: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CEILING: повертає найменше ціле число, яке більше або дорівнює поточному значенню. </a:t>
            </a:r>
          </a:p>
          <a:p>
            <a:pPr lvl="2"/>
            <a:r>
              <a:rPr lang="uk-UA" dirty="0">
                <a:highlight>
                  <a:srgbClr val="C0C0C0"/>
                </a:highlight>
                <a:latin typeface="Courier New" panose="02070309020205020404" pitchFamily="49" charset="0"/>
                <a:cs typeface="Courier New" panose="02070309020205020404" pitchFamily="49" charset="0"/>
              </a:rPr>
              <a:t>SELECT CEILING(-123.45), -123 </a:t>
            </a:r>
          </a:p>
          <a:p>
            <a:pPr lvl="2"/>
            <a:r>
              <a:rPr lang="uk-UA" dirty="0">
                <a:highlight>
                  <a:srgbClr val="C0C0C0"/>
                </a:highlight>
                <a:latin typeface="Courier New" panose="02070309020205020404" pitchFamily="49" charset="0"/>
                <a:cs typeface="Courier New" panose="02070309020205020404" pitchFamily="49" charset="0"/>
              </a:rPr>
              <a:t>(SELECT CEILING(123.45)); -- 124 </a:t>
            </a: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FLOOR: повертає найбільше ціле число, яке менше або дорівнює поточному значенню. </a:t>
            </a:r>
          </a:p>
          <a:p>
            <a:pPr lvl="2"/>
            <a:r>
              <a:rPr lang="uk-UA" dirty="0">
                <a:highlight>
                  <a:srgbClr val="C0C0C0"/>
                </a:highlight>
                <a:latin typeface="Courier New" panose="02070309020205020404" pitchFamily="49" charset="0"/>
                <a:cs typeface="Courier New" panose="02070309020205020404" pitchFamily="49" charset="0"/>
              </a:rPr>
              <a:t>SELECT FLOOR(-123.45), -124 </a:t>
            </a:r>
          </a:p>
          <a:p>
            <a:pPr lvl="2"/>
            <a:r>
              <a:rPr lang="uk-UA" dirty="0">
                <a:highlight>
                  <a:srgbClr val="C0C0C0"/>
                </a:highlight>
                <a:latin typeface="Courier New" panose="02070309020205020404" pitchFamily="49" charset="0"/>
                <a:cs typeface="Courier New" panose="02070309020205020404" pitchFamily="49" charset="0"/>
              </a:rPr>
              <a:t>(SELECT FLOOR(123.45)); -- 123 </a:t>
            </a: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POWER: зводить число до певного ступеня. </a:t>
            </a:r>
          </a:p>
          <a:p>
            <a:pPr lvl="1"/>
            <a:r>
              <a:rPr lang="uk-UA" dirty="0">
                <a:latin typeface="Times New Roman" panose="02020603050405020304" pitchFamily="18" charset="0"/>
                <a:cs typeface="Times New Roman" panose="02020603050405020304" pitchFamily="18" charset="0"/>
              </a:rPr>
              <a:t>	</a:t>
            </a:r>
            <a:r>
              <a:rPr lang="uk-UA" dirty="0">
                <a:highlight>
                  <a:srgbClr val="C0C0C0"/>
                </a:highlight>
                <a:latin typeface="Courier New" panose="02070309020205020404" pitchFamily="49" charset="0"/>
                <a:cs typeface="Courier New" panose="02070309020205020404" pitchFamily="49" charset="0"/>
              </a:rPr>
              <a:t>SELECT POWER(5, 2),    -- 25 </a:t>
            </a:r>
          </a:p>
          <a:p>
            <a:pPr lvl="1"/>
            <a:r>
              <a:rPr lang="uk-UA" dirty="0">
                <a:highlight>
                  <a:srgbClr val="C0C0C0"/>
                </a:highlight>
                <a:latin typeface="Courier New" panose="02070309020205020404" pitchFamily="49" charset="0"/>
                <a:cs typeface="Courier New" panose="02070309020205020404" pitchFamily="49" charset="0"/>
              </a:rPr>
              <a:t>	(SELECT POWER(5, 3)); -- 125 </a:t>
            </a: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SQRT: одержує квадратний корінь числа. </a:t>
            </a:r>
          </a:p>
          <a:p>
            <a:r>
              <a:rPr lang="uk-UA" dirty="0">
                <a:latin typeface="Times New Roman" panose="02020603050405020304" pitchFamily="18" charset="0"/>
                <a:cs typeface="Times New Roman" panose="02020603050405020304" pitchFamily="18" charset="0"/>
              </a:rPr>
              <a:t>	</a:t>
            </a:r>
            <a:r>
              <a:rPr lang="uk-UA" dirty="0">
                <a:highlight>
                  <a:srgbClr val="C0C0C0"/>
                </a:highlight>
                <a:latin typeface="Courier New" panose="02070309020205020404" pitchFamily="49" charset="0"/>
                <a:cs typeface="Courier New" panose="02070309020205020404" pitchFamily="49" charset="0"/>
              </a:rPr>
              <a:t>SELECT SQRT(225); -- 15 </a:t>
            </a:r>
          </a:p>
        </p:txBody>
      </p:sp>
    </p:spTree>
    <p:extLst>
      <p:ext uri="{BB962C8B-B14F-4D97-AF65-F5344CB8AC3E}">
        <p14:creationId xmlns:p14="http://schemas.microsoft.com/office/powerpoint/2010/main" val="215745437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Заголовок 1">
            <a:extLst>
              <a:ext uri="{FF2B5EF4-FFF2-40B4-BE49-F238E27FC236}">
                <a16:creationId xmlns:a16="http://schemas.microsoft.com/office/drawing/2014/main" id="{5507BD9E-4431-6C98-5778-3AF26AC1C277}"/>
              </a:ext>
            </a:extLst>
          </p:cNvPr>
          <p:cNvSpPr txBox="1">
            <a:spLocks/>
          </p:cNvSpPr>
          <p:nvPr/>
        </p:nvSpPr>
        <p:spPr>
          <a:xfrm>
            <a:off x="0" y="1"/>
            <a:ext cx="12192000" cy="855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Вбудовані 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a:t>
            </a:r>
            <a:r>
              <a:rPr lang="ru-RU" dirty="0" err="1">
                <a:solidFill>
                  <a:srgbClr val="252525"/>
                </a:solidFill>
                <a:highlight>
                  <a:srgbClr val="FFFFFF"/>
                </a:highlight>
                <a:latin typeface="Times New Roman" panose="02020603050405020304" pitchFamily="18" charset="0"/>
                <a:cs typeface="Times New Roman" panose="02020603050405020304" pitchFamily="18" charset="0"/>
              </a:rPr>
              <a:t>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для </a:t>
            </a:r>
            <a:r>
              <a:rPr lang="ru-RU" dirty="0" err="1">
                <a:solidFill>
                  <a:srgbClr val="252525"/>
                </a:solidFill>
                <a:highlight>
                  <a:srgbClr val="FFFFFF"/>
                </a:highlight>
                <a:latin typeface="Times New Roman" panose="02020603050405020304" pitchFamily="18" charset="0"/>
                <a:cs typeface="Times New Roman" panose="02020603050405020304" pitchFamily="18" charset="0"/>
              </a:rPr>
              <a:t>роботи</a:t>
            </a:r>
            <a:r>
              <a:rPr lang="ru-RU" dirty="0">
                <a:solidFill>
                  <a:srgbClr val="252525"/>
                </a:solidFill>
                <a:highlight>
                  <a:srgbClr val="FFFFFF"/>
                </a:highlight>
                <a:latin typeface="Times New Roman" panose="02020603050405020304" pitchFamily="18" charset="0"/>
                <a:cs typeface="Times New Roman" panose="02020603050405020304" pitchFamily="18" charset="0"/>
              </a:rPr>
              <a:t> з числами</a:t>
            </a:r>
            <a:endParaRPr lang="uk-UA"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614E20B-6441-33BC-1083-DFF078700170}"/>
              </a:ext>
            </a:extLst>
          </p:cNvPr>
          <p:cNvSpPr txBox="1"/>
          <p:nvPr/>
        </p:nvSpPr>
        <p:spPr>
          <a:xfrm>
            <a:off x="491611" y="3214738"/>
            <a:ext cx="8572451" cy="461665"/>
          </a:xfrm>
          <a:prstGeom prst="rect">
            <a:avLst/>
          </a:prstGeom>
          <a:noFill/>
        </p:spPr>
        <p:txBody>
          <a:bodyPr wrap="square">
            <a:spAutoFit/>
          </a:bodyPr>
          <a:lstStyle/>
          <a:p>
            <a:pPr algn="l"/>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Наприклад, візьмемо таблицю:</a:t>
            </a:r>
          </a:p>
        </p:txBody>
      </p:sp>
      <p:sp>
        <p:nvSpPr>
          <p:cNvPr id="9" name="Rectangle 2">
            <a:extLst>
              <a:ext uri="{FF2B5EF4-FFF2-40B4-BE49-F238E27FC236}">
                <a16:creationId xmlns:a16="http://schemas.microsoft.com/office/drawing/2014/main" id="{952019F3-37FD-E8A7-BF68-214DBF44F554}"/>
              </a:ext>
            </a:extLst>
          </p:cNvPr>
          <p:cNvSpPr>
            <a:spLocks noChangeArrowheads="1"/>
          </p:cNvSpPr>
          <p:nvPr/>
        </p:nvSpPr>
        <p:spPr bwMode="auto">
          <a:xfrm>
            <a:off x="491612" y="3660996"/>
            <a:ext cx="12270658"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AUTO_INCREMENT PRIMARY KEY,</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VARCHAR(30)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DEFAULT 0,</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DECIMAL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733AAEFE-9917-0D73-6347-E896F3632D85}"/>
              </a:ext>
            </a:extLst>
          </p:cNvPr>
          <p:cNvSpPr txBox="1"/>
          <p:nvPr/>
        </p:nvSpPr>
        <p:spPr>
          <a:xfrm>
            <a:off x="491611" y="5574070"/>
            <a:ext cx="8937523" cy="461665"/>
          </a:xfrm>
          <a:prstGeom prst="rect">
            <a:avLst/>
          </a:prstGeom>
          <a:noFill/>
        </p:spPr>
        <p:txBody>
          <a:bodyPr wrap="square">
            <a:spAutoFit/>
          </a:bodyPr>
          <a:lstStyle/>
          <a:p>
            <a:pPr algn="l"/>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Округлимо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добуток</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ціни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товару на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кількість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цього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товару:</a:t>
            </a:r>
          </a:p>
        </p:txBody>
      </p:sp>
      <p:sp>
        <p:nvSpPr>
          <p:cNvPr id="12" name="Rectangle 3">
            <a:extLst>
              <a:ext uri="{FF2B5EF4-FFF2-40B4-BE49-F238E27FC236}">
                <a16:creationId xmlns:a16="http://schemas.microsoft.com/office/drawing/2014/main" id="{CDBF62F8-2814-B0CE-A7E6-AE7182B0BE16}"/>
              </a:ext>
            </a:extLst>
          </p:cNvPr>
          <p:cNvSpPr>
            <a:spLocks noChangeArrowheads="1"/>
          </p:cNvSpPr>
          <p:nvPr/>
        </p:nvSpPr>
        <p:spPr bwMode="auto">
          <a:xfrm>
            <a:off x="491612" y="6107838"/>
            <a:ext cx="537006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ROUND(</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2)</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4" name="TextBox 13">
            <a:extLst>
              <a:ext uri="{FF2B5EF4-FFF2-40B4-BE49-F238E27FC236}">
                <a16:creationId xmlns:a16="http://schemas.microsoft.com/office/drawing/2014/main" id="{5D6AA72E-35D9-C063-7CF1-07D6788A7127}"/>
              </a:ext>
            </a:extLst>
          </p:cNvPr>
          <p:cNvSpPr txBox="1"/>
          <p:nvPr/>
        </p:nvSpPr>
        <p:spPr>
          <a:xfrm>
            <a:off x="491610" y="855406"/>
            <a:ext cx="6449960" cy="2308324"/>
          </a:xfrm>
          <a:prstGeom prst="rect">
            <a:avLst/>
          </a:prstGeom>
          <a:noFill/>
        </p:spPr>
        <p:txBody>
          <a:bodyPr wrap="square">
            <a:spAutoFit/>
          </a:bodyPr>
          <a:lstStyle/>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SIGN: повертає -1, якщо число менше 0, і повертає 1, якщо число більше 0. Якщо число дорівнює 0, то повертає 0. </a:t>
            </a:r>
          </a:p>
          <a:p>
            <a:pPr lvl="1"/>
            <a:r>
              <a:rPr lang="uk-UA" dirty="0">
                <a:highlight>
                  <a:srgbClr val="C0C0C0"/>
                </a:highlight>
                <a:latin typeface="Courier New" panose="02070309020205020404" pitchFamily="49" charset="0"/>
                <a:cs typeface="Courier New" panose="02070309020205020404" pitchFamily="49" charset="0"/>
              </a:rPr>
              <a:t>	SELECT SIGN(-5),       -- -1 </a:t>
            </a:r>
          </a:p>
          <a:p>
            <a:pPr lvl="1"/>
            <a:r>
              <a:rPr lang="uk-UA" dirty="0">
                <a:highlight>
                  <a:srgbClr val="C0C0C0"/>
                </a:highlight>
                <a:latin typeface="Courier New" panose="02070309020205020404" pitchFamily="49" charset="0"/>
                <a:cs typeface="Courier New" panose="02070309020205020404" pitchFamily="49" charset="0"/>
              </a:rPr>
              <a:t>	(SELECT SIGN(7 )); -- 1 </a:t>
            </a: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RAND: генерує випадкове число з плаваючою точкою в діапазоні від 0 до 1. </a:t>
            </a:r>
          </a:p>
          <a:p>
            <a:pPr lvl="1"/>
            <a:r>
              <a:rPr lang="uk-UA" dirty="0">
                <a:highlight>
                  <a:srgbClr val="C0C0C0"/>
                </a:highlight>
                <a:latin typeface="Courier New" panose="02070309020205020404" pitchFamily="49" charset="0"/>
                <a:cs typeface="Courier New" panose="02070309020205020404" pitchFamily="49" charset="0"/>
              </a:rPr>
              <a:t>	SELECT RAND(); -- 0.707365088352935 </a:t>
            </a:r>
          </a:p>
          <a:p>
            <a:pPr lvl="1"/>
            <a:r>
              <a:rPr lang="uk-UA" dirty="0">
                <a:highlight>
                  <a:srgbClr val="C0C0C0"/>
                </a:highlight>
                <a:latin typeface="Courier New" panose="02070309020205020404" pitchFamily="49" charset="0"/>
                <a:cs typeface="Courier New" panose="02070309020205020404" pitchFamily="49" charset="0"/>
              </a:rPr>
              <a:t>	SELECT RAND(); - 0.173808327956812</a:t>
            </a:r>
          </a:p>
        </p:txBody>
      </p:sp>
    </p:spTree>
    <p:extLst>
      <p:ext uri="{BB962C8B-B14F-4D97-AF65-F5344CB8AC3E}">
        <p14:creationId xmlns:p14="http://schemas.microsoft.com/office/powerpoint/2010/main" val="171870917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D8FF6E6-E1DE-6304-5011-7D1FCE233FE4}"/>
              </a:ext>
            </a:extLst>
          </p:cNvPr>
          <p:cNvSpPr txBox="1">
            <a:spLocks/>
          </p:cNvSpPr>
          <p:nvPr/>
        </p:nvSpPr>
        <p:spPr>
          <a:xfrm>
            <a:off x="0" y="1"/>
            <a:ext cx="12192000" cy="855405"/>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Вбудовані 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a:t>
            </a:r>
            <a:r>
              <a:rPr lang="ru-RU" dirty="0" err="1">
                <a:solidFill>
                  <a:srgbClr val="252525"/>
                </a:solidFill>
                <a:highlight>
                  <a:srgbClr val="FFFFFF"/>
                </a:highlight>
                <a:latin typeface="Times New Roman" panose="02020603050405020304" pitchFamily="18" charset="0"/>
                <a:cs typeface="Times New Roman" panose="02020603050405020304" pitchFamily="18" charset="0"/>
              </a:rPr>
              <a:t>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a:t>
            </a:r>
            <a:r>
              <a:rPr lang="en-US" i="0" dirty="0">
                <a:solidFill>
                  <a:srgbClr val="000000"/>
                </a:solidFill>
                <a:effectLst/>
                <a:latin typeface="Times New Roman" panose="02020603050405020304" pitchFamily="18" charset="0"/>
                <a:cs typeface="Times New Roman" panose="02020603050405020304" pitchFamily="18" charset="0"/>
              </a:rPr>
              <a:t>CASE, IF, IFNULL, COALESCE</a:t>
            </a:r>
          </a:p>
        </p:txBody>
      </p:sp>
      <p:sp>
        <p:nvSpPr>
          <p:cNvPr id="6" name="TextBox 5">
            <a:extLst>
              <a:ext uri="{FF2B5EF4-FFF2-40B4-BE49-F238E27FC236}">
                <a16:creationId xmlns:a16="http://schemas.microsoft.com/office/drawing/2014/main" id="{6DE7A80D-EA7B-75B7-ED83-13BBDDEC8F3A}"/>
              </a:ext>
            </a:extLst>
          </p:cNvPr>
          <p:cNvSpPr txBox="1"/>
          <p:nvPr/>
        </p:nvSpPr>
        <p:spPr>
          <a:xfrm>
            <a:off x="231057" y="855406"/>
            <a:ext cx="11675807"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Функція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CASE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перевіряє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істинність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набору умов і,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залежно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результату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перевірки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повертати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той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чи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інший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результат.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функція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набуває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наступної</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форми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1F147274-8B8B-DDF8-3622-12D40D8D483F}"/>
              </a:ext>
            </a:extLst>
          </p:cNvPr>
          <p:cNvSpPr>
            <a:spLocks noChangeArrowheads="1"/>
          </p:cNvSpPr>
          <p:nvPr/>
        </p:nvSpPr>
        <p:spPr bwMode="auto">
          <a:xfrm>
            <a:off x="353962" y="1818533"/>
            <a:ext cx="11906864"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FF1493"/>
                </a:solidFill>
                <a:effectLst/>
                <a:latin typeface="Courier New" panose="02070309020205020404" pitchFamily="49" charset="0"/>
                <a:cs typeface="Courier New" panose="02070309020205020404" pitchFamily="49" charset="0"/>
              </a:rPr>
              <a:t>CASE</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WHEN умова_1 THEN результат_1</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WHEN умова_2 THEN результат_2</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WHEN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умова_N</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THEN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результат_N</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[ELSE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альтернативний_результат</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END</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CEDD1729-8B4A-067B-3006-00756CF511B0}"/>
              </a:ext>
            </a:extLst>
          </p:cNvPr>
          <p:cNvSpPr txBox="1"/>
          <p:nvPr/>
        </p:nvSpPr>
        <p:spPr>
          <a:xfrm>
            <a:off x="231057" y="3356715"/>
            <a:ext cx="9070259" cy="461665"/>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Візьмемо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прикладу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таку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Products:</a:t>
            </a:r>
            <a:endParaRPr lang="uk-UA" sz="2400" dirty="0">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59C51221-3F48-0207-7197-093DBF69E57C}"/>
              </a:ext>
            </a:extLst>
          </p:cNvPr>
          <p:cNvSpPr>
            <a:spLocks noChangeArrowheads="1"/>
          </p:cNvSpPr>
          <p:nvPr/>
        </p:nvSpPr>
        <p:spPr bwMode="auto">
          <a:xfrm>
            <a:off x="353962" y="3818380"/>
            <a:ext cx="11960944"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CREATE TABLE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Products</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Id</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 AUTO_INCREMENT PRIMARY KEY,</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ProductName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VARCHAR(30) </a:t>
            </a:r>
            <a:r>
              <a:rPr kumimoji="0" lang="uk-UA" altLang="uk-UA"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NOT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NULL</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Manufacturer</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VARCHAR(20) </a:t>
            </a:r>
            <a:r>
              <a:rPr kumimoji="0" lang="uk-UA" altLang="uk-UA"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NOT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NULL</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ProductCount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 DEFAULT 0,</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DECIMAL </a:t>
            </a:r>
            <a:r>
              <a:rPr kumimoji="0" lang="uk-UA" altLang="uk-UA"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NOT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NULL</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5022156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40673F-C60B-90C5-CD98-7184F0632EB7}"/>
              </a:ext>
            </a:extLst>
          </p:cNvPr>
          <p:cNvSpPr txBox="1"/>
          <p:nvPr/>
        </p:nvSpPr>
        <p:spPr>
          <a:xfrm>
            <a:off x="167148" y="855406"/>
            <a:ext cx="9360310" cy="461665"/>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Виконаємо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запит до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цієї</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використовуємо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функцію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CASE:</a:t>
            </a:r>
            <a:endParaRPr lang="uk-UA" sz="24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090F30BE-27B8-7554-4507-0D1CEC6AAC3A}"/>
              </a:ext>
            </a:extLst>
          </p:cNvPr>
          <p:cNvSpPr txBox="1">
            <a:spLocks/>
          </p:cNvSpPr>
          <p:nvPr/>
        </p:nvSpPr>
        <p:spPr>
          <a:xfrm>
            <a:off x="0" y="1"/>
            <a:ext cx="12192000" cy="855405"/>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Вбудовані 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a:t>
            </a:r>
            <a:r>
              <a:rPr lang="ru-RU" dirty="0" err="1">
                <a:solidFill>
                  <a:srgbClr val="252525"/>
                </a:solidFill>
                <a:highlight>
                  <a:srgbClr val="FFFFFF"/>
                </a:highlight>
                <a:latin typeface="Times New Roman" panose="02020603050405020304" pitchFamily="18" charset="0"/>
                <a:cs typeface="Times New Roman" panose="02020603050405020304" pitchFamily="18" charset="0"/>
              </a:rPr>
              <a:t>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a:t>
            </a:r>
            <a:r>
              <a:rPr lang="en-US" i="0" dirty="0">
                <a:solidFill>
                  <a:srgbClr val="000000"/>
                </a:solidFill>
                <a:effectLst/>
                <a:latin typeface="Times New Roman" panose="02020603050405020304" pitchFamily="18" charset="0"/>
                <a:cs typeface="Times New Roman" panose="02020603050405020304" pitchFamily="18" charset="0"/>
              </a:rPr>
              <a:t>CASE, IF, IFNULL, COALESCE</a:t>
            </a:r>
          </a:p>
        </p:txBody>
      </p:sp>
      <p:sp>
        <p:nvSpPr>
          <p:cNvPr id="8" name="Rectangle 2">
            <a:extLst>
              <a:ext uri="{FF2B5EF4-FFF2-40B4-BE49-F238E27FC236}">
                <a16:creationId xmlns:a16="http://schemas.microsoft.com/office/drawing/2014/main" id="{DBE20D3A-4081-05DD-1E4F-66FC047663CD}"/>
              </a:ext>
            </a:extLst>
          </p:cNvPr>
          <p:cNvSpPr>
            <a:spLocks noChangeArrowheads="1"/>
          </p:cNvSpPr>
          <p:nvPr/>
        </p:nvSpPr>
        <p:spPr bwMode="auto">
          <a:xfrm>
            <a:off x="344129" y="1317071"/>
            <a:ext cx="11847871"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ProductName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ProductCount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FF1493"/>
                </a:solidFill>
                <a:effectLst/>
                <a:latin typeface="Courier New" panose="02070309020205020404" pitchFamily="49" charset="0"/>
                <a:cs typeface="Courier New" panose="02070309020205020404" pitchFamily="49" charset="0"/>
              </a:rPr>
              <a:t>CASE</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WHEN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ProductCount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1 </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THEN 'Товар закінчився'</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WHEN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ProductCount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2 </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THEN 'Мало товару'</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WHEN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ProductCount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3 </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THEN 'Є в наявності'</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ELSE 'Багато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товара</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END AS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Category</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Products</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pic>
        <p:nvPicPr>
          <p:cNvPr id="10" name="Рисунок 9">
            <a:extLst>
              <a:ext uri="{FF2B5EF4-FFF2-40B4-BE49-F238E27FC236}">
                <a16:creationId xmlns:a16="http://schemas.microsoft.com/office/drawing/2014/main" id="{58E4697B-4601-E3EB-9136-F444EB0F0470}"/>
              </a:ext>
            </a:extLst>
          </p:cNvPr>
          <p:cNvPicPr>
            <a:picLocks noChangeAspect="1"/>
          </p:cNvPicPr>
          <p:nvPr/>
        </p:nvPicPr>
        <p:blipFill>
          <a:blip r:embed="rId2"/>
          <a:stretch>
            <a:fillRect/>
          </a:stretch>
        </p:blipFill>
        <p:spPr>
          <a:xfrm>
            <a:off x="6268064" y="1710811"/>
            <a:ext cx="4171950" cy="4448175"/>
          </a:xfrm>
          <a:prstGeom prst="rect">
            <a:avLst/>
          </a:prstGeom>
        </p:spPr>
      </p:pic>
    </p:spTree>
    <p:extLst>
      <p:ext uri="{BB962C8B-B14F-4D97-AF65-F5344CB8AC3E}">
        <p14:creationId xmlns:p14="http://schemas.microsoft.com/office/powerpoint/2010/main" val="283434554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20375F-79D3-FD06-3F92-0B2E22B74D3B}"/>
              </a:ext>
            </a:extLst>
          </p:cNvPr>
          <p:cNvSpPr txBox="1"/>
          <p:nvPr/>
        </p:nvSpPr>
        <p:spPr>
          <a:xfrm>
            <a:off x="245806" y="855406"/>
            <a:ext cx="11552904"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Функція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IF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залежно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результату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умовного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виразу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повертає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одне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із</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двох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Загальна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форма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функції</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виглядає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так:</a:t>
            </a:r>
            <a:endParaRPr lang="uk-UA" sz="24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FCC27D35-E55C-A5AA-8F5C-2538FB4DF73F}"/>
              </a:ext>
            </a:extLst>
          </p:cNvPr>
          <p:cNvSpPr txBox="1">
            <a:spLocks/>
          </p:cNvSpPr>
          <p:nvPr/>
        </p:nvSpPr>
        <p:spPr>
          <a:xfrm>
            <a:off x="0" y="1"/>
            <a:ext cx="12192000" cy="855405"/>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Вбудовані 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a:t>
            </a:r>
            <a:r>
              <a:rPr lang="ru-RU" dirty="0" err="1">
                <a:solidFill>
                  <a:srgbClr val="252525"/>
                </a:solidFill>
                <a:highlight>
                  <a:srgbClr val="FFFFFF"/>
                </a:highlight>
                <a:latin typeface="Times New Roman" panose="02020603050405020304" pitchFamily="18" charset="0"/>
                <a:cs typeface="Times New Roman" panose="02020603050405020304" pitchFamily="18" charset="0"/>
              </a:rPr>
              <a:t>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a:t>
            </a:r>
            <a:r>
              <a:rPr lang="en-US" i="0" dirty="0">
                <a:solidFill>
                  <a:srgbClr val="000000"/>
                </a:solidFill>
                <a:effectLst/>
                <a:latin typeface="Times New Roman" panose="02020603050405020304" pitchFamily="18" charset="0"/>
                <a:cs typeface="Times New Roman" panose="02020603050405020304" pitchFamily="18" charset="0"/>
              </a:rPr>
              <a:t>CASE, IF, IFNULL, COALESCE</a:t>
            </a:r>
          </a:p>
        </p:txBody>
      </p:sp>
      <p:sp>
        <p:nvSpPr>
          <p:cNvPr id="8" name="TextBox 7">
            <a:extLst>
              <a:ext uri="{FF2B5EF4-FFF2-40B4-BE49-F238E27FC236}">
                <a16:creationId xmlns:a16="http://schemas.microsoft.com/office/drawing/2014/main" id="{1C4B3B4C-EB26-9916-C209-5129E1D5F36E}"/>
              </a:ext>
            </a:extLst>
          </p:cNvPr>
          <p:cNvSpPr txBox="1"/>
          <p:nvPr/>
        </p:nvSpPr>
        <p:spPr>
          <a:xfrm>
            <a:off x="245806" y="1806365"/>
            <a:ext cx="6282812" cy="369332"/>
          </a:xfrm>
          <a:prstGeom prst="rect">
            <a:avLst/>
          </a:prstGeom>
          <a:noFill/>
        </p:spPr>
        <p:txBody>
          <a:bodyPr wrap="square">
            <a:spAutoFit/>
          </a:bodyPr>
          <a:lstStyle/>
          <a:p>
            <a:r>
              <a:rPr lang="ru-RU" b="0" i="0" dirty="0">
                <a:solidFill>
                  <a:srgbClr val="000000"/>
                </a:solidFill>
                <a:effectLst/>
                <a:highlight>
                  <a:srgbClr val="C0C0C0"/>
                </a:highlight>
                <a:latin typeface="Courier New" panose="02070309020205020404" pitchFamily="49" charset="0"/>
                <a:cs typeface="Courier New" panose="02070309020205020404" pitchFamily="49" charset="0"/>
              </a:rPr>
              <a:t>IF(</a:t>
            </a:r>
            <a:r>
              <a:rPr lang="ru-RU" b="0" i="0" dirty="0" err="1">
                <a:solidFill>
                  <a:srgbClr val="000000"/>
                </a:solidFill>
                <a:effectLst/>
                <a:highlight>
                  <a:srgbClr val="C0C0C0"/>
                </a:highlight>
                <a:latin typeface="Courier New" panose="02070309020205020404" pitchFamily="49" charset="0"/>
                <a:cs typeface="Courier New" panose="02070309020205020404" pitchFamily="49" charset="0"/>
              </a:rPr>
              <a:t>умова</a:t>
            </a:r>
            <a:r>
              <a:rPr lang="ru-RU" b="0" i="0" dirty="0">
                <a:solidFill>
                  <a:srgbClr val="000000"/>
                </a:solidFill>
                <a:effectLst/>
                <a:highlight>
                  <a:srgbClr val="C0C0C0"/>
                </a:highlight>
                <a:latin typeface="Courier New" panose="02070309020205020404" pitchFamily="49" charset="0"/>
                <a:cs typeface="Courier New" panose="02070309020205020404" pitchFamily="49" charset="0"/>
              </a:rPr>
              <a:t>, значення_1, значення_2)</a:t>
            </a:r>
            <a:endParaRPr lang="uk-UA" dirty="0">
              <a:highlight>
                <a:srgbClr val="C0C0C0"/>
              </a:highlight>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EB177093-E47A-D90F-B8BA-7440F1B01DE2}"/>
              </a:ext>
            </a:extLst>
          </p:cNvPr>
          <p:cNvSpPr txBox="1"/>
          <p:nvPr/>
        </p:nvSpPr>
        <p:spPr>
          <a:xfrm>
            <a:off x="245806" y="2175697"/>
            <a:ext cx="11552904"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Якщо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умова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що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передається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як перший параметр,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вірно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повертається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перше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інакше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повертається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друге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graphicFrame>
        <p:nvGraphicFramePr>
          <p:cNvPr id="11" name="Таблица 10">
            <a:extLst>
              <a:ext uri="{FF2B5EF4-FFF2-40B4-BE49-F238E27FC236}">
                <a16:creationId xmlns:a16="http://schemas.microsoft.com/office/drawing/2014/main" id="{1F1C0151-60A1-4AD7-C076-13720137B11C}"/>
              </a:ext>
            </a:extLst>
          </p:cNvPr>
          <p:cNvGraphicFramePr>
            <a:graphicFrameLocks noGrp="1"/>
          </p:cNvGraphicFramePr>
          <p:nvPr>
            <p:extLst>
              <p:ext uri="{D42A27DB-BD31-4B8C-83A1-F6EECF244321}">
                <p14:modId xmlns:p14="http://schemas.microsoft.com/office/powerpoint/2010/main" val="3818325532"/>
              </p:ext>
            </p:extLst>
          </p:nvPr>
        </p:nvGraphicFramePr>
        <p:xfrm>
          <a:off x="347745" y="3084508"/>
          <a:ext cx="7524278" cy="822960"/>
        </p:xfrm>
        <a:graphic>
          <a:graphicData uri="http://schemas.openxmlformats.org/drawingml/2006/table">
            <a:tbl>
              <a:tblPr/>
              <a:tblGrid>
                <a:gridCol w="7524278">
                  <a:extLst>
                    <a:ext uri="{9D8B030D-6E8A-4147-A177-3AD203B41FA5}">
                      <a16:colId xmlns:a16="http://schemas.microsoft.com/office/drawing/2014/main" val="3557361995"/>
                    </a:ext>
                  </a:extLst>
                </a:gridCol>
              </a:tblGrid>
              <a:tr h="0">
                <a:tc>
                  <a:txBody>
                    <a:bodyPr/>
                    <a:lstStyle/>
                    <a:p>
                      <a:pPr algn="l" fontAlgn="base"/>
                      <a:r>
                        <a:rPr lang="en-US" b="0" i="0" dirty="0">
                          <a:effectLst/>
                          <a:highlight>
                            <a:srgbClr val="C0C0C0"/>
                          </a:highlight>
                          <a:latin typeface="Courier New" panose="02070309020205020404" pitchFamily="49" charset="0"/>
                          <a:cs typeface="Courier New" panose="02070309020205020404" pitchFamily="49" charset="0"/>
                        </a:rPr>
                        <a:t>SELECT ProductName, Manufacturer,</a:t>
                      </a:r>
                    </a:p>
                    <a:p>
                      <a:pPr algn="l" fontAlgn="base"/>
                      <a:r>
                        <a:rPr lang="en-US" b="0" i="0" dirty="0">
                          <a:effectLst/>
                          <a:highlight>
                            <a:srgbClr val="C0C0C0"/>
                          </a:highlight>
                          <a:latin typeface="Courier New" panose="02070309020205020404" pitchFamily="49" charset="0"/>
                          <a:cs typeface="Courier New" panose="02070309020205020404" pitchFamily="49" charset="0"/>
                        </a:rPr>
                        <a:t>    IF(</a:t>
                      </a:r>
                      <a:r>
                        <a:rPr lang="en-US" b="0" i="0" dirty="0" err="1">
                          <a:effectLst/>
                          <a:highlight>
                            <a:srgbClr val="C0C0C0"/>
                          </a:highlight>
                          <a:latin typeface="Courier New" panose="02070309020205020404" pitchFamily="49" charset="0"/>
                          <a:cs typeface="Courier New" panose="02070309020205020404" pitchFamily="49" charset="0"/>
                        </a:rPr>
                        <a:t>ProductCount</a:t>
                      </a:r>
                      <a:r>
                        <a:rPr lang="en-US" b="0" i="0" dirty="0">
                          <a:effectLst/>
                          <a:highlight>
                            <a:srgbClr val="C0C0C0"/>
                          </a:highlight>
                          <a:latin typeface="Courier New" panose="02070309020205020404" pitchFamily="49" charset="0"/>
                          <a:cs typeface="Courier New" panose="02070309020205020404" pitchFamily="49" charset="0"/>
                        </a:rPr>
                        <a:t> &gt; 3, '</a:t>
                      </a:r>
                      <a:r>
                        <a:rPr lang="uk-UA" b="0" i="0" dirty="0" err="1">
                          <a:effectLst/>
                          <a:highlight>
                            <a:srgbClr val="C0C0C0"/>
                          </a:highlight>
                          <a:latin typeface="Courier New" panose="02070309020205020404" pitchFamily="49" charset="0"/>
                          <a:cs typeface="Courier New" panose="02070309020205020404" pitchFamily="49" charset="0"/>
                        </a:rPr>
                        <a:t>Много</a:t>
                      </a:r>
                      <a:r>
                        <a:rPr lang="uk-UA" b="0" i="0" dirty="0">
                          <a:effectLst/>
                          <a:highlight>
                            <a:srgbClr val="C0C0C0"/>
                          </a:highlight>
                          <a:latin typeface="Courier New" panose="02070309020205020404" pitchFamily="49" charset="0"/>
                          <a:cs typeface="Courier New" panose="02070309020205020404" pitchFamily="49" charset="0"/>
                        </a:rPr>
                        <a:t> </a:t>
                      </a:r>
                      <a:r>
                        <a:rPr lang="uk-UA" b="0" i="0" dirty="0" err="1">
                          <a:effectLst/>
                          <a:highlight>
                            <a:srgbClr val="C0C0C0"/>
                          </a:highlight>
                          <a:latin typeface="Courier New" panose="02070309020205020404" pitchFamily="49" charset="0"/>
                          <a:cs typeface="Courier New" panose="02070309020205020404" pitchFamily="49" charset="0"/>
                        </a:rPr>
                        <a:t>товара</a:t>
                      </a:r>
                      <a:r>
                        <a:rPr lang="uk-UA" b="0" i="0" dirty="0">
                          <a:effectLst/>
                          <a:highlight>
                            <a:srgbClr val="C0C0C0"/>
                          </a:highlight>
                          <a:latin typeface="Courier New" panose="02070309020205020404" pitchFamily="49" charset="0"/>
                          <a:cs typeface="Courier New" panose="02070309020205020404" pitchFamily="49" charset="0"/>
                        </a:rPr>
                        <a:t>', 'Мало </a:t>
                      </a:r>
                      <a:r>
                        <a:rPr lang="uk-UA" b="0" i="0" dirty="0" err="1">
                          <a:effectLst/>
                          <a:highlight>
                            <a:srgbClr val="C0C0C0"/>
                          </a:highlight>
                          <a:latin typeface="Courier New" panose="02070309020205020404" pitchFamily="49" charset="0"/>
                          <a:cs typeface="Courier New" panose="02070309020205020404" pitchFamily="49" charset="0"/>
                        </a:rPr>
                        <a:t>товара</a:t>
                      </a:r>
                      <a:r>
                        <a:rPr lang="uk-UA" b="0" i="0" dirty="0">
                          <a:effectLst/>
                          <a:highlight>
                            <a:srgbClr val="C0C0C0"/>
                          </a:highlight>
                          <a:latin typeface="Courier New" panose="02070309020205020404" pitchFamily="49" charset="0"/>
                          <a:cs typeface="Courier New" panose="02070309020205020404" pitchFamily="49" charset="0"/>
                        </a:rPr>
                        <a:t>')</a:t>
                      </a:r>
                    </a:p>
                    <a:p>
                      <a:pPr algn="l" fontAlgn="base"/>
                      <a:r>
                        <a:rPr lang="en-US" b="0" i="0" dirty="0">
                          <a:effectLst/>
                          <a:highlight>
                            <a:srgbClr val="C0C0C0"/>
                          </a:highlight>
                          <a:latin typeface="Courier New" panose="02070309020205020404" pitchFamily="49" charset="0"/>
                          <a:cs typeface="Courier New" panose="02070309020205020404" pitchFamily="49" charset="0"/>
                        </a:rPr>
                        <a:t>FROM Products;</a:t>
                      </a:r>
                    </a:p>
                  </a:txBody>
                  <a:tcPr marL="0" marR="0" marT="0" marB="0" anchor="ctr">
                    <a:lnL>
                      <a:noFill/>
                    </a:lnL>
                    <a:lnR>
                      <a:noFill/>
                    </a:lnR>
                    <a:lnT>
                      <a:noFill/>
                    </a:lnT>
                    <a:lnB>
                      <a:noFill/>
                    </a:lnB>
                    <a:noFill/>
                  </a:tcPr>
                </a:tc>
                <a:extLst>
                  <a:ext uri="{0D108BD9-81ED-4DB2-BD59-A6C34878D82A}">
                    <a16:rowId xmlns:a16="http://schemas.microsoft.com/office/drawing/2014/main" val="3227738258"/>
                  </a:ext>
                </a:extLst>
              </a:tr>
            </a:tbl>
          </a:graphicData>
        </a:graphic>
      </p:graphicFrame>
      <p:sp>
        <p:nvSpPr>
          <p:cNvPr id="12" name="Rectangle 2">
            <a:extLst>
              <a:ext uri="{FF2B5EF4-FFF2-40B4-BE49-F238E27FC236}">
                <a16:creationId xmlns:a16="http://schemas.microsoft.com/office/drawing/2014/main" id="{95A14377-9901-6FE2-9FCD-EB0D5A1B5F51}"/>
              </a:ext>
            </a:extLst>
          </p:cNvPr>
          <p:cNvSpPr>
            <a:spLocks noChangeArrowheads="1"/>
          </p:cNvSpPr>
          <p:nvPr/>
        </p:nvSpPr>
        <p:spPr bwMode="auto">
          <a:xfrm>
            <a:off x="2333625" y="35893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uk-UA" altLang="uk-UA" sz="1800" b="0" i="0" u="none" strike="noStrike" cap="none" normalizeH="0" baseline="0">
                <a:ln>
                  <a:noFill/>
                </a:ln>
                <a:solidFill>
                  <a:schemeClr val="tx1"/>
                </a:solidFill>
                <a:effectLst/>
                <a:latin typeface="Arial" panose="020B0604020202020204" pitchFamily="34" charset="0"/>
              </a:rPr>
            </a:br>
            <a:endParaRPr kumimoji="0" lang="uk-UA" altLang="uk-UA" sz="1800" b="0" i="0" u="none" strike="noStrike" cap="none" normalizeH="0" baseline="0">
              <a:ln>
                <a:noFill/>
              </a:ln>
              <a:solidFill>
                <a:schemeClr val="tx1"/>
              </a:solidFill>
              <a:effectLst/>
              <a:latin typeface="Arial" panose="020B0604020202020204" pitchFamily="34" charset="0"/>
            </a:endParaRPr>
          </a:p>
        </p:txBody>
      </p:sp>
      <p:pic>
        <p:nvPicPr>
          <p:cNvPr id="14" name="Рисунок 13">
            <a:extLst>
              <a:ext uri="{FF2B5EF4-FFF2-40B4-BE49-F238E27FC236}">
                <a16:creationId xmlns:a16="http://schemas.microsoft.com/office/drawing/2014/main" id="{6104DD3F-E178-7D7C-1EFF-B0A3EEA0E197}"/>
              </a:ext>
            </a:extLst>
          </p:cNvPr>
          <p:cNvPicPr>
            <a:picLocks noChangeAspect="1"/>
          </p:cNvPicPr>
          <p:nvPr/>
        </p:nvPicPr>
        <p:blipFill>
          <a:blip r:embed="rId2"/>
          <a:stretch>
            <a:fillRect/>
          </a:stretch>
        </p:blipFill>
        <p:spPr>
          <a:xfrm>
            <a:off x="4378503" y="3907468"/>
            <a:ext cx="4300230" cy="2536033"/>
          </a:xfrm>
          <a:prstGeom prst="rect">
            <a:avLst/>
          </a:prstGeom>
        </p:spPr>
      </p:pic>
    </p:spTree>
    <p:extLst>
      <p:ext uri="{BB962C8B-B14F-4D97-AF65-F5344CB8AC3E}">
        <p14:creationId xmlns:p14="http://schemas.microsoft.com/office/powerpoint/2010/main" val="207741146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1EF195E-223E-D97D-0810-26C10734DB9A}"/>
              </a:ext>
            </a:extLst>
          </p:cNvPr>
          <p:cNvSpPr txBox="1"/>
          <p:nvPr/>
        </p:nvSpPr>
        <p:spPr>
          <a:xfrm>
            <a:off x="196645" y="855406"/>
            <a:ext cx="11641394"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Функція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IFNULL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перевіряє значення певного виразу. Якщо воно дорівнює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NULL,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то функція повертає значення, яке передається як другий параметр:</a:t>
            </a:r>
            <a:endParaRPr lang="uk-UA" sz="2400" dirty="0">
              <a:latin typeface="Times New Roman" panose="02020603050405020304" pitchFamily="18" charset="0"/>
              <a:cs typeface="Times New Roman" panose="02020603050405020304" pitchFamily="18" charset="0"/>
            </a:endParaRPr>
          </a:p>
        </p:txBody>
      </p:sp>
      <p:sp>
        <p:nvSpPr>
          <p:cNvPr id="8" name="Заголовок 1">
            <a:extLst>
              <a:ext uri="{FF2B5EF4-FFF2-40B4-BE49-F238E27FC236}">
                <a16:creationId xmlns:a16="http://schemas.microsoft.com/office/drawing/2014/main" id="{D4F219F7-3AA2-29A3-9185-ABF851F5C512}"/>
              </a:ext>
            </a:extLst>
          </p:cNvPr>
          <p:cNvSpPr txBox="1">
            <a:spLocks/>
          </p:cNvSpPr>
          <p:nvPr/>
        </p:nvSpPr>
        <p:spPr>
          <a:xfrm>
            <a:off x="0" y="1"/>
            <a:ext cx="12192000" cy="855405"/>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Вбудовані 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a:t>
            </a:r>
            <a:r>
              <a:rPr lang="ru-RU" dirty="0" err="1">
                <a:solidFill>
                  <a:srgbClr val="252525"/>
                </a:solidFill>
                <a:highlight>
                  <a:srgbClr val="FFFFFF"/>
                </a:highlight>
                <a:latin typeface="Times New Roman" panose="02020603050405020304" pitchFamily="18" charset="0"/>
                <a:cs typeface="Times New Roman" panose="02020603050405020304" pitchFamily="18" charset="0"/>
              </a:rPr>
              <a:t>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a:t>
            </a:r>
            <a:r>
              <a:rPr lang="en-US" i="0" dirty="0">
                <a:solidFill>
                  <a:srgbClr val="000000"/>
                </a:solidFill>
                <a:effectLst/>
                <a:latin typeface="Times New Roman" panose="02020603050405020304" pitchFamily="18" charset="0"/>
                <a:cs typeface="Times New Roman" panose="02020603050405020304" pitchFamily="18" charset="0"/>
              </a:rPr>
              <a:t>CASE, IF, IFNULL, COALESCE</a:t>
            </a:r>
          </a:p>
        </p:txBody>
      </p:sp>
      <p:sp>
        <p:nvSpPr>
          <p:cNvPr id="10" name="TextBox 9">
            <a:extLst>
              <a:ext uri="{FF2B5EF4-FFF2-40B4-BE49-F238E27FC236}">
                <a16:creationId xmlns:a16="http://schemas.microsoft.com/office/drawing/2014/main" id="{7ECB86E6-E2CB-B3AB-E105-418FD38BAC76}"/>
              </a:ext>
            </a:extLst>
          </p:cNvPr>
          <p:cNvSpPr txBox="1"/>
          <p:nvPr/>
        </p:nvSpPr>
        <p:spPr>
          <a:xfrm>
            <a:off x="196645" y="1710811"/>
            <a:ext cx="6282812" cy="369332"/>
          </a:xfrm>
          <a:prstGeom prst="rect">
            <a:avLst/>
          </a:prstGeom>
          <a:noFill/>
        </p:spPr>
        <p:txBody>
          <a:bodyPr wrap="square">
            <a:spAutoFit/>
          </a:bodyPr>
          <a:lstStyle/>
          <a:p>
            <a:r>
              <a:rPr lang="en-US" b="0" i="0" dirty="0">
                <a:solidFill>
                  <a:srgbClr val="000000"/>
                </a:solidFill>
                <a:effectLst/>
                <a:highlight>
                  <a:srgbClr val="F5F5FA"/>
                </a:highlight>
                <a:latin typeface="SFMono-Regular"/>
              </a:rPr>
              <a:t>IFNULL(</a:t>
            </a:r>
            <a:r>
              <a:rPr lang="uk-UA" b="0" i="0" dirty="0">
                <a:solidFill>
                  <a:srgbClr val="000000"/>
                </a:solidFill>
                <a:effectLst/>
                <a:highlight>
                  <a:srgbClr val="F5F5FA"/>
                </a:highlight>
                <a:latin typeface="SFMono-Regular"/>
              </a:rPr>
              <a:t>вираз, значення)</a:t>
            </a:r>
            <a:endParaRPr lang="uk-UA" dirty="0"/>
          </a:p>
        </p:txBody>
      </p:sp>
      <p:sp>
        <p:nvSpPr>
          <p:cNvPr id="12" name="TextBox 11">
            <a:extLst>
              <a:ext uri="{FF2B5EF4-FFF2-40B4-BE49-F238E27FC236}">
                <a16:creationId xmlns:a16="http://schemas.microsoft.com/office/drawing/2014/main" id="{6894B45F-59CF-AE71-721F-6A7A76EC9B25}"/>
              </a:ext>
            </a:extLst>
          </p:cNvPr>
          <p:cNvSpPr txBox="1"/>
          <p:nvPr/>
        </p:nvSpPr>
        <p:spPr>
          <a:xfrm>
            <a:off x="196645" y="2046180"/>
            <a:ext cx="6282812" cy="461665"/>
          </a:xfrm>
          <a:prstGeom prst="rect">
            <a:avLst/>
          </a:prstGeom>
          <a:noFill/>
        </p:spPr>
        <p:txBody>
          <a:bodyPr wrap="square">
            <a:spAutoFit/>
          </a:bodyPr>
          <a:lstStyle/>
          <a:p>
            <a:pPr algn="l"/>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Наприклад, візьмемо таку таблицю</a:t>
            </a:r>
          </a:p>
        </p:txBody>
      </p:sp>
      <p:sp>
        <p:nvSpPr>
          <p:cNvPr id="13" name="Rectangle 2">
            <a:extLst>
              <a:ext uri="{FF2B5EF4-FFF2-40B4-BE49-F238E27FC236}">
                <a16:creationId xmlns:a16="http://schemas.microsoft.com/office/drawing/2014/main" id="{006718B2-597A-1AAD-795A-8A40EF6F26FD}"/>
              </a:ext>
            </a:extLst>
          </p:cNvPr>
          <p:cNvSpPr>
            <a:spLocks noChangeArrowheads="1"/>
          </p:cNvSpPr>
          <p:nvPr/>
        </p:nvSpPr>
        <p:spPr bwMode="auto">
          <a:xfrm>
            <a:off x="314633" y="2412947"/>
            <a:ext cx="1152340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CREATE TABLE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Clients</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Id</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 AUTO_INCREMENT PRIMARY KEY,</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FirstName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VARCHAR(20) </a:t>
            </a:r>
            <a:r>
              <a:rPr kumimoji="0" lang="uk-UA" altLang="uk-UA"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NOT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NULL</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LastName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VARCHAR(20) </a:t>
            </a:r>
            <a:r>
              <a:rPr kumimoji="0" lang="uk-UA" altLang="uk-UA"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NOT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NULL</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Phone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VARCHAR(20) </a:t>
            </a:r>
            <a:r>
              <a:rPr kumimoji="0" lang="uk-UA" altLang="uk-UA"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NULL</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Email</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VARCHAR(20) </a:t>
            </a:r>
            <a:r>
              <a:rPr kumimoji="0" lang="uk-UA" altLang="uk-UA"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NULL</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INSERT INTO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Clients</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FirstName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LastName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Phone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Email</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VALUES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Tom</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Smith</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'+36436734', </a:t>
            </a:r>
            <a:r>
              <a:rPr kumimoji="0" lang="uk-UA" altLang="uk-UA"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NULL</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Bob</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Simpson</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NULL</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NULL</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5" name="TextBox 14">
            <a:extLst>
              <a:ext uri="{FF2B5EF4-FFF2-40B4-BE49-F238E27FC236}">
                <a16:creationId xmlns:a16="http://schemas.microsoft.com/office/drawing/2014/main" id="{ECF07BF1-C7D7-7F47-0407-FEDD415D8F74}"/>
              </a:ext>
            </a:extLst>
          </p:cNvPr>
          <p:cNvSpPr txBox="1"/>
          <p:nvPr/>
        </p:nvSpPr>
        <p:spPr>
          <a:xfrm>
            <a:off x="196645" y="5068535"/>
            <a:ext cx="8544232" cy="461665"/>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І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застосовуємо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при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отриманні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функцію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IFNULL:</a:t>
            </a:r>
            <a:endParaRPr lang="uk-UA" sz="2400" dirty="0">
              <a:latin typeface="Times New Roman" panose="02020603050405020304" pitchFamily="18" charset="0"/>
              <a:cs typeface="Times New Roman" panose="02020603050405020304" pitchFamily="18" charset="0"/>
            </a:endParaRPr>
          </a:p>
        </p:txBody>
      </p:sp>
      <p:sp>
        <p:nvSpPr>
          <p:cNvPr id="16" name="Rectangle 3">
            <a:extLst>
              <a:ext uri="{FF2B5EF4-FFF2-40B4-BE49-F238E27FC236}">
                <a16:creationId xmlns:a16="http://schemas.microsoft.com/office/drawing/2014/main" id="{68E855F9-9982-D3D8-DA0C-5A817311E966}"/>
              </a:ext>
            </a:extLst>
          </p:cNvPr>
          <p:cNvSpPr>
            <a:spLocks noChangeArrowheads="1"/>
          </p:cNvSpPr>
          <p:nvPr/>
        </p:nvSpPr>
        <p:spPr bwMode="auto">
          <a:xfrm>
            <a:off x="314633" y="5530200"/>
            <a:ext cx="1227065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FirstName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LastName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IFNULL(</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Phone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'не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определено</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AS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Phone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IFNULL(</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Email</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неизвестно</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AS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Email</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Clients</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pic>
        <p:nvPicPr>
          <p:cNvPr id="18" name="Рисунок 17">
            <a:extLst>
              <a:ext uri="{FF2B5EF4-FFF2-40B4-BE49-F238E27FC236}">
                <a16:creationId xmlns:a16="http://schemas.microsoft.com/office/drawing/2014/main" id="{9DEEDE44-D341-2353-7152-4808A2AF0A3A}"/>
              </a:ext>
            </a:extLst>
          </p:cNvPr>
          <p:cNvPicPr>
            <a:picLocks noChangeAspect="1"/>
          </p:cNvPicPr>
          <p:nvPr/>
        </p:nvPicPr>
        <p:blipFill>
          <a:blip r:embed="rId2"/>
          <a:stretch>
            <a:fillRect/>
          </a:stretch>
        </p:blipFill>
        <p:spPr>
          <a:xfrm>
            <a:off x="7509541" y="4279622"/>
            <a:ext cx="4485814" cy="2170829"/>
          </a:xfrm>
          <a:prstGeom prst="rect">
            <a:avLst/>
          </a:prstGeom>
        </p:spPr>
      </p:pic>
    </p:spTree>
    <p:extLst>
      <p:ext uri="{BB962C8B-B14F-4D97-AF65-F5344CB8AC3E}">
        <p14:creationId xmlns:p14="http://schemas.microsoft.com/office/powerpoint/2010/main" val="338439244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511E9E0-C7E2-2302-B900-0BCA99A3DC38}"/>
              </a:ext>
            </a:extLst>
          </p:cNvPr>
          <p:cNvSpPr txBox="1">
            <a:spLocks/>
          </p:cNvSpPr>
          <p:nvPr/>
        </p:nvSpPr>
        <p:spPr>
          <a:xfrm>
            <a:off x="0" y="1"/>
            <a:ext cx="12192000" cy="855405"/>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Вбудовані 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a:t>
            </a:r>
            <a:r>
              <a:rPr lang="ru-RU" dirty="0" err="1">
                <a:solidFill>
                  <a:srgbClr val="252525"/>
                </a:solidFill>
                <a:highlight>
                  <a:srgbClr val="FFFFFF"/>
                </a:highlight>
                <a:latin typeface="Times New Roman" panose="02020603050405020304" pitchFamily="18" charset="0"/>
                <a:cs typeface="Times New Roman" panose="02020603050405020304" pitchFamily="18" charset="0"/>
              </a:rPr>
              <a:t>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a:t>
            </a:r>
            <a:r>
              <a:rPr lang="en-US" i="0" dirty="0">
                <a:solidFill>
                  <a:srgbClr val="000000"/>
                </a:solidFill>
                <a:effectLst/>
                <a:latin typeface="Times New Roman" panose="02020603050405020304" pitchFamily="18" charset="0"/>
                <a:cs typeface="Times New Roman" panose="02020603050405020304" pitchFamily="18" charset="0"/>
              </a:rPr>
              <a:t>CASE, IF, IFNULL, COALESCE</a:t>
            </a:r>
          </a:p>
        </p:txBody>
      </p:sp>
      <p:sp>
        <p:nvSpPr>
          <p:cNvPr id="6" name="TextBox 5">
            <a:extLst>
              <a:ext uri="{FF2B5EF4-FFF2-40B4-BE49-F238E27FC236}">
                <a16:creationId xmlns:a16="http://schemas.microsoft.com/office/drawing/2014/main" id="{5B8A908C-60DC-6235-807E-361573169EA7}"/>
              </a:ext>
            </a:extLst>
          </p:cNvPr>
          <p:cNvSpPr txBox="1"/>
          <p:nvPr/>
        </p:nvSpPr>
        <p:spPr>
          <a:xfrm>
            <a:off x="309715" y="855406"/>
            <a:ext cx="11321845"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Функція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COALESCE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приймає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список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повертає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перше з них, яке не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дорівнює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NULL:</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DE6BF6E0-C766-8BFC-31BD-04FB9CE1D780}"/>
              </a:ext>
            </a:extLst>
          </p:cNvPr>
          <p:cNvSpPr>
            <a:spLocks noChangeArrowheads="1"/>
          </p:cNvSpPr>
          <p:nvPr/>
        </p:nvSpPr>
        <p:spPr bwMode="auto">
          <a:xfrm>
            <a:off x="309715" y="1684207"/>
            <a:ext cx="397384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COALESCE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(вираз_1, вираз_2,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вираз_N</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
        <p:nvSpPr>
          <p:cNvPr id="9" name="TextBox 8">
            <a:extLst>
              <a:ext uri="{FF2B5EF4-FFF2-40B4-BE49-F238E27FC236}">
                <a16:creationId xmlns:a16="http://schemas.microsoft.com/office/drawing/2014/main" id="{952BC31A-9269-3A7C-2ED5-F53E9A876915}"/>
              </a:ext>
            </a:extLst>
          </p:cNvPr>
          <p:cNvSpPr txBox="1"/>
          <p:nvPr/>
        </p:nvSpPr>
        <p:spPr>
          <a:xfrm>
            <a:off x="309715" y="1981651"/>
            <a:ext cx="11321845"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виберемо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Clients</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користувачів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і в контактах у них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визначимо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телефон,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або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електронну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адресу,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якщо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вони не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рівні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NULL:</a:t>
            </a:r>
            <a:endParaRPr lang="uk-UA" sz="2400" dirty="0">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72795CBD-A57F-D74A-1CDF-2ADF874DD92A}"/>
              </a:ext>
            </a:extLst>
          </p:cNvPr>
          <p:cNvSpPr>
            <a:spLocks noChangeArrowheads="1"/>
          </p:cNvSpPr>
          <p:nvPr/>
        </p:nvSpPr>
        <p:spPr bwMode="auto">
          <a:xfrm>
            <a:off x="309715" y="2800083"/>
            <a:ext cx="633667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FirstName, LastName,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COALESCE</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(Phone, Email, 'не определено') AS Contacts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Clients;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CA11B9C1-BBFA-34BA-D8DC-26BB33614661}"/>
              </a:ext>
            </a:extLst>
          </p:cNvPr>
          <p:cNvSpPr txBox="1"/>
          <p:nvPr/>
        </p:nvSpPr>
        <p:spPr>
          <a:xfrm>
            <a:off x="309715" y="3532758"/>
            <a:ext cx="11321845" cy="1200329"/>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Тобто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цьому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випадку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телефон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повертається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якщо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він</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визначений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Якщо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його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визначено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повертається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електронна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адреса.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Якщо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й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електронна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адреса не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визначена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повертається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рядок "не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визначено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886535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67BD8A-2EFF-74AF-1DB2-5FDF4D31ED1B}"/>
              </a:ext>
            </a:extLst>
          </p:cNvPr>
          <p:cNvSpPr>
            <a:spLocks noGrp="1"/>
          </p:cNvSpPr>
          <p:nvPr>
            <p:ph type="title"/>
          </p:nvPr>
        </p:nvSpPr>
        <p:spPr>
          <a:xfrm>
            <a:off x="0" y="0"/>
            <a:ext cx="12192000" cy="681037"/>
          </a:xfrm>
        </p:spPr>
        <p:txBody>
          <a:bodyPr>
            <a:normAutofit/>
          </a:bodyPr>
          <a:lstStyle/>
          <a:p>
            <a:pPr algn="ctr"/>
            <a:r>
              <a:rPr lang="uk-UA" sz="4000" b="0" i="0" dirty="0">
                <a:solidFill>
                  <a:srgbClr val="252525"/>
                </a:solidFill>
                <a:effectLst/>
                <a:highlight>
                  <a:srgbClr val="FFFFFF"/>
                </a:highlight>
                <a:latin typeface="Times New Roman" panose="02020603050405020304" pitchFamily="18" charset="0"/>
                <a:cs typeface="Times New Roman" panose="02020603050405020304" pitchFamily="18" charset="0"/>
              </a:rPr>
              <a:t>Виконання команд. Метод </a:t>
            </a:r>
            <a:r>
              <a:rPr lang="en-US" sz="4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executeUpdate</a:t>
            </a:r>
            <a:endParaRPr lang="uk-UA"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5791141-4BBB-F9BF-2D76-DEDB3E0C4B75}"/>
              </a:ext>
            </a:extLst>
          </p:cNvPr>
          <p:cNvSpPr txBox="1"/>
          <p:nvPr/>
        </p:nvSpPr>
        <p:spPr>
          <a:xfrm>
            <a:off x="216309" y="681037"/>
            <a:ext cx="11651225" cy="1569660"/>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Для взаємодії з базою даних програма відправляє серверу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MySQL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команди мовою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SQL.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Щоб виконати команду, спочатку необхідно створити об'єкт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Statement. </a:t>
            </a:r>
            <a:endPar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endParaRPr>
          </a:p>
          <a:p>
            <a:endParaRPr lang="uk-UA" sz="2400" dirty="0">
              <a:solidFill>
                <a:srgbClr val="252525"/>
              </a:solidFill>
              <a:highlight>
                <a:srgbClr val="FFFFFF"/>
              </a:highlight>
              <a:latin typeface="Times New Roman" panose="02020603050405020304" pitchFamily="18" charset="0"/>
              <a:cs typeface="Times New Roman" panose="02020603050405020304" pitchFamily="18" charset="0"/>
            </a:endParaRPr>
          </a:p>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Для створення об'єкта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Connection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викликається метод </a:t>
            </a:r>
            <a:r>
              <a:rPr lang="en-US"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createStatement</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F523720-F88B-46C6-B25D-78B72EDF563A}"/>
              </a:ext>
            </a:extLst>
          </p:cNvPr>
          <p:cNvSpPr txBox="1"/>
          <p:nvPr/>
        </p:nvSpPr>
        <p:spPr>
          <a:xfrm>
            <a:off x="216309" y="2250697"/>
            <a:ext cx="6096000" cy="307777"/>
          </a:xfrm>
          <a:prstGeom prst="rect">
            <a:avLst/>
          </a:prstGeom>
          <a:noFill/>
        </p:spPr>
        <p:txBody>
          <a:bodyPr wrap="square">
            <a:spAutoFit/>
          </a:bodyPr>
          <a:lstStyle/>
          <a:p>
            <a:r>
              <a:rPr lang="en-US" sz="1400" b="0" i="0" dirty="0">
                <a:solidFill>
                  <a:srgbClr val="000000"/>
                </a:solidFill>
                <a:effectLst/>
                <a:highlight>
                  <a:srgbClr val="C0C0C0"/>
                </a:highlight>
                <a:latin typeface="Courier New" panose="02070309020205020404" pitchFamily="49" charset="0"/>
                <a:cs typeface="Courier New" panose="02070309020205020404" pitchFamily="49" charset="0"/>
              </a:rPr>
              <a:t>Statement </a:t>
            </a:r>
            <a:r>
              <a:rPr lang="en-US" sz="1400" b="0" i="0" dirty="0" err="1">
                <a:solidFill>
                  <a:srgbClr val="000000"/>
                </a:solidFill>
                <a:effectLst/>
                <a:highlight>
                  <a:srgbClr val="C0C0C0"/>
                </a:highlight>
                <a:latin typeface="Courier New" panose="02070309020205020404" pitchFamily="49" charset="0"/>
                <a:cs typeface="Courier New" panose="02070309020205020404" pitchFamily="49" charset="0"/>
              </a:rPr>
              <a:t>statement</a:t>
            </a:r>
            <a:r>
              <a:rPr lang="en-US" sz="1400" b="0" i="0" dirty="0">
                <a:solidFill>
                  <a:srgbClr val="000000"/>
                </a:solidFill>
                <a:effectLst/>
                <a:highlight>
                  <a:srgbClr val="C0C0C0"/>
                </a:highlight>
                <a:latin typeface="Courier New" panose="02070309020205020404" pitchFamily="49" charset="0"/>
                <a:cs typeface="Courier New" panose="02070309020205020404" pitchFamily="49" charset="0"/>
              </a:rPr>
              <a:t> = </a:t>
            </a:r>
            <a:r>
              <a:rPr lang="en-US" sz="1400" b="0" i="0" dirty="0" err="1">
                <a:solidFill>
                  <a:srgbClr val="000000"/>
                </a:solidFill>
                <a:effectLst/>
                <a:highlight>
                  <a:srgbClr val="C0C0C0"/>
                </a:highlight>
                <a:latin typeface="Courier New" panose="02070309020205020404" pitchFamily="49" charset="0"/>
                <a:cs typeface="Courier New" panose="02070309020205020404" pitchFamily="49" charset="0"/>
              </a:rPr>
              <a:t>conn.createStatement</a:t>
            </a:r>
            <a:r>
              <a:rPr lang="en-US" sz="1400" b="0" i="0" dirty="0">
                <a:solidFill>
                  <a:srgbClr val="000000"/>
                </a:solidFill>
                <a:effectLst/>
                <a:highlight>
                  <a:srgbClr val="C0C0C0"/>
                </a:highlight>
                <a:latin typeface="Courier New" panose="02070309020205020404" pitchFamily="49" charset="0"/>
                <a:cs typeface="Courier New" panose="02070309020205020404" pitchFamily="49" charset="0"/>
              </a:rPr>
              <a:t>();</a:t>
            </a:r>
            <a:endParaRPr lang="uk-UA" sz="1400" dirty="0">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6EEF4823-9643-297D-283C-2AC64797FC5C}"/>
              </a:ext>
            </a:extLst>
          </p:cNvPr>
          <p:cNvSpPr txBox="1"/>
          <p:nvPr/>
        </p:nvSpPr>
        <p:spPr>
          <a:xfrm>
            <a:off x="216308" y="2681095"/>
            <a:ext cx="11651225" cy="3785652"/>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Для виконання команд SQL у класі </a:t>
            </a:r>
            <a:r>
              <a:rPr lang="uk-UA" sz="2400" dirty="0" err="1">
                <a:latin typeface="Times New Roman" panose="02020603050405020304" pitchFamily="18" charset="0"/>
                <a:cs typeface="Times New Roman" panose="02020603050405020304" pitchFamily="18" charset="0"/>
              </a:rPr>
              <a:t>Statement</a:t>
            </a:r>
            <a:r>
              <a:rPr lang="uk-UA" sz="2400" dirty="0">
                <a:latin typeface="Times New Roman" panose="02020603050405020304" pitchFamily="18" charset="0"/>
                <a:cs typeface="Times New Roman" panose="02020603050405020304" pitchFamily="18" charset="0"/>
              </a:rPr>
              <a:t> визначено три методи: </a:t>
            </a:r>
          </a:p>
          <a:p>
            <a:pPr marL="342900" indent="-342900">
              <a:buFont typeface="Arial" panose="020B0604020202020204" pitchFamily="34" charset="0"/>
              <a:buChar char="•"/>
            </a:pPr>
            <a:r>
              <a:rPr lang="uk-UA" sz="2400" dirty="0" err="1">
                <a:latin typeface="Times New Roman" panose="02020603050405020304" pitchFamily="18" charset="0"/>
                <a:cs typeface="Times New Roman" panose="02020603050405020304" pitchFamily="18" charset="0"/>
              </a:rPr>
              <a:t>executeUpdate</a:t>
            </a:r>
            <a:r>
              <a:rPr lang="uk-UA" sz="2400" dirty="0">
                <a:latin typeface="Times New Roman" panose="02020603050405020304" pitchFamily="18" charset="0"/>
                <a:cs typeface="Times New Roman" panose="02020603050405020304" pitchFamily="18" charset="0"/>
              </a:rPr>
              <a:t>: виконує такі команди, як INSERT, UPDATE, DELETE, CREATE TABLE, DROP TABLE. Як результат повертає кількість рядків, порушених операцією (наприклад, кількість доданих, змінених чи віддалених рядків), або 0, якщо жодна рядок не торкнута операцією або якщо команда не змінює вміст таблиці (наприклад, команда створення нової таблиці) </a:t>
            </a:r>
          </a:p>
          <a:p>
            <a:pPr marL="342900" indent="-342900">
              <a:buFont typeface="Arial" panose="020B0604020202020204" pitchFamily="34" charset="0"/>
              <a:buChar char="•"/>
            </a:pPr>
            <a:r>
              <a:rPr lang="uk-UA" sz="2400" dirty="0" err="1">
                <a:latin typeface="Times New Roman" panose="02020603050405020304" pitchFamily="18" charset="0"/>
                <a:cs typeface="Times New Roman" panose="02020603050405020304" pitchFamily="18" charset="0"/>
              </a:rPr>
              <a:t>executeQuery</a:t>
            </a:r>
            <a:r>
              <a:rPr lang="uk-UA" sz="2400" dirty="0">
                <a:latin typeface="Times New Roman" panose="02020603050405020304" pitchFamily="18" charset="0"/>
                <a:cs typeface="Times New Roman" panose="02020603050405020304" pitchFamily="18" charset="0"/>
              </a:rPr>
              <a:t>: виконує команду SELECT. Повертає об'єкт </a:t>
            </a:r>
            <a:r>
              <a:rPr lang="uk-UA" sz="2400" dirty="0" err="1">
                <a:latin typeface="Times New Roman" panose="02020603050405020304" pitchFamily="18" charset="0"/>
                <a:cs typeface="Times New Roman" panose="02020603050405020304" pitchFamily="18" charset="0"/>
              </a:rPr>
              <a:t>ResultSet</a:t>
            </a:r>
            <a:r>
              <a:rPr lang="uk-UA" sz="2400" dirty="0">
                <a:latin typeface="Times New Roman" panose="02020603050405020304" pitchFamily="18" charset="0"/>
                <a:cs typeface="Times New Roman" panose="02020603050405020304" pitchFamily="18" charset="0"/>
              </a:rPr>
              <a:t>, який містить результати запиту. </a:t>
            </a:r>
            <a:r>
              <a:rPr lang="uk-UA" sz="2400" dirty="0" err="1">
                <a:latin typeface="Times New Roman" panose="02020603050405020304" pitchFamily="18" charset="0"/>
                <a:cs typeface="Times New Roman" panose="02020603050405020304" pitchFamily="18" charset="0"/>
              </a:rPr>
              <a:t>execute</a:t>
            </a:r>
            <a:r>
              <a:rPr lang="uk-UA" sz="24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виконує будь-які команди та повертає значення </a:t>
            </a:r>
            <a:r>
              <a:rPr lang="uk-UA" sz="2400" dirty="0" err="1">
                <a:latin typeface="Times New Roman" panose="02020603050405020304" pitchFamily="18" charset="0"/>
                <a:cs typeface="Times New Roman" panose="02020603050405020304" pitchFamily="18" charset="0"/>
              </a:rPr>
              <a:t>boolean</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true</a:t>
            </a:r>
            <a:r>
              <a:rPr lang="uk-UA" sz="2400" dirty="0">
                <a:latin typeface="Times New Roman" panose="02020603050405020304" pitchFamily="18" charset="0"/>
                <a:cs typeface="Times New Roman" panose="02020603050405020304" pitchFamily="18" charset="0"/>
              </a:rPr>
              <a:t> - якщо команда повертає набір рядків (SELECT), інакше повертається </a:t>
            </a:r>
            <a:r>
              <a:rPr lang="uk-UA" sz="2400" dirty="0" err="1">
                <a:latin typeface="Times New Roman" panose="02020603050405020304" pitchFamily="18" charset="0"/>
                <a:cs typeface="Times New Roman" panose="02020603050405020304" pitchFamily="18" charset="0"/>
              </a:rPr>
              <a:t>false</a:t>
            </a:r>
            <a:r>
              <a:rPr lang="uk-UA"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992853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F9074405-C2E7-36F3-AAE6-62516ED78E66}"/>
              </a:ext>
            </a:extLst>
          </p:cNvPr>
          <p:cNvSpPr txBox="1">
            <a:spLocks/>
          </p:cNvSpPr>
          <p:nvPr/>
        </p:nvSpPr>
        <p:spPr>
          <a:xfrm>
            <a:off x="0" y="0"/>
            <a:ext cx="12192000" cy="6810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sz="4000" dirty="0">
                <a:solidFill>
                  <a:srgbClr val="252525"/>
                </a:solidFill>
                <a:highlight>
                  <a:srgbClr val="FFFFFF"/>
                </a:highlight>
                <a:latin typeface="Times New Roman" panose="02020603050405020304" pitchFamily="18" charset="0"/>
                <a:cs typeface="Times New Roman" panose="02020603050405020304" pitchFamily="18" charset="0"/>
              </a:rPr>
              <a:t>Виконання команд. Метод </a:t>
            </a:r>
            <a:r>
              <a:rPr lang="en-US" sz="4000" dirty="0" err="1">
                <a:solidFill>
                  <a:srgbClr val="252525"/>
                </a:solidFill>
                <a:highlight>
                  <a:srgbClr val="FFFFFF"/>
                </a:highlight>
                <a:latin typeface="Times New Roman" panose="02020603050405020304" pitchFamily="18" charset="0"/>
                <a:cs typeface="Times New Roman" panose="02020603050405020304" pitchFamily="18" charset="0"/>
              </a:rPr>
              <a:t>executeUpdate</a:t>
            </a:r>
            <a:endParaRPr lang="uk-UA" sz="4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0E3F258-A8C3-1010-4C2E-31CF0C26E833}"/>
              </a:ext>
            </a:extLst>
          </p:cNvPr>
          <p:cNvSpPr txBox="1"/>
          <p:nvPr/>
        </p:nvSpPr>
        <p:spPr>
          <a:xfrm>
            <a:off x="0" y="681037"/>
            <a:ext cx="12192000" cy="461665"/>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Розглянемо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спосіб</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executeUpdate</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Як параметр до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нього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передається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власне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команда SQL:</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8E2823F1-2FED-EC31-06F2-A50E22DA974B}"/>
              </a:ext>
            </a:extLst>
          </p:cNvPr>
          <p:cNvSpPr>
            <a:spLocks noChangeArrowheads="1"/>
          </p:cNvSpPr>
          <p:nvPr/>
        </p:nvSpPr>
        <p:spPr bwMode="auto">
          <a:xfrm>
            <a:off x="52304" y="1228906"/>
            <a:ext cx="354424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err="1">
                <a:ln>
                  <a:noFill/>
                </a:ln>
                <a:solidFill>
                  <a:schemeClr val="tx1"/>
                </a:solidFill>
                <a:effectLst/>
                <a:highlight>
                  <a:srgbClr val="C0C0C0"/>
                </a:highlight>
                <a:latin typeface="Courier New" panose="02070309020205020404" pitchFamily="49" charset="0"/>
                <a:cs typeface="Courier New" panose="02070309020205020404" pitchFamily="49" charset="0"/>
              </a:rPr>
              <a:t>int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executeUpdate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chemeClr val="tx1"/>
                </a:solidFill>
                <a:effectLst/>
                <a:highlight>
                  <a:srgbClr val="C0C0C0"/>
                </a:highlight>
                <a:latin typeface="Courier New" panose="02070309020205020404" pitchFamily="49" charset="0"/>
                <a:cs typeface="Courier New" panose="02070309020205020404" pitchFamily="49" charset="0"/>
              </a:rPr>
              <a:t>Команда_SQL</a:t>
            </a:r>
            <a:r>
              <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
        <p:nvSpPr>
          <p:cNvPr id="9" name="TextBox 8">
            <a:extLst>
              <a:ext uri="{FF2B5EF4-FFF2-40B4-BE49-F238E27FC236}">
                <a16:creationId xmlns:a16="http://schemas.microsoft.com/office/drawing/2014/main" id="{F27C9B5B-8612-10DB-0BCD-44A19D068325}"/>
              </a:ext>
            </a:extLst>
          </p:cNvPr>
          <p:cNvSpPr txBox="1"/>
          <p:nvPr/>
        </p:nvSpPr>
        <p:spPr>
          <a:xfrm>
            <a:off x="0" y="1530554"/>
            <a:ext cx="12192000"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Раніше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була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створена база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store</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але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вона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порожня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ній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немає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і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Створимо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неї</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початкові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9B124D6C-AAB8-DAFA-391D-667DB054E230}"/>
              </a:ext>
            </a:extLst>
          </p:cNvPr>
          <p:cNvSpPr>
            <a:spLocks noChangeArrowheads="1"/>
          </p:cNvSpPr>
          <p:nvPr/>
        </p:nvSpPr>
        <p:spPr bwMode="auto">
          <a:xfrm>
            <a:off x="192107" y="2361551"/>
            <a:ext cx="11562736"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import</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java.sql</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public</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class</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Program</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public</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static</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void</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main</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String</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args</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try</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String</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url</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jdbc:</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mysql</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localhost</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store?serverTimezone</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Europe</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Moscow&amp;useSSL</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false</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String</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username</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root</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String</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password</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password</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Class.forName</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com.mysql.cj.jdbc.Driver</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getDeclaredConstructor</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newInstance</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команда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создания</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таблицы</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String</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sqlCommand</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"CREATE TABLE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PRIMARY KEY AUTO_INCREMENT,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try</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Connection</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conn</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DriverManager.getConnection</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url</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username</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password</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Statement</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statement</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conn.createStatement</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создание</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таблицы</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statement.executeUpdate</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sqlCommand</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System.out.println</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Database</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has</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been</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created</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catch</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Exception</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ex</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System.out.println</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Connection</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failed</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System.out.println</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ex</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3026956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4A23366E-A041-2A6F-1C1A-92DF135F6311}"/>
              </a:ext>
            </a:extLst>
          </p:cNvPr>
          <p:cNvSpPr txBox="1">
            <a:spLocks/>
          </p:cNvSpPr>
          <p:nvPr/>
        </p:nvSpPr>
        <p:spPr>
          <a:xfrm>
            <a:off x="0" y="0"/>
            <a:ext cx="12192000" cy="6810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sz="4000" dirty="0">
                <a:solidFill>
                  <a:srgbClr val="252525"/>
                </a:solidFill>
                <a:highlight>
                  <a:srgbClr val="FFFFFF"/>
                </a:highlight>
                <a:latin typeface="Times New Roman" panose="02020603050405020304" pitchFamily="18" charset="0"/>
                <a:cs typeface="Times New Roman" panose="02020603050405020304" pitchFamily="18" charset="0"/>
              </a:rPr>
              <a:t>Виконання команд. Метод </a:t>
            </a:r>
            <a:r>
              <a:rPr lang="en-US" sz="4000" dirty="0" err="1">
                <a:solidFill>
                  <a:srgbClr val="252525"/>
                </a:solidFill>
                <a:highlight>
                  <a:srgbClr val="FFFFFF"/>
                </a:highlight>
                <a:latin typeface="Times New Roman" panose="02020603050405020304" pitchFamily="18" charset="0"/>
                <a:cs typeface="Times New Roman" panose="02020603050405020304" pitchFamily="18" charset="0"/>
              </a:rPr>
              <a:t>executeUpdate</a:t>
            </a:r>
            <a:endParaRPr lang="uk-UA" sz="4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B1EF51E-C7A1-2769-0575-E7686908D3E5}"/>
              </a:ext>
            </a:extLst>
          </p:cNvPr>
          <p:cNvSpPr txBox="1"/>
          <p:nvPr/>
        </p:nvSpPr>
        <p:spPr>
          <a:xfrm>
            <a:off x="243673" y="681037"/>
            <a:ext cx="11673672" cy="2677656"/>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Тобто в даному випадку ми виконуємо команду CREATE TABLE </a:t>
            </a:r>
            <a:r>
              <a:rPr lang="uk-UA" sz="2400" dirty="0" err="1">
                <a:latin typeface="Times New Roman" panose="02020603050405020304" pitchFamily="18" charset="0"/>
                <a:cs typeface="Times New Roman" panose="02020603050405020304" pitchFamily="18" charset="0"/>
              </a:rPr>
              <a:t>products</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Id</a:t>
            </a:r>
            <a:r>
              <a:rPr lang="uk-UA" sz="2400" dirty="0">
                <a:latin typeface="Times New Roman" panose="02020603050405020304" pitchFamily="18" charset="0"/>
                <a:cs typeface="Times New Roman" panose="02020603050405020304" pitchFamily="18" charset="0"/>
              </a:rPr>
              <a:t> INT PRIMARY KEY AUTO_INCREMENT, </a:t>
            </a:r>
            <a:r>
              <a:rPr lang="uk-UA" sz="2400" dirty="0" err="1">
                <a:latin typeface="Times New Roman" panose="02020603050405020304" pitchFamily="18" charset="0"/>
                <a:cs typeface="Times New Roman" panose="02020603050405020304" pitchFamily="18" charset="0"/>
              </a:rPr>
              <a:t>ProductName</a:t>
            </a:r>
            <a:r>
              <a:rPr lang="uk-UA" sz="2400" dirty="0">
                <a:latin typeface="Times New Roman" panose="02020603050405020304" pitchFamily="18" charset="0"/>
                <a:cs typeface="Times New Roman" panose="02020603050405020304" pitchFamily="18" charset="0"/>
              </a:rPr>
              <a:t> VARCHAR(20), </a:t>
            </a:r>
            <a:r>
              <a:rPr lang="uk-UA" sz="2400" dirty="0" err="1">
                <a:latin typeface="Times New Roman" panose="02020603050405020304" pitchFamily="18" charset="0"/>
                <a:cs typeface="Times New Roman" panose="02020603050405020304" pitchFamily="18" charset="0"/>
              </a:rPr>
              <a:t>Price</a:t>
            </a:r>
            <a:r>
              <a:rPr lang="uk-UA" sz="2400" dirty="0">
                <a:latin typeface="Times New Roman" panose="02020603050405020304" pitchFamily="18" charset="0"/>
                <a:cs typeface="Times New Roman" panose="02020603050405020304" pitchFamily="18" charset="0"/>
              </a:rPr>
              <a:t> INT), яка створює таблицю </a:t>
            </a:r>
            <a:r>
              <a:rPr lang="uk-UA" sz="2400" dirty="0" err="1">
                <a:latin typeface="Times New Roman" panose="02020603050405020304" pitchFamily="18" charset="0"/>
                <a:cs typeface="Times New Roman" panose="02020603050405020304" pitchFamily="18" charset="0"/>
              </a:rPr>
              <a:t>Products</a:t>
            </a:r>
            <a:r>
              <a:rPr lang="uk-UA" sz="2400" dirty="0">
                <a:latin typeface="Times New Roman" panose="02020603050405020304" pitchFamily="18" charset="0"/>
                <a:cs typeface="Times New Roman" panose="02020603050405020304" pitchFamily="18" charset="0"/>
              </a:rPr>
              <a:t> з трьома стовпцями: </a:t>
            </a:r>
            <a:r>
              <a:rPr lang="uk-UA" sz="2400" dirty="0" err="1">
                <a:latin typeface="Times New Roman" panose="02020603050405020304" pitchFamily="18" charset="0"/>
                <a:cs typeface="Times New Roman" panose="02020603050405020304" pitchFamily="18" charset="0"/>
              </a:rPr>
              <a:t>Id</a:t>
            </a:r>
            <a:r>
              <a:rPr lang="uk-UA" sz="2400" dirty="0">
                <a:latin typeface="Times New Roman" panose="02020603050405020304" pitchFamily="18" charset="0"/>
                <a:cs typeface="Times New Roman" panose="02020603050405020304" pitchFamily="18" charset="0"/>
              </a:rPr>
              <a:t> – ідентифікатор стоки, </a:t>
            </a:r>
            <a:r>
              <a:rPr lang="uk-UA" sz="2400" dirty="0" err="1">
                <a:latin typeface="Times New Roman" panose="02020603050405020304" pitchFamily="18" charset="0"/>
                <a:cs typeface="Times New Roman" panose="02020603050405020304" pitchFamily="18" charset="0"/>
              </a:rPr>
              <a:t>ProductName</a:t>
            </a:r>
            <a:r>
              <a:rPr lang="uk-UA" sz="2400" dirty="0">
                <a:latin typeface="Times New Roman" panose="02020603050405020304" pitchFamily="18" charset="0"/>
                <a:cs typeface="Times New Roman" panose="02020603050405020304" pitchFamily="18" charset="0"/>
              </a:rPr>
              <a:t> – рядкова назва товару та </a:t>
            </a:r>
            <a:r>
              <a:rPr lang="uk-UA" sz="2400" dirty="0" err="1">
                <a:latin typeface="Times New Roman" panose="02020603050405020304" pitchFamily="18" charset="0"/>
                <a:cs typeface="Times New Roman" panose="02020603050405020304" pitchFamily="18" charset="0"/>
              </a:rPr>
              <a:t>Price</a:t>
            </a:r>
            <a:r>
              <a:rPr lang="uk-UA" sz="2400" dirty="0">
                <a:latin typeface="Times New Roman" panose="02020603050405020304" pitchFamily="18" charset="0"/>
                <a:cs typeface="Times New Roman" panose="02020603050405020304" pitchFamily="18" charset="0"/>
              </a:rPr>
              <a:t> – число ціна товару. </a:t>
            </a:r>
          </a:p>
          <a:p>
            <a:endParaRPr lang="uk-UA" sz="2400" dirty="0">
              <a:latin typeface="Times New Roman" panose="02020603050405020304" pitchFamily="18" charset="0"/>
              <a:cs typeface="Times New Roman" panose="02020603050405020304" pitchFamily="18" charset="0"/>
            </a:endParaRPr>
          </a:p>
          <a:p>
            <a:r>
              <a:rPr lang="uk-UA" sz="2400" dirty="0">
                <a:latin typeface="Times New Roman" panose="02020603050405020304" pitchFamily="18" charset="0"/>
                <a:cs typeface="Times New Roman" panose="02020603050405020304" pitchFamily="18" charset="0"/>
              </a:rPr>
              <a:t>При цьому, якщо необхідно виконати відразу кілька команд, то необов'язково створювати новий об'єкт </a:t>
            </a:r>
            <a:r>
              <a:rPr lang="uk-UA" sz="2400" dirty="0" err="1">
                <a:latin typeface="Times New Roman" panose="02020603050405020304" pitchFamily="18" charset="0"/>
                <a:cs typeface="Times New Roman" panose="02020603050405020304" pitchFamily="18" charset="0"/>
              </a:rPr>
              <a:t>Statement</a:t>
            </a:r>
            <a:r>
              <a:rPr lang="uk-UA" sz="2400" dirty="0">
                <a:latin typeface="Times New Roman" panose="02020603050405020304" pitchFamily="18" charset="0"/>
                <a:cs typeface="Times New Roman" panose="02020603050405020304" pitchFamily="18" charset="0"/>
              </a:rPr>
              <a:t>:</a:t>
            </a:r>
          </a:p>
        </p:txBody>
      </p:sp>
      <p:sp>
        <p:nvSpPr>
          <p:cNvPr id="7" name="Rectangle 2">
            <a:extLst>
              <a:ext uri="{FF2B5EF4-FFF2-40B4-BE49-F238E27FC236}">
                <a16:creationId xmlns:a16="http://schemas.microsoft.com/office/drawing/2014/main" id="{4915809B-6E53-916A-1E2D-8126A744113A}"/>
              </a:ext>
            </a:extLst>
          </p:cNvPr>
          <p:cNvSpPr>
            <a:spLocks noChangeArrowheads="1"/>
          </p:cNvSpPr>
          <p:nvPr/>
        </p:nvSpPr>
        <p:spPr bwMode="auto">
          <a:xfrm>
            <a:off x="243673" y="3358693"/>
            <a:ext cx="483305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Statement statement = conn.createStatement();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statement.executeUpdate("Команда_SQL1");</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statement.executeUpdate("Команда_SQL2");</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statement.executeUpdate("Команда_SQL3");</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46016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C923868D-6775-F545-E093-C60874F548E4}"/>
              </a:ext>
            </a:extLst>
          </p:cNvPr>
          <p:cNvSpPr txBox="1">
            <a:spLocks/>
          </p:cNvSpPr>
          <p:nvPr/>
        </p:nvSpPr>
        <p:spPr>
          <a:xfrm>
            <a:off x="838200" y="134732"/>
            <a:ext cx="10515600" cy="4607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sz="4800" dirty="0">
                <a:solidFill>
                  <a:srgbClr val="252525"/>
                </a:solidFill>
                <a:highlight>
                  <a:srgbClr val="FFFFFF"/>
                </a:highlight>
                <a:latin typeface="Times New Roman" panose="02020603050405020304" pitchFamily="18" charset="0"/>
                <a:cs typeface="Times New Roman" panose="02020603050405020304" pitchFamily="18" charset="0"/>
              </a:rPr>
              <a:t>Типи даних </a:t>
            </a:r>
            <a:r>
              <a:rPr lang="en-US" sz="4800" dirty="0">
                <a:solidFill>
                  <a:srgbClr val="252525"/>
                </a:solidFill>
                <a:highlight>
                  <a:srgbClr val="FFFFFF"/>
                </a:highlight>
                <a:latin typeface="Times New Roman" panose="02020603050405020304" pitchFamily="18" charset="0"/>
                <a:cs typeface="Times New Roman" panose="02020603050405020304" pitchFamily="18" charset="0"/>
              </a:rPr>
              <a:t>MySQL. </a:t>
            </a:r>
            <a:r>
              <a:rPr lang="uk-UA" sz="4800" dirty="0">
                <a:solidFill>
                  <a:srgbClr val="252525"/>
                </a:solidFill>
                <a:highlight>
                  <a:srgbClr val="FFFFFF"/>
                </a:highlight>
                <a:latin typeface="Times New Roman" panose="02020603050405020304" pitchFamily="18" charset="0"/>
                <a:cs typeface="Times New Roman" panose="02020603050405020304" pitchFamily="18" charset="0"/>
              </a:rPr>
              <a:t>Текстові типи</a:t>
            </a:r>
            <a:endParaRPr lang="uk-UA" sz="4800" dirty="0">
              <a:latin typeface="Times New Roman" panose="02020603050405020304" pitchFamily="18" charset="0"/>
              <a:cs typeface="Times New Roman" panose="02020603050405020304" pitchFamily="18" charset="0"/>
            </a:endParaRPr>
          </a:p>
        </p:txBody>
      </p:sp>
      <p:graphicFrame>
        <p:nvGraphicFramePr>
          <p:cNvPr id="7" name="Таблица 6">
            <a:extLst>
              <a:ext uri="{FF2B5EF4-FFF2-40B4-BE49-F238E27FC236}">
                <a16:creationId xmlns:a16="http://schemas.microsoft.com/office/drawing/2014/main" id="{7677AC29-DBB9-1BB1-77E1-C9D06F644DCD}"/>
              </a:ext>
            </a:extLst>
          </p:cNvPr>
          <p:cNvGraphicFramePr>
            <a:graphicFrameLocks noGrp="1"/>
          </p:cNvGraphicFramePr>
          <p:nvPr>
            <p:extLst>
              <p:ext uri="{D42A27DB-BD31-4B8C-83A1-F6EECF244321}">
                <p14:modId xmlns:p14="http://schemas.microsoft.com/office/powerpoint/2010/main" val="4101575241"/>
              </p:ext>
            </p:extLst>
          </p:nvPr>
        </p:nvGraphicFramePr>
        <p:xfrm>
          <a:off x="1419829" y="838271"/>
          <a:ext cx="9352342" cy="5077479"/>
        </p:xfrm>
        <a:graphic>
          <a:graphicData uri="http://schemas.openxmlformats.org/drawingml/2006/table">
            <a:tbl>
              <a:tblPr>
                <a:tableStyleId>{ED083AE6-46FA-4A59-8FB0-9F97EB10719F}</a:tableStyleId>
              </a:tblPr>
              <a:tblGrid>
                <a:gridCol w="1775655">
                  <a:extLst>
                    <a:ext uri="{9D8B030D-6E8A-4147-A177-3AD203B41FA5}">
                      <a16:colId xmlns:a16="http://schemas.microsoft.com/office/drawing/2014/main" val="4144280321"/>
                    </a:ext>
                  </a:extLst>
                </a:gridCol>
                <a:gridCol w="7576687">
                  <a:extLst>
                    <a:ext uri="{9D8B030D-6E8A-4147-A177-3AD203B41FA5}">
                      <a16:colId xmlns:a16="http://schemas.microsoft.com/office/drawing/2014/main" val="1637014448"/>
                    </a:ext>
                  </a:extLst>
                </a:gridCol>
              </a:tblGrid>
              <a:tr h="235207">
                <a:tc>
                  <a:txBody>
                    <a:bodyPr/>
                    <a:lstStyle/>
                    <a:p>
                      <a:pPr algn="ctr"/>
                      <a:r>
                        <a:rPr lang="uk-UA" sz="1600"/>
                        <a:t>Тип</a:t>
                      </a:r>
                      <a:endParaRPr lang="uk-UA" sz="1600">
                        <a:latin typeface="Times New Roman" panose="02020603050405020304" pitchFamily="18" charset="0"/>
                        <a:cs typeface="Times New Roman" panose="02020603050405020304" pitchFamily="18" charset="0"/>
                      </a:endParaRPr>
                    </a:p>
                  </a:txBody>
                  <a:tcPr marL="58802" marR="58802" marT="29401" marB="29401" anchor="ctr"/>
                </a:tc>
                <a:tc>
                  <a:txBody>
                    <a:bodyPr/>
                    <a:lstStyle/>
                    <a:p>
                      <a:pPr algn="ctr"/>
                      <a:r>
                        <a:rPr lang="uk-UA" sz="1600"/>
                        <a:t>Опис</a:t>
                      </a:r>
                      <a:endParaRPr lang="uk-UA" sz="1600">
                        <a:latin typeface="Times New Roman" panose="02020603050405020304" pitchFamily="18" charset="0"/>
                        <a:cs typeface="Times New Roman" panose="02020603050405020304" pitchFamily="18" charset="0"/>
                      </a:endParaRPr>
                    </a:p>
                  </a:txBody>
                  <a:tcPr marL="58802" marR="58802" marT="29401" marB="29401" anchor="ctr"/>
                </a:tc>
                <a:extLst>
                  <a:ext uri="{0D108BD9-81ED-4DB2-BD59-A6C34878D82A}">
                    <a16:rowId xmlns:a16="http://schemas.microsoft.com/office/drawing/2014/main" val="1300523796"/>
                  </a:ext>
                </a:extLst>
              </a:tr>
              <a:tr h="411613">
                <a:tc>
                  <a:txBody>
                    <a:bodyPr/>
                    <a:lstStyle/>
                    <a:p>
                      <a:pPr algn="ctr"/>
                      <a:r>
                        <a:rPr lang="en-US" sz="1600"/>
                        <a:t>CHAR()</a:t>
                      </a:r>
                      <a:endParaRPr lang="en-US" sz="1600">
                        <a:latin typeface="Times New Roman" panose="02020603050405020304" pitchFamily="18" charset="0"/>
                        <a:cs typeface="Times New Roman" panose="02020603050405020304" pitchFamily="18" charset="0"/>
                      </a:endParaRPr>
                    </a:p>
                  </a:txBody>
                  <a:tcPr marL="58802" marR="58802" marT="29401" marB="29401" anchor="ctr"/>
                </a:tc>
                <a:tc>
                  <a:txBody>
                    <a:bodyPr/>
                    <a:lstStyle/>
                    <a:p>
                      <a:pPr algn="ctr"/>
                      <a:r>
                        <a:rPr lang="ru-RU" sz="1600"/>
                        <a:t>Рядок тексту сталої довжини, заданої у дужках,</a:t>
                      </a:r>
                      <a:br>
                        <a:rPr lang="ru-RU" sz="1600"/>
                      </a:br>
                      <a:r>
                        <a:rPr lang="ru-RU" sz="1600"/>
                        <a:t>до 255 символів</a:t>
                      </a:r>
                      <a:endParaRPr lang="ru-RU" sz="1600">
                        <a:latin typeface="Times New Roman" panose="02020603050405020304" pitchFamily="18" charset="0"/>
                        <a:cs typeface="Times New Roman" panose="02020603050405020304" pitchFamily="18" charset="0"/>
                      </a:endParaRPr>
                    </a:p>
                  </a:txBody>
                  <a:tcPr marL="58802" marR="58802" marT="29401" marB="29401" anchor="ctr"/>
                </a:tc>
                <a:extLst>
                  <a:ext uri="{0D108BD9-81ED-4DB2-BD59-A6C34878D82A}">
                    <a16:rowId xmlns:a16="http://schemas.microsoft.com/office/drawing/2014/main" val="2262028905"/>
                  </a:ext>
                </a:extLst>
              </a:tr>
              <a:tr h="588019">
                <a:tc>
                  <a:txBody>
                    <a:bodyPr/>
                    <a:lstStyle/>
                    <a:p>
                      <a:pPr algn="ctr"/>
                      <a:r>
                        <a:rPr lang="en-US" sz="1600"/>
                        <a:t>VARCHAR()</a:t>
                      </a:r>
                      <a:endParaRPr lang="en-US" sz="1600">
                        <a:latin typeface="Times New Roman" panose="02020603050405020304" pitchFamily="18" charset="0"/>
                        <a:cs typeface="Times New Roman" panose="02020603050405020304" pitchFamily="18" charset="0"/>
                      </a:endParaRPr>
                    </a:p>
                  </a:txBody>
                  <a:tcPr marL="58802" marR="58802" marT="29401" marB="29401" anchor="ctr"/>
                </a:tc>
                <a:tc>
                  <a:txBody>
                    <a:bodyPr/>
                    <a:lstStyle/>
                    <a:p>
                      <a:pPr algn="ctr"/>
                      <a:r>
                        <a:rPr lang="ru-RU" sz="1600"/>
                        <a:t>Рядок тексту змінної довжини до заданої у дужках,</a:t>
                      </a:r>
                      <a:br>
                        <a:rPr lang="ru-RU" sz="1600"/>
                      </a:br>
                      <a:r>
                        <a:rPr lang="ru-RU" sz="1600"/>
                        <a:t>до 255 символів</a:t>
                      </a:r>
                      <a:endParaRPr lang="ru-RU" sz="1600">
                        <a:latin typeface="Times New Roman" panose="02020603050405020304" pitchFamily="18" charset="0"/>
                        <a:cs typeface="Times New Roman" panose="02020603050405020304" pitchFamily="18" charset="0"/>
                      </a:endParaRPr>
                    </a:p>
                  </a:txBody>
                  <a:tcPr marL="58802" marR="58802" marT="29401" marB="29401" anchor="ctr"/>
                </a:tc>
                <a:extLst>
                  <a:ext uri="{0D108BD9-81ED-4DB2-BD59-A6C34878D82A}">
                    <a16:rowId xmlns:a16="http://schemas.microsoft.com/office/drawing/2014/main" val="1804569278"/>
                  </a:ext>
                </a:extLst>
              </a:tr>
              <a:tr h="235207">
                <a:tc>
                  <a:txBody>
                    <a:bodyPr/>
                    <a:lstStyle/>
                    <a:p>
                      <a:pPr algn="ctr"/>
                      <a:r>
                        <a:rPr lang="en-US" sz="1600"/>
                        <a:t>TEXT</a:t>
                      </a:r>
                      <a:endParaRPr lang="en-US" sz="1600">
                        <a:latin typeface="Times New Roman" panose="02020603050405020304" pitchFamily="18" charset="0"/>
                        <a:cs typeface="Times New Roman" panose="02020603050405020304" pitchFamily="18" charset="0"/>
                      </a:endParaRPr>
                    </a:p>
                  </a:txBody>
                  <a:tcPr marL="58802" marR="58802" marT="29401" marB="29401" anchor="ctr"/>
                </a:tc>
                <a:tc>
                  <a:txBody>
                    <a:bodyPr/>
                    <a:lstStyle/>
                    <a:p>
                      <a:pPr algn="ctr"/>
                      <a:r>
                        <a:rPr lang="ru-RU" sz="1600"/>
                        <a:t>Рядок тексту до 65 535 символів</a:t>
                      </a:r>
                      <a:endParaRPr lang="ru-RU" sz="1600">
                        <a:latin typeface="Times New Roman" panose="02020603050405020304" pitchFamily="18" charset="0"/>
                        <a:cs typeface="Times New Roman" panose="02020603050405020304" pitchFamily="18" charset="0"/>
                      </a:endParaRPr>
                    </a:p>
                  </a:txBody>
                  <a:tcPr marL="58802" marR="58802" marT="29401" marB="29401" anchor="ctr"/>
                </a:tc>
                <a:extLst>
                  <a:ext uri="{0D108BD9-81ED-4DB2-BD59-A6C34878D82A}">
                    <a16:rowId xmlns:a16="http://schemas.microsoft.com/office/drawing/2014/main" val="2562716934"/>
                  </a:ext>
                </a:extLst>
              </a:tr>
              <a:tr h="235207">
                <a:tc>
                  <a:txBody>
                    <a:bodyPr/>
                    <a:lstStyle/>
                    <a:p>
                      <a:pPr algn="ctr"/>
                      <a:r>
                        <a:rPr lang="en-US" sz="1600"/>
                        <a:t>BLOB</a:t>
                      </a:r>
                      <a:endParaRPr lang="en-US" sz="1600">
                        <a:latin typeface="Times New Roman" panose="02020603050405020304" pitchFamily="18" charset="0"/>
                        <a:cs typeface="Times New Roman" panose="02020603050405020304" pitchFamily="18" charset="0"/>
                      </a:endParaRPr>
                    </a:p>
                  </a:txBody>
                  <a:tcPr marL="58802" marR="58802" marT="29401" marB="29401" anchor="ctr"/>
                </a:tc>
                <a:tc>
                  <a:txBody>
                    <a:bodyPr/>
                    <a:lstStyle/>
                    <a:p>
                      <a:pPr algn="ctr"/>
                      <a:r>
                        <a:rPr lang="ru-RU" sz="1600"/>
                        <a:t>Двійковий об'єкт до 65 535 байт даних</a:t>
                      </a:r>
                      <a:endParaRPr lang="ru-RU" sz="1600">
                        <a:latin typeface="Times New Roman" panose="02020603050405020304" pitchFamily="18" charset="0"/>
                        <a:cs typeface="Times New Roman" panose="02020603050405020304" pitchFamily="18" charset="0"/>
                      </a:endParaRPr>
                    </a:p>
                  </a:txBody>
                  <a:tcPr marL="58802" marR="58802" marT="29401" marB="29401" anchor="ctr"/>
                </a:tc>
                <a:extLst>
                  <a:ext uri="{0D108BD9-81ED-4DB2-BD59-A6C34878D82A}">
                    <a16:rowId xmlns:a16="http://schemas.microsoft.com/office/drawing/2014/main" val="1258607488"/>
                  </a:ext>
                </a:extLst>
              </a:tr>
              <a:tr h="235207">
                <a:tc>
                  <a:txBody>
                    <a:bodyPr/>
                    <a:lstStyle/>
                    <a:p>
                      <a:pPr algn="ctr"/>
                      <a:r>
                        <a:rPr lang="en-US" sz="1600"/>
                        <a:t>MEDIUMTEXT</a:t>
                      </a:r>
                      <a:endParaRPr lang="en-US" sz="1600">
                        <a:latin typeface="Times New Roman" panose="02020603050405020304" pitchFamily="18" charset="0"/>
                        <a:cs typeface="Times New Roman" panose="02020603050405020304" pitchFamily="18" charset="0"/>
                      </a:endParaRPr>
                    </a:p>
                  </a:txBody>
                  <a:tcPr marL="58802" marR="58802" marT="29401" marB="29401" anchor="ctr"/>
                </a:tc>
                <a:tc>
                  <a:txBody>
                    <a:bodyPr/>
                    <a:lstStyle/>
                    <a:p>
                      <a:pPr algn="ctr"/>
                      <a:r>
                        <a:rPr lang="ru-RU" sz="1600"/>
                        <a:t>Рядок тексту до 16 777 215 символів</a:t>
                      </a:r>
                      <a:endParaRPr lang="ru-RU" sz="1600">
                        <a:latin typeface="Times New Roman" panose="02020603050405020304" pitchFamily="18" charset="0"/>
                        <a:cs typeface="Times New Roman" panose="02020603050405020304" pitchFamily="18" charset="0"/>
                      </a:endParaRPr>
                    </a:p>
                  </a:txBody>
                  <a:tcPr marL="58802" marR="58802" marT="29401" marB="29401" anchor="ctr"/>
                </a:tc>
                <a:extLst>
                  <a:ext uri="{0D108BD9-81ED-4DB2-BD59-A6C34878D82A}">
                    <a16:rowId xmlns:a16="http://schemas.microsoft.com/office/drawing/2014/main" val="616876662"/>
                  </a:ext>
                </a:extLst>
              </a:tr>
              <a:tr h="235207">
                <a:tc>
                  <a:txBody>
                    <a:bodyPr/>
                    <a:lstStyle/>
                    <a:p>
                      <a:pPr algn="ctr"/>
                      <a:r>
                        <a:rPr lang="en-US" sz="1600"/>
                        <a:t>MEDIUMBLOB</a:t>
                      </a:r>
                      <a:endParaRPr lang="en-US" sz="1600">
                        <a:latin typeface="Times New Roman" panose="02020603050405020304" pitchFamily="18" charset="0"/>
                        <a:cs typeface="Times New Roman" panose="02020603050405020304" pitchFamily="18" charset="0"/>
                      </a:endParaRPr>
                    </a:p>
                  </a:txBody>
                  <a:tcPr marL="58802" marR="58802" marT="29401" marB="29401" anchor="ctr"/>
                </a:tc>
                <a:tc>
                  <a:txBody>
                    <a:bodyPr/>
                    <a:lstStyle/>
                    <a:p>
                      <a:pPr algn="ctr"/>
                      <a:r>
                        <a:rPr lang="ru-RU" sz="1600"/>
                        <a:t>Двійковий об'єкт до 16 Мегабайт даних</a:t>
                      </a:r>
                      <a:endParaRPr lang="ru-RU" sz="1600">
                        <a:latin typeface="Times New Roman" panose="02020603050405020304" pitchFamily="18" charset="0"/>
                        <a:cs typeface="Times New Roman" panose="02020603050405020304" pitchFamily="18" charset="0"/>
                      </a:endParaRPr>
                    </a:p>
                  </a:txBody>
                  <a:tcPr marL="58802" marR="58802" marT="29401" marB="29401" anchor="ctr"/>
                </a:tc>
                <a:extLst>
                  <a:ext uri="{0D108BD9-81ED-4DB2-BD59-A6C34878D82A}">
                    <a16:rowId xmlns:a16="http://schemas.microsoft.com/office/drawing/2014/main" val="817366020"/>
                  </a:ext>
                </a:extLst>
              </a:tr>
              <a:tr h="235207">
                <a:tc>
                  <a:txBody>
                    <a:bodyPr/>
                    <a:lstStyle/>
                    <a:p>
                      <a:pPr algn="ctr"/>
                      <a:r>
                        <a:rPr lang="en-US" sz="1600"/>
                        <a:t>LONGTEXT</a:t>
                      </a:r>
                      <a:endParaRPr lang="en-US" sz="1600">
                        <a:latin typeface="Times New Roman" panose="02020603050405020304" pitchFamily="18" charset="0"/>
                        <a:cs typeface="Times New Roman" panose="02020603050405020304" pitchFamily="18" charset="0"/>
                      </a:endParaRPr>
                    </a:p>
                  </a:txBody>
                  <a:tcPr marL="58802" marR="58802" marT="29401" marB="29401" anchor="ctr"/>
                </a:tc>
                <a:tc>
                  <a:txBody>
                    <a:bodyPr/>
                    <a:lstStyle/>
                    <a:p>
                      <a:pPr algn="ctr"/>
                      <a:r>
                        <a:rPr lang="ru-RU" sz="1600"/>
                        <a:t>Рядок тексту до 4 294 967 295 символів</a:t>
                      </a:r>
                      <a:endParaRPr lang="ru-RU" sz="1600">
                        <a:latin typeface="Times New Roman" panose="02020603050405020304" pitchFamily="18" charset="0"/>
                        <a:cs typeface="Times New Roman" panose="02020603050405020304" pitchFamily="18" charset="0"/>
                      </a:endParaRPr>
                    </a:p>
                  </a:txBody>
                  <a:tcPr marL="58802" marR="58802" marT="29401" marB="29401" anchor="ctr"/>
                </a:tc>
                <a:extLst>
                  <a:ext uri="{0D108BD9-81ED-4DB2-BD59-A6C34878D82A}">
                    <a16:rowId xmlns:a16="http://schemas.microsoft.com/office/drawing/2014/main" val="3823962753"/>
                  </a:ext>
                </a:extLst>
              </a:tr>
              <a:tr h="235207">
                <a:tc>
                  <a:txBody>
                    <a:bodyPr/>
                    <a:lstStyle/>
                    <a:p>
                      <a:pPr algn="ctr"/>
                      <a:r>
                        <a:rPr lang="en-US" sz="1600"/>
                        <a:t>LONGBLOB</a:t>
                      </a:r>
                      <a:endParaRPr lang="en-US" sz="1600">
                        <a:latin typeface="Times New Roman" panose="02020603050405020304" pitchFamily="18" charset="0"/>
                        <a:cs typeface="Times New Roman" panose="02020603050405020304" pitchFamily="18" charset="0"/>
                      </a:endParaRPr>
                    </a:p>
                  </a:txBody>
                  <a:tcPr marL="58802" marR="58802" marT="29401" marB="29401" anchor="ctr"/>
                </a:tc>
                <a:tc>
                  <a:txBody>
                    <a:bodyPr/>
                    <a:lstStyle/>
                    <a:p>
                      <a:pPr algn="ctr"/>
                      <a:r>
                        <a:rPr lang="ru-RU" sz="1600"/>
                        <a:t>Двійковий об'єкт до 4 Гігабайт даних</a:t>
                      </a:r>
                      <a:endParaRPr lang="ru-RU" sz="1600">
                        <a:latin typeface="Times New Roman" panose="02020603050405020304" pitchFamily="18" charset="0"/>
                        <a:cs typeface="Times New Roman" panose="02020603050405020304" pitchFamily="18" charset="0"/>
                      </a:endParaRPr>
                    </a:p>
                  </a:txBody>
                  <a:tcPr marL="58802" marR="58802" marT="29401" marB="29401" anchor="ctr"/>
                </a:tc>
                <a:extLst>
                  <a:ext uri="{0D108BD9-81ED-4DB2-BD59-A6C34878D82A}">
                    <a16:rowId xmlns:a16="http://schemas.microsoft.com/office/drawing/2014/main" val="3622735014"/>
                  </a:ext>
                </a:extLst>
              </a:tr>
              <a:tr h="940830">
                <a:tc>
                  <a:txBody>
                    <a:bodyPr/>
                    <a:lstStyle/>
                    <a:p>
                      <a:pPr algn="ctr"/>
                      <a:r>
                        <a:rPr lang="en-US" sz="1600"/>
                        <a:t>ENUM(x,y,…)</a:t>
                      </a:r>
                      <a:endParaRPr lang="en-US" sz="1600">
                        <a:latin typeface="Times New Roman" panose="02020603050405020304" pitchFamily="18" charset="0"/>
                        <a:cs typeface="Times New Roman" panose="02020603050405020304" pitchFamily="18" charset="0"/>
                      </a:endParaRPr>
                    </a:p>
                  </a:txBody>
                  <a:tcPr marL="58802" marR="58802" marT="29401" marB="29401" anchor="ctr"/>
                </a:tc>
                <a:tc>
                  <a:txBody>
                    <a:bodyPr/>
                    <a:lstStyle/>
                    <a:p>
                      <a:pPr algn="ctr"/>
                      <a:r>
                        <a:rPr lang="ru-RU" sz="1600"/>
                        <a:t>Список можливих значень, до 65 535 різних. Якщо</a:t>
                      </a:r>
                      <a:br>
                        <a:rPr lang="ru-RU" sz="1600"/>
                      </a:br>
                      <a:r>
                        <a:rPr lang="ru-RU" sz="1600"/>
                        <a:t>значення, що вставляють у поле, не перелічене у</a:t>
                      </a:r>
                      <a:br>
                        <a:rPr lang="ru-RU" sz="1600"/>
                      </a:br>
                      <a:r>
                        <a:rPr lang="ru-RU" sz="1600"/>
                        <a:t>списку, буде вставлено порожнє значення.</a:t>
                      </a:r>
                      <a:br>
                        <a:rPr lang="ru-RU" sz="1600"/>
                      </a:br>
                      <a:r>
                        <a:rPr lang="ru-RU" sz="1600"/>
                        <a:t>Упорядкування — у порядку запису</a:t>
                      </a:r>
                      <a:endParaRPr lang="ru-RU" sz="1600">
                        <a:latin typeface="Times New Roman" panose="02020603050405020304" pitchFamily="18" charset="0"/>
                        <a:cs typeface="Times New Roman" panose="02020603050405020304" pitchFamily="18" charset="0"/>
                      </a:endParaRPr>
                    </a:p>
                  </a:txBody>
                  <a:tcPr marL="58802" marR="58802" marT="29401" marB="29401" anchor="ctr"/>
                </a:tc>
                <a:extLst>
                  <a:ext uri="{0D108BD9-81ED-4DB2-BD59-A6C34878D82A}">
                    <a16:rowId xmlns:a16="http://schemas.microsoft.com/office/drawing/2014/main" val="824243922"/>
                  </a:ext>
                </a:extLst>
              </a:tr>
              <a:tr h="764424">
                <a:tc>
                  <a:txBody>
                    <a:bodyPr/>
                    <a:lstStyle/>
                    <a:p>
                      <a:pPr algn="ctr"/>
                      <a:r>
                        <a:rPr lang="en-US" sz="1600" dirty="0"/>
                        <a:t>SET(</a:t>
                      </a:r>
                      <a:r>
                        <a:rPr lang="en-US" sz="1600" dirty="0" err="1"/>
                        <a:t>x,y</a:t>
                      </a:r>
                      <a:r>
                        <a:rPr lang="en-US" sz="1600" dirty="0"/>
                        <a:t>,…)</a:t>
                      </a:r>
                      <a:endParaRPr lang="en-US" sz="1600" dirty="0">
                        <a:latin typeface="Times New Roman" panose="02020603050405020304" pitchFamily="18" charset="0"/>
                        <a:cs typeface="Times New Roman" panose="02020603050405020304" pitchFamily="18" charset="0"/>
                      </a:endParaRPr>
                    </a:p>
                  </a:txBody>
                  <a:tcPr marL="58802" marR="58802" marT="29401" marB="29401" anchor="ctr"/>
                </a:tc>
                <a:tc>
                  <a:txBody>
                    <a:bodyPr/>
                    <a:lstStyle/>
                    <a:p>
                      <a:pPr algn="ctr"/>
                      <a:r>
                        <a:rPr lang="ru-RU" sz="1600" dirty="0" err="1"/>
                        <a:t>Подібно</a:t>
                      </a:r>
                      <a:r>
                        <a:rPr lang="ru-RU" sz="1600" dirty="0"/>
                        <a:t> до ENUM, </a:t>
                      </a:r>
                      <a:r>
                        <a:rPr lang="ru-RU" sz="1600" dirty="0" err="1"/>
                        <a:t>але</a:t>
                      </a:r>
                      <a:r>
                        <a:rPr lang="ru-RU" sz="1600" dirty="0"/>
                        <a:t> </a:t>
                      </a:r>
                      <a:r>
                        <a:rPr lang="ru-RU" sz="1600" dirty="0" err="1"/>
                        <a:t>може</a:t>
                      </a:r>
                      <a:r>
                        <a:rPr lang="ru-RU" sz="1600" dirty="0"/>
                        <a:t> </a:t>
                      </a:r>
                      <a:r>
                        <a:rPr lang="ru-RU" sz="1600" dirty="0" err="1"/>
                        <a:t>містити</a:t>
                      </a:r>
                      <a:r>
                        <a:rPr lang="ru-RU" sz="1600" dirty="0"/>
                        <a:t> до 64 </a:t>
                      </a:r>
                      <a:r>
                        <a:rPr lang="ru-RU" sz="1600" dirty="0" err="1"/>
                        <a:t>значень</a:t>
                      </a:r>
                      <a:br>
                        <a:rPr lang="ru-RU" sz="1600" dirty="0"/>
                      </a:br>
                      <a:r>
                        <a:rPr lang="ru-RU" sz="1600" dirty="0"/>
                        <a:t>у списку. </a:t>
                      </a:r>
                      <a:r>
                        <a:rPr lang="ru-RU" sz="1600" dirty="0" err="1"/>
                        <a:t>Комірка</a:t>
                      </a:r>
                      <a:r>
                        <a:rPr lang="ru-RU" sz="1600" dirty="0"/>
                        <a:t> </a:t>
                      </a:r>
                      <a:r>
                        <a:rPr lang="ru-RU" sz="1600" dirty="0" err="1"/>
                        <a:t>може</a:t>
                      </a:r>
                      <a:r>
                        <a:rPr lang="ru-RU" sz="1600" dirty="0"/>
                        <a:t> </a:t>
                      </a:r>
                      <a:r>
                        <a:rPr lang="ru-RU" sz="1600" dirty="0" err="1"/>
                        <a:t>містити</a:t>
                      </a:r>
                      <a:r>
                        <a:rPr lang="ru-RU" sz="1600" dirty="0"/>
                        <a:t> </a:t>
                      </a:r>
                      <a:r>
                        <a:rPr lang="ru-RU" sz="1600" dirty="0" err="1"/>
                        <a:t>довільну</a:t>
                      </a:r>
                      <a:br>
                        <a:rPr lang="ru-RU" sz="1600" dirty="0"/>
                      </a:br>
                      <a:r>
                        <a:rPr lang="ru-RU" sz="1600" dirty="0" err="1"/>
                        <a:t>підмножину</a:t>
                      </a:r>
                      <a:r>
                        <a:rPr lang="ru-RU" sz="1600" dirty="0"/>
                        <a:t> </a:t>
                      </a:r>
                      <a:r>
                        <a:rPr lang="ru-RU" sz="1600" dirty="0" err="1"/>
                        <a:t>множини</a:t>
                      </a:r>
                      <a:r>
                        <a:rPr lang="ru-RU" sz="1600" dirty="0"/>
                        <a:t> </a:t>
                      </a:r>
                      <a:r>
                        <a:rPr lang="ru-RU" sz="1600" dirty="0" err="1"/>
                        <a:t>перелічених</a:t>
                      </a:r>
                      <a:r>
                        <a:rPr lang="ru-RU" sz="1600" dirty="0"/>
                        <a:t> </a:t>
                      </a:r>
                      <a:r>
                        <a:rPr lang="ru-RU" sz="1600" dirty="0" err="1"/>
                        <a:t>значень</a:t>
                      </a:r>
                      <a:endParaRPr lang="ru-RU" sz="1600" dirty="0">
                        <a:latin typeface="Times New Roman" panose="02020603050405020304" pitchFamily="18" charset="0"/>
                        <a:cs typeface="Times New Roman" panose="02020603050405020304" pitchFamily="18" charset="0"/>
                      </a:endParaRPr>
                    </a:p>
                  </a:txBody>
                  <a:tcPr marL="58802" marR="58802" marT="29401" marB="29401" anchor="ctr"/>
                </a:tc>
                <a:extLst>
                  <a:ext uri="{0D108BD9-81ED-4DB2-BD59-A6C34878D82A}">
                    <a16:rowId xmlns:a16="http://schemas.microsoft.com/office/drawing/2014/main" val="3722356879"/>
                  </a:ext>
                </a:extLst>
              </a:tr>
            </a:tbl>
          </a:graphicData>
        </a:graphic>
      </p:graphicFrame>
    </p:spTree>
    <p:extLst>
      <p:ext uri="{BB962C8B-B14F-4D97-AF65-F5344CB8AC3E}">
        <p14:creationId xmlns:p14="http://schemas.microsoft.com/office/powerpoint/2010/main" val="353258825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E525BA-3B9B-5BA1-A650-A1BAD8F367DA}"/>
              </a:ext>
            </a:extLst>
          </p:cNvPr>
          <p:cNvSpPr>
            <a:spLocks noGrp="1"/>
          </p:cNvSpPr>
          <p:nvPr>
            <p:ph type="title"/>
          </p:nvPr>
        </p:nvSpPr>
        <p:spPr>
          <a:xfrm>
            <a:off x="0" y="1"/>
            <a:ext cx="12192000" cy="681036"/>
          </a:xfrm>
        </p:spPr>
        <p:txBody>
          <a:bodyPr>
            <a:normAutofit/>
          </a:bodyPr>
          <a:lstStyle/>
          <a:p>
            <a:pPr algn="ctr"/>
            <a:r>
              <a:rPr lang="ru-RU"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Додавання</a:t>
            </a:r>
            <a:r>
              <a:rPr lang="ru-RU" sz="36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зміна</a:t>
            </a:r>
            <a:r>
              <a:rPr lang="ru-RU" sz="36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 </a:t>
            </a:r>
            <a:r>
              <a:rPr lang="ru-RU"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видалення</a:t>
            </a:r>
            <a:r>
              <a:rPr lang="ru-RU" sz="36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endParaRPr lang="uk-UA"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AB8CD8C-E205-0A18-5AAA-85C70C969487}"/>
              </a:ext>
            </a:extLst>
          </p:cNvPr>
          <p:cNvSpPr txBox="1"/>
          <p:nvPr/>
        </p:nvSpPr>
        <p:spPr>
          <a:xfrm>
            <a:off x="137651" y="593606"/>
            <a:ext cx="11779045" cy="1200329"/>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додавання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редагування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видалення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ми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використовувати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розглянутий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минулій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темі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метод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executeUpdate</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допомогою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результату методу ми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проконтролювати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скільки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рядків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було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додано,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змінено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або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видалено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7FCFEE7-4761-2BDF-109B-EE402755AC75}"/>
              </a:ext>
            </a:extLst>
          </p:cNvPr>
          <p:cNvSpPr txBox="1"/>
          <p:nvPr/>
        </p:nvSpPr>
        <p:spPr>
          <a:xfrm>
            <a:off x="137651" y="1884176"/>
            <a:ext cx="10785988" cy="461665"/>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Так,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візьмемо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створену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минулій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темі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Products:</a:t>
            </a:r>
            <a:endParaRPr lang="uk-UA" sz="2400" dirty="0">
              <a:latin typeface="Times New Roman" panose="02020603050405020304" pitchFamily="18" charset="0"/>
              <a:cs typeface="Times New Roman" panose="02020603050405020304" pitchFamily="18" charset="0"/>
            </a:endParaRPr>
          </a:p>
        </p:txBody>
      </p:sp>
      <p:sp>
        <p:nvSpPr>
          <p:cNvPr id="8" name="Rectangle 2">
            <a:extLst>
              <a:ext uri="{FF2B5EF4-FFF2-40B4-BE49-F238E27FC236}">
                <a16:creationId xmlns:a16="http://schemas.microsoft.com/office/drawing/2014/main" id="{57F86AA7-A592-FA9E-7641-A7726FCF2177}"/>
              </a:ext>
            </a:extLst>
          </p:cNvPr>
          <p:cNvSpPr>
            <a:spLocks noChangeArrowheads="1"/>
          </p:cNvSpPr>
          <p:nvPr/>
        </p:nvSpPr>
        <p:spPr bwMode="auto">
          <a:xfrm>
            <a:off x="245806" y="2436082"/>
            <a:ext cx="418864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Products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 PRIMARY KEY AUTO_INCREMENT,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ProductName VARCHAR(20),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Price INT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6162824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20F65F3-46DB-85D3-D4B0-7ED8EE6AC0B1}"/>
              </a:ext>
            </a:extLst>
          </p:cNvPr>
          <p:cNvSpPr>
            <a:spLocks noChangeArrowheads="1"/>
          </p:cNvSpPr>
          <p:nvPr/>
        </p:nvSpPr>
        <p:spPr bwMode="auto">
          <a:xfrm>
            <a:off x="68826" y="1145893"/>
            <a:ext cx="12054348"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import</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java.sql</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public</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class</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Program</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public</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static</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void</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main</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String</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args</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try</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String</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url</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jdbc:</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mysql</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localhost</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store?serverTimezone</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Europe</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Moscow&amp;useSSL</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false</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String</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username</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root</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String</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password</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password</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Class.forName</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com.mysql.cj.jdbc.Driver</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getDeclaredConstructor</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newInstance</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try</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Connection</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conn</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DriverManager.getConnection</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url</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username</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password</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Statement</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statement</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conn.createStatement</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int</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rows</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statement.executeUpdate</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("INSERT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VALUES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iPhone</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X', 76000)," + </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Galaxy</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S9', 45000),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Nokia</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9', 36000)");</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System.out.printf</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Added</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%d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rows</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rows</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catch</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Exception</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ex</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System.out.println</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Connection</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failed</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System.out.println</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ex</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5" name="Заголовок 1">
            <a:extLst>
              <a:ext uri="{FF2B5EF4-FFF2-40B4-BE49-F238E27FC236}">
                <a16:creationId xmlns:a16="http://schemas.microsoft.com/office/drawing/2014/main" id="{1EBE5045-802C-B083-68F1-2D0DD820B30C}"/>
              </a:ext>
            </a:extLst>
          </p:cNvPr>
          <p:cNvSpPr>
            <a:spLocks noGrp="1"/>
          </p:cNvSpPr>
          <p:nvPr>
            <p:ph type="title"/>
          </p:nvPr>
        </p:nvSpPr>
        <p:spPr>
          <a:xfrm>
            <a:off x="0" y="1"/>
            <a:ext cx="12192000" cy="681036"/>
          </a:xfrm>
        </p:spPr>
        <p:txBody>
          <a:bodyPr>
            <a:normAutofit/>
          </a:bodyPr>
          <a:lstStyle/>
          <a:p>
            <a:pPr algn="ctr"/>
            <a:r>
              <a:rPr lang="ru-RU"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Додавання</a:t>
            </a:r>
            <a:r>
              <a:rPr lang="ru-RU" sz="36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зміна</a:t>
            </a:r>
            <a:r>
              <a:rPr lang="ru-RU" sz="36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 </a:t>
            </a:r>
            <a:r>
              <a:rPr lang="ru-RU"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видалення</a:t>
            </a:r>
            <a:r>
              <a:rPr lang="ru-RU" sz="36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endParaRPr lang="uk-UA" sz="3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AF107FC-A9D2-CDBB-2978-8968196BC70C}"/>
              </a:ext>
            </a:extLst>
          </p:cNvPr>
          <p:cNvSpPr txBox="1"/>
          <p:nvPr/>
        </p:nvSpPr>
        <p:spPr>
          <a:xfrm>
            <a:off x="68826" y="573657"/>
            <a:ext cx="6096000" cy="461665"/>
          </a:xfrm>
          <a:prstGeom prst="rect">
            <a:avLst/>
          </a:prstGeom>
          <a:noFill/>
        </p:spPr>
        <p:txBody>
          <a:bodyPr wrap="square">
            <a:spAutoFit/>
          </a:bodyPr>
          <a:lstStyle/>
          <a:p>
            <a:pPr algn="l"/>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І </a:t>
            </a:r>
            <a:r>
              <a:rPr lang="uk-UA"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додамо</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до цієї таблиці кілька об'єктів:</a:t>
            </a:r>
          </a:p>
        </p:txBody>
      </p:sp>
      <p:sp>
        <p:nvSpPr>
          <p:cNvPr id="8" name="TextBox 7">
            <a:extLst>
              <a:ext uri="{FF2B5EF4-FFF2-40B4-BE49-F238E27FC236}">
                <a16:creationId xmlns:a16="http://schemas.microsoft.com/office/drawing/2014/main" id="{CE62C45D-361B-9A95-004F-D79D807A2FFE}"/>
              </a:ext>
            </a:extLst>
          </p:cNvPr>
          <p:cNvSpPr txBox="1"/>
          <p:nvPr/>
        </p:nvSpPr>
        <p:spPr>
          <a:xfrm>
            <a:off x="0" y="5499641"/>
            <a:ext cx="11857703"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додавання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 БД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застосовується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команда INSERT. В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даному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випадку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Products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додається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три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об'єкта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717967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6D205C7-6E35-FD83-9E9D-16865AA99BAF}"/>
              </a:ext>
            </a:extLst>
          </p:cNvPr>
          <p:cNvSpPr>
            <a:spLocks noChangeArrowheads="1"/>
          </p:cNvSpPr>
          <p:nvPr/>
        </p:nvSpPr>
        <p:spPr bwMode="auto">
          <a:xfrm>
            <a:off x="93722" y="981444"/>
            <a:ext cx="613501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C:\Java&gt;javac Program.java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C:\Java&gt;java -</a:t>
            </a:r>
            <a:r>
              <a:rPr kumimoji="0" lang="uk-UA" altLang="uk-UA" sz="12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classpath</a:t>
            </a:r>
            <a:r>
              <a:rPr kumimoji="0" lang="uk-UA" altLang="uk-UA" sz="12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c:\Java\mysql-connector-java-8.0.11.jar;</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c:\Java </a:t>
            </a:r>
            <a:r>
              <a:rPr kumimoji="0" lang="uk-UA" altLang="uk-UA" sz="12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Program</a:t>
            </a:r>
            <a:r>
              <a:rPr kumimoji="0" lang="uk-UA" altLang="uk-UA" sz="12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Added</a:t>
            </a:r>
            <a:r>
              <a:rPr kumimoji="0" lang="uk-UA" altLang="uk-UA" sz="12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3 </a:t>
            </a:r>
            <a:r>
              <a:rPr kumimoji="0" lang="uk-UA" altLang="uk-UA" sz="12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rows</a:t>
            </a:r>
            <a:r>
              <a:rPr kumimoji="0" lang="uk-UA" altLang="uk-UA" sz="12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C:\Java&gt;</a:t>
            </a:r>
            <a:r>
              <a:rPr kumimoji="0" lang="uk-UA" altLang="uk-UA" sz="800" b="0" i="0" u="none" strike="noStrike" cap="none" normalizeH="0" baseline="0" dirty="0">
                <a:ln>
                  <a:noFill/>
                </a:ln>
                <a:solidFill>
                  <a:schemeClr val="bg1"/>
                </a:solidFill>
                <a:effectLst/>
                <a:highlight>
                  <a:srgbClr val="000000"/>
                </a:highlight>
              </a:rPr>
              <a:t> </a:t>
            </a:r>
            <a:endParaRPr kumimoji="0" lang="uk-UA" altLang="uk-UA"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6" name="TextBox 5">
            <a:extLst>
              <a:ext uri="{FF2B5EF4-FFF2-40B4-BE49-F238E27FC236}">
                <a16:creationId xmlns:a16="http://schemas.microsoft.com/office/drawing/2014/main" id="{2A3CB6B9-BEF0-979C-EA3C-88A4F9D71FF2}"/>
              </a:ext>
            </a:extLst>
          </p:cNvPr>
          <p:cNvSpPr txBox="1"/>
          <p:nvPr/>
        </p:nvSpPr>
        <p:spPr>
          <a:xfrm>
            <a:off x="103239" y="612112"/>
            <a:ext cx="11823290" cy="461665"/>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І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після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виконання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програми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консолі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ми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побачимо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число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об’єктів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7" name="Заголовок 1">
            <a:extLst>
              <a:ext uri="{FF2B5EF4-FFF2-40B4-BE49-F238E27FC236}">
                <a16:creationId xmlns:a16="http://schemas.microsoft.com/office/drawing/2014/main" id="{B4062228-BB35-DF99-B2F6-F79BC51EFFED}"/>
              </a:ext>
            </a:extLst>
          </p:cNvPr>
          <p:cNvSpPr>
            <a:spLocks noGrp="1"/>
          </p:cNvSpPr>
          <p:nvPr>
            <p:ph type="title"/>
          </p:nvPr>
        </p:nvSpPr>
        <p:spPr>
          <a:xfrm>
            <a:off x="0" y="1"/>
            <a:ext cx="12192000" cy="681036"/>
          </a:xfrm>
        </p:spPr>
        <p:txBody>
          <a:bodyPr>
            <a:normAutofit/>
          </a:bodyPr>
          <a:lstStyle/>
          <a:p>
            <a:pPr algn="ctr"/>
            <a:r>
              <a:rPr lang="ru-RU"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Додавання</a:t>
            </a:r>
            <a:r>
              <a:rPr lang="ru-RU" sz="36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зміна</a:t>
            </a:r>
            <a:r>
              <a:rPr lang="ru-RU" sz="36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 </a:t>
            </a:r>
            <a:r>
              <a:rPr lang="ru-RU"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видалення</a:t>
            </a:r>
            <a:r>
              <a:rPr lang="ru-RU" sz="36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endParaRPr lang="uk-UA" sz="3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3C9EFBE-C60E-6CCA-BADA-7EC560EC41E8}"/>
              </a:ext>
            </a:extLst>
          </p:cNvPr>
          <p:cNvSpPr txBox="1"/>
          <p:nvPr/>
        </p:nvSpPr>
        <p:spPr>
          <a:xfrm>
            <a:off x="93721" y="1812441"/>
            <a:ext cx="10849581" cy="461665"/>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рядки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побачити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MySQL:</a:t>
            </a:r>
            <a:endParaRPr lang="uk-UA" sz="2400" dirty="0">
              <a:latin typeface="Times New Roman" panose="02020603050405020304" pitchFamily="18" charset="0"/>
              <a:cs typeface="Times New Roman" panose="02020603050405020304" pitchFamily="18" charset="0"/>
            </a:endParaRPr>
          </a:p>
        </p:txBody>
      </p:sp>
      <p:pic>
        <p:nvPicPr>
          <p:cNvPr id="11" name="Рисунок 10">
            <a:extLst>
              <a:ext uri="{FF2B5EF4-FFF2-40B4-BE49-F238E27FC236}">
                <a16:creationId xmlns:a16="http://schemas.microsoft.com/office/drawing/2014/main" id="{42C602BF-2591-CB1F-EA53-8F4435DA8946}"/>
              </a:ext>
            </a:extLst>
          </p:cNvPr>
          <p:cNvPicPr>
            <a:picLocks noChangeAspect="1"/>
          </p:cNvPicPr>
          <p:nvPr/>
        </p:nvPicPr>
        <p:blipFill>
          <a:blip r:embed="rId2"/>
          <a:stretch>
            <a:fillRect/>
          </a:stretch>
        </p:blipFill>
        <p:spPr>
          <a:xfrm>
            <a:off x="3314700" y="2274106"/>
            <a:ext cx="5562600" cy="4276725"/>
          </a:xfrm>
          <a:prstGeom prst="rect">
            <a:avLst/>
          </a:prstGeom>
        </p:spPr>
      </p:pic>
    </p:spTree>
    <p:extLst>
      <p:ext uri="{BB962C8B-B14F-4D97-AF65-F5344CB8AC3E}">
        <p14:creationId xmlns:p14="http://schemas.microsoft.com/office/powerpoint/2010/main" val="319676344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7360D803-CAA2-1E89-E0CA-6B231431CD8C}"/>
              </a:ext>
            </a:extLst>
          </p:cNvPr>
          <p:cNvSpPr txBox="1">
            <a:spLocks/>
          </p:cNvSpPr>
          <p:nvPr/>
        </p:nvSpPr>
        <p:spPr>
          <a:xfrm>
            <a:off x="0" y="1"/>
            <a:ext cx="12192000" cy="6810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3600" dirty="0" err="1">
                <a:solidFill>
                  <a:srgbClr val="252525"/>
                </a:solidFill>
                <a:highlight>
                  <a:srgbClr val="FFFFFF"/>
                </a:highlight>
                <a:latin typeface="Times New Roman" panose="02020603050405020304" pitchFamily="18" charset="0"/>
                <a:cs typeface="Times New Roman" panose="02020603050405020304" pitchFamily="18" charset="0"/>
              </a:rPr>
              <a:t>Редагування</a:t>
            </a:r>
            <a:r>
              <a:rPr lang="ru-RU" sz="3600" dirty="0">
                <a:solidFill>
                  <a:srgbClr val="252525"/>
                </a:solidFill>
                <a:highlight>
                  <a:srgbClr val="FFFFFF"/>
                </a:highlight>
                <a:latin typeface="Times New Roman" panose="02020603050405020304" pitchFamily="18" charset="0"/>
                <a:cs typeface="Times New Roman" panose="02020603050405020304" pitchFamily="18" charset="0"/>
              </a:rPr>
              <a:t> </a:t>
            </a:r>
            <a:r>
              <a:rPr lang="ru-RU" sz="3600" dirty="0" err="1">
                <a:solidFill>
                  <a:srgbClr val="252525"/>
                </a:solidFill>
                <a:highlight>
                  <a:srgbClr val="FFFFFF"/>
                </a:highlight>
                <a:latin typeface="Times New Roman" panose="02020603050405020304" pitchFamily="18" charset="0"/>
                <a:cs typeface="Times New Roman" panose="02020603050405020304" pitchFamily="18" charset="0"/>
              </a:rPr>
              <a:t>даних</a:t>
            </a:r>
            <a:endParaRPr lang="uk-UA" sz="3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2CEA00A-57A9-9646-DE40-36FA96F17242}"/>
              </a:ext>
            </a:extLst>
          </p:cNvPr>
          <p:cNvSpPr txBox="1"/>
          <p:nvPr/>
        </p:nvSpPr>
        <p:spPr>
          <a:xfrm>
            <a:off x="157317" y="681037"/>
            <a:ext cx="11838038"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Змінимо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рядки 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зменшимо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ціну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товару на 5000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одиниць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зміни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застосовується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команда UPDATE:</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9EF5141D-FFFF-5868-C338-54752F26B728}"/>
              </a:ext>
            </a:extLst>
          </p:cNvPr>
          <p:cNvSpPr>
            <a:spLocks noChangeArrowheads="1"/>
          </p:cNvSpPr>
          <p:nvPr/>
        </p:nvSpPr>
        <p:spPr bwMode="auto">
          <a:xfrm>
            <a:off x="157317" y="1656575"/>
            <a:ext cx="9204443"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import java.sql.*;</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public class Program{</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public static void main(String[] args) {</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try{</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String url = "jdbc:</a:t>
            </a: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hlinkClick r:id="rId2"/>
              </a:rPr>
              <a:t>mysql://localhost/store?serverTimezone=Europe/Moscow&amp;useSSL=false</a:t>
            </a: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String username = "root";</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String password = "password";</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Class.forName("com.mysql.cj.jdbc.Driver").getDeclaredConstructor().newInstance();</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try (Connection conn = DriverManager.getConnection(url, username, password)){</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Statement statement = conn.createStatement();</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int rows = statement.executeUpdate("UPDATE Products SET Price = Price - 5000");</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System.out.printf("Updated %d rows", rows);</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catch(Exception ex){</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System.out.println("Connection failed...");</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System.out.println(ex);</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1704787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6FD84A7D-F96B-0863-B748-213B64D0F2E1}"/>
              </a:ext>
            </a:extLst>
          </p:cNvPr>
          <p:cNvSpPr txBox="1">
            <a:spLocks/>
          </p:cNvSpPr>
          <p:nvPr/>
        </p:nvSpPr>
        <p:spPr>
          <a:xfrm>
            <a:off x="0" y="1"/>
            <a:ext cx="12192000" cy="6810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3600" dirty="0" err="1">
                <a:solidFill>
                  <a:srgbClr val="252525"/>
                </a:solidFill>
                <a:highlight>
                  <a:srgbClr val="FFFFFF"/>
                </a:highlight>
                <a:latin typeface="Times New Roman" panose="02020603050405020304" pitchFamily="18" charset="0"/>
                <a:cs typeface="Times New Roman" panose="02020603050405020304" pitchFamily="18" charset="0"/>
              </a:rPr>
              <a:t>Видалення</a:t>
            </a:r>
            <a:r>
              <a:rPr lang="ru-RU" sz="3600" dirty="0">
                <a:solidFill>
                  <a:srgbClr val="252525"/>
                </a:solidFill>
                <a:highlight>
                  <a:srgbClr val="FFFFFF"/>
                </a:highlight>
                <a:latin typeface="Times New Roman" panose="02020603050405020304" pitchFamily="18" charset="0"/>
                <a:cs typeface="Times New Roman" panose="02020603050405020304" pitchFamily="18" charset="0"/>
              </a:rPr>
              <a:t> </a:t>
            </a:r>
            <a:r>
              <a:rPr lang="ru-RU" sz="3600" dirty="0" err="1">
                <a:solidFill>
                  <a:srgbClr val="252525"/>
                </a:solidFill>
                <a:highlight>
                  <a:srgbClr val="FFFFFF"/>
                </a:highlight>
                <a:latin typeface="Times New Roman" panose="02020603050405020304" pitchFamily="18" charset="0"/>
                <a:cs typeface="Times New Roman" panose="02020603050405020304" pitchFamily="18" charset="0"/>
              </a:rPr>
              <a:t>даних</a:t>
            </a:r>
            <a:endParaRPr lang="uk-UA" sz="3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F124145-F013-82E5-6139-E37565787FC8}"/>
              </a:ext>
            </a:extLst>
          </p:cNvPr>
          <p:cNvSpPr txBox="1"/>
          <p:nvPr/>
        </p:nvSpPr>
        <p:spPr>
          <a:xfrm>
            <a:off x="206477" y="681037"/>
            <a:ext cx="9144000" cy="461665"/>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Видалимо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один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об'єкт</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із</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допомогою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команди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DELETE:</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F10E70FC-D09C-43CC-72EC-BF08FC82B15A}"/>
              </a:ext>
            </a:extLst>
          </p:cNvPr>
          <p:cNvSpPr>
            <a:spLocks noChangeArrowheads="1"/>
          </p:cNvSpPr>
          <p:nvPr/>
        </p:nvSpPr>
        <p:spPr bwMode="auto">
          <a:xfrm>
            <a:off x="206477" y="1142702"/>
            <a:ext cx="9204443"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import java.sql.*;</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public class Program{</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public static void main(String[] args) {</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try{</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String url = "jdbc:</a:t>
            </a: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hlinkClick r:id="rId2"/>
              </a:rPr>
              <a:t>mysql://localhost/store?serverTimezone=Europe/Moscow&amp;useSSL=false</a:t>
            </a: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String username = "root";</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String password = "password";</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Class.forName("com.mysql.cj.jdbc.Driver").getDeclaredConstructor().newInstance();</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try (Connection conn = DriverManager.getConnection(url, username, password)){</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Statement statement = conn.createStatement();</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int rows = statement.executeUpdate("DELETE FROM Products WHERE Id = 3");</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System.out.printf("%d row(s) deleted", rows);</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catch(Exception ex){</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System.out.println("Connection failed...");</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System.out.println(ex);</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6640263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1FBF4D-70FE-808D-94F9-4679647E9719}"/>
              </a:ext>
            </a:extLst>
          </p:cNvPr>
          <p:cNvSpPr>
            <a:spLocks noGrp="1"/>
          </p:cNvSpPr>
          <p:nvPr>
            <p:ph type="title"/>
          </p:nvPr>
        </p:nvSpPr>
        <p:spPr>
          <a:xfrm>
            <a:off x="0" y="1"/>
            <a:ext cx="12192000" cy="681036"/>
          </a:xfrm>
        </p:spPr>
        <p:txBody>
          <a:bodyPr>
            <a:normAutofit fontScale="90000"/>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Метод </a:t>
            </a:r>
            <a:r>
              <a:rPr lang="en-US" b="0" i="0" dirty="0" err="1">
                <a:solidFill>
                  <a:srgbClr val="252525"/>
                </a:solidFill>
                <a:effectLst/>
                <a:highlight>
                  <a:srgbClr val="FFFFFF"/>
                </a:highlight>
                <a:latin typeface="Times New Roman" panose="02020603050405020304" pitchFamily="18" charset="0"/>
                <a:cs typeface="Times New Roman" panose="02020603050405020304" pitchFamily="18" charset="0"/>
              </a:rPr>
              <a:t>executeQuery</a:t>
            </a:r>
            <a:r>
              <a:rPr lang="en-US"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Отримання даних</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EDD67B5-BC03-5400-88E2-342B0CFC2F3D}"/>
              </a:ext>
            </a:extLst>
          </p:cNvPr>
          <p:cNvSpPr txBox="1"/>
          <p:nvPr/>
        </p:nvSpPr>
        <p:spPr>
          <a:xfrm>
            <a:off x="265471" y="726582"/>
            <a:ext cx="11592232" cy="461665"/>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вибірки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допомогою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команди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SELECT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застосовується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метод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executeQuery</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23964C6-70BC-9F31-C61A-DA962609571E}"/>
              </a:ext>
            </a:extLst>
          </p:cNvPr>
          <p:cNvSpPr txBox="1"/>
          <p:nvPr/>
        </p:nvSpPr>
        <p:spPr>
          <a:xfrm>
            <a:off x="265471" y="1332722"/>
            <a:ext cx="6096000" cy="369332"/>
          </a:xfrm>
          <a:prstGeom prst="rect">
            <a:avLst/>
          </a:prstGeom>
          <a:noFill/>
        </p:spPr>
        <p:txBody>
          <a:bodyPr wrap="square">
            <a:spAutoFit/>
          </a:bodyPr>
          <a:lstStyle/>
          <a:p>
            <a:pPr algn="l"/>
            <a:r>
              <a:rPr lang="en-US" b="0" i="0">
                <a:solidFill>
                  <a:srgbClr val="252525"/>
                </a:solidFill>
                <a:effectLst/>
                <a:highlight>
                  <a:srgbClr val="FFFFFF"/>
                </a:highlight>
                <a:latin typeface="Courier New" panose="02070309020205020404" pitchFamily="49" charset="0"/>
                <a:cs typeface="Courier New" panose="02070309020205020404" pitchFamily="49" charset="0"/>
              </a:rPr>
              <a:t>ResultSet executeQuery("</a:t>
            </a:r>
            <a:r>
              <a:rPr lang="uk-UA" b="0" i="0">
                <a:solidFill>
                  <a:srgbClr val="252525"/>
                </a:solidFill>
                <a:effectLst/>
                <a:highlight>
                  <a:srgbClr val="FFFFFF"/>
                </a:highlight>
                <a:latin typeface="Courier New" panose="02070309020205020404" pitchFamily="49" charset="0"/>
                <a:cs typeface="Courier New" panose="02070309020205020404" pitchFamily="49" charset="0"/>
              </a:rPr>
              <a:t>Команда_</a:t>
            </a:r>
            <a:r>
              <a:rPr lang="en-US" b="0" i="0">
                <a:solidFill>
                  <a:srgbClr val="252525"/>
                </a:solidFill>
                <a:effectLst/>
                <a:highlight>
                  <a:srgbClr val="FFFFFF"/>
                </a:highlight>
                <a:latin typeface="Courier New" panose="02070309020205020404" pitchFamily="49" charset="0"/>
                <a:cs typeface="Courier New" panose="02070309020205020404" pitchFamily="49" charset="0"/>
              </a:rPr>
              <a:t>SQL")</a:t>
            </a:r>
            <a:endParaRPr lang="en-US" b="0" i="0" dirty="0">
              <a:solidFill>
                <a:srgbClr val="252525"/>
              </a:solidFill>
              <a:effectLst/>
              <a:highlight>
                <a:srgbClr val="FFFFFF"/>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2D24AA23-8DD7-73F7-448B-8A111DCD5F28}"/>
              </a:ext>
            </a:extLst>
          </p:cNvPr>
          <p:cNvSpPr txBox="1"/>
          <p:nvPr/>
        </p:nvSpPr>
        <p:spPr>
          <a:xfrm>
            <a:off x="265471" y="1846529"/>
            <a:ext cx="11592232" cy="1938992"/>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Метод повертає об'єкт </a:t>
            </a:r>
            <a:r>
              <a:rPr lang="uk-UA" sz="2400" dirty="0" err="1">
                <a:latin typeface="Times New Roman" panose="02020603050405020304" pitchFamily="18" charset="0"/>
                <a:cs typeface="Times New Roman" panose="02020603050405020304" pitchFamily="18" charset="0"/>
              </a:rPr>
              <a:t>ResultSet</a:t>
            </a:r>
            <a:r>
              <a:rPr lang="uk-UA" sz="2400" dirty="0">
                <a:latin typeface="Times New Roman" panose="02020603050405020304" pitchFamily="18" charset="0"/>
                <a:cs typeface="Times New Roman" panose="02020603050405020304" pitchFamily="18" charset="0"/>
              </a:rPr>
              <a:t>, який містить усі отримані дані. Як отримати ці дані? В об'єкті </a:t>
            </a:r>
            <a:r>
              <a:rPr lang="uk-UA" sz="2400" dirty="0" err="1">
                <a:latin typeface="Times New Roman" panose="02020603050405020304" pitchFamily="18" charset="0"/>
                <a:cs typeface="Times New Roman" panose="02020603050405020304" pitchFamily="18" charset="0"/>
              </a:rPr>
              <a:t>ResultSet</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ітератор</a:t>
            </a:r>
            <a:r>
              <a:rPr lang="uk-UA" sz="2400" dirty="0">
                <a:latin typeface="Times New Roman" panose="02020603050405020304" pitchFamily="18" charset="0"/>
                <a:cs typeface="Times New Roman" panose="02020603050405020304" pitchFamily="18" charset="0"/>
              </a:rPr>
              <a:t> встановлюється на позиції перед першим рядком. І щоб переміститися до першого рядка (і всіх наступних) необхідно викликати метод </a:t>
            </a:r>
            <a:r>
              <a:rPr lang="uk-UA" sz="2400" dirty="0" err="1">
                <a:latin typeface="Times New Roman" panose="02020603050405020304" pitchFamily="18" charset="0"/>
                <a:cs typeface="Times New Roman" panose="02020603050405020304" pitchFamily="18" charset="0"/>
              </a:rPr>
              <a:t>next</a:t>
            </a:r>
            <a:r>
              <a:rPr lang="uk-UA" sz="2400" dirty="0">
                <a:latin typeface="Times New Roman" panose="02020603050405020304" pitchFamily="18" charset="0"/>
                <a:cs typeface="Times New Roman" panose="02020603050405020304" pitchFamily="18" charset="0"/>
              </a:rPr>
              <a:t>(). Поки в наборі </a:t>
            </a:r>
            <a:r>
              <a:rPr lang="uk-UA" sz="2400" dirty="0" err="1">
                <a:latin typeface="Times New Roman" panose="02020603050405020304" pitchFamily="18" charset="0"/>
                <a:cs typeface="Times New Roman" panose="02020603050405020304" pitchFamily="18" charset="0"/>
              </a:rPr>
              <a:t>ResultSet</a:t>
            </a:r>
            <a:r>
              <a:rPr lang="uk-UA" sz="2400" dirty="0">
                <a:latin typeface="Times New Roman" panose="02020603050405020304" pitchFamily="18" charset="0"/>
                <a:cs typeface="Times New Roman" panose="02020603050405020304" pitchFamily="18" charset="0"/>
              </a:rPr>
              <a:t> є рядки, метод </a:t>
            </a:r>
            <a:r>
              <a:rPr lang="uk-UA" sz="2400" dirty="0" err="1">
                <a:latin typeface="Times New Roman" panose="02020603050405020304" pitchFamily="18" charset="0"/>
                <a:cs typeface="Times New Roman" panose="02020603050405020304" pitchFamily="18" charset="0"/>
              </a:rPr>
              <a:t>next</a:t>
            </a:r>
            <a:r>
              <a:rPr lang="uk-UA" sz="2400" dirty="0">
                <a:latin typeface="Times New Roman" panose="02020603050405020304" pitchFamily="18" charset="0"/>
                <a:cs typeface="Times New Roman" panose="02020603050405020304" pitchFamily="18" charset="0"/>
              </a:rPr>
              <a:t> повертатиме </a:t>
            </a:r>
            <a:r>
              <a:rPr lang="uk-UA" sz="2400" dirty="0" err="1">
                <a:latin typeface="Times New Roman" panose="02020603050405020304" pitchFamily="18" charset="0"/>
                <a:cs typeface="Times New Roman" panose="02020603050405020304" pitchFamily="18" charset="0"/>
              </a:rPr>
              <a:t>true</a:t>
            </a:r>
            <a:r>
              <a:rPr lang="uk-UA" sz="2400" dirty="0">
                <a:latin typeface="Times New Roman" panose="02020603050405020304" pitchFamily="18" charset="0"/>
                <a:cs typeface="Times New Roman" panose="02020603050405020304" pitchFamily="18" charset="0"/>
              </a:rPr>
              <a:t>. Типове переміщення по набору рядків:</a:t>
            </a:r>
          </a:p>
        </p:txBody>
      </p:sp>
      <p:sp>
        <p:nvSpPr>
          <p:cNvPr id="10" name="Rectangle 2">
            <a:extLst>
              <a:ext uri="{FF2B5EF4-FFF2-40B4-BE49-F238E27FC236}">
                <a16:creationId xmlns:a16="http://schemas.microsoft.com/office/drawing/2014/main" id="{DCF5B125-131D-4E4C-8DB0-5CF41596600B}"/>
              </a:ext>
            </a:extLst>
          </p:cNvPr>
          <p:cNvSpPr>
            <a:spLocks noChangeArrowheads="1"/>
          </p:cNvSpPr>
          <p:nvPr/>
        </p:nvSpPr>
        <p:spPr bwMode="auto">
          <a:xfrm>
            <a:off x="265471" y="3929996"/>
            <a:ext cx="762548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ResultSet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resultSet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statement.executeQuery</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("SELECT * FROM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Products</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while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resultSet.next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отримання інформації зі строк</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AD6CA3FE-D61C-93E6-3A35-A228039F4D5C}"/>
              </a:ext>
            </a:extLst>
          </p:cNvPr>
          <p:cNvSpPr txBox="1"/>
          <p:nvPr/>
        </p:nvSpPr>
        <p:spPr>
          <a:xfrm>
            <a:off x="265471" y="5063613"/>
            <a:ext cx="11592232"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Тобто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поки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resultset</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є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доступні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рядки, буде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виконуватися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цикл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while</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буде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переходити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наступного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рядка в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наборі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144616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B8E0D9-70EE-EBE7-0AA0-63AA44A425FE}"/>
              </a:ext>
            </a:extLst>
          </p:cNvPr>
          <p:cNvSpPr txBox="1"/>
          <p:nvPr/>
        </p:nvSpPr>
        <p:spPr>
          <a:xfrm>
            <a:off x="235974" y="596829"/>
            <a:ext cx="11651226" cy="3785652"/>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Після переходу до рядка ми можемо отримати його вміст. Для цього у </a:t>
            </a:r>
            <a:r>
              <a:rPr lang="uk-UA" sz="2400" dirty="0" err="1">
                <a:latin typeface="Times New Roman" panose="02020603050405020304" pitchFamily="18" charset="0"/>
                <a:cs typeface="Times New Roman" panose="02020603050405020304" pitchFamily="18" charset="0"/>
              </a:rPr>
              <a:t>ResultSet</a:t>
            </a:r>
            <a:r>
              <a:rPr lang="uk-UA" sz="2400" dirty="0">
                <a:latin typeface="Times New Roman" panose="02020603050405020304" pitchFamily="18" charset="0"/>
                <a:cs typeface="Times New Roman" panose="02020603050405020304" pitchFamily="18" charset="0"/>
              </a:rPr>
              <a:t> визначено низку методів. Деякі з них: </a:t>
            </a:r>
          </a:p>
          <a:p>
            <a:pPr marL="285750" indent="-285750">
              <a:buFont typeface="Arial" panose="020B0604020202020204" pitchFamily="34" charset="0"/>
              <a:buChar char="•"/>
            </a:pPr>
            <a:r>
              <a:rPr lang="uk-UA" sz="2400" dirty="0" err="1">
                <a:latin typeface="Times New Roman" panose="02020603050405020304" pitchFamily="18" charset="0"/>
                <a:cs typeface="Times New Roman" panose="02020603050405020304" pitchFamily="18" charset="0"/>
              </a:rPr>
              <a:t>getBoolean</a:t>
            </a:r>
            <a:r>
              <a:rPr lang="uk-UA" sz="2400" dirty="0">
                <a:latin typeface="Times New Roman" panose="02020603050405020304" pitchFamily="18" charset="0"/>
                <a:cs typeface="Times New Roman" panose="02020603050405020304" pitchFamily="18" charset="0"/>
              </a:rPr>
              <a:t>() повертає значення </a:t>
            </a:r>
            <a:r>
              <a:rPr lang="uk-UA" sz="2400" dirty="0" err="1">
                <a:latin typeface="Times New Roman" panose="02020603050405020304" pitchFamily="18" charset="0"/>
                <a:cs typeface="Times New Roman" panose="02020603050405020304" pitchFamily="18" charset="0"/>
              </a:rPr>
              <a:t>boolean</a:t>
            </a:r>
            <a:r>
              <a:rPr lang="uk-UA" sz="24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uk-UA" sz="2400" dirty="0" err="1">
                <a:latin typeface="Times New Roman" panose="02020603050405020304" pitchFamily="18" charset="0"/>
                <a:cs typeface="Times New Roman" panose="02020603050405020304" pitchFamily="18" charset="0"/>
              </a:rPr>
              <a:t>getDate</a:t>
            </a:r>
            <a:r>
              <a:rPr lang="uk-UA" sz="2400" dirty="0">
                <a:latin typeface="Times New Roman" panose="02020603050405020304" pitchFamily="18" charset="0"/>
                <a:cs typeface="Times New Roman" panose="02020603050405020304" pitchFamily="18" charset="0"/>
              </a:rPr>
              <a:t>() повертає значення </a:t>
            </a:r>
            <a:r>
              <a:rPr lang="uk-UA" sz="2400" dirty="0" err="1">
                <a:latin typeface="Times New Roman" panose="02020603050405020304" pitchFamily="18" charset="0"/>
                <a:cs typeface="Times New Roman" panose="02020603050405020304" pitchFamily="18" charset="0"/>
              </a:rPr>
              <a:t>Date</a:t>
            </a:r>
            <a:r>
              <a:rPr lang="uk-UA" sz="24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uk-UA" sz="2400" dirty="0" err="1">
                <a:latin typeface="Times New Roman" panose="02020603050405020304" pitchFamily="18" charset="0"/>
                <a:cs typeface="Times New Roman" panose="02020603050405020304" pitchFamily="18" charset="0"/>
              </a:rPr>
              <a:t>getDouble</a:t>
            </a:r>
            <a:r>
              <a:rPr lang="uk-UA" sz="2400" dirty="0">
                <a:latin typeface="Times New Roman" panose="02020603050405020304" pitchFamily="18" charset="0"/>
                <a:cs typeface="Times New Roman" panose="02020603050405020304" pitchFamily="18" charset="0"/>
              </a:rPr>
              <a:t>() повертає значення </a:t>
            </a:r>
            <a:r>
              <a:rPr lang="uk-UA" sz="2400" dirty="0" err="1">
                <a:latin typeface="Times New Roman" panose="02020603050405020304" pitchFamily="18" charset="0"/>
                <a:cs typeface="Times New Roman" panose="02020603050405020304" pitchFamily="18" charset="0"/>
              </a:rPr>
              <a:t>double</a:t>
            </a:r>
            <a:r>
              <a:rPr lang="uk-UA" sz="24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uk-UA" sz="2400" dirty="0" err="1">
                <a:latin typeface="Times New Roman" panose="02020603050405020304" pitchFamily="18" charset="0"/>
                <a:cs typeface="Times New Roman" panose="02020603050405020304" pitchFamily="18" charset="0"/>
              </a:rPr>
              <a:t>getInt</a:t>
            </a:r>
            <a:r>
              <a:rPr lang="uk-UA" sz="2400" dirty="0">
                <a:latin typeface="Times New Roman" panose="02020603050405020304" pitchFamily="18" charset="0"/>
                <a:cs typeface="Times New Roman" panose="02020603050405020304" pitchFamily="18" charset="0"/>
              </a:rPr>
              <a:t>() повертає значення </a:t>
            </a:r>
            <a:r>
              <a:rPr lang="uk-UA" sz="2400" dirty="0" err="1">
                <a:latin typeface="Times New Roman" panose="02020603050405020304" pitchFamily="18" charset="0"/>
                <a:cs typeface="Times New Roman" panose="02020603050405020304" pitchFamily="18" charset="0"/>
              </a:rPr>
              <a:t>int</a:t>
            </a:r>
            <a:r>
              <a:rPr lang="uk-UA" sz="24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uk-UA" sz="2400" dirty="0" err="1">
                <a:latin typeface="Times New Roman" panose="02020603050405020304" pitchFamily="18" charset="0"/>
                <a:cs typeface="Times New Roman" panose="02020603050405020304" pitchFamily="18" charset="0"/>
              </a:rPr>
              <a:t>getFloat</a:t>
            </a:r>
            <a:r>
              <a:rPr lang="uk-UA" sz="2400" dirty="0">
                <a:latin typeface="Times New Roman" panose="02020603050405020304" pitchFamily="18" charset="0"/>
                <a:cs typeface="Times New Roman" panose="02020603050405020304" pitchFamily="18" charset="0"/>
              </a:rPr>
              <a:t>() повертає значення </a:t>
            </a:r>
            <a:r>
              <a:rPr lang="uk-UA" sz="2400" dirty="0" err="1">
                <a:latin typeface="Times New Roman" panose="02020603050405020304" pitchFamily="18" charset="0"/>
                <a:cs typeface="Times New Roman" panose="02020603050405020304" pitchFamily="18" charset="0"/>
              </a:rPr>
              <a:t>float</a:t>
            </a:r>
            <a:r>
              <a:rPr lang="uk-UA" sz="24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uk-UA" sz="2400" dirty="0" err="1">
                <a:latin typeface="Times New Roman" panose="02020603050405020304" pitchFamily="18" charset="0"/>
                <a:cs typeface="Times New Roman" panose="02020603050405020304" pitchFamily="18" charset="0"/>
              </a:rPr>
              <a:t>getLong</a:t>
            </a:r>
            <a:r>
              <a:rPr lang="uk-UA" sz="2400" dirty="0">
                <a:latin typeface="Times New Roman" panose="02020603050405020304" pitchFamily="18" charset="0"/>
                <a:cs typeface="Times New Roman" panose="02020603050405020304" pitchFamily="18" charset="0"/>
              </a:rPr>
              <a:t>() повертає значення </a:t>
            </a:r>
            <a:r>
              <a:rPr lang="uk-UA" sz="2400" dirty="0" err="1">
                <a:latin typeface="Times New Roman" panose="02020603050405020304" pitchFamily="18" charset="0"/>
                <a:cs typeface="Times New Roman" panose="02020603050405020304" pitchFamily="18" charset="0"/>
              </a:rPr>
              <a:t>long</a:t>
            </a:r>
            <a:r>
              <a:rPr lang="uk-UA" sz="24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uk-UA" sz="2400" dirty="0" err="1">
                <a:latin typeface="Times New Roman" panose="02020603050405020304" pitchFamily="18" charset="0"/>
                <a:cs typeface="Times New Roman" panose="02020603050405020304" pitchFamily="18" charset="0"/>
              </a:rPr>
              <a:t>getNString</a:t>
            </a:r>
            <a:r>
              <a:rPr lang="uk-UA" sz="2400" dirty="0">
                <a:latin typeface="Times New Roman" panose="02020603050405020304" pitchFamily="18" charset="0"/>
                <a:cs typeface="Times New Roman" panose="02020603050405020304" pitchFamily="18" charset="0"/>
              </a:rPr>
              <a:t>() повертає значення </a:t>
            </a:r>
            <a:r>
              <a:rPr lang="uk-UA" sz="2400" dirty="0" err="1">
                <a:latin typeface="Times New Roman" panose="02020603050405020304" pitchFamily="18" charset="0"/>
                <a:cs typeface="Times New Roman" panose="02020603050405020304" pitchFamily="18" charset="0"/>
              </a:rPr>
              <a:t>String</a:t>
            </a:r>
            <a:r>
              <a:rPr lang="uk-UA" sz="24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uk-UA" sz="2400" dirty="0" err="1">
                <a:latin typeface="Times New Roman" panose="02020603050405020304" pitchFamily="18" charset="0"/>
                <a:cs typeface="Times New Roman" panose="02020603050405020304" pitchFamily="18" charset="0"/>
              </a:rPr>
              <a:t>getString</a:t>
            </a:r>
            <a:r>
              <a:rPr lang="uk-UA" sz="2400" dirty="0">
                <a:latin typeface="Times New Roman" panose="02020603050405020304" pitchFamily="18" charset="0"/>
                <a:cs typeface="Times New Roman" panose="02020603050405020304" pitchFamily="18" charset="0"/>
              </a:rPr>
              <a:t> значення </a:t>
            </a:r>
            <a:r>
              <a:rPr lang="uk-UA" sz="2400" dirty="0" err="1">
                <a:latin typeface="Times New Roman" panose="02020603050405020304" pitchFamily="18" charset="0"/>
                <a:cs typeface="Times New Roman" panose="02020603050405020304" pitchFamily="18" charset="0"/>
              </a:rPr>
              <a:t>String</a:t>
            </a:r>
            <a:endParaRPr lang="uk-UA" sz="24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C975351C-253E-E36B-94DB-2B27DA611CD3}"/>
              </a:ext>
            </a:extLst>
          </p:cNvPr>
          <p:cNvSpPr>
            <a:spLocks noGrp="1"/>
          </p:cNvSpPr>
          <p:nvPr>
            <p:ph type="title"/>
          </p:nvPr>
        </p:nvSpPr>
        <p:spPr>
          <a:xfrm>
            <a:off x="0" y="1"/>
            <a:ext cx="12192000" cy="681036"/>
          </a:xfrm>
        </p:spPr>
        <p:txBody>
          <a:bodyPr>
            <a:normAutofit fontScale="90000"/>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Метод </a:t>
            </a:r>
            <a:r>
              <a:rPr lang="en-US" b="0" i="0" dirty="0" err="1">
                <a:solidFill>
                  <a:srgbClr val="252525"/>
                </a:solidFill>
                <a:effectLst/>
                <a:highlight>
                  <a:srgbClr val="FFFFFF"/>
                </a:highlight>
                <a:latin typeface="Times New Roman" panose="02020603050405020304" pitchFamily="18" charset="0"/>
                <a:cs typeface="Times New Roman" panose="02020603050405020304" pitchFamily="18" charset="0"/>
              </a:rPr>
              <a:t>executeQuery</a:t>
            </a:r>
            <a:r>
              <a:rPr lang="en-US"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Отримання даних</a:t>
            </a:r>
            <a:endParaRPr lang="uk-UA"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557A00B-6112-203B-9521-844C7EE3DDE3}"/>
              </a:ext>
            </a:extLst>
          </p:cNvPr>
          <p:cNvSpPr txBox="1"/>
          <p:nvPr/>
        </p:nvSpPr>
        <p:spPr>
          <a:xfrm>
            <a:off x="235974" y="4382481"/>
            <a:ext cx="11651226"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Залежно від цього, дані якого тип зберігаються у тому чи іншому стовпці, ми можемо використовувати той чи інший метод. Кожен із цих методів має дві версії:</a:t>
            </a:r>
            <a:endParaRPr lang="uk-UA" sz="2400" dirty="0">
              <a:latin typeface="Times New Roman" panose="02020603050405020304" pitchFamily="18" charset="0"/>
              <a:cs typeface="Times New Roman" panose="02020603050405020304" pitchFamily="18" charset="0"/>
            </a:endParaRPr>
          </a:p>
        </p:txBody>
      </p:sp>
      <p:sp>
        <p:nvSpPr>
          <p:cNvPr id="9" name="Rectangle 2">
            <a:extLst>
              <a:ext uri="{FF2B5EF4-FFF2-40B4-BE49-F238E27FC236}">
                <a16:creationId xmlns:a16="http://schemas.microsoft.com/office/drawing/2014/main" id="{2FD532EA-B4A3-2D3A-66DE-D18678D1613C}"/>
              </a:ext>
            </a:extLst>
          </p:cNvPr>
          <p:cNvSpPr>
            <a:spLocks noChangeArrowheads="1"/>
          </p:cNvSpPr>
          <p:nvPr/>
        </p:nvSpPr>
        <p:spPr bwMode="auto">
          <a:xfrm>
            <a:off x="304800" y="5213478"/>
            <a:ext cx="322203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int getInt(int columnIndex)</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int getInt(String columnLabel)</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7FF00DF7-3BB8-9C07-C5E7-B2209C3997B9}"/>
              </a:ext>
            </a:extLst>
          </p:cNvPr>
          <p:cNvSpPr txBox="1"/>
          <p:nvPr/>
        </p:nvSpPr>
        <p:spPr>
          <a:xfrm>
            <a:off x="235973" y="5799506"/>
            <a:ext cx="11651225"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Перша версія отримує дані зі стовпця з номером </a:t>
            </a:r>
            <a:r>
              <a:rPr lang="en-US"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columnIndex</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Друга версія отримує дані зі стовпця під назвою </a:t>
            </a:r>
            <a:r>
              <a:rPr lang="en-US"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columnLabel</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126280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C650C83-7D83-377C-6C9F-75BDFBCB5629}"/>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Метод </a:t>
            </a:r>
            <a:r>
              <a:rPr lang="en-US" dirty="0" err="1">
                <a:solidFill>
                  <a:srgbClr val="252525"/>
                </a:solidFill>
                <a:highlight>
                  <a:srgbClr val="FFFFFF"/>
                </a:highlight>
                <a:latin typeface="Times New Roman" panose="02020603050405020304" pitchFamily="18" charset="0"/>
                <a:cs typeface="Times New Roman" panose="02020603050405020304" pitchFamily="18" charset="0"/>
              </a:rPr>
              <a:t>executeQuery</a:t>
            </a:r>
            <a:r>
              <a:rPr lang="en-US" dirty="0">
                <a:solidFill>
                  <a:srgbClr val="252525"/>
                </a:solidFill>
                <a:highlight>
                  <a:srgbClr val="FFFFFF"/>
                </a:highlight>
                <a:latin typeface="Times New Roman" panose="02020603050405020304" pitchFamily="18" charset="0"/>
                <a:cs typeface="Times New Roman" panose="02020603050405020304" pitchFamily="18" charset="0"/>
              </a:rPr>
              <a:t>. </a:t>
            </a:r>
            <a:r>
              <a:rPr lang="uk-UA" dirty="0">
                <a:solidFill>
                  <a:srgbClr val="252525"/>
                </a:solidFill>
                <a:highlight>
                  <a:srgbClr val="FFFFFF"/>
                </a:highlight>
                <a:latin typeface="Times New Roman" panose="02020603050405020304" pitchFamily="18" charset="0"/>
                <a:cs typeface="Times New Roman" panose="02020603050405020304" pitchFamily="18" charset="0"/>
              </a:rPr>
              <a:t>Отримання даних</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7E205D0-9C5E-7530-8A0E-95FA13D737B3}"/>
              </a:ext>
            </a:extLst>
          </p:cNvPr>
          <p:cNvSpPr txBox="1"/>
          <p:nvPr/>
        </p:nvSpPr>
        <p:spPr>
          <a:xfrm>
            <a:off x="285135" y="515688"/>
            <a:ext cx="10176388" cy="461665"/>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минулих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темах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було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створено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яка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три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BAD8CA11-7B2A-2FEB-27B9-191F1EFE8ADE}"/>
              </a:ext>
            </a:extLst>
          </p:cNvPr>
          <p:cNvSpPr>
            <a:spLocks noChangeArrowheads="1"/>
          </p:cNvSpPr>
          <p:nvPr/>
        </p:nvSpPr>
        <p:spPr bwMode="auto">
          <a:xfrm>
            <a:off x="285135" y="954792"/>
            <a:ext cx="418864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PRIMARY KEY AUTO_INCREMENT,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1E2E95F3-7EEC-E57F-974E-D85DED28A213}"/>
              </a:ext>
            </a:extLst>
          </p:cNvPr>
          <p:cNvSpPr txBox="1"/>
          <p:nvPr/>
        </p:nvSpPr>
        <p:spPr>
          <a:xfrm>
            <a:off x="285135" y="2032010"/>
            <a:ext cx="6096000" cy="461665"/>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Отримаємо з неї дані:</a:t>
            </a:r>
            <a:endParaRPr lang="uk-UA" sz="2400" dirty="0">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1A51A072-0082-2B7A-56FE-59773BDA8A29}"/>
              </a:ext>
            </a:extLst>
          </p:cNvPr>
          <p:cNvSpPr>
            <a:spLocks noChangeArrowheads="1"/>
          </p:cNvSpPr>
          <p:nvPr/>
        </p:nvSpPr>
        <p:spPr bwMode="auto">
          <a:xfrm>
            <a:off x="285135" y="2426016"/>
            <a:ext cx="10776155"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import</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java.sql</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public</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class</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Program</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public</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static</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void</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main</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String</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args</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try</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String</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url</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jdbc:</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mysql</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localhost</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store?serverTimezone</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Europe</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Moscow&amp;useSSL</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false</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String</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username</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root</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String</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password</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password</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Class.forName</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com.mysql.cj.jdbc.Driver</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getDeclaredConstructor</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newInstance</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try</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Connection</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conn</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DriverManager.getConnection</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url</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username</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password</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Statement</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statement</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conn.createStatement</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ResultSet</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resultSet</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statement.executeQuery</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while</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resultSet.next</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int</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resultSet.getInt</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009900"/>
                </a:solidFill>
                <a:effectLst/>
                <a:highlight>
                  <a:srgbClr val="C0C0C0"/>
                </a:highlight>
                <a:latin typeface="Courier New" panose="02070309020205020404" pitchFamily="49" charset="0"/>
                <a:cs typeface="Courier New" panose="02070309020205020404" pitchFamily="49" charset="0"/>
              </a:rPr>
              <a:t>1</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String</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name</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resultSet.getString</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009900"/>
                </a:solidFill>
                <a:effectLst/>
                <a:highlight>
                  <a:srgbClr val="C0C0C0"/>
                </a:highlight>
                <a:latin typeface="Courier New" panose="02070309020205020404" pitchFamily="49" charset="0"/>
                <a:cs typeface="Courier New" panose="02070309020205020404" pitchFamily="49" charset="0"/>
              </a:rPr>
              <a:t>2</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int</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resultSet.getInt</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009900"/>
                </a:solidFill>
                <a:effectLst/>
                <a:highlight>
                  <a:srgbClr val="C0C0C0"/>
                </a:highlight>
                <a:latin typeface="Courier New" panose="02070309020205020404" pitchFamily="49" charset="0"/>
                <a:cs typeface="Courier New" panose="02070309020205020404" pitchFamily="49" charset="0"/>
              </a:rPr>
              <a:t>3</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System.out.printf</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("%d. %s - %d \n",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name</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catch</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Exception</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ex</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System.out.println</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Connection</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failed</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System.out.println</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ex</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704496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917EC0F-E24C-00F7-59E4-6D53BDF15540}"/>
              </a:ext>
            </a:extLst>
          </p:cNvPr>
          <p:cNvSpPr>
            <a:spLocks noGrp="1"/>
          </p:cNvSpPr>
          <p:nvPr>
            <p:ph idx="1"/>
          </p:nvPr>
        </p:nvSpPr>
        <p:spPr>
          <a:xfrm>
            <a:off x="334297" y="776748"/>
            <a:ext cx="11464413" cy="5400215"/>
          </a:xfrm>
        </p:spPr>
        <p:txBody>
          <a:bodyPr>
            <a:normAutofit/>
          </a:bodyPr>
          <a:lstStyle/>
          <a:p>
            <a:pPr marL="0" indent="0">
              <a:buNone/>
            </a:pPr>
            <a:r>
              <a:rPr lang="uk-UA" sz="2400" dirty="0">
                <a:latin typeface="Times New Roman" panose="02020603050405020304" pitchFamily="18" charset="0"/>
                <a:cs typeface="Times New Roman" panose="02020603050405020304" pitchFamily="18" charset="0"/>
              </a:rPr>
              <a:t>Перший стовпець таблиці - стовпець </a:t>
            </a:r>
            <a:r>
              <a:rPr lang="en-US" sz="2400" dirty="0">
                <a:latin typeface="Times New Roman" panose="02020603050405020304" pitchFamily="18" charset="0"/>
                <a:cs typeface="Times New Roman" panose="02020603050405020304" pitchFamily="18" charset="0"/>
              </a:rPr>
              <a:t>Id </a:t>
            </a:r>
            <a:r>
              <a:rPr lang="uk-UA" sz="2400" dirty="0">
                <a:latin typeface="Times New Roman" panose="02020603050405020304" pitchFamily="18" charset="0"/>
                <a:cs typeface="Times New Roman" panose="02020603050405020304" pitchFamily="18" charset="0"/>
              </a:rPr>
              <a:t>представляє тип </a:t>
            </a:r>
            <a:r>
              <a:rPr lang="en-US" sz="2400" dirty="0">
                <a:latin typeface="Times New Roman" panose="02020603050405020304" pitchFamily="18" charset="0"/>
                <a:cs typeface="Times New Roman" panose="02020603050405020304" pitchFamily="18" charset="0"/>
              </a:rPr>
              <a:t>int, </a:t>
            </a:r>
            <a:r>
              <a:rPr lang="uk-UA" sz="2400" dirty="0">
                <a:latin typeface="Times New Roman" panose="02020603050405020304" pitchFamily="18" charset="0"/>
                <a:cs typeface="Times New Roman" panose="02020603050405020304" pitchFamily="18" charset="0"/>
              </a:rPr>
              <a:t>для його отримання використовується метод </a:t>
            </a:r>
            <a:r>
              <a:rPr lang="en-US" sz="2400" dirty="0" err="1">
                <a:latin typeface="Times New Roman" panose="02020603050405020304" pitchFamily="18" charset="0"/>
                <a:cs typeface="Times New Roman" panose="02020603050405020304" pitchFamily="18" charset="0"/>
              </a:rPr>
              <a:t>getInt</a:t>
            </a:r>
            <a:r>
              <a:rPr lang="en-US" sz="2400" dirty="0">
                <a:latin typeface="Times New Roman" panose="02020603050405020304" pitchFamily="18" charset="0"/>
                <a:cs typeface="Times New Roman" panose="02020603050405020304" pitchFamily="18" charset="0"/>
              </a:rPr>
              <a:t>(). </a:t>
            </a:r>
            <a:r>
              <a:rPr lang="uk-UA" sz="2400" dirty="0">
                <a:latin typeface="Times New Roman" panose="02020603050405020304" pitchFamily="18" charset="0"/>
                <a:cs typeface="Times New Roman" panose="02020603050405020304" pitchFamily="18" charset="0"/>
              </a:rPr>
              <a:t>Другий стовпець - </a:t>
            </a:r>
            <a:r>
              <a:rPr lang="en-US" sz="2400" dirty="0">
                <a:latin typeface="Times New Roman" panose="02020603050405020304" pitchFamily="18" charset="0"/>
                <a:cs typeface="Times New Roman" panose="02020603050405020304" pitchFamily="18" charset="0"/>
              </a:rPr>
              <a:t>ProductName </a:t>
            </a:r>
            <a:r>
              <a:rPr lang="uk-UA" sz="2400" dirty="0">
                <a:latin typeface="Times New Roman" panose="02020603050405020304" pitchFamily="18" charset="0"/>
                <a:cs typeface="Times New Roman" panose="02020603050405020304" pitchFamily="18" charset="0"/>
              </a:rPr>
              <a:t>представляє рядок, для отримання його даних застосовується метод </a:t>
            </a:r>
            <a:r>
              <a:rPr lang="en-US" sz="2400" dirty="0" err="1">
                <a:latin typeface="Times New Roman" panose="02020603050405020304" pitchFamily="18" charset="0"/>
                <a:cs typeface="Times New Roman" panose="02020603050405020304" pitchFamily="18" charset="0"/>
              </a:rPr>
              <a:t>getString</a:t>
            </a:r>
            <a:r>
              <a:rPr lang="en-US" sz="2400" dirty="0">
                <a:latin typeface="Times New Roman" panose="02020603050405020304" pitchFamily="18" charset="0"/>
                <a:cs typeface="Times New Roman" panose="02020603050405020304" pitchFamily="18" charset="0"/>
              </a:rPr>
              <a:t>(). </a:t>
            </a:r>
            <a:r>
              <a:rPr lang="uk-UA" sz="2400" dirty="0">
                <a:latin typeface="Times New Roman" panose="02020603050405020304" pitchFamily="18" charset="0"/>
                <a:cs typeface="Times New Roman" panose="02020603050405020304" pitchFamily="18" charset="0"/>
              </a:rPr>
              <a:t>Тобто між типом даних та методом є відповідність. І ми можемо, наприклад, отримати значення стовпця </a:t>
            </a:r>
            <a:r>
              <a:rPr lang="en-US" sz="2400" dirty="0">
                <a:latin typeface="Times New Roman" panose="02020603050405020304" pitchFamily="18" charset="0"/>
                <a:cs typeface="Times New Roman" panose="02020603050405020304" pitchFamily="18" charset="0"/>
              </a:rPr>
              <a:t>ProductName </a:t>
            </a:r>
            <a:r>
              <a:rPr lang="uk-UA" sz="2400" dirty="0">
                <a:latin typeface="Times New Roman" panose="02020603050405020304" pitchFamily="18" charset="0"/>
                <a:cs typeface="Times New Roman" panose="02020603050405020304" pitchFamily="18" charset="0"/>
              </a:rPr>
              <a:t>з допомогою методу </a:t>
            </a:r>
            <a:r>
              <a:rPr lang="en-US" sz="2400" dirty="0" err="1">
                <a:latin typeface="Times New Roman" panose="02020603050405020304" pitchFamily="18" charset="0"/>
                <a:cs typeface="Times New Roman" panose="02020603050405020304" pitchFamily="18" charset="0"/>
              </a:rPr>
              <a:t>getInt</a:t>
            </a:r>
            <a:r>
              <a:rPr lang="en-US" sz="2400" dirty="0">
                <a:latin typeface="Times New Roman" panose="02020603050405020304" pitchFamily="18" charset="0"/>
                <a:cs typeface="Times New Roman" panose="02020603050405020304" pitchFamily="18" charset="0"/>
              </a:rPr>
              <a:t>. </a:t>
            </a:r>
            <a:r>
              <a:rPr lang="uk-UA" sz="2400" dirty="0">
                <a:latin typeface="Times New Roman" panose="02020603050405020304" pitchFamily="18" charset="0"/>
                <a:cs typeface="Times New Roman" panose="02020603050405020304" pitchFamily="18" charset="0"/>
              </a:rPr>
              <a:t>Також зазначу, що індексація шпальт починається з 1, а не з 0.</a:t>
            </a:r>
          </a:p>
        </p:txBody>
      </p:sp>
      <p:sp>
        <p:nvSpPr>
          <p:cNvPr id="4" name="Заголовок 1">
            <a:extLst>
              <a:ext uri="{FF2B5EF4-FFF2-40B4-BE49-F238E27FC236}">
                <a16:creationId xmlns:a16="http://schemas.microsoft.com/office/drawing/2014/main" id="{B8826920-7DCD-C411-F8AE-B14AD19530D2}"/>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Метод </a:t>
            </a:r>
            <a:r>
              <a:rPr lang="en-US" dirty="0" err="1">
                <a:solidFill>
                  <a:srgbClr val="252525"/>
                </a:solidFill>
                <a:highlight>
                  <a:srgbClr val="FFFFFF"/>
                </a:highlight>
                <a:latin typeface="Times New Roman" panose="02020603050405020304" pitchFamily="18" charset="0"/>
                <a:cs typeface="Times New Roman" panose="02020603050405020304" pitchFamily="18" charset="0"/>
              </a:rPr>
              <a:t>executeQuery</a:t>
            </a:r>
            <a:r>
              <a:rPr lang="en-US" dirty="0">
                <a:solidFill>
                  <a:srgbClr val="252525"/>
                </a:solidFill>
                <a:highlight>
                  <a:srgbClr val="FFFFFF"/>
                </a:highlight>
                <a:latin typeface="Times New Roman" panose="02020603050405020304" pitchFamily="18" charset="0"/>
                <a:cs typeface="Times New Roman" panose="02020603050405020304" pitchFamily="18" charset="0"/>
              </a:rPr>
              <a:t>. </a:t>
            </a:r>
            <a:r>
              <a:rPr lang="uk-UA" dirty="0">
                <a:solidFill>
                  <a:srgbClr val="252525"/>
                </a:solidFill>
                <a:highlight>
                  <a:srgbClr val="FFFFFF"/>
                </a:highlight>
                <a:latin typeface="Times New Roman" panose="02020603050405020304" pitchFamily="18" charset="0"/>
                <a:cs typeface="Times New Roman" panose="02020603050405020304" pitchFamily="18" charset="0"/>
              </a:rPr>
              <a:t>Отримання даних</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E4C06DD-DE0F-1D3F-6303-3036C0A81012}"/>
              </a:ext>
            </a:extLst>
          </p:cNvPr>
          <p:cNvSpPr txBox="1"/>
          <p:nvPr/>
        </p:nvSpPr>
        <p:spPr>
          <a:xfrm>
            <a:off x="334297" y="2887915"/>
            <a:ext cx="6096000" cy="461665"/>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Можливий консольний висновок програми:</a:t>
            </a:r>
            <a:endParaRPr lang="uk-UA" sz="2400" dirty="0">
              <a:latin typeface="Times New Roman" panose="02020603050405020304" pitchFamily="18" charset="0"/>
              <a:cs typeface="Times New Roman" panose="02020603050405020304" pitchFamily="18" charset="0"/>
            </a:endParaRPr>
          </a:p>
        </p:txBody>
      </p:sp>
      <p:sp>
        <p:nvSpPr>
          <p:cNvPr id="7" name="Rectangle 1">
            <a:extLst>
              <a:ext uri="{FF2B5EF4-FFF2-40B4-BE49-F238E27FC236}">
                <a16:creationId xmlns:a16="http://schemas.microsoft.com/office/drawing/2014/main" id="{3A856ADF-9498-5313-3C89-4CD3EFA5854A}"/>
              </a:ext>
            </a:extLst>
          </p:cNvPr>
          <p:cNvSpPr>
            <a:spLocks noChangeArrowheads="1"/>
          </p:cNvSpPr>
          <p:nvPr/>
        </p:nvSpPr>
        <p:spPr bwMode="auto">
          <a:xfrm>
            <a:off x="334297" y="3457302"/>
            <a:ext cx="8776762"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C:\Java&gt;javac Program.java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C:\Java&gt;java -</a:t>
            </a:r>
            <a:r>
              <a:rPr kumimoji="0" lang="uk-UA" altLang="uk-UA" sz="14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classpath</a:t>
            </a: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c:\Java\mysql-connector-java-8.0.11.jar;c:\Java </a:t>
            </a:r>
            <a:r>
              <a:rPr kumimoji="0" lang="uk-UA" altLang="uk-UA" sz="14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Program</a:t>
            </a: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uk-UA" altLang="uk-UA" sz="14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iPhone</a:t>
            </a: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X - 71000 </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2. </a:t>
            </a:r>
            <a:r>
              <a:rPr kumimoji="0" lang="uk-UA" altLang="uk-UA" sz="14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Galaxy</a:t>
            </a: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S9 - 40000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C:\Java&gt; </a:t>
            </a:r>
          </a:p>
        </p:txBody>
      </p:sp>
    </p:spTree>
    <p:extLst>
      <p:ext uri="{BB962C8B-B14F-4D97-AF65-F5344CB8AC3E}">
        <p14:creationId xmlns:p14="http://schemas.microsoft.com/office/powerpoint/2010/main" val="212481123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3DECC8E-9312-DA7F-968D-CA4AB6497AF7}"/>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Метод </a:t>
            </a:r>
            <a:r>
              <a:rPr lang="en-US" dirty="0" err="1">
                <a:solidFill>
                  <a:srgbClr val="252525"/>
                </a:solidFill>
                <a:highlight>
                  <a:srgbClr val="FFFFFF"/>
                </a:highlight>
                <a:latin typeface="Times New Roman" panose="02020603050405020304" pitchFamily="18" charset="0"/>
                <a:cs typeface="Times New Roman" panose="02020603050405020304" pitchFamily="18" charset="0"/>
              </a:rPr>
              <a:t>executeQuery</a:t>
            </a:r>
            <a:r>
              <a:rPr lang="en-US" dirty="0">
                <a:solidFill>
                  <a:srgbClr val="252525"/>
                </a:solidFill>
                <a:highlight>
                  <a:srgbClr val="FFFFFF"/>
                </a:highlight>
                <a:latin typeface="Times New Roman" panose="02020603050405020304" pitchFamily="18" charset="0"/>
                <a:cs typeface="Times New Roman" panose="02020603050405020304" pitchFamily="18" charset="0"/>
              </a:rPr>
              <a:t>. </a:t>
            </a:r>
            <a:r>
              <a:rPr lang="uk-UA" dirty="0">
                <a:solidFill>
                  <a:srgbClr val="252525"/>
                </a:solidFill>
                <a:highlight>
                  <a:srgbClr val="FFFFFF"/>
                </a:highlight>
                <a:latin typeface="Times New Roman" panose="02020603050405020304" pitchFamily="18" charset="0"/>
                <a:cs typeface="Times New Roman" panose="02020603050405020304" pitchFamily="18" charset="0"/>
              </a:rPr>
              <a:t>Отримання даних</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F68927D-47B8-0A2E-B6AD-79298520F1D6}"/>
              </a:ext>
            </a:extLst>
          </p:cNvPr>
          <p:cNvSpPr txBox="1"/>
          <p:nvPr/>
        </p:nvSpPr>
        <p:spPr>
          <a:xfrm>
            <a:off x="275304" y="630662"/>
            <a:ext cx="11464412"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Однак</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ми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точно не знати порядок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дотримання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отриманого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набору. 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цьому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випадку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ми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замість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номерів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передати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назви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49D77F1E-3A7D-0A8B-A94D-0C3D900D95E3}"/>
              </a:ext>
            </a:extLst>
          </p:cNvPr>
          <p:cNvSpPr>
            <a:spLocks noChangeArrowheads="1"/>
          </p:cNvSpPr>
          <p:nvPr/>
        </p:nvSpPr>
        <p:spPr bwMode="auto">
          <a:xfrm>
            <a:off x="275304" y="1598084"/>
            <a:ext cx="762548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ResultSet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resultSet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statement.executeQuery</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("SELECT * FROM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Products</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while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resultSet.next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id</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resultSet.getInt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Id</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resultSet.getString</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ProductName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resultSet.getInt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System.out.printf</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 %s - %d \n",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id</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81037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D803CCD9-E33F-52FA-2766-0F9C1079E946}"/>
              </a:ext>
            </a:extLst>
          </p:cNvPr>
          <p:cNvSpPr txBox="1">
            <a:spLocks/>
          </p:cNvSpPr>
          <p:nvPr/>
        </p:nvSpPr>
        <p:spPr>
          <a:xfrm>
            <a:off x="838200" y="134732"/>
            <a:ext cx="10515600" cy="4607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sz="4800" dirty="0">
                <a:solidFill>
                  <a:srgbClr val="252525"/>
                </a:solidFill>
                <a:highlight>
                  <a:srgbClr val="FFFFFF"/>
                </a:highlight>
                <a:latin typeface="Times New Roman" panose="02020603050405020304" pitchFamily="18" charset="0"/>
                <a:cs typeface="Times New Roman" panose="02020603050405020304" pitchFamily="18" charset="0"/>
              </a:rPr>
              <a:t>Типи даних </a:t>
            </a:r>
            <a:r>
              <a:rPr lang="en-US" sz="4800" dirty="0">
                <a:solidFill>
                  <a:srgbClr val="252525"/>
                </a:solidFill>
                <a:highlight>
                  <a:srgbClr val="FFFFFF"/>
                </a:highlight>
                <a:latin typeface="Times New Roman" panose="02020603050405020304" pitchFamily="18" charset="0"/>
                <a:cs typeface="Times New Roman" panose="02020603050405020304" pitchFamily="18" charset="0"/>
              </a:rPr>
              <a:t>MySQL. </a:t>
            </a:r>
            <a:r>
              <a:rPr lang="uk-UA" sz="4800" dirty="0">
                <a:solidFill>
                  <a:srgbClr val="252525"/>
                </a:solidFill>
                <a:highlight>
                  <a:srgbClr val="FFFFFF"/>
                </a:highlight>
                <a:latin typeface="Times New Roman" panose="02020603050405020304" pitchFamily="18" charset="0"/>
                <a:cs typeface="Times New Roman" panose="02020603050405020304" pitchFamily="18" charset="0"/>
              </a:rPr>
              <a:t>Числові типи</a:t>
            </a:r>
            <a:endParaRPr lang="uk-UA" sz="4800"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89E5DD08-B8A5-F824-39FC-E70A492926F8}"/>
              </a:ext>
            </a:extLst>
          </p:cNvPr>
          <p:cNvSpPr>
            <a:spLocks noChangeArrowheads="1"/>
          </p:cNvSpPr>
          <p:nvPr/>
        </p:nvSpPr>
        <p:spPr bwMode="auto">
          <a:xfrm>
            <a:off x="481780" y="818223"/>
            <a:ext cx="1122843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ubuntu" panose="020B0504030602030204" pitchFamily="34" charset="0"/>
              </a:rPr>
              <a:t>Для роботи з </a:t>
            </a:r>
            <a:r>
              <a:rPr kumimoji="0" lang="uk-UA" altLang="uk-UA" sz="1800" b="0" i="1" u="none" strike="noStrike" cap="none" normalizeH="0" baseline="0" dirty="0">
                <a:ln>
                  <a:noFill/>
                </a:ln>
                <a:solidFill>
                  <a:srgbClr val="000000"/>
                </a:solidFill>
                <a:effectLst/>
                <a:latin typeface="ubuntu" panose="020B0504030602030204" pitchFamily="34" charset="0"/>
              </a:rPr>
              <a:t>невід'ємними</a:t>
            </a:r>
            <a:r>
              <a:rPr kumimoji="0" lang="uk-UA" altLang="uk-UA" sz="1800" b="0" i="0" u="none" strike="noStrike" cap="none" normalizeH="0" baseline="0" dirty="0">
                <a:ln>
                  <a:noFill/>
                </a:ln>
                <a:solidFill>
                  <a:srgbClr val="000000"/>
                </a:solidFill>
                <a:effectLst/>
                <a:latin typeface="ubuntu" panose="020B0504030602030204" pitchFamily="34" charset="0"/>
              </a:rPr>
              <a:t> цілими числами потрібно вписати службове слово </a:t>
            </a:r>
            <a:r>
              <a:rPr kumimoji="0" lang="uk-UA" altLang="uk-UA" sz="1000" b="0" i="0" u="none" strike="noStrike" cap="none" normalizeH="0" baseline="0" dirty="0">
                <a:ln>
                  <a:noFill/>
                </a:ln>
                <a:solidFill>
                  <a:srgbClr val="000000"/>
                </a:solidFill>
                <a:effectLst/>
                <a:latin typeface="Arial Unicode MS"/>
              </a:rPr>
              <a:t>UNSIGNED</a:t>
            </a:r>
            <a:r>
              <a:rPr kumimoji="0" lang="uk-UA" altLang="uk-UA" sz="800" b="0" i="0" u="none" strike="noStrike" cap="none" normalizeH="0" baseline="0" dirty="0">
                <a:ln>
                  <a:noFill/>
                </a:ln>
                <a:solidFill>
                  <a:srgbClr val="000000"/>
                </a:solidFill>
                <a:effectLst/>
                <a:latin typeface="ubuntu" panose="020B0504030602030204" pitchFamily="34" charset="0"/>
              </a:rPr>
              <a:t> </a:t>
            </a:r>
            <a:r>
              <a:rPr kumimoji="0" lang="uk-UA" altLang="uk-UA" sz="1800" b="0" i="0" u="none" strike="noStrike" cap="none" normalizeH="0" baseline="0" dirty="0">
                <a:ln>
                  <a:noFill/>
                </a:ln>
                <a:solidFill>
                  <a:srgbClr val="000000"/>
                </a:solidFill>
                <a:effectLst/>
                <a:latin typeface="ubuntu" panose="020B0504030602030204" pitchFamily="34" charset="0"/>
              </a:rPr>
              <a:t>після назви типу.</a:t>
            </a:r>
            <a:r>
              <a:rPr kumimoji="0" lang="uk-UA" altLang="uk-UA" sz="1800" b="0" i="0" u="none" strike="noStrike" cap="none" normalizeH="0" baseline="0" dirty="0">
                <a:ln>
                  <a:noFill/>
                </a:ln>
                <a:solidFill>
                  <a:schemeClr val="tx1"/>
                </a:solidFill>
                <a:effectLst/>
              </a:rPr>
              <a:t> </a:t>
            </a:r>
            <a:endParaRPr kumimoji="0" lang="uk-UA" altLang="uk-UA"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Таблица 5">
            <a:extLst>
              <a:ext uri="{FF2B5EF4-FFF2-40B4-BE49-F238E27FC236}">
                <a16:creationId xmlns:a16="http://schemas.microsoft.com/office/drawing/2014/main" id="{7F3C9A6A-8C59-59F7-2E11-D49020C9FFDD}"/>
              </a:ext>
            </a:extLst>
          </p:cNvPr>
          <p:cNvGraphicFramePr>
            <a:graphicFrameLocks noGrp="1"/>
          </p:cNvGraphicFramePr>
          <p:nvPr>
            <p:extLst>
              <p:ext uri="{D42A27DB-BD31-4B8C-83A1-F6EECF244321}">
                <p14:modId xmlns:p14="http://schemas.microsoft.com/office/powerpoint/2010/main" val="2870380696"/>
              </p:ext>
            </p:extLst>
          </p:nvPr>
        </p:nvGraphicFramePr>
        <p:xfrm>
          <a:off x="1234333" y="1317963"/>
          <a:ext cx="7496712" cy="4717668"/>
        </p:xfrm>
        <a:graphic>
          <a:graphicData uri="http://schemas.openxmlformats.org/drawingml/2006/table">
            <a:tbl>
              <a:tblPr>
                <a:tableStyleId>{ED083AE6-46FA-4A59-8FB0-9F97EB10719F}</a:tableStyleId>
              </a:tblPr>
              <a:tblGrid>
                <a:gridCol w="1794002">
                  <a:extLst>
                    <a:ext uri="{9D8B030D-6E8A-4147-A177-3AD203B41FA5}">
                      <a16:colId xmlns:a16="http://schemas.microsoft.com/office/drawing/2014/main" val="2669483384"/>
                    </a:ext>
                  </a:extLst>
                </a:gridCol>
                <a:gridCol w="5702710">
                  <a:extLst>
                    <a:ext uri="{9D8B030D-6E8A-4147-A177-3AD203B41FA5}">
                      <a16:colId xmlns:a16="http://schemas.microsoft.com/office/drawing/2014/main" val="913867008"/>
                    </a:ext>
                  </a:extLst>
                </a:gridCol>
              </a:tblGrid>
              <a:tr h="276275">
                <a:tc>
                  <a:txBody>
                    <a:bodyPr/>
                    <a:lstStyle/>
                    <a:p>
                      <a:pPr algn="ctr"/>
                      <a:r>
                        <a:rPr lang="uk-UA" sz="1600"/>
                        <a:t>Тип</a:t>
                      </a:r>
                    </a:p>
                  </a:txBody>
                  <a:tcPr marL="69069" marR="69069" marT="34534" marB="34534" anchor="ctr"/>
                </a:tc>
                <a:tc>
                  <a:txBody>
                    <a:bodyPr/>
                    <a:lstStyle/>
                    <a:p>
                      <a:pPr algn="ctr"/>
                      <a:r>
                        <a:rPr lang="uk-UA" sz="1600"/>
                        <a:t>Опис</a:t>
                      </a:r>
                    </a:p>
                  </a:txBody>
                  <a:tcPr marL="69069" marR="69069" marT="34534" marB="34534" anchor="ctr"/>
                </a:tc>
                <a:extLst>
                  <a:ext uri="{0D108BD9-81ED-4DB2-BD59-A6C34878D82A}">
                    <a16:rowId xmlns:a16="http://schemas.microsoft.com/office/drawing/2014/main" val="3307693620"/>
                  </a:ext>
                </a:extLst>
              </a:tr>
              <a:tr h="276275">
                <a:tc>
                  <a:txBody>
                    <a:bodyPr/>
                    <a:lstStyle/>
                    <a:p>
                      <a:pPr algn="ctr"/>
                      <a:r>
                        <a:rPr lang="en-US" sz="1600"/>
                        <a:t>TINYINT</a:t>
                      </a:r>
                    </a:p>
                  </a:txBody>
                  <a:tcPr marL="69069" marR="69069" marT="34534" marB="34534" anchor="ctr"/>
                </a:tc>
                <a:tc>
                  <a:txBody>
                    <a:bodyPr/>
                    <a:lstStyle/>
                    <a:p>
                      <a:pPr algn="ctr"/>
                      <a:r>
                        <a:rPr lang="ru-RU" sz="1600"/>
                        <a:t>Ціле від –128 до 127 або від 0 до 255</a:t>
                      </a:r>
                    </a:p>
                  </a:txBody>
                  <a:tcPr marL="69069" marR="69069" marT="34534" marB="34534" anchor="ctr"/>
                </a:tc>
                <a:extLst>
                  <a:ext uri="{0D108BD9-81ED-4DB2-BD59-A6C34878D82A}">
                    <a16:rowId xmlns:a16="http://schemas.microsoft.com/office/drawing/2014/main" val="3790588781"/>
                  </a:ext>
                </a:extLst>
              </a:tr>
              <a:tr h="276275">
                <a:tc>
                  <a:txBody>
                    <a:bodyPr/>
                    <a:lstStyle/>
                    <a:p>
                      <a:pPr algn="ctr"/>
                      <a:r>
                        <a:rPr lang="en-US" sz="1600"/>
                        <a:t>SMALLINT</a:t>
                      </a:r>
                    </a:p>
                  </a:txBody>
                  <a:tcPr marL="69069" marR="69069" marT="34534" marB="34534" anchor="ctr"/>
                </a:tc>
                <a:tc>
                  <a:txBody>
                    <a:bodyPr/>
                    <a:lstStyle/>
                    <a:p>
                      <a:pPr algn="ctr"/>
                      <a:r>
                        <a:rPr lang="ru-RU" sz="1600"/>
                        <a:t>Ціле від –32 768 до 32 767 або від 0 до 65 535</a:t>
                      </a:r>
                    </a:p>
                  </a:txBody>
                  <a:tcPr marL="69069" marR="69069" marT="34534" marB="34534" anchor="ctr"/>
                </a:tc>
                <a:extLst>
                  <a:ext uri="{0D108BD9-81ED-4DB2-BD59-A6C34878D82A}">
                    <a16:rowId xmlns:a16="http://schemas.microsoft.com/office/drawing/2014/main" val="2803654824"/>
                  </a:ext>
                </a:extLst>
              </a:tr>
              <a:tr h="483482">
                <a:tc>
                  <a:txBody>
                    <a:bodyPr/>
                    <a:lstStyle/>
                    <a:p>
                      <a:pPr algn="ctr"/>
                      <a:r>
                        <a:rPr lang="en-US" sz="1600"/>
                        <a:t>MEDIUMINT</a:t>
                      </a:r>
                    </a:p>
                  </a:txBody>
                  <a:tcPr marL="69069" marR="69069" marT="34534" marB="34534" anchor="ctr"/>
                </a:tc>
                <a:tc>
                  <a:txBody>
                    <a:bodyPr/>
                    <a:lstStyle/>
                    <a:p>
                      <a:pPr algn="ctr"/>
                      <a:r>
                        <a:rPr lang="ru-RU" sz="1600"/>
                        <a:t>Ціле від –8 388 608 до 8 388 607 або від 0 до 16 777 215</a:t>
                      </a:r>
                    </a:p>
                  </a:txBody>
                  <a:tcPr marL="69069" marR="69069" marT="34534" marB="34534" anchor="ctr"/>
                </a:tc>
                <a:extLst>
                  <a:ext uri="{0D108BD9-81ED-4DB2-BD59-A6C34878D82A}">
                    <a16:rowId xmlns:a16="http://schemas.microsoft.com/office/drawing/2014/main" val="848259055"/>
                  </a:ext>
                </a:extLst>
              </a:tr>
              <a:tr h="483482">
                <a:tc>
                  <a:txBody>
                    <a:bodyPr/>
                    <a:lstStyle/>
                    <a:p>
                      <a:pPr algn="ctr"/>
                      <a:r>
                        <a:rPr lang="en-US" sz="1600" dirty="0"/>
                        <a:t>INT</a:t>
                      </a:r>
                    </a:p>
                  </a:txBody>
                  <a:tcPr marL="69069" marR="69069" marT="34534" marB="34534" anchor="ctr"/>
                </a:tc>
                <a:tc>
                  <a:txBody>
                    <a:bodyPr/>
                    <a:lstStyle/>
                    <a:p>
                      <a:pPr algn="ctr"/>
                      <a:r>
                        <a:rPr lang="ru-RU" sz="1600"/>
                        <a:t>Ціле від –2 147 483 648 до 2 147 483 647</a:t>
                      </a:r>
                      <a:br>
                        <a:rPr lang="ru-RU" sz="1600"/>
                      </a:br>
                      <a:r>
                        <a:rPr lang="ru-RU" sz="1600"/>
                        <a:t>або від 0 до 4 294 967 295</a:t>
                      </a:r>
                    </a:p>
                  </a:txBody>
                  <a:tcPr marL="69069" marR="69069" marT="34534" marB="34534" anchor="ctr"/>
                </a:tc>
                <a:extLst>
                  <a:ext uri="{0D108BD9-81ED-4DB2-BD59-A6C34878D82A}">
                    <a16:rowId xmlns:a16="http://schemas.microsoft.com/office/drawing/2014/main" val="3705799268"/>
                  </a:ext>
                </a:extLst>
              </a:tr>
              <a:tr h="690689">
                <a:tc>
                  <a:txBody>
                    <a:bodyPr/>
                    <a:lstStyle/>
                    <a:p>
                      <a:pPr algn="ctr"/>
                      <a:r>
                        <a:rPr lang="en-US" sz="1600"/>
                        <a:t>BIGINT</a:t>
                      </a:r>
                    </a:p>
                  </a:txBody>
                  <a:tcPr marL="69069" marR="69069" marT="34534" marB="34534" anchor="ctr"/>
                </a:tc>
                <a:tc>
                  <a:txBody>
                    <a:bodyPr/>
                    <a:lstStyle/>
                    <a:p>
                      <a:pPr algn="ctr"/>
                      <a:r>
                        <a:rPr lang="ru-RU" sz="1600"/>
                        <a:t>Ціле –9 223 372 036 854 775 808 до 9 223 372 036 854 775 807</a:t>
                      </a:r>
                      <a:br>
                        <a:rPr lang="ru-RU" sz="1600"/>
                      </a:br>
                      <a:r>
                        <a:rPr lang="ru-RU" sz="1600"/>
                        <a:t>або від 0 до 18 446 744 073 709 551 615</a:t>
                      </a:r>
                    </a:p>
                  </a:txBody>
                  <a:tcPr marL="69069" marR="69069" marT="34534" marB="34534" anchor="ctr"/>
                </a:tc>
                <a:extLst>
                  <a:ext uri="{0D108BD9-81ED-4DB2-BD59-A6C34878D82A}">
                    <a16:rowId xmlns:a16="http://schemas.microsoft.com/office/drawing/2014/main" val="597177170"/>
                  </a:ext>
                </a:extLst>
              </a:tr>
              <a:tr h="483482">
                <a:tc>
                  <a:txBody>
                    <a:bodyPr/>
                    <a:lstStyle/>
                    <a:p>
                      <a:pPr algn="ctr"/>
                      <a:r>
                        <a:rPr lang="en-US" sz="1600"/>
                        <a:t>FLOAT(n,k)</a:t>
                      </a:r>
                    </a:p>
                  </a:txBody>
                  <a:tcPr marL="69069" marR="69069" marT="34534" marB="34534" anchor="ctr"/>
                </a:tc>
                <a:tc>
                  <a:txBody>
                    <a:bodyPr/>
                    <a:lstStyle/>
                    <a:p>
                      <a:pPr algn="ctr"/>
                      <a:r>
                        <a:rPr lang="ru-RU" sz="1600"/>
                        <a:t>Число з рухомою крапкою (4 байти)</a:t>
                      </a:r>
                      <a:br>
                        <a:rPr lang="ru-RU" sz="1600"/>
                      </a:br>
                      <a:r>
                        <a:rPr lang="ru-RU" sz="1600"/>
                        <a:t>з додатним модулем від 1.2 · 10</a:t>
                      </a:r>
                      <a:r>
                        <a:rPr lang="ru-RU" sz="1600" baseline="30000"/>
                        <a:t>–39</a:t>
                      </a:r>
                      <a:r>
                        <a:rPr lang="ru-RU" sz="1600"/>
                        <a:t> до 3.4 · 10</a:t>
                      </a:r>
                      <a:r>
                        <a:rPr lang="ru-RU" sz="1600" baseline="30000"/>
                        <a:t>38</a:t>
                      </a:r>
                      <a:endParaRPr lang="ru-RU" sz="1600"/>
                    </a:p>
                  </a:txBody>
                  <a:tcPr marL="69069" marR="69069" marT="34534" marB="34534" anchor="ctr"/>
                </a:tc>
                <a:extLst>
                  <a:ext uri="{0D108BD9-81ED-4DB2-BD59-A6C34878D82A}">
                    <a16:rowId xmlns:a16="http://schemas.microsoft.com/office/drawing/2014/main" val="4198505236"/>
                  </a:ext>
                </a:extLst>
              </a:tr>
              <a:tr h="690689">
                <a:tc>
                  <a:txBody>
                    <a:bodyPr/>
                    <a:lstStyle/>
                    <a:p>
                      <a:pPr algn="ctr"/>
                      <a:r>
                        <a:rPr lang="en-US" sz="1600"/>
                        <a:t>DOUBLE(n,k)</a:t>
                      </a:r>
                    </a:p>
                  </a:txBody>
                  <a:tcPr marL="69069" marR="69069" marT="34534" marB="34534" anchor="ctr"/>
                </a:tc>
                <a:tc>
                  <a:txBody>
                    <a:bodyPr/>
                    <a:lstStyle/>
                    <a:p>
                      <a:pPr algn="ctr"/>
                      <a:r>
                        <a:rPr lang="ru-RU" sz="1600"/>
                        <a:t>Число з рухомою крапкою подвійної точності (8 байт)</a:t>
                      </a:r>
                      <a:br>
                        <a:rPr lang="ru-RU" sz="1600"/>
                      </a:br>
                      <a:r>
                        <a:rPr lang="ru-RU" sz="1600"/>
                        <a:t>з додатним модулем від 2.2 · 10</a:t>
                      </a:r>
                      <a:r>
                        <a:rPr lang="ru-RU" sz="1600" baseline="30000"/>
                        <a:t>–308</a:t>
                      </a:r>
                      <a:r>
                        <a:rPr lang="ru-RU" sz="1600"/>
                        <a:t> до 1.8 · 10</a:t>
                      </a:r>
                      <a:r>
                        <a:rPr lang="ru-RU" sz="1600" baseline="30000"/>
                        <a:t>308</a:t>
                      </a:r>
                      <a:endParaRPr lang="ru-RU" sz="1600"/>
                    </a:p>
                  </a:txBody>
                  <a:tcPr marL="69069" marR="69069" marT="34534" marB="34534" anchor="ctr"/>
                </a:tc>
                <a:extLst>
                  <a:ext uri="{0D108BD9-81ED-4DB2-BD59-A6C34878D82A}">
                    <a16:rowId xmlns:a16="http://schemas.microsoft.com/office/drawing/2014/main" val="880341974"/>
                  </a:ext>
                </a:extLst>
              </a:tr>
              <a:tr h="690689">
                <a:tc>
                  <a:txBody>
                    <a:bodyPr/>
                    <a:lstStyle/>
                    <a:p>
                      <a:pPr algn="ctr"/>
                      <a:r>
                        <a:rPr lang="pt-BR" sz="1600"/>
                        <a:t>DECIMAL(n,k),</a:t>
                      </a:r>
                      <a:br>
                        <a:rPr lang="pt-BR" sz="1600"/>
                      </a:br>
                      <a:r>
                        <a:rPr lang="pt-BR" sz="1600"/>
                        <a:t>NUMERIC(n,k)</a:t>
                      </a:r>
                      <a:br>
                        <a:rPr lang="pt-BR" sz="1600"/>
                      </a:br>
                      <a:r>
                        <a:rPr lang="pt-BR" sz="1600"/>
                        <a:t>або DEC(n,k)</a:t>
                      </a:r>
                    </a:p>
                  </a:txBody>
                  <a:tcPr marL="69069" marR="69069" marT="34534" marB="34534" anchor="ctr"/>
                </a:tc>
                <a:tc>
                  <a:txBody>
                    <a:bodyPr/>
                    <a:lstStyle/>
                    <a:p>
                      <a:pPr algn="ctr"/>
                      <a:r>
                        <a:rPr lang="ru-RU" sz="1600" dirty="0"/>
                        <a:t>Число з </a:t>
                      </a:r>
                      <a:r>
                        <a:rPr lang="ru-RU" sz="1600" dirty="0" err="1"/>
                        <a:t>рухомою</a:t>
                      </a:r>
                      <a:r>
                        <a:rPr lang="ru-RU" sz="1600" dirty="0"/>
                        <a:t> </a:t>
                      </a:r>
                      <a:r>
                        <a:rPr lang="ru-RU" sz="1600" dirty="0" err="1"/>
                        <a:t>крапкою</a:t>
                      </a:r>
                      <a:r>
                        <a:rPr lang="ru-RU" sz="1600" dirty="0"/>
                        <a:t>, </a:t>
                      </a:r>
                      <a:r>
                        <a:rPr lang="ru-RU" sz="1600" dirty="0" err="1"/>
                        <a:t>збережене</a:t>
                      </a:r>
                      <a:r>
                        <a:rPr lang="ru-RU" sz="1600" dirty="0"/>
                        <a:t> як рядок,</a:t>
                      </a:r>
                      <a:br>
                        <a:rPr lang="ru-RU" sz="1600" dirty="0"/>
                      </a:br>
                      <a:r>
                        <a:rPr lang="ru-RU" sz="1600" dirty="0"/>
                        <a:t>(M + 2) </a:t>
                      </a:r>
                      <a:r>
                        <a:rPr lang="ru-RU" sz="1600" dirty="0" err="1"/>
                        <a:t>байти</a:t>
                      </a:r>
                      <a:endParaRPr lang="ru-RU" sz="1600" dirty="0"/>
                    </a:p>
                  </a:txBody>
                  <a:tcPr marL="69069" marR="69069" marT="34534" marB="34534" anchor="ctr"/>
                </a:tc>
                <a:extLst>
                  <a:ext uri="{0D108BD9-81ED-4DB2-BD59-A6C34878D82A}">
                    <a16:rowId xmlns:a16="http://schemas.microsoft.com/office/drawing/2014/main" val="3216743435"/>
                  </a:ext>
                </a:extLst>
              </a:tr>
            </a:tbl>
          </a:graphicData>
        </a:graphic>
      </p:graphicFrame>
      <p:sp>
        <p:nvSpPr>
          <p:cNvPr id="7" name="Rectangle 2">
            <a:extLst>
              <a:ext uri="{FF2B5EF4-FFF2-40B4-BE49-F238E27FC236}">
                <a16:creationId xmlns:a16="http://schemas.microsoft.com/office/drawing/2014/main" id="{0292283E-9BD5-5F8E-B06E-097AEFA029D9}"/>
              </a:ext>
            </a:extLst>
          </p:cNvPr>
          <p:cNvSpPr>
            <a:spLocks noChangeArrowheads="1"/>
          </p:cNvSpPr>
          <p:nvPr/>
        </p:nvSpPr>
        <p:spPr bwMode="auto">
          <a:xfrm>
            <a:off x="9212825" y="1859339"/>
            <a:ext cx="2713703"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Максимальну кількість цифр чисел з рухомою крапкою вказують як параметр </a:t>
            </a:r>
            <a:r>
              <a:rPr kumimoji="0" lang="uk-UA" altLang="uk-UA"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Максимальну кількість цифр після десяткової крапки вказують як параметр </a:t>
            </a:r>
            <a:r>
              <a:rPr kumimoji="0" lang="uk-UA" altLang="uk-UA"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k</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uk-UA" altLang="uk-UA"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uk-UA" altLang="uk-UA"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Тип </a:t>
            </a:r>
            <a:r>
              <a:rPr kumimoji="0" lang="uk-UA" altLang="uk-UA" sz="1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BOOL</a:t>
            </a:r>
            <a:r>
              <a:rPr kumimoji="0" lang="uk-UA" altLang="uk-UA" sz="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синонім до </a:t>
            </a:r>
            <a:r>
              <a:rPr kumimoji="0" lang="uk-UA" altLang="uk-UA" sz="1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TINYINT</a:t>
            </a:r>
            <a:r>
              <a:rPr kumimoji="0" lang="uk-UA" altLang="uk-UA" sz="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а сталі</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1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TRUE</a:t>
            </a:r>
            <a:r>
              <a:rPr kumimoji="0" lang="uk-UA" altLang="uk-UA" sz="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та </a:t>
            </a:r>
            <a:r>
              <a:rPr kumimoji="0" lang="uk-UA" altLang="uk-UA" sz="1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FALSE</a:t>
            </a:r>
            <a:r>
              <a:rPr kumimoji="0" lang="uk-UA" altLang="uk-UA" sz="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до 1 та 0 відповідно.</a:t>
            </a:r>
            <a:r>
              <a:rPr kumimoji="0" lang="uk-UA" altLang="uk-UA"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369246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AB577C-D34E-E4AC-754C-E5E03BD90BB0}"/>
              </a:ext>
            </a:extLst>
          </p:cNvPr>
          <p:cNvSpPr>
            <a:spLocks noGrp="1"/>
          </p:cNvSpPr>
          <p:nvPr>
            <p:ph type="title"/>
          </p:nvPr>
        </p:nvSpPr>
        <p:spPr>
          <a:xfrm>
            <a:off x="0" y="1"/>
            <a:ext cx="12192000" cy="825909"/>
          </a:xfrm>
        </p:spPr>
        <p:txBody>
          <a:bodyPr/>
          <a:lstStyle/>
          <a:p>
            <a:pPr algn="ctr"/>
            <a:r>
              <a:rPr lang="en-US" i="0" dirty="0" err="1">
                <a:solidFill>
                  <a:srgbClr val="000000"/>
                </a:solidFill>
                <a:effectLst/>
                <a:latin typeface="Times New Roman" panose="02020603050405020304" pitchFamily="18" charset="0"/>
                <a:cs typeface="Times New Roman" panose="02020603050405020304" pitchFamily="18" charset="0"/>
              </a:rPr>
              <a:t>PreparedStatement</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F079738-8D60-2506-4854-CC7950F75009}"/>
              </a:ext>
            </a:extLst>
          </p:cNvPr>
          <p:cNvSpPr txBox="1"/>
          <p:nvPr/>
        </p:nvSpPr>
        <p:spPr>
          <a:xfrm>
            <a:off x="265470" y="825910"/>
            <a:ext cx="11543071" cy="1569660"/>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Крім класу </a:t>
            </a:r>
            <a:r>
              <a:rPr lang="uk-UA" sz="2400" dirty="0" err="1">
                <a:latin typeface="Times New Roman" panose="02020603050405020304" pitchFamily="18" charset="0"/>
                <a:cs typeface="Times New Roman" panose="02020603050405020304" pitchFamily="18" charset="0"/>
              </a:rPr>
              <a:t>Statement</a:t>
            </a:r>
            <a:r>
              <a:rPr lang="uk-UA" sz="2400" dirty="0">
                <a:latin typeface="Times New Roman" panose="02020603050405020304" pitchFamily="18" charset="0"/>
                <a:cs typeface="Times New Roman" panose="02020603050405020304" pitchFamily="18" charset="0"/>
              </a:rPr>
              <a:t> в </a:t>
            </a:r>
            <a:r>
              <a:rPr lang="uk-UA" sz="2400" dirty="0" err="1">
                <a:latin typeface="Times New Roman" panose="02020603050405020304" pitchFamily="18" charset="0"/>
                <a:cs typeface="Times New Roman" panose="02020603050405020304" pitchFamily="18" charset="0"/>
              </a:rPr>
              <a:t>java.sql</a:t>
            </a:r>
            <a:r>
              <a:rPr lang="uk-UA" sz="2400" dirty="0">
                <a:latin typeface="Times New Roman" panose="02020603050405020304" pitchFamily="18" charset="0"/>
                <a:cs typeface="Times New Roman" panose="02020603050405020304" pitchFamily="18" charset="0"/>
              </a:rPr>
              <a:t> ми можемо використовувати для виконання запитів ще один клас – </a:t>
            </a:r>
            <a:r>
              <a:rPr lang="uk-UA" sz="2400" dirty="0" err="1">
                <a:latin typeface="Times New Roman" panose="02020603050405020304" pitchFamily="18" charset="0"/>
                <a:cs typeface="Times New Roman" panose="02020603050405020304" pitchFamily="18" charset="0"/>
              </a:rPr>
              <a:t>PreparedStatement</a:t>
            </a:r>
            <a:r>
              <a:rPr lang="uk-UA" sz="2400" dirty="0">
                <a:latin typeface="Times New Roman" panose="02020603050405020304" pitchFamily="18" charset="0"/>
                <a:cs typeface="Times New Roman" panose="02020603050405020304" pitchFamily="18" charset="0"/>
              </a:rPr>
              <a:t>. Крім виконання запиту цей клас дозволяє підготувати запит, </a:t>
            </a:r>
            <a:r>
              <a:rPr lang="uk-UA" sz="2400" dirty="0" err="1">
                <a:latin typeface="Times New Roman" panose="02020603050405020304" pitchFamily="18" charset="0"/>
                <a:cs typeface="Times New Roman" panose="02020603050405020304" pitchFamily="18" charset="0"/>
              </a:rPr>
              <a:t>відформатувати</a:t>
            </a:r>
            <a:r>
              <a:rPr lang="uk-UA" sz="2400" dirty="0">
                <a:latin typeface="Times New Roman" panose="02020603050405020304" pitchFamily="18" charset="0"/>
                <a:cs typeface="Times New Roman" panose="02020603050405020304" pitchFamily="18" charset="0"/>
              </a:rPr>
              <a:t> його належним чином. Наприклад, у минулих темах було створено таблицю, яка має три стовпці:</a:t>
            </a:r>
          </a:p>
        </p:txBody>
      </p:sp>
      <p:sp>
        <p:nvSpPr>
          <p:cNvPr id="6" name="Rectangle 2">
            <a:extLst>
              <a:ext uri="{FF2B5EF4-FFF2-40B4-BE49-F238E27FC236}">
                <a16:creationId xmlns:a16="http://schemas.microsoft.com/office/drawing/2014/main" id="{BD69B1C5-5D1D-66A3-4E82-B20562D76CB9}"/>
              </a:ext>
            </a:extLst>
          </p:cNvPr>
          <p:cNvSpPr>
            <a:spLocks noChangeArrowheads="1"/>
          </p:cNvSpPr>
          <p:nvPr/>
        </p:nvSpPr>
        <p:spPr bwMode="auto">
          <a:xfrm>
            <a:off x="265470" y="2395570"/>
            <a:ext cx="418864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products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 PRIMARY KEY AUTO_INCREMENT,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ProductName VARCHAR(20),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Price INT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187840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8197974-FDDC-0DE1-7522-CCC7F559A16C}"/>
              </a:ext>
            </a:extLst>
          </p:cNvPr>
          <p:cNvSpPr>
            <a:spLocks noChangeArrowheads="1"/>
          </p:cNvSpPr>
          <p:nvPr/>
        </p:nvSpPr>
        <p:spPr bwMode="auto">
          <a:xfrm>
            <a:off x="255639" y="1231305"/>
            <a:ext cx="11936361"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import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java.sql</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import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java.util.Scanner</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Program</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jdbc:</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hlinkClick r:id="rId2"/>
              </a:rPr>
              <a:t>mysql</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hlinkClick r:id="rId2"/>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hlinkClick r:id="rId2"/>
              </a:rPr>
              <a:t>localhost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hlinkClick r:id="rId2"/>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hlinkClick r:id="rId2"/>
              </a:rPr>
              <a:t>store?serverTimezone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hlinkClick r:id="rId2"/>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hlinkClick r:id="rId2"/>
              </a:rPr>
              <a:t>Europe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hlinkClick r:id="rId2"/>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hlinkClick r:id="rId2"/>
              </a:rPr>
              <a:t>Moscow&amp;useSSL</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hlinkClick r:id="rId2"/>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hlinkClick r:id="rId2"/>
              </a:rPr>
              <a:t>false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username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root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password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password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Scanner</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scanner</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Scanner</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(System.in);</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Class.forName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com.mysql.cj.jdbc.Driver</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getDeclaredConstructor</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newInstance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Input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scanner.nextLine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Input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price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price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scanner.nextInt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Connection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DriverManager.getConnection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username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password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sql</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"INSERT INTO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ProductName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Price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Values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PreparedStatement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preparedStatement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conn.prepareStatement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sql</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preparedStatement.setString</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preparedStatement.setInt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2</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price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rows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preparedStatement.executeUpdate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System.out.printf</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rows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added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rows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Exception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Connection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failed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5" name="Заголовок 1">
            <a:extLst>
              <a:ext uri="{FF2B5EF4-FFF2-40B4-BE49-F238E27FC236}">
                <a16:creationId xmlns:a16="http://schemas.microsoft.com/office/drawing/2014/main" id="{7829505C-6A32-68A0-C232-4FCC47A22218}"/>
              </a:ext>
            </a:extLst>
          </p:cNvPr>
          <p:cNvSpPr>
            <a:spLocks noGrp="1"/>
          </p:cNvSpPr>
          <p:nvPr>
            <p:ph type="title"/>
          </p:nvPr>
        </p:nvSpPr>
        <p:spPr>
          <a:xfrm>
            <a:off x="0" y="1"/>
            <a:ext cx="12192000" cy="825909"/>
          </a:xfrm>
        </p:spPr>
        <p:txBody>
          <a:bodyPr/>
          <a:lstStyle/>
          <a:p>
            <a:pPr algn="ctr"/>
            <a:r>
              <a:rPr lang="en-US" i="0" dirty="0" err="1">
                <a:solidFill>
                  <a:srgbClr val="000000"/>
                </a:solidFill>
                <a:effectLst/>
                <a:latin typeface="Times New Roman" panose="02020603050405020304" pitchFamily="18" charset="0"/>
                <a:cs typeface="Times New Roman" panose="02020603050405020304" pitchFamily="18" charset="0"/>
              </a:rPr>
              <a:t>PreparedStatement</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EA157F7-9F41-ECF1-374C-07673678369F}"/>
              </a:ext>
            </a:extLst>
          </p:cNvPr>
          <p:cNvSpPr txBox="1"/>
          <p:nvPr/>
        </p:nvSpPr>
        <p:spPr>
          <a:xfrm>
            <a:off x="186812" y="595077"/>
            <a:ext cx="9792930" cy="461665"/>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допомогою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PreparedStatement</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неї</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один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об'єкт</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75560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A3E4ACD-CDFF-036D-2AF8-5746C7BA711D}"/>
              </a:ext>
            </a:extLst>
          </p:cNvPr>
          <p:cNvSpPr txBox="1"/>
          <p:nvPr/>
        </p:nvSpPr>
        <p:spPr>
          <a:xfrm>
            <a:off x="393291" y="825910"/>
            <a:ext cx="11543070" cy="5016758"/>
          </a:xfrm>
          <a:prstGeom prst="rect">
            <a:avLst/>
          </a:prstGeom>
          <a:noFill/>
        </p:spPr>
        <p:txBody>
          <a:bodyPr wrap="square">
            <a:spAutoFit/>
          </a:bodyPr>
          <a:lstStyle/>
          <a:p>
            <a:r>
              <a:rPr lang="uk-UA" sz="2000" dirty="0">
                <a:latin typeface="Times New Roman" panose="02020603050405020304" pitchFamily="18" charset="0"/>
                <a:cs typeface="Times New Roman" panose="02020603050405020304" pitchFamily="18" charset="0"/>
              </a:rPr>
              <a:t>В даному випадку дані вводяться з консолі і додаються до бази даних. Для створення об'єкта </a:t>
            </a:r>
            <a:r>
              <a:rPr lang="uk-UA" sz="2000" dirty="0" err="1">
                <a:latin typeface="Times New Roman" panose="02020603050405020304" pitchFamily="18" charset="0"/>
                <a:cs typeface="Times New Roman" panose="02020603050405020304" pitchFamily="18" charset="0"/>
              </a:rPr>
              <a:t>PreparedStatement</a:t>
            </a:r>
            <a:r>
              <a:rPr lang="uk-UA" sz="2000" dirty="0">
                <a:latin typeface="Times New Roman" panose="02020603050405020304" pitchFamily="18" charset="0"/>
                <a:cs typeface="Times New Roman" panose="02020603050405020304" pitchFamily="18" charset="0"/>
              </a:rPr>
              <a:t> застосовується метод </a:t>
            </a:r>
            <a:r>
              <a:rPr lang="uk-UA" sz="2000" dirty="0" err="1">
                <a:latin typeface="Times New Roman" panose="02020603050405020304" pitchFamily="18" charset="0"/>
                <a:cs typeface="Times New Roman" panose="02020603050405020304" pitchFamily="18" charset="0"/>
              </a:rPr>
              <a:t>prepareStatement</a:t>
            </a:r>
            <a:r>
              <a:rPr lang="uk-UA" sz="2000" dirty="0">
                <a:latin typeface="Times New Roman" panose="02020603050405020304" pitchFamily="18" charset="0"/>
                <a:cs typeface="Times New Roman" panose="02020603050405020304" pitchFamily="18" charset="0"/>
              </a:rPr>
              <a:t>() класу </a:t>
            </a:r>
            <a:r>
              <a:rPr lang="uk-UA" sz="2000" dirty="0" err="1">
                <a:latin typeface="Times New Roman" panose="02020603050405020304" pitchFamily="18" charset="0"/>
                <a:cs typeface="Times New Roman" panose="02020603050405020304" pitchFamily="18" charset="0"/>
              </a:rPr>
              <a:t>Connection</a:t>
            </a:r>
            <a:r>
              <a:rPr lang="uk-UA" sz="2000" dirty="0">
                <a:latin typeface="Times New Roman" panose="02020603050405020304" pitchFamily="18" charset="0"/>
                <a:cs typeface="Times New Roman" panose="02020603050405020304" pitchFamily="18" charset="0"/>
              </a:rPr>
              <a:t>. Цей метод передається вираз </a:t>
            </a:r>
            <a:r>
              <a:rPr lang="uk-UA" sz="2000" dirty="0" err="1">
                <a:latin typeface="Times New Roman" panose="02020603050405020304" pitchFamily="18" charset="0"/>
                <a:cs typeface="Times New Roman" panose="02020603050405020304" pitchFamily="18" charset="0"/>
              </a:rPr>
              <a:t>sql</a:t>
            </a:r>
            <a:r>
              <a:rPr lang="uk-UA" sz="2000" dirty="0">
                <a:latin typeface="Times New Roman" panose="02020603050405020304" pitchFamily="18" charset="0"/>
                <a:cs typeface="Times New Roman" panose="02020603050405020304" pitchFamily="18" charset="0"/>
              </a:rPr>
              <a:t> INSERT INTO </a:t>
            </a:r>
            <a:r>
              <a:rPr lang="uk-UA" sz="2000" dirty="0" err="1">
                <a:latin typeface="Times New Roman" panose="02020603050405020304" pitchFamily="18" charset="0"/>
                <a:cs typeface="Times New Roman" panose="02020603050405020304" pitchFamily="18" charset="0"/>
              </a:rPr>
              <a:t>Products</a:t>
            </a:r>
            <a:r>
              <a:rPr lang="uk-UA" sz="2000" dirty="0">
                <a:latin typeface="Times New Roman" panose="02020603050405020304" pitchFamily="18" charset="0"/>
                <a:cs typeface="Times New Roman" panose="02020603050405020304" pitchFamily="18" charset="0"/>
              </a:rPr>
              <a:t> (</a:t>
            </a:r>
            <a:r>
              <a:rPr lang="uk-UA" sz="2000" dirty="0" err="1">
                <a:latin typeface="Times New Roman" panose="02020603050405020304" pitchFamily="18" charset="0"/>
                <a:cs typeface="Times New Roman" panose="02020603050405020304" pitchFamily="18" charset="0"/>
              </a:rPr>
              <a:t>ProductName</a:t>
            </a:r>
            <a:r>
              <a:rPr lang="uk-UA" sz="2000" dirty="0">
                <a:latin typeface="Times New Roman" panose="02020603050405020304" pitchFamily="18" charset="0"/>
                <a:cs typeface="Times New Roman" panose="02020603050405020304" pitchFamily="18" charset="0"/>
              </a:rPr>
              <a:t>, </a:t>
            </a:r>
            <a:r>
              <a:rPr lang="uk-UA" sz="2000" dirty="0" err="1">
                <a:latin typeface="Times New Roman" panose="02020603050405020304" pitchFamily="18" charset="0"/>
                <a:cs typeface="Times New Roman" panose="02020603050405020304" pitchFamily="18" charset="0"/>
              </a:rPr>
              <a:t>Price</a:t>
            </a:r>
            <a:r>
              <a:rPr lang="uk-UA" sz="2000" dirty="0">
                <a:latin typeface="Times New Roman" panose="02020603050405020304" pitchFamily="18" charset="0"/>
                <a:cs typeface="Times New Roman" panose="02020603050405020304" pitchFamily="18" charset="0"/>
              </a:rPr>
              <a:t>) </a:t>
            </a:r>
            <a:r>
              <a:rPr lang="uk-UA" sz="2000" dirty="0" err="1">
                <a:latin typeface="Times New Roman" panose="02020603050405020304" pitchFamily="18" charset="0"/>
                <a:cs typeface="Times New Roman" panose="02020603050405020304" pitchFamily="18" charset="0"/>
              </a:rPr>
              <a:t>Values</a:t>
            </a:r>
            <a:r>
              <a:rPr lang="uk-UA" sz="2000" dirty="0">
                <a:latin typeface="Times New Roman" panose="02020603050405020304" pitchFamily="18" charset="0"/>
                <a:cs typeface="Times New Roman" panose="02020603050405020304" pitchFamily="18" charset="0"/>
              </a:rPr>
              <a:t> ​​(?, ?). Це вираз може містити знаки питання? - знаки підстановки, замість яких вставлятимуться реальні значення. </a:t>
            </a:r>
          </a:p>
          <a:p>
            <a:endParaRPr lang="uk-UA" sz="2000" dirty="0">
              <a:latin typeface="Times New Roman" panose="02020603050405020304" pitchFamily="18" charset="0"/>
              <a:cs typeface="Times New Roman" panose="02020603050405020304" pitchFamily="18" charset="0"/>
            </a:endParaRPr>
          </a:p>
          <a:p>
            <a:r>
              <a:rPr lang="uk-UA" sz="2000" dirty="0">
                <a:latin typeface="Times New Roman" panose="02020603050405020304" pitchFamily="18" charset="0"/>
                <a:cs typeface="Times New Roman" panose="02020603050405020304" pitchFamily="18" charset="0"/>
              </a:rPr>
              <a:t>Щоб зв'язати окремі знаки підстановки з конкретними значеннями, у класу </a:t>
            </a:r>
            <a:r>
              <a:rPr lang="uk-UA" sz="2000" dirty="0" err="1">
                <a:latin typeface="Times New Roman" panose="02020603050405020304" pitchFamily="18" charset="0"/>
                <a:cs typeface="Times New Roman" panose="02020603050405020304" pitchFamily="18" charset="0"/>
              </a:rPr>
              <a:t>PreparedStatement</a:t>
            </a:r>
            <a:r>
              <a:rPr lang="uk-UA" sz="2000" dirty="0">
                <a:latin typeface="Times New Roman" panose="02020603050405020304" pitchFamily="18" charset="0"/>
                <a:cs typeface="Times New Roman" panose="02020603050405020304" pitchFamily="18" charset="0"/>
              </a:rPr>
              <a:t> визначено ряд методів для різних типів даних. Всі методи, які постачають значення замість знаків підстановки, як перший параметр приймають порядковий номер </a:t>
            </a:r>
            <a:r>
              <a:rPr lang="uk-UA" sz="2000" dirty="0" err="1">
                <a:latin typeface="Times New Roman" panose="02020603050405020304" pitchFamily="18" charset="0"/>
                <a:cs typeface="Times New Roman" panose="02020603050405020304" pitchFamily="18" charset="0"/>
              </a:rPr>
              <a:t>знака</a:t>
            </a:r>
            <a:r>
              <a:rPr lang="uk-UA" sz="2000" dirty="0">
                <a:latin typeface="Times New Roman" panose="02020603050405020304" pitchFamily="18" charset="0"/>
                <a:cs typeface="Times New Roman" panose="02020603050405020304" pitchFamily="18" charset="0"/>
              </a:rPr>
              <a:t> підстановки (нумерація починається з 1), а як другий параметр - власне значення, яке вставляється замість </a:t>
            </a:r>
            <a:r>
              <a:rPr lang="uk-UA" sz="2000" dirty="0" err="1">
                <a:latin typeface="Times New Roman" panose="02020603050405020304" pitchFamily="18" charset="0"/>
                <a:cs typeface="Times New Roman" panose="02020603050405020304" pitchFamily="18" charset="0"/>
              </a:rPr>
              <a:t>знака</a:t>
            </a:r>
            <a:r>
              <a:rPr lang="uk-UA" sz="2000" dirty="0">
                <a:latin typeface="Times New Roman" panose="02020603050405020304" pitchFamily="18" charset="0"/>
                <a:cs typeface="Times New Roman" panose="02020603050405020304" pitchFamily="18" charset="0"/>
              </a:rPr>
              <a:t> підстановки. </a:t>
            </a:r>
          </a:p>
          <a:p>
            <a:endParaRPr lang="uk-UA" sz="2000" dirty="0">
              <a:latin typeface="Times New Roman" panose="02020603050405020304" pitchFamily="18" charset="0"/>
              <a:cs typeface="Times New Roman" panose="02020603050405020304" pitchFamily="18" charset="0"/>
            </a:endParaRPr>
          </a:p>
          <a:p>
            <a:r>
              <a:rPr lang="uk-UA" sz="2000" dirty="0">
                <a:latin typeface="Times New Roman" panose="02020603050405020304" pitchFamily="18" charset="0"/>
                <a:cs typeface="Times New Roman" panose="02020603050405020304" pitchFamily="18" charset="0"/>
              </a:rPr>
              <a:t>Наприклад, перший знак підстановки ? у виразі </a:t>
            </a:r>
            <a:r>
              <a:rPr lang="uk-UA" sz="2000" dirty="0" err="1">
                <a:latin typeface="Times New Roman" panose="02020603050405020304" pitchFamily="18" charset="0"/>
                <a:cs typeface="Times New Roman" panose="02020603050405020304" pitchFamily="18" charset="0"/>
              </a:rPr>
              <a:t>sql</a:t>
            </a:r>
            <a:r>
              <a:rPr lang="uk-UA" sz="2000" dirty="0">
                <a:latin typeface="Times New Roman" panose="02020603050405020304" pitchFamily="18" charset="0"/>
                <a:cs typeface="Times New Roman" panose="02020603050405020304" pitchFamily="18" charset="0"/>
              </a:rPr>
              <a:t> є значення для стовпця </a:t>
            </a:r>
            <a:r>
              <a:rPr lang="uk-UA" sz="2000" dirty="0" err="1">
                <a:latin typeface="Times New Roman" panose="02020603050405020304" pitchFamily="18" charset="0"/>
                <a:cs typeface="Times New Roman" panose="02020603050405020304" pitchFamily="18" charset="0"/>
              </a:rPr>
              <a:t>ProductName</a:t>
            </a:r>
            <a:r>
              <a:rPr lang="uk-UA" sz="2000" dirty="0">
                <a:latin typeface="Times New Roman" panose="02020603050405020304" pitchFamily="18" charset="0"/>
                <a:cs typeface="Times New Roman" panose="02020603050405020304" pitchFamily="18" charset="0"/>
              </a:rPr>
              <a:t>, який зберігає рядок. Тому для зв'язку значення з першим знаком підстановки застосовується метод </a:t>
            </a:r>
            <a:r>
              <a:rPr lang="uk-UA" sz="2000" dirty="0" err="1">
                <a:latin typeface="Times New Roman" panose="02020603050405020304" pitchFamily="18" charset="0"/>
                <a:cs typeface="Times New Roman" panose="02020603050405020304" pitchFamily="18" charset="0"/>
              </a:rPr>
              <a:t>preparedStatement.setString</a:t>
            </a:r>
            <a:r>
              <a:rPr lang="uk-UA" sz="2000" dirty="0">
                <a:latin typeface="Times New Roman" panose="02020603050405020304" pitchFamily="18" charset="0"/>
                <a:cs typeface="Times New Roman" panose="02020603050405020304" pitchFamily="18" charset="0"/>
              </a:rPr>
              <a:t>(1, </a:t>
            </a:r>
            <a:r>
              <a:rPr lang="uk-UA" sz="2000" dirty="0" err="1">
                <a:latin typeface="Times New Roman" panose="02020603050405020304" pitchFamily="18" charset="0"/>
                <a:cs typeface="Times New Roman" panose="02020603050405020304" pitchFamily="18" charset="0"/>
              </a:rPr>
              <a:t>name</a:t>
            </a:r>
            <a:r>
              <a:rPr lang="uk-UA" sz="2000" dirty="0">
                <a:latin typeface="Times New Roman" panose="02020603050405020304" pitchFamily="18" charset="0"/>
                <a:cs typeface="Times New Roman" panose="02020603050405020304" pitchFamily="18" charset="0"/>
              </a:rPr>
              <a:t>). </a:t>
            </a:r>
          </a:p>
          <a:p>
            <a:endParaRPr lang="uk-UA" sz="2000" dirty="0">
              <a:latin typeface="Times New Roman" panose="02020603050405020304" pitchFamily="18" charset="0"/>
              <a:cs typeface="Times New Roman" panose="02020603050405020304" pitchFamily="18" charset="0"/>
            </a:endParaRPr>
          </a:p>
          <a:p>
            <a:r>
              <a:rPr lang="uk-UA" sz="2000" dirty="0">
                <a:latin typeface="Times New Roman" panose="02020603050405020304" pitchFamily="18" charset="0"/>
                <a:cs typeface="Times New Roman" panose="02020603050405020304" pitchFamily="18" charset="0"/>
              </a:rPr>
              <a:t>Другий знак підстановки повинен передавати значення для стовпця </a:t>
            </a:r>
            <a:r>
              <a:rPr lang="uk-UA" sz="2000" dirty="0" err="1">
                <a:latin typeface="Times New Roman" panose="02020603050405020304" pitchFamily="18" charset="0"/>
                <a:cs typeface="Times New Roman" panose="02020603050405020304" pitchFamily="18" charset="0"/>
              </a:rPr>
              <a:t>Price</a:t>
            </a:r>
            <a:r>
              <a:rPr lang="uk-UA" sz="2000" dirty="0">
                <a:latin typeface="Times New Roman" panose="02020603050405020304" pitchFamily="18" charset="0"/>
                <a:cs typeface="Times New Roman" panose="02020603050405020304" pitchFamily="18" charset="0"/>
              </a:rPr>
              <a:t>, що зберігає цілі числа. Тому для вставок значення використовується метод </a:t>
            </a:r>
            <a:r>
              <a:rPr lang="uk-UA" sz="2000" dirty="0" err="1">
                <a:latin typeface="Times New Roman" panose="02020603050405020304" pitchFamily="18" charset="0"/>
                <a:cs typeface="Times New Roman" panose="02020603050405020304" pitchFamily="18" charset="0"/>
              </a:rPr>
              <a:t>preparedStatement.setInt</a:t>
            </a:r>
            <a:r>
              <a:rPr lang="uk-UA" sz="2000" dirty="0">
                <a:latin typeface="Times New Roman" panose="02020603050405020304" pitchFamily="18" charset="0"/>
                <a:cs typeface="Times New Roman" panose="02020603050405020304" pitchFamily="18" charset="0"/>
              </a:rPr>
              <a:t>(2, </a:t>
            </a:r>
            <a:r>
              <a:rPr lang="uk-UA" sz="2000" dirty="0" err="1">
                <a:latin typeface="Times New Roman" panose="02020603050405020304" pitchFamily="18" charset="0"/>
                <a:cs typeface="Times New Roman" panose="02020603050405020304" pitchFamily="18" charset="0"/>
              </a:rPr>
              <a:t>price</a:t>
            </a:r>
            <a:r>
              <a:rPr lang="uk-UA" sz="2000" dirty="0">
                <a:latin typeface="Times New Roman" panose="02020603050405020304" pitchFamily="18" charset="0"/>
                <a:cs typeface="Times New Roman" panose="02020603050405020304" pitchFamily="18" charset="0"/>
              </a:rPr>
              <a:t>)</a:t>
            </a:r>
          </a:p>
        </p:txBody>
      </p:sp>
      <p:sp>
        <p:nvSpPr>
          <p:cNvPr id="7" name="Заголовок 1">
            <a:extLst>
              <a:ext uri="{FF2B5EF4-FFF2-40B4-BE49-F238E27FC236}">
                <a16:creationId xmlns:a16="http://schemas.microsoft.com/office/drawing/2014/main" id="{7E3C8F5C-4C1E-C688-16C5-F67B7616130A}"/>
              </a:ext>
            </a:extLst>
          </p:cNvPr>
          <p:cNvSpPr>
            <a:spLocks noGrp="1"/>
          </p:cNvSpPr>
          <p:nvPr>
            <p:ph type="title"/>
          </p:nvPr>
        </p:nvSpPr>
        <p:spPr>
          <a:xfrm>
            <a:off x="0" y="1"/>
            <a:ext cx="12192000" cy="825909"/>
          </a:xfrm>
        </p:spPr>
        <p:txBody>
          <a:bodyPr/>
          <a:lstStyle/>
          <a:p>
            <a:pPr algn="ctr"/>
            <a:r>
              <a:rPr lang="en-US" i="0" dirty="0" err="1">
                <a:solidFill>
                  <a:srgbClr val="000000"/>
                </a:solidFill>
                <a:effectLst/>
                <a:latin typeface="Times New Roman" panose="02020603050405020304" pitchFamily="18" charset="0"/>
                <a:cs typeface="Times New Roman" panose="02020603050405020304" pitchFamily="18" charset="0"/>
              </a:rPr>
              <a:t>PreparedStatement</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712016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FEFDB6-0291-59DB-1D58-C899F76AFD56}"/>
              </a:ext>
            </a:extLst>
          </p:cNvPr>
          <p:cNvSpPr txBox="1"/>
          <p:nvPr/>
        </p:nvSpPr>
        <p:spPr>
          <a:xfrm>
            <a:off x="373626" y="751344"/>
            <a:ext cx="11218606" cy="4708981"/>
          </a:xfrm>
          <a:prstGeom prst="rect">
            <a:avLst/>
          </a:prstGeom>
          <a:noFill/>
        </p:spPr>
        <p:txBody>
          <a:bodyPr wrap="square">
            <a:spAutoFit/>
          </a:bodyPr>
          <a:lstStyle/>
          <a:p>
            <a:r>
              <a:rPr lang="uk-UA" sz="2000" dirty="0">
                <a:latin typeface="Times New Roman" panose="02020603050405020304" pitchFamily="18" charset="0"/>
                <a:cs typeface="Times New Roman" panose="02020603050405020304" pitchFamily="18" charset="0"/>
              </a:rPr>
              <a:t>Крім </a:t>
            </a:r>
            <a:r>
              <a:rPr lang="uk-UA" sz="2000" dirty="0" err="1">
                <a:latin typeface="Times New Roman" panose="02020603050405020304" pitchFamily="18" charset="0"/>
                <a:cs typeface="Times New Roman" panose="02020603050405020304" pitchFamily="18" charset="0"/>
              </a:rPr>
              <a:t>setString</a:t>
            </a:r>
            <a:r>
              <a:rPr lang="uk-UA" sz="2000" dirty="0">
                <a:latin typeface="Times New Roman" panose="02020603050405020304" pitchFamily="18" charset="0"/>
                <a:cs typeface="Times New Roman" panose="02020603050405020304" pitchFamily="18" charset="0"/>
              </a:rPr>
              <a:t> і </a:t>
            </a:r>
            <a:r>
              <a:rPr lang="uk-UA" sz="2000" dirty="0" err="1">
                <a:latin typeface="Times New Roman" panose="02020603050405020304" pitchFamily="18" charset="0"/>
                <a:cs typeface="Times New Roman" panose="02020603050405020304" pitchFamily="18" charset="0"/>
              </a:rPr>
              <a:t>setInt</a:t>
            </a:r>
            <a:r>
              <a:rPr lang="uk-UA" sz="2000" dirty="0">
                <a:latin typeface="Times New Roman" panose="02020603050405020304" pitchFamily="18" charset="0"/>
                <a:cs typeface="Times New Roman" panose="02020603050405020304" pitchFamily="18" charset="0"/>
              </a:rPr>
              <a:t> </a:t>
            </a:r>
            <a:r>
              <a:rPr lang="uk-UA" sz="2000" dirty="0" err="1">
                <a:latin typeface="Times New Roman" panose="02020603050405020304" pitchFamily="18" charset="0"/>
                <a:cs typeface="Times New Roman" panose="02020603050405020304" pitchFamily="18" charset="0"/>
              </a:rPr>
              <a:t>PreparedStatement</a:t>
            </a:r>
            <a:r>
              <a:rPr lang="uk-UA" sz="2000" dirty="0">
                <a:latin typeface="Times New Roman" panose="02020603050405020304" pitchFamily="18" charset="0"/>
                <a:cs typeface="Times New Roman" panose="02020603050405020304" pitchFamily="18" charset="0"/>
              </a:rPr>
              <a:t> має ще ряд подібних методів, які працюють подібним чином. Деякі з них: </a:t>
            </a:r>
          </a:p>
          <a:p>
            <a:pPr marL="285750" indent="-285750">
              <a:buFont typeface="Arial" panose="020B0604020202020204" pitchFamily="34" charset="0"/>
              <a:buChar char="•"/>
            </a:pPr>
            <a:r>
              <a:rPr lang="uk-UA" sz="2000" b="1" dirty="0" err="1">
                <a:latin typeface="Times New Roman" panose="02020603050405020304" pitchFamily="18" charset="0"/>
                <a:cs typeface="Times New Roman" panose="02020603050405020304" pitchFamily="18" charset="0"/>
              </a:rPr>
              <a:t>setBigDecimal</a:t>
            </a:r>
            <a:r>
              <a:rPr lang="uk-UA" sz="2000" b="1"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uk-UA" sz="2000" b="1" dirty="0" err="1">
                <a:latin typeface="Times New Roman" panose="02020603050405020304" pitchFamily="18" charset="0"/>
                <a:cs typeface="Times New Roman" panose="02020603050405020304" pitchFamily="18" charset="0"/>
              </a:rPr>
              <a:t>setBoolean</a:t>
            </a:r>
            <a:r>
              <a:rPr lang="uk-UA" sz="2000" b="1"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uk-UA" sz="2000" b="1" dirty="0" err="1">
                <a:latin typeface="Times New Roman" panose="02020603050405020304" pitchFamily="18" charset="0"/>
                <a:cs typeface="Times New Roman" panose="02020603050405020304" pitchFamily="18" charset="0"/>
              </a:rPr>
              <a:t>setDate</a:t>
            </a:r>
            <a:r>
              <a:rPr lang="uk-UA" sz="2000" b="1"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uk-UA" sz="2000" b="1" dirty="0" err="1">
                <a:latin typeface="Times New Roman" panose="02020603050405020304" pitchFamily="18" charset="0"/>
                <a:cs typeface="Times New Roman" panose="02020603050405020304" pitchFamily="18" charset="0"/>
              </a:rPr>
              <a:t>setDouble</a:t>
            </a:r>
            <a:r>
              <a:rPr lang="uk-UA" sz="2000" b="1"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uk-UA" sz="2000" b="1" dirty="0" err="1">
                <a:latin typeface="Times New Roman" panose="02020603050405020304" pitchFamily="18" charset="0"/>
                <a:cs typeface="Times New Roman" panose="02020603050405020304" pitchFamily="18" charset="0"/>
              </a:rPr>
              <a:t>setFloat</a:t>
            </a:r>
            <a:r>
              <a:rPr lang="uk-UA" sz="2000" b="1"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uk-UA" sz="2000" b="1" dirty="0" err="1">
                <a:latin typeface="Times New Roman" panose="02020603050405020304" pitchFamily="18" charset="0"/>
                <a:cs typeface="Times New Roman" panose="02020603050405020304" pitchFamily="18" charset="0"/>
              </a:rPr>
              <a:t>setLong</a:t>
            </a:r>
            <a:r>
              <a:rPr lang="uk-UA" sz="2000" b="1"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uk-UA" sz="2000" b="1" dirty="0" err="1">
                <a:latin typeface="Times New Roman" panose="02020603050405020304" pitchFamily="18" charset="0"/>
                <a:cs typeface="Times New Roman" panose="02020603050405020304" pitchFamily="18" charset="0"/>
              </a:rPr>
              <a:t>setNull</a:t>
            </a:r>
            <a:r>
              <a:rPr lang="uk-UA" sz="2000" b="1"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uk-UA" sz="2000" b="1" dirty="0" err="1">
                <a:latin typeface="Times New Roman" panose="02020603050405020304" pitchFamily="18" charset="0"/>
                <a:cs typeface="Times New Roman" panose="02020603050405020304" pitchFamily="18" charset="0"/>
              </a:rPr>
              <a:t>setTime</a:t>
            </a:r>
            <a:r>
              <a:rPr lang="uk-UA" sz="2000" b="1" dirty="0">
                <a:latin typeface="Times New Roman" panose="02020603050405020304" pitchFamily="18" charset="0"/>
                <a:cs typeface="Times New Roman" panose="02020603050405020304" pitchFamily="18" charset="0"/>
              </a:rPr>
              <a:t> </a:t>
            </a:r>
          </a:p>
          <a:p>
            <a:r>
              <a:rPr lang="uk-UA" sz="2000" dirty="0">
                <a:latin typeface="Times New Roman" panose="02020603050405020304" pitchFamily="18" charset="0"/>
                <a:cs typeface="Times New Roman" panose="02020603050405020304" pitchFamily="18" charset="0"/>
              </a:rPr>
              <a:t>Для виконання запиту </a:t>
            </a:r>
            <a:r>
              <a:rPr lang="uk-UA" sz="2000" dirty="0" err="1">
                <a:latin typeface="Times New Roman" panose="02020603050405020304" pitchFamily="18" charset="0"/>
                <a:cs typeface="Times New Roman" panose="02020603050405020304" pitchFamily="18" charset="0"/>
              </a:rPr>
              <a:t>PreparedStatement</a:t>
            </a:r>
            <a:r>
              <a:rPr lang="uk-UA" sz="2000" dirty="0">
                <a:latin typeface="Times New Roman" panose="02020603050405020304" pitchFamily="18" charset="0"/>
                <a:cs typeface="Times New Roman" panose="02020603050405020304" pitchFamily="18" charset="0"/>
              </a:rPr>
              <a:t> має три методи: </a:t>
            </a:r>
          </a:p>
          <a:p>
            <a:pPr marL="285750" indent="-285750">
              <a:buFont typeface="Arial" panose="020B0604020202020204" pitchFamily="34" charset="0"/>
              <a:buChar char="•"/>
            </a:pPr>
            <a:r>
              <a:rPr lang="uk-UA" sz="2000" b="1" dirty="0" err="1">
                <a:latin typeface="Times New Roman" panose="02020603050405020304" pitchFamily="18" charset="0"/>
                <a:cs typeface="Times New Roman" panose="02020603050405020304" pitchFamily="18" charset="0"/>
              </a:rPr>
              <a:t>boolean</a:t>
            </a:r>
            <a:r>
              <a:rPr lang="uk-UA" sz="2000" b="1" dirty="0">
                <a:latin typeface="Times New Roman" panose="02020603050405020304" pitchFamily="18" charset="0"/>
                <a:cs typeface="Times New Roman" panose="02020603050405020304" pitchFamily="18" charset="0"/>
              </a:rPr>
              <a:t> </a:t>
            </a:r>
            <a:r>
              <a:rPr lang="uk-UA" sz="2000" b="1" dirty="0" err="1">
                <a:latin typeface="Times New Roman" panose="02020603050405020304" pitchFamily="18" charset="0"/>
                <a:cs typeface="Times New Roman" panose="02020603050405020304" pitchFamily="18" charset="0"/>
              </a:rPr>
              <a:t>execute</a:t>
            </a:r>
            <a:r>
              <a:rPr lang="uk-UA" sz="2000" b="1" dirty="0">
                <a:latin typeface="Times New Roman" panose="02020603050405020304" pitchFamily="18" charset="0"/>
                <a:cs typeface="Times New Roman" panose="02020603050405020304" pitchFamily="18" charset="0"/>
              </a:rPr>
              <a:t>(): </a:t>
            </a:r>
            <a:r>
              <a:rPr lang="uk-UA" sz="2000" dirty="0">
                <a:latin typeface="Times New Roman" panose="02020603050405020304" pitchFamily="18" charset="0"/>
                <a:cs typeface="Times New Roman" panose="02020603050405020304" pitchFamily="18" charset="0"/>
              </a:rPr>
              <a:t>виконує будь-яку SQL-команду </a:t>
            </a:r>
          </a:p>
          <a:p>
            <a:pPr marL="285750" indent="-285750">
              <a:buFont typeface="Arial" panose="020B0604020202020204" pitchFamily="34" charset="0"/>
              <a:buChar char="•"/>
            </a:pPr>
            <a:r>
              <a:rPr lang="uk-UA" sz="2000" b="1" dirty="0" err="1">
                <a:latin typeface="Times New Roman" panose="02020603050405020304" pitchFamily="18" charset="0"/>
                <a:cs typeface="Times New Roman" panose="02020603050405020304" pitchFamily="18" charset="0"/>
              </a:rPr>
              <a:t>ResultSet</a:t>
            </a:r>
            <a:r>
              <a:rPr lang="uk-UA" sz="2000" b="1" dirty="0">
                <a:latin typeface="Times New Roman" panose="02020603050405020304" pitchFamily="18" charset="0"/>
                <a:cs typeface="Times New Roman" panose="02020603050405020304" pitchFamily="18" charset="0"/>
              </a:rPr>
              <a:t> </a:t>
            </a:r>
            <a:r>
              <a:rPr lang="uk-UA" sz="2000" b="1" dirty="0" err="1">
                <a:latin typeface="Times New Roman" panose="02020603050405020304" pitchFamily="18" charset="0"/>
                <a:cs typeface="Times New Roman" panose="02020603050405020304" pitchFamily="18" charset="0"/>
              </a:rPr>
              <a:t>executeQuery</a:t>
            </a:r>
            <a:r>
              <a:rPr lang="uk-UA" sz="2000" b="1" dirty="0">
                <a:latin typeface="Times New Roman" panose="02020603050405020304" pitchFamily="18" charset="0"/>
                <a:cs typeface="Times New Roman" panose="02020603050405020304" pitchFamily="18" charset="0"/>
              </a:rPr>
              <a:t>(): </a:t>
            </a:r>
            <a:r>
              <a:rPr lang="uk-UA" sz="2000" dirty="0">
                <a:latin typeface="Times New Roman" panose="02020603050405020304" pitchFamily="18" charset="0"/>
                <a:cs typeface="Times New Roman" panose="02020603050405020304" pitchFamily="18" charset="0"/>
              </a:rPr>
              <a:t>виконує команду SELECT, яка повертає дані у вигляді </a:t>
            </a:r>
            <a:r>
              <a:rPr lang="uk-UA" sz="2000" dirty="0" err="1">
                <a:latin typeface="Times New Roman" panose="02020603050405020304" pitchFamily="18" charset="0"/>
                <a:cs typeface="Times New Roman" panose="02020603050405020304" pitchFamily="18" charset="0"/>
              </a:rPr>
              <a:t>Resul</a:t>
            </a:r>
            <a:r>
              <a:rPr lang="en-US" sz="2000" dirty="0" err="1">
                <a:latin typeface="Times New Roman" panose="02020603050405020304" pitchFamily="18" charset="0"/>
                <a:cs typeface="Times New Roman" panose="02020603050405020304" pitchFamily="18" charset="0"/>
              </a:rPr>
              <a:t>tSet</a:t>
            </a:r>
            <a:r>
              <a:rPr lang="en-US" sz="20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2000" b="1" i="0" dirty="0">
                <a:solidFill>
                  <a:srgbClr val="000000"/>
                </a:solidFill>
                <a:effectLst/>
                <a:highlight>
                  <a:srgbClr val="F7F7FA"/>
                </a:highlight>
                <a:latin typeface="Times New Roman" panose="02020603050405020304" pitchFamily="18" charset="0"/>
                <a:cs typeface="Times New Roman" panose="02020603050405020304" pitchFamily="18" charset="0"/>
              </a:rPr>
              <a:t>int </a:t>
            </a:r>
            <a:r>
              <a:rPr lang="en-US" sz="2000" b="1" i="0" dirty="0" err="1">
                <a:solidFill>
                  <a:srgbClr val="000000"/>
                </a:solidFill>
                <a:effectLst/>
                <a:highlight>
                  <a:srgbClr val="F7F7FA"/>
                </a:highlight>
                <a:latin typeface="Times New Roman" panose="02020603050405020304" pitchFamily="18" charset="0"/>
                <a:cs typeface="Times New Roman" panose="02020603050405020304" pitchFamily="18" charset="0"/>
              </a:rPr>
              <a:t>executeUpdate</a:t>
            </a:r>
            <a:r>
              <a:rPr lang="en-US" sz="2000" b="1" i="0" dirty="0">
                <a:solidFill>
                  <a:srgbClr val="000000"/>
                </a:solidFill>
                <a:effectLst/>
                <a:highlight>
                  <a:srgbClr val="F7F7FA"/>
                </a:highlight>
                <a:latin typeface="Times New Roman" panose="02020603050405020304" pitchFamily="18" charset="0"/>
                <a:cs typeface="Times New Roman" panose="02020603050405020304" pitchFamily="18" charset="0"/>
              </a:rPr>
              <a:t>() </a:t>
            </a:r>
            <a:r>
              <a:rPr lang="uk-UA" sz="2000" dirty="0">
                <a:latin typeface="Times New Roman" panose="02020603050405020304" pitchFamily="18" charset="0"/>
                <a:cs typeface="Times New Roman" panose="02020603050405020304" pitchFamily="18" charset="0"/>
              </a:rPr>
              <a:t>виконує такі SQL-команди, як INSERT, UPDATE, DELETE, CREATE та повертає кількість змінених рядків</a:t>
            </a:r>
          </a:p>
        </p:txBody>
      </p:sp>
      <p:sp>
        <p:nvSpPr>
          <p:cNvPr id="6" name="Заголовок 1">
            <a:extLst>
              <a:ext uri="{FF2B5EF4-FFF2-40B4-BE49-F238E27FC236}">
                <a16:creationId xmlns:a16="http://schemas.microsoft.com/office/drawing/2014/main" id="{6B801C14-2D24-4EE1-DA96-CF99BCA7055E}"/>
              </a:ext>
            </a:extLst>
          </p:cNvPr>
          <p:cNvSpPr>
            <a:spLocks noGrp="1"/>
          </p:cNvSpPr>
          <p:nvPr>
            <p:ph type="title"/>
          </p:nvPr>
        </p:nvSpPr>
        <p:spPr>
          <a:xfrm>
            <a:off x="0" y="1"/>
            <a:ext cx="12192000" cy="825909"/>
          </a:xfrm>
        </p:spPr>
        <p:txBody>
          <a:bodyPr/>
          <a:lstStyle/>
          <a:p>
            <a:pPr algn="ctr"/>
            <a:r>
              <a:rPr lang="en-US" i="0" dirty="0" err="1">
                <a:solidFill>
                  <a:srgbClr val="000000"/>
                </a:solidFill>
                <a:effectLst/>
                <a:latin typeface="Times New Roman" panose="02020603050405020304" pitchFamily="18" charset="0"/>
                <a:cs typeface="Times New Roman" panose="02020603050405020304" pitchFamily="18" charset="0"/>
              </a:rPr>
              <a:t>PreparedStatement</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814073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1BCF2E-E94B-AFB9-7D28-6C3D97C9526C}"/>
              </a:ext>
            </a:extLst>
          </p:cNvPr>
          <p:cNvSpPr txBox="1"/>
          <p:nvPr/>
        </p:nvSpPr>
        <p:spPr>
          <a:xfrm>
            <a:off x="344130" y="825910"/>
            <a:ext cx="11484076"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При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цьому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відміну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методів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Statement</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методи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приймають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SQL-</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вираз</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Приклад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виконання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програми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3B8C415F-81C0-CD61-DAC6-714EDE71A0DC}"/>
              </a:ext>
            </a:extLst>
          </p:cNvPr>
          <p:cNvSpPr>
            <a:spLocks noGrp="1"/>
          </p:cNvSpPr>
          <p:nvPr>
            <p:ph type="title"/>
          </p:nvPr>
        </p:nvSpPr>
        <p:spPr>
          <a:xfrm>
            <a:off x="0" y="1"/>
            <a:ext cx="12192000" cy="825909"/>
          </a:xfrm>
        </p:spPr>
        <p:txBody>
          <a:bodyPr/>
          <a:lstStyle/>
          <a:p>
            <a:pPr algn="ctr"/>
            <a:r>
              <a:rPr lang="en-US" i="0" dirty="0" err="1">
                <a:solidFill>
                  <a:srgbClr val="000000"/>
                </a:solidFill>
                <a:effectLst/>
                <a:latin typeface="Times New Roman" panose="02020603050405020304" pitchFamily="18" charset="0"/>
                <a:cs typeface="Times New Roman" panose="02020603050405020304" pitchFamily="18" charset="0"/>
              </a:rPr>
              <a:t>PreparedStatement</a:t>
            </a:r>
            <a:endParaRPr lang="uk-UA" dirty="0">
              <a:latin typeface="Times New Roman" panose="02020603050405020304" pitchFamily="18" charset="0"/>
              <a:cs typeface="Times New Roman" panose="02020603050405020304" pitchFamily="18" charset="0"/>
            </a:endParaRPr>
          </a:p>
        </p:txBody>
      </p:sp>
      <p:sp>
        <p:nvSpPr>
          <p:cNvPr id="7" name="Rectangle 1">
            <a:extLst>
              <a:ext uri="{FF2B5EF4-FFF2-40B4-BE49-F238E27FC236}">
                <a16:creationId xmlns:a16="http://schemas.microsoft.com/office/drawing/2014/main" id="{634F952D-D462-F9BC-B4B2-8F30F0C20FCE}"/>
              </a:ext>
            </a:extLst>
          </p:cNvPr>
          <p:cNvSpPr>
            <a:spLocks noChangeArrowheads="1"/>
          </p:cNvSpPr>
          <p:nvPr/>
        </p:nvSpPr>
        <p:spPr bwMode="auto">
          <a:xfrm>
            <a:off x="344130" y="1651819"/>
            <a:ext cx="8776762"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C:\Java&gt;javac Program.java </a:t>
            </a:r>
            <a:endParaRPr kumimoji="0" lang="en-US"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C:\Java&gt;java -</a:t>
            </a:r>
            <a:r>
              <a:rPr kumimoji="0" lang="uk-UA" altLang="uk-UA" sz="14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classpath</a:t>
            </a: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c:\Java\mysql-connector-java-8.0.11.jar;c:\Java </a:t>
            </a:r>
            <a:r>
              <a:rPr kumimoji="0" lang="uk-UA" altLang="uk-UA" sz="14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Program</a:t>
            </a: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a:t>
            </a:r>
            <a:endParaRPr kumimoji="0" lang="en-US"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Inpit</a:t>
            </a: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product</a:t>
            </a: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name</a:t>
            </a: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Xiaomi</a:t>
            </a: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Mi</a:t>
            </a: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8 </a:t>
            </a:r>
            <a:endParaRPr kumimoji="0" lang="en-US"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Input</a:t>
            </a: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product</a:t>
            </a: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35000 </a:t>
            </a:r>
            <a:endParaRPr kumimoji="0" lang="en-US"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1 </a:t>
            </a:r>
            <a:r>
              <a:rPr kumimoji="0" lang="uk-UA" altLang="uk-UA" sz="14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rows</a:t>
            </a: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added</a:t>
            </a: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a:t>
            </a:r>
            <a:endParaRPr kumimoji="0" lang="en-US"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uk-UA" sz="1400" dirty="0">
              <a:solidFill>
                <a:schemeClr val="bg1"/>
              </a:solidFill>
              <a:highlight>
                <a:srgbClr val="00000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C:\Java&gt; </a:t>
            </a:r>
          </a:p>
        </p:txBody>
      </p:sp>
      <p:sp>
        <p:nvSpPr>
          <p:cNvPr id="9" name="TextBox 8">
            <a:extLst>
              <a:ext uri="{FF2B5EF4-FFF2-40B4-BE49-F238E27FC236}">
                <a16:creationId xmlns:a16="http://schemas.microsoft.com/office/drawing/2014/main" id="{FF0231A2-9E88-9122-55C2-A2723827615F}"/>
              </a:ext>
            </a:extLst>
          </p:cNvPr>
          <p:cNvSpPr txBox="1"/>
          <p:nvPr/>
        </p:nvSpPr>
        <p:spPr>
          <a:xfrm>
            <a:off x="344130" y="3252257"/>
            <a:ext cx="11484076"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Подібним</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чином ми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виконувати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інші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висловлювання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отримаємо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менша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50000:</a:t>
            </a:r>
            <a:endParaRPr lang="uk-UA" sz="2400" dirty="0">
              <a:latin typeface="Times New Roman" panose="02020603050405020304" pitchFamily="18" charset="0"/>
              <a:cs typeface="Times New Roman" panose="02020603050405020304" pitchFamily="18" charset="0"/>
            </a:endParaRPr>
          </a:p>
        </p:txBody>
      </p:sp>
      <p:sp>
        <p:nvSpPr>
          <p:cNvPr id="10" name="Rectangle 2">
            <a:extLst>
              <a:ext uri="{FF2B5EF4-FFF2-40B4-BE49-F238E27FC236}">
                <a16:creationId xmlns:a16="http://schemas.microsoft.com/office/drawing/2014/main" id="{2E673F6C-E486-3BC9-502A-40C19D124BD5}"/>
              </a:ext>
            </a:extLst>
          </p:cNvPr>
          <p:cNvSpPr>
            <a:spLocks noChangeArrowheads="1"/>
          </p:cNvSpPr>
          <p:nvPr/>
        </p:nvSpPr>
        <p:spPr bwMode="auto">
          <a:xfrm>
            <a:off x="373627" y="4078166"/>
            <a:ext cx="1095492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int maxPrice = </a:t>
            </a:r>
            <a:r>
              <a:rPr kumimoji="0" lang="uk-UA" altLang="uk-UA" sz="1400" b="0" i="0" u="none" strike="noStrike" cap="none" normalizeH="0" baseline="0">
                <a:ln>
                  <a:noFill/>
                </a:ln>
                <a:solidFill>
                  <a:srgbClr val="009900"/>
                </a:solidFill>
                <a:effectLst/>
                <a:highlight>
                  <a:srgbClr val="C0C0C0"/>
                </a:highlight>
                <a:latin typeface="Courier New" panose="02070309020205020404" pitchFamily="49" charset="0"/>
                <a:cs typeface="Courier New" panose="02070309020205020404" pitchFamily="49" charset="0"/>
              </a:rPr>
              <a:t>50000</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PreparedStatement preparedStatement = conn.prepareStatement("SELECT * FROM Products WHERE Price &lt;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preparedStatement.setInt(</a:t>
            </a:r>
            <a:r>
              <a:rPr kumimoji="0" lang="uk-UA" altLang="uk-UA" sz="1400" b="0" i="0" u="none" strike="noStrike" cap="none" normalizeH="0" baseline="0">
                <a:ln>
                  <a:noFill/>
                </a:ln>
                <a:solidFill>
                  <a:srgbClr val="009900"/>
                </a:solidFill>
                <a:effectLst/>
                <a:highlight>
                  <a:srgbClr val="C0C0C0"/>
                </a:highlight>
                <a:latin typeface="Courier New" panose="02070309020205020404" pitchFamily="49" charset="0"/>
                <a:cs typeface="Courier New" panose="02070309020205020404" pitchFamily="49" charset="0"/>
              </a:rPr>
              <a:t>1</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maxPrice);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ResultSet resultSet = preparedStatement.executeQuery();</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while(resultSet.next()){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int id = resultSet.getInt("Id");</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String name = resultSet.getString("ProductName");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int price = resultSet.getInt("Price");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System.out.printf("%d. %s - %d \n", id, name, price);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88345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E87B9C8E-A508-ED51-5698-EAE6A7FF72A5}"/>
              </a:ext>
            </a:extLst>
          </p:cNvPr>
          <p:cNvSpPr txBox="1">
            <a:spLocks/>
          </p:cNvSpPr>
          <p:nvPr/>
        </p:nvSpPr>
        <p:spPr>
          <a:xfrm>
            <a:off x="0" y="134732"/>
            <a:ext cx="12192000" cy="4607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sz="4800" dirty="0">
                <a:solidFill>
                  <a:srgbClr val="252525"/>
                </a:solidFill>
                <a:highlight>
                  <a:srgbClr val="FFFFFF"/>
                </a:highlight>
                <a:latin typeface="Times New Roman" panose="02020603050405020304" pitchFamily="18" charset="0"/>
                <a:cs typeface="Times New Roman" panose="02020603050405020304" pitchFamily="18" charset="0"/>
              </a:rPr>
              <a:t>Типи даних </a:t>
            </a:r>
            <a:r>
              <a:rPr lang="en-US" sz="4800" dirty="0">
                <a:solidFill>
                  <a:srgbClr val="252525"/>
                </a:solidFill>
                <a:highlight>
                  <a:srgbClr val="FFFFFF"/>
                </a:highlight>
                <a:latin typeface="Times New Roman" panose="02020603050405020304" pitchFamily="18" charset="0"/>
                <a:cs typeface="Times New Roman" panose="02020603050405020304" pitchFamily="18" charset="0"/>
              </a:rPr>
              <a:t>MySQL. </a:t>
            </a:r>
            <a:r>
              <a:rPr lang="uk-UA" sz="4800" dirty="0">
                <a:solidFill>
                  <a:srgbClr val="252525"/>
                </a:solidFill>
                <a:highlight>
                  <a:srgbClr val="FFFFFF"/>
                </a:highlight>
                <a:latin typeface="Times New Roman" panose="02020603050405020304" pitchFamily="18" charset="0"/>
                <a:cs typeface="Times New Roman" panose="02020603050405020304" pitchFamily="18" charset="0"/>
              </a:rPr>
              <a:t>Типи даних та часу</a:t>
            </a:r>
            <a:endParaRPr lang="uk-UA" sz="4800" dirty="0">
              <a:latin typeface="Times New Roman" panose="02020603050405020304" pitchFamily="18" charset="0"/>
              <a:cs typeface="Times New Roman" panose="02020603050405020304" pitchFamily="18" charset="0"/>
            </a:endParaRPr>
          </a:p>
        </p:txBody>
      </p:sp>
      <p:graphicFrame>
        <p:nvGraphicFramePr>
          <p:cNvPr id="5" name="Таблица 4">
            <a:extLst>
              <a:ext uri="{FF2B5EF4-FFF2-40B4-BE49-F238E27FC236}">
                <a16:creationId xmlns:a16="http://schemas.microsoft.com/office/drawing/2014/main" id="{D9406B90-E8FD-AEC1-DD75-99A1DC649A14}"/>
              </a:ext>
            </a:extLst>
          </p:cNvPr>
          <p:cNvGraphicFramePr>
            <a:graphicFrameLocks noGrp="1"/>
          </p:cNvGraphicFramePr>
          <p:nvPr>
            <p:extLst>
              <p:ext uri="{D42A27DB-BD31-4B8C-83A1-F6EECF244321}">
                <p14:modId xmlns:p14="http://schemas.microsoft.com/office/powerpoint/2010/main" val="3130253822"/>
              </p:ext>
            </p:extLst>
          </p:nvPr>
        </p:nvGraphicFramePr>
        <p:xfrm>
          <a:off x="2113647" y="1009547"/>
          <a:ext cx="7964706" cy="5165108"/>
        </p:xfrm>
        <a:graphic>
          <a:graphicData uri="http://schemas.openxmlformats.org/drawingml/2006/table">
            <a:tbl>
              <a:tblPr>
                <a:tableStyleId>{ED083AE6-46FA-4A59-8FB0-9F97EB10719F}</a:tableStyleId>
              </a:tblPr>
              <a:tblGrid>
                <a:gridCol w="1988681">
                  <a:extLst>
                    <a:ext uri="{9D8B030D-6E8A-4147-A177-3AD203B41FA5}">
                      <a16:colId xmlns:a16="http://schemas.microsoft.com/office/drawing/2014/main" val="2411470262"/>
                    </a:ext>
                  </a:extLst>
                </a:gridCol>
                <a:gridCol w="5976025">
                  <a:extLst>
                    <a:ext uri="{9D8B030D-6E8A-4147-A177-3AD203B41FA5}">
                      <a16:colId xmlns:a16="http://schemas.microsoft.com/office/drawing/2014/main" val="833395436"/>
                    </a:ext>
                  </a:extLst>
                </a:gridCol>
              </a:tblGrid>
              <a:tr h="338715">
                <a:tc>
                  <a:txBody>
                    <a:bodyPr/>
                    <a:lstStyle/>
                    <a:p>
                      <a:pPr algn="ctr"/>
                      <a:r>
                        <a:rPr lang="uk-UA" sz="1600" dirty="0"/>
                        <a:t>Тип</a:t>
                      </a:r>
                    </a:p>
                  </a:txBody>
                  <a:tcPr marL="72522" marR="72522" marT="36261" marB="36261" anchor="ctr"/>
                </a:tc>
                <a:tc>
                  <a:txBody>
                    <a:bodyPr/>
                    <a:lstStyle/>
                    <a:p>
                      <a:pPr algn="ctr"/>
                      <a:r>
                        <a:rPr lang="uk-UA" sz="1600" dirty="0"/>
                        <a:t>Опис</a:t>
                      </a:r>
                    </a:p>
                  </a:txBody>
                  <a:tcPr marL="72522" marR="72522" marT="36261" marB="36261" anchor="ctr"/>
                </a:tc>
                <a:extLst>
                  <a:ext uri="{0D108BD9-81ED-4DB2-BD59-A6C34878D82A}">
                    <a16:rowId xmlns:a16="http://schemas.microsoft.com/office/drawing/2014/main" val="3596268405"/>
                  </a:ext>
                </a:extLst>
              </a:tr>
              <a:tr h="860851">
                <a:tc>
                  <a:txBody>
                    <a:bodyPr/>
                    <a:lstStyle/>
                    <a:p>
                      <a:pPr algn="ctr"/>
                      <a:r>
                        <a:rPr lang="en-US" sz="1600"/>
                        <a:t>DATE</a:t>
                      </a:r>
                    </a:p>
                  </a:txBody>
                  <a:tcPr marL="72522" marR="72522" marT="36261" marB="36261" anchor="ctr"/>
                </a:tc>
                <a:tc>
                  <a:txBody>
                    <a:bodyPr/>
                    <a:lstStyle/>
                    <a:p>
                      <a:pPr algn="ctr"/>
                      <a:r>
                        <a:rPr lang="ru-RU" sz="1600"/>
                        <a:t>Дата у форматі YYYY-MM-DD (3 байти). Підтримано</a:t>
                      </a:r>
                      <a:br>
                        <a:rPr lang="ru-RU" sz="1600"/>
                      </a:br>
                      <a:r>
                        <a:rPr lang="ru-RU" sz="1600"/>
                        <a:t>діапазон від '1000-01-01' до '9999-12-31'</a:t>
                      </a:r>
                    </a:p>
                  </a:txBody>
                  <a:tcPr marL="72522" marR="72522" marT="36261" marB="36261" anchor="ctr"/>
                </a:tc>
                <a:extLst>
                  <a:ext uri="{0D108BD9-81ED-4DB2-BD59-A6C34878D82A}">
                    <a16:rowId xmlns:a16="http://schemas.microsoft.com/office/drawing/2014/main" val="4294198078"/>
                  </a:ext>
                </a:extLst>
              </a:tr>
              <a:tr h="860851">
                <a:tc>
                  <a:txBody>
                    <a:bodyPr/>
                    <a:lstStyle/>
                    <a:p>
                      <a:pPr algn="ctr"/>
                      <a:r>
                        <a:rPr lang="en-US" sz="1600"/>
                        <a:t>DATETIME</a:t>
                      </a:r>
                    </a:p>
                  </a:txBody>
                  <a:tcPr marL="72522" marR="72522" marT="36261" marB="36261" anchor="ctr"/>
                </a:tc>
                <a:tc>
                  <a:txBody>
                    <a:bodyPr/>
                    <a:lstStyle/>
                    <a:p>
                      <a:pPr algn="ctr"/>
                      <a:r>
                        <a:rPr lang="uk-UA" sz="1600" dirty="0"/>
                        <a:t>Формат </a:t>
                      </a:r>
                      <a:r>
                        <a:rPr lang="en-US" sz="1600" dirty="0"/>
                        <a:t>YYYY-MM-DD HH:MM:SS (8 </a:t>
                      </a:r>
                      <a:r>
                        <a:rPr lang="uk-UA" sz="1600" dirty="0"/>
                        <a:t>байт).</a:t>
                      </a:r>
                      <a:br>
                        <a:rPr lang="uk-UA" sz="1600" dirty="0"/>
                      </a:br>
                      <a:r>
                        <a:rPr lang="uk-UA" sz="1600" dirty="0"/>
                        <a:t>Підтримано діапазон від '1000-01-01 00:00:00'</a:t>
                      </a:r>
                      <a:br>
                        <a:rPr lang="uk-UA" sz="1600" dirty="0"/>
                      </a:br>
                      <a:r>
                        <a:rPr lang="uk-UA" sz="1600" dirty="0"/>
                        <a:t>до '9999-12-31 23:59:59'</a:t>
                      </a:r>
                    </a:p>
                  </a:txBody>
                  <a:tcPr marL="72522" marR="72522" marT="36261" marB="36261" anchor="ctr"/>
                </a:tc>
                <a:extLst>
                  <a:ext uri="{0D108BD9-81ED-4DB2-BD59-A6C34878D82A}">
                    <a16:rowId xmlns:a16="http://schemas.microsoft.com/office/drawing/2014/main" val="338972709"/>
                  </a:ext>
                </a:extLst>
              </a:tr>
              <a:tr h="1121920">
                <a:tc>
                  <a:txBody>
                    <a:bodyPr/>
                    <a:lstStyle/>
                    <a:p>
                      <a:pPr algn="ctr"/>
                      <a:r>
                        <a:rPr lang="en-US" sz="1600"/>
                        <a:t>TIMESTAMP</a:t>
                      </a:r>
                    </a:p>
                  </a:txBody>
                  <a:tcPr marL="72522" marR="72522" marT="36261" marB="36261" anchor="ctr"/>
                </a:tc>
                <a:tc>
                  <a:txBody>
                    <a:bodyPr/>
                    <a:lstStyle/>
                    <a:p>
                      <a:pPr algn="ctr"/>
                      <a:r>
                        <a:rPr lang="uk-UA" sz="1600"/>
                        <a:t>Кількість секунд з початку епохи </a:t>
                      </a:r>
                      <a:r>
                        <a:rPr lang="en-US" sz="1600"/>
                        <a:t>Unix </a:t>
                      </a:r>
                      <a:r>
                        <a:rPr lang="uk-UA" sz="1600"/>
                        <a:t>у форматі</a:t>
                      </a:r>
                      <a:br>
                        <a:rPr lang="uk-UA" sz="1600"/>
                      </a:br>
                      <a:r>
                        <a:rPr lang="en-US" sz="1600"/>
                        <a:t>YYYY-MM-DD HH:MM:SS (4 </a:t>
                      </a:r>
                      <a:r>
                        <a:rPr lang="uk-UA" sz="1600"/>
                        <a:t>байти). Підтримано діапазон</a:t>
                      </a:r>
                      <a:br>
                        <a:rPr lang="uk-UA" sz="1600"/>
                      </a:br>
                      <a:r>
                        <a:rPr lang="uk-UA" sz="1600"/>
                        <a:t>від '1970-01-01 00:00:01' до '2038-01-09 03:14:07'</a:t>
                      </a:r>
                    </a:p>
                  </a:txBody>
                  <a:tcPr marL="72522" marR="72522" marT="36261" marB="36261" anchor="ctr"/>
                </a:tc>
                <a:extLst>
                  <a:ext uri="{0D108BD9-81ED-4DB2-BD59-A6C34878D82A}">
                    <a16:rowId xmlns:a16="http://schemas.microsoft.com/office/drawing/2014/main" val="2072031213"/>
                  </a:ext>
                </a:extLst>
              </a:tr>
              <a:tr h="599783">
                <a:tc>
                  <a:txBody>
                    <a:bodyPr/>
                    <a:lstStyle/>
                    <a:p>
                      <a:pPr algn="ctr"/>
                      <a:r>
                        <a:rPr lang="en-US" sz="1600"/>
                        <a:t>TIME</a:t>
                      </a:r>
                    </a:p>
                  </a:txBody>
                  <a:tcPr marL="72522" marR="72522" marT="36261" marB="36261" anchor="ctr"/>
                </a:tc>
                <a:tc>
                  <a:txBody>
                    <a:bodyPr/>
                    <a:lstStyle/>
                    <a:p>
                      <a:pPr algn="ctr"/>
                      <a:r>
                        <a:rPr lang="ru-RU" sz="1600"/>
                        <a:t>Час у форматі HH:MM:SS (3 байти). Підтримано</a:t>
                      </a:r>
                      <a:br>
                        <a:rPr lang="ru-RU" sz="1600"/>
                      </a:br>
                      <a:r>
                        <a:rPr lang="ru-RU" sz="1600"/>
                        <a:t>діапазон від '-838:59:59' до '838:59:59'</a:t>
                      </a:r>
                    </a:p>
                  </a:txBody>
                  <a:tcPr marL="72522" marR="72522" marT="36261" marB="36261" anchor="ctr"/>
                </a:tc>
                <a:extLst>
                  <a:ext uri="{0D108BD9-81ED-4DB2-BD59-A6C34878D82A}">
                    <a16:rowId xmlns:a16="http://schemas.microsoft.com/office/drawing/2014/main" val="263763786"/>
                  </a:ext>
                </a:extLst>
              </a:tr>
              <a:tr h="1382988">
                <a:tc>
                  <a:txBody>
                    <a:bodyPr/>
                    <a:lstStyle/>
                    <a:p>
                      <a:pPr algn="ctr"/>
                      <a:r>
                        <a:rPr lang="en-US" sz="1600"/>
                        <a:t>YEAR(M)</a:t>
                      </a:r>
                    </a:p>
                  </a:txBody>
                  <a:tcPr marL="72522" marR="72522" marT="36261" marB="36261" anchor="ctr"/>
                </a:tc>
                <a:tc>
                  <a:txBody>
                    <a:bodyPr/>
                    <a:lstStyle/>
                    <a:p>
                      <a:pPr algn="ctr"/>
                      <a:r>
                        <a:rPr lang="ru-RU" sz="1600" dirty="0" err="1"/>
                        <a:t>Рік</a:t>
                      </a:r>
                      <a:r>
                        <a:rPr lang="ru-RU" sz="1600" dirty="0"/>
                        <a:t> у М-цифровому </a:t>
                      </a:r>
                      <a:r>
                        <a:rPr lang="ru-RU" sz="1600" dirty="0" err="1"/>
                        <a:t>форматі</a:t>
                      </a:r>
                      <a:r>
                        <a:rPr lang="ru-RU" sz="1600" dirty="0"/>
                        <a:t> (M = 2, 4). </a:t>
                      </a:r>
                      <a:r>
                        <a:rPr lang="ru-RU" sz="1600" dirty="0" err="1"/>
                        <a:t>Значення</a:t>
                      </a:r>
                      <a:r>
                        <a:rPr lang="ru-RU" sz="1600" dirty="0"/>
                        <a:t>,</a:t>
                      </a:r>
                      <a:br>
                        <a:rPr lang="ru-RU" sz="1600" dirty="0"/>
                      </a:br>
                      <a:r>
                        <a:rPr lang="ru-RU" sz="1600" dirty="0" err="1"/>
                        <a:t>дозволені</a:t>
                      </a:r>
                      <a:r>
                        <a:rPr lang="ru-RU" sz="1600" dirty="0"/>
                        <a:t> в 4-цифровому </a:t>
                      </a:r>
                      <a:r>
                        <a:rPr lang="ru-RU" sz="1600" dirty="0" err="1"/>
                        <a:t>форматі</a:t>
                      </a:r>
                      <a:r>
                        <a:rPr lang="ru-RU" sz="1600" dirty="0"/>
                        <a:t>: </a:t>
                      </a:r>
                      <a:r>
                        <a:rPr lang="ru-RU" sz="1600" dirty="0" err="1"/>
                        <a:t>від</a:t>
                      </a:r>
                      <a:r>
                        <a:rPr lang="ru-RU" sz="1600" dirty="0"/>
                        <a:t> 1901 до</a:t>
                      </a:r>
                      <a:br>
                        <a:rPr lang="ru-RU" sz="1600" dirty="0"/>
                      </a:br>
                      <a:r>
                        <a:rPr lang="ru-RU" sz="1600" dirty="0"/>
                        <a:t>2155. </a:t>
                      </a:r>
                      <a:r>
                        <a:rPr lang="ru-RU" sz="1600" dirty="0" err="1"/>
                        <a:t>Значення</a:t>
                      </a:r>
                      <a:r>
                        <a:rPr lang="ru-RU" sz="1600" dirty="0"/>
                        <a:t> </a:t>
                      </a:r>
                      <a:r>
                        <a:rPr lang="ru-RU" sz="1600" dirty="0" err="1"/>
                        <a:t>дозволені</a:t>
                      </a:r>
                      <a:r>
                        <a:rPr lang="ru-RU" sz="1600" dirty="0"/>
                        <a:t> у 2-цифровому </a:t>
                      </a:r>
                      <a:r>
                        <a:rPr lang="ru-RU" sz="1600" dirty="0" err="1"/>
                        <a:t>форматі</a:t>
                      </a:r>
                      <a:r>
                        <a:rPr lang="ru-RU" sz="1600" dirty="0"/>
                        <a:t>:</a:t>
                      </a:r>
                      <a:br>
                        <a:rPr lang="ru-RU" sz="1600" dirty="0"/>
                      </a:br>
                      <a:r>
                        <a:rPr lang="ru-RU" sz="1600" dirty="0" err="1"/>
                        <a:t>від</a:t>
                      </a:r>
                      <a:r>
                        <a:rPr lang="ru-RU" sz="1600" dirty="0"/>
                        <a:t> 70 до 69, </a:t>
                      </a:r>
                      <a:r>
                        <a:rPr lang="ru-RU" sz="1600" dirty="0" err="1"/>
                        <a:t>що</a:t>
                      </a:r>
                      <a:r>
                        <a:rPr lang="ru-RU" sz="1600" dirty="0"/>
                        <a:t> </a:t>
                      </a:r>
                      <a:r>
                        <a:rPr lang="ru-RU" sz="1600" dirty="0" err="1"/>
                        <a:t>відповідає</a:t>
                      </a:r>
                      <a:r>
                        <a:rPr lang="ru-RU" sz="1600" dirty="0"/>
                        <a:t> 1970 та 2069.</a:t>
                      </a:r>
                    </a:p>
                  </a:txBody>
                  <a:tcPr marL="72522" marR="72522" marT="36261" marB="36261" anchor="ctr"/>
                </a:tc>
                <a:extLst>
                  <a:ext uri="{0D108BD9-81ED-4DB2-BD59-A6C34878D82A}">
                    <a16:rowId xmlns:a16="http://schemas.microsoft.com/office/drawing/2014/main" val="1763572264"/>
                  </a:ext>
                </a:extLst>
              </a:tr>
            </a:tbl>
          </a:graphicData>
        </a:graphic>
      </p:graphicFrame>
    </p:spTree>
    <p:extLst>
      <p:ext uri="{BB962C8B-B14F-4D97-AF65-F5344CB8AC3E}">
        <p14:creationId xmlns:p14="http://schemas.microsoft.com/office/powerpoint/2010/main" val="1202687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2F4A2DA2-8189-0E52-E34C-15A2DECE7A30}"/>
              </a:ext>
            </a:extLst>
          </p:cNvPr>
          <p:cNvGraphicFramePr>
            <a:graphicFrameLocks noGrp="1"/>
          </p:cNvGraphicFramePr>
          <p:nvPr>
            <p:ph idx="1"/>
            <p:extLst>
              <p:ext uri="{D42A27DB-BD31-4B8C-83A1-F6EECF244321}">
                <p14:modId xmlns:p14="http://schemas.microsoft.com/office/powerpoint/2010/main" val="3346427557"/>
              </p:ext>
            </p:extLst>
          </p:nvPr>
        </p:nvGraphicFramePr>
        <p:xfrm>
          <a:off x="2901745" y="2100928"/>
          <a:ext cx="6388510" cy="3654450"/>
        </p:xfrm>
        <a:graphic>
          <a:graphicData uri="http://schemas.openxmlformats.org/drawingml/2006/table">
            <a:tbl>
              <a:tblPr>
                <a:tableStyleId>{ED083AE6-46FA-4A59-8FB0-9F97EB10719F}</a:tableStyleId>
              </a:tblPr>
              <a:tblGrid>
                <a:gridCol w="2099636">
                  <a:extLst>
                    <a:ext uri="{9D8B030D-6E8A-4147-A177-3AD203B41FA5}">
                      <a16:colId xmlns:a16="http://schemas.microsoft.com/office/drawing/2014/main" val="2654752052"/>
                    </a:ext>
                  </a:extLst>
                </a:gridCol>
                <a:gridCol w="4288874">
                  <a:extLst>
                    <a:ext uri="{9D8B030D-6E8A-4147-A177-3AD203B41FA5}">
                      <a16:colId xmlns:a16="http://schemas.microsoft.com/office/drawing/2014/main" val="2875847103"/>
                    </a:ext>
                  </a:extLst>
                </a:gridCol>
              </a:tblGrid>
              <a:tr h="290089">
                <a:tc>
                  <a:txBody>
                    <a:bodyPr/>
                    <a:lstStyle/>
                    <a:p>
                      <a:pPr algn="ctr"/>
                      <a:r>
                        <a:rPr lang="uk-UA" sz="2400" dirty="0"/>
                        <a:t>Тип</a:t>
                      </a:r>
                    </a:p>
                  </a:txBody>
                  <a:tcPr marL="72522" marR="72522" marT="36261" marB="36261" anchor="ctr"/>
                </a:tc>
                <a:tc>
                  <a:txBody>
                    <a:bodyPr/>
                    <a:lstStyle/>
                    <a:p>
                      <a:pPr algn="ctr"/>
                      <a:r>
                        <a:rPr lang="uk-UA" sz="2400" dirty="0"/>
                        <a:t>Опис</a:t>
                      </a:r>
                    </a:p>
                  </a:txBody>
                  <a:tcPr marL="72522" marR="72522" marT="36261" marB="36261" anchor="ctr"/>
                </a:tc>
                <a:extLst>
                  <a:ext uri="{0D108BD9-81ED-4DB2-BD59-A6C34878D82A}">
                    <a16:rowId xmlns:a16="http://schemas.microsoft.com/office/drawing/2014/main" val="2046366126"/>
                  </a:ext>
                </a:extLst>
              </a:tr>
              <a:tr h="290089">
                <a:tc>
                  <a:txBody>
                    <a:bodyPr/>
                    <a:lstStyle/>
                    <a:p>
                      <a:pPr algn="ctr"/>
                      <a:r>
                        <a:rPr lang="en-US" sz="2400" b="1" i="0" kern="1200" dirty="0">
                          <a:solidFill>
                            <a:schemeClr val="tx1"/>
                          </a:solidFill>
                          <a:effectLst/>
                          <a:latin typeface="Times New Roman" panose="02020603050405020304" pitchFamily="18" charset="0"/>
                          <a:ea typeface="+mn-ea"/>
                          <a:cs typeface="Times New Roman" panose="02020603050405020304" pitchFamily="18" charset="0"/>
                        </a:rPr>
                        <a:t>TINYBLOB</a:t>
                      </a:r>
                      <a:endParaRPr lang="uk-UA" sz="2400" dirty="0">
                        <a:latin typeface="Times New Roman" panose="02020603050405020304" pitchFamily="18" charset="0"/>
                        <a:cs typeface="Times New Roman" panose="02020603050405020304" pitchFamily="18" charset="0"/>
                      </a:endParaRPr>
                    </a:p>
                  </a:txBody>
                  <a:tcPr marL="72522" marR="72522" marT="36261" marB="36261" anchor="ctr"/>
                </a:tc>
                <a:tc>
                  <a:txBody>
                    <a:bodyPr/>
                    <a:lstStyle/>
                    <a:p>
                      <a:pPr algn="ct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зберігає</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a:t>
                      </a: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бінарні</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a:t>
                      </a: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дані</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у </a:t>
                      </a: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вигляді</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рядка </a:t>
                      </a: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завдовжки</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до 255 байт.</a:t>
                      </a:r>
                      <a:endParaRPr lang="uk-UA" sz="2400" dirty="0">
                        <a:latin typeface="Times New Roman" panose="02020603050405020304" pitchFamily="18" charset="0"/>
                        <a:cs typeface="Times New Roman" panose="02020603050405020304" pitchFamily="18" charset="0"/>
                      </a:endParaRPr>
                    </a:p>
                  </a:txBody>
                  <a:tcPr marL="72522" marR="72522" marT="36261" marB="36261" anchor="ctr"/>
                </a:tc>
                <a:extLst>
                  <a:ext uri="{0D108BD9-81ED-4DB2-BD59-A6C34878D82A}">
                    <a16:rowId xmlns:a16="http://schemas.microsoft.com/office/drawing/2014/main" val="2742714577"/>
                  </a:ext>
                </a:extLst>
              </a:tr>
              <a:tr h="290089">
                <a:tc>
                  <a:txBody>
                    <a:bodyPr/>
                    <a:lstStyle/>
                    <a:p>
                      <a:pPr algn="ctr"/>
                      <a:r>
                        <a:rPr lang="en-US" sz="2400" b="1" i="0" kern="1200" dirty="0">
                          <a:solidFill>
                            <a:schemeClr val="tx1"/>
                          </a:solidFill>
                          <a:effectLst/>
                          <a:latin typeface="Times New Roman" panose="02020603050405020304" pitchFamily="18" charset="0"/>
                          <a:ea typeface="+mn-ea"/>
                          <a:cs typeface="Times New Roman" panose="02020603050405020304" pitchFamily="18" charset="0"/>
                        </a:rPr>
                        <a:t>BLOB</a:t>
                      </a:r>
                      <a:endParaRPr lang="uk-UA" sz="2400" dirty="0">
                        <a:latin typeface="Times New Roman" panose="02020603050405020304" pitchFamily="18" charset="0"/>
                        <a:cs typeface="Times New Roman" panose="02020603050405020304" pitchFamily="18" charset="0"/>
                      </a:endParaRPr>
                    </a:p>
                  </a:txBody>
                  <a:tcPr marL="72522" marR="72522" marT="36261" marB="36261" anchor="ctr"/>
                </a:tc>
                <a:tc>
                  <a:txBody>
                    <a:bodyPr/>
                    <a:lstStyle/>
                    <a:p>
                      <a:pPr algn="ct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зберігає</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a:t>
                      </a: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бінарні</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a:t>
                      </a: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дані</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у </a:t>
                      </a: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вигляді</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рядка </a:t>
                      </a: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завдовжки</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до 65 КБ</a:t>
                      </a:r>
                      <a:endParaRPr lang="uk-UA" sz="2400" dirty="0">
                        <a:latin typeface="Times New Roman" panose="02020603050405020304" pitchFamily="18" charset="0"/>
                        <a:cs typeface="Times New Roman" panose="02020603050405020304" pitchFamily="18" charset="0"/>
                      </a:endParaRPr>
                    </a:p>
                  </a:txBody>
                  <a:tcPr marL="72522" marR="72522" marT="36261" marB="36261" anchor="ctr"/>
                </a:tc>
                <a:extLst>
                  <a:ext uri="{0D108BD9-81ED-4DB2-BD59-A6C34878D82A}">
                    <a16:rowId xmlns:a16="http://schemas.microsoft.com/office/drawing/2014/main" val="4025376141"/>
                  </a:ext>
                </a:extLst>
              </a:tr>
              <a:tr h="290089">
                <a:tc>
                  <a:txBody>
                    <a:bodyPr/>
                    <a:lstStyle/>
                    <a:p>
                      <a:pPr algn="ctr"/>
                      <a:r>
                        <a:rPr lang="en-US" sz="2400" b="1" i="0" kern="1200" dirty="0">
                          <a:solidFill>
                            <a:schemeClr val="tx1"/>
                          </a:solidFill>
                          <a:effectLst/>
                          <a:latin typeface="Times New Roman" panose="02020603050405020304" pitchFamily="18" charset="0"/>
                          <a:ea typeface="+mn-ea"/>
                          <a:cs typeface="Times New Roman" panose="02020603050405020304" pitchFamily="18" charset="0"/>
                        </a:rPr>
                        <a:t>MEDIUMBLOB</a:t>
                      </a:r>
                      <a:endParaRPr lang="uk-UA" sz="2400" dirty="0">
                        <a:latin typeface="Times New Roman" panose="02020603050405020304" pitchFamily="18" charset="0"/>
                        <a:cs typeface="Times New Roman" panose="02020603050405020304" pitchFamily="18" charset="0"/>
                      </a:endParaRPr>
                    </a:p>
                  </a:txBody>
                  <a:tcPr marL="72522" marR="72522" marT="36261" marB="36261" anchor="ctr"/>
                </a:tc>
                <a:tc>
                  <a:txBody>
                    <a:bodyPr/>
                    <a:lstStyle/>
                    <a:p>
                      <a:pPr algn="ct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зберігає</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a:t>
                      </a: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бінарні</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a:t>
                      </a: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дані</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у </a:t>
                      </a: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вигляді</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рядка </a:t>
                      </a: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завдовжки</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до 16 МБ</a:t>
                      </a:r>
                      <a:endParaRPr lang="uk-UA" sz="2400" dirty="0">
                        <a:latin typeface="Times New Roman" panose="02020603050405020304" pitchFamily="18" charset="0"/>
                        <a:cs typeface="Times New Roman" panose="02020603050405020304" pitchFamily="18" charset="0"/>
                      </a:endParaRPr>
                    </a:p>
                  </a:txBody>
                  <a:tcPr marL="72522" marR="72522" marT="36261" marB="36261" anchor="ctr"/>
                </a:tc>
                <a:extLst>
                  <a:ext uri="{0D108BD9-81ED-4DB2-BD59-A6C34878D82A}">
                    <a16:rowId xmlns:a16="http://schemas.microsoft.com/office/drawing/2014/main" val="714078713"/>
                  </a:ext>
                </a:extLst>
              </a:tr>
              <a:tr h="290089">
                <a:tc>
                  <a:txBody>
                    <a:bodyPr/>
                    <a:lstStyle/>
                    <a:p>
                      <a:pPr algn="ctr"/>
                      <a:r>
                        <a:rPr lang="en-US" sz="2400" b="1" i="0" kern="1200" dirty="0">
                          <a:solidFill>
                            <a:schemeClr val="tx1"/>
                          </a:solidFill>
                          <a:effectLst/>
                          <a:latin typeface="Times New Roman" panose="02020603050405020304" pitchFamily="18" charset="0"/>
                          <a:ea typeface="+mn-ea"/>
                          <a:cs typeface="Times New Roman" panose="02020603050405020304" pitchFamily="18" charset="0"/>
                        </a:rPr>
                        <a:t>LONGBLOB</a:t>
                      </a:r>
                      <a:endParaRPr lang="uk-UA" sz="2400" dirty="0">
                        <a:latin typeface="Times New Roman" panose="02020603050405020304" pitchFamily="18" charset="0"/>
                        <a:cs typeface="Times New Roman" panose="02020603050405020304" pitchFamily="18" charset="0"/>
                      </a:endParaRPr>
                    </a:p>
                  </a:txBody>
                  <a:tcPr marL="72522" marR="72522" marT="36261" marB="36261" anchor="ctr"/>
                </a:tc>
                <a:tc>
                  <a:txBody>
                    <a:bodyPr/>
                    <a:lstStyle/>
                    <a:p>
                      <a:pPr algn="ct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зберігає</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a:t>
                      </a: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бінарні</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a:t>
                      </a: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дані</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у </a:t>
                      </a: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вигляді</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рядка </a:t>
                      </a: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завдовжки</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до 4 ГБ</a:t>
                      </a:r>
                      <a:endParaRPr lang="uk-UA" sz="2400" dirty="0">
                        <a:latin typeface="Times New Roman" panose="02020603050405020304" pitchFamily="18" charset="0"/>
                        <a:cs typeface="Times New Roman" panose="02020603050405020304" pitchFamily="18" charset="0"/>
                      </a:endParaRPr>
                    </a:p>
                  </a:txBody>
                  <a:tcPr marL="72522" marR="72522" marT="36261" marB="36261" anchor="ctr"/>
                </a:tc>
                <a:extLst>
                  <a:ext uri="{0D108BD9-81ED-4DB2-BD59-A6C34878D82A}">
                    <a16:rowId xmlns:a16="http://schemas.microsoft.com/office/drawing/2014/main" val="2770665808"/>
                  </a:ext>
                </a:extLst>
              </a:tr>
            </a:tbl>
          </a:graphicData>
        </a:graphic>
      </p:graphicFrame>
      <p:sp>
        <p:nvSpPr>
          <p:cNvPr id="5" name="Заголовок 1">
            <a:extLst>
              <a:ext uri="{FF2B5EF4-FFF2-40B4-BE49-F238E27FC236}">
                <a16:creationId xmlns:a16="http://schemas.microsoft.com/office/drawing/2014/main" id="{8A25B314-2E17-669C-1981-31CB5944C9D1}"/>
              </a:ext>
            </a:extLst>
          </p:cNvPr>
          <p:cNvSpPr txBox="1">
            <a:spLocks/>
          </p:cNvSpPr>
          <p:nvPr/>
        </p:nvSpPr>
        <p:spPr>
          <a:xfrm>
            <a:off x="0" y="134732"/>
            <a:ext cx="12192000" cy="4607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sz="4800" dirty="0">
                <a:solidFill>
                  <a:srgbClr val="252525"/>
                </a:solidFill>
                <a:highlight>
                  <a:srgbClr val="FFFFFF"/>
                </a:highlight>
                <a:latin typeface="Times New Roman" panose="02020603050405020304" pitchFamily="18" charset="0"/>
                <a:cs typeface="Times New Roman" panose="02020603050405020304" pitchFamily="18" charset="0"/>
              </a:rPr>
              <a:t>Типи даних </a:t>
            </a:r>
            <a:r>
              <a:rPr lang="en-US" sz="4800" dirty="0">
                <a:solidFill>
                  <a:srgbClr val="252525"/>
                </a:solidFill>
                <a:highlight>
                  <a:srgbClr val="FFFFFF"/>
                </a:highlight>
                <a:latin typeface="Times New Roman" panose="02020603050405020304" pitchFamily="18" charset="0"/>
                <a:cs typeface="Times New Roman" panose="02020603050405020304" pitchFamily="18" charset="0"/>
              </a:rPr>
              <a:t>MySQL. </a:t>
            </a:r>
            <a:r>
              <a:rPr lang="uk-UA" sz="4800" dirty="0">
                <a:solidFill>
                  <a:srgbClr val="252525"/>
                </a:solidFill>
                <a:highlight>
                  <a:srgbClr val="FFFFFF"/>
                </a:highlight>
                <a:latin typeface="Times New Roman" panose="02020603050405020304" pitchFamily="18" charset="0"/>
                <a:cs typeface="Times New Roman" panose="02020603050405020304" pitchFamily="18" charset="0"/>
              </a:rPr>
              <a:t>Бінарні типи</a:t>
            </a:r>
            <a:endParaRPr lang="uk-UA"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5703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9547CC-751E-0AE2-8745-F41D58BCA7A0}"/>
              </a:ext>
            </a:extLst>
          </p:cNvPr>
          <p:cNvSpPr>
            <a:spLocks noGrp="1"/>
          </p:cNvSpPr>
          <p:nvPr>
            <p:ph type="title"/>
          </p:nvPr>
        </p:nvSpPr>
        <p:spPr>
          <a:xfrm>
            <a:off x="0" y="1"/>
            <a:ext cx="12192000" cy="776747"/>
          </a:xfrm>
        </p:spPr>
        <p:txBody>
          <a:bodyPr>
            <a:normAutofit/>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Атрибути стовпців та таблиць. </a:t>
            </a:r>
            <a:r>
              <a:rPr lang="en-US" dirty="0">
                <a:solidFill>
                  <a:srgbClr val="252525"/>
                </a:solidFill>
                <a:highlight>
                  <a:srgbClr val="FFFFFF"/>
                </a:highlight>
                <a:latin typeface="Times New Roman" panose="02020603050405020304" pitchFamily="18" charset="0"/>
                <a:cs typeface="Times New Roman" panose="02020603050405020304" pitchFamily="18" charset="0"/>
              </a:rPr>
              <a:t>PRIMARY KEY</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4269AC0-D543-CE5E-2BF1-750D7F5FF0DC}"/>
              </a:ext>
            </a:extLst>
          </p:cNvPr>
          <p:cNvSpPr txBox="1"/>
          <p:nvPr/>
        </p:nvSpPr>
        <p:spPr>
          <a:xfrm>
            <a:off x="275303" y="934516"/>
            <a:ext cx="11651225"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допомогою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атрибутів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настроїти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поведінку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Розглянемо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атрибути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ми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використовувати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64EB2CF-B370-94D9-210C-909CB4AB64E8}"/>
              </a:ext>
            </a:extLst>
          </p:cNvPr>
          <p:cNvSpPr txBox="1"/>
          <p:nvPr/>
        </p:nvSpPr>
        <p:spPr>
          <a:xfrm>
            <a:off x="275303" y="1811678"/>
            <a:ext cx="10068233" cy="461665"/>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Атрибут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PRIMARY KEY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визначає первинний ключ таблиці.</a:t>
            </a:r>
            <a:endParaRPr lang="uk-UA" sz="2400" dirty="0">
              <a:latin typeface="Times New Roman" panose="02020603050405020304" pitchFamily="18" charset="0"/>
              <a:cs typeface="Times New Roman" panose="02020603050405020304" pitchFamily="18" charset="0"/>
            </a:endParaRPr>
          </a:p>
        </p:txBody>
      </p:sp>
      <p:sp>
        <p:nvSpPr>
          <p:cNvPr id="8" name="Rectangle 2">
            <a:extLst>
              <a:ext uri="{FF2B5EF4-FFF2-40B4-BE49-F238E27FC236}">
                <a16:creationId xmlns:a16="http://schemas.microsoft.com/office/drawing/2014/main" id="{B3B57779-3865-188E-FF5F-86ECE622CA32}"/>
              </a:ext>
            </a:extLst>
          </p:cNvPr>
          <p:cNvSpPr>
            <a:spLocks noChangeArrowheads="1"/>
          </p:cNvSpPr>
          <p:nvPr/>
        </p:nvSpPr>
        <p:spPr bwMode="auto">
          <a:xfrm>
            <a:off x="275303" y="2500361"/>
            <a:ext cx="4001730"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USE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productsdb</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PRIMARY KEY,</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Age</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4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AFD98065-B9D1-DE42-1237-F39B874AA831}"/>
              </a:ext>
            </a:extLst>
          </p:cNvPr>
          <p:cNvSpPr txBox="1"/>
          <p:nvPr/>
        </p:nvSpPr>
        <p:spPr>
          <a:xfrm>
            <a:off x="157316" y="5220369"/>
            <a:ext cx="11651224" cy="1200329"/>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Первинний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ключ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унікально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ідентифікує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рядок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Як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первинний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ключ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необов'язково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повинні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виступати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 типом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int</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вони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можуть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представляти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будь-</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інший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тип. </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225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56C121B4-6B82-A103-FCE8-E5686C8B8AB8}"/>
              </a:ext>
            </a:extLst>
          </p:cNvPr>
          <p:cNvSpPr>
            <a:spLocks noChangeArrowheads="1"/>
          </p:cNvSpPr>
          <p:nvPr/>
        </p:nvSpPr>
        <p:spPr bwMode="auto">
          <a:xfrm>
            <a:off x="476864" y="1614692"/>
            <a:ext cx="11238271"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USE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productsdb</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Age</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a:t>
            </a:r>
            <a:endPar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a:t>
            </a:r>
            <a:endPar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PRIMARY KEY(</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7" name="Заголовок 1">
            <a:extLst>
              <a:ext uri="{FF2B5EF4-FFF2-40B4-BE49-F238E27FC236}">
                <a16:creationId xmlns:a16="http://schemas.microsoft.com/office/drawing/2014/main" id="{9AE915C0-EA6F-D50D-A4FA-FAB5B8EE4B05}"/>
              </a:ext>
            </a:extLst>
          </p:cNvPr>
          <p:cNvSpPr txBox="1">
            <a:spLocks/>
          </p:cNvSpPr>
          <p:nvPr/>
        </p:nvSpPr>
        <p:spPr>
          <a:xfrm>
            <a:off x="0" y="1"/>
            <a:ext cx="12192000" cy="7767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Атрибути стовпців та таблиць. </a:t>
            </a:r>
            <a:r>
              <a:rPr lang="en-US" dirty="0">
                <a:solidFill>
                  <a:srgbClr val="252525"/>
                </a:solidFill>
                <a:highlight>
                  <a:srgbClr val="FFFFFF"/>
                </a:highlight>
                <a:latin typeface="Times New Roman" panose="02020603050405020304" pitchFamily="18" charset="0"/>
                <a:cs typeface="Times New Roman" panose="02020603050405020304" pitchFamily="18" charset="0"/>
              </a:rPr>
              <a:t>PRIMARY KEY</a:t>
            </a:r>
            <a:endParaRPr lang="uk-UA"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4577A72-59AE-EDC0-48C2-160D4D17B604}"/>
              </a:ext>
            </a:extLst>
          </p:cNvPr>
          <p:cNvSpPr txBox="1"/>
          <p:nvPr/>
        </p:nvSpPr>
        <p:spPr>
          <a:xfrm>
            <a:off x="476864" y="880465"/>
            <a:ext cx="8657304" cy="523220"/>
          </a:xfrm>
          <a:prstGeom prst="rect">
            <a:avLst/>
          </a:prstGeom>
          <a:noFill/>
        </p:spPr>
        <p:txBody>
          <a:bodyPr wrap="square">
            <a:spAutoFit/>
          </a:bodyPr>
          <a:lstStyle/>
          <a:p>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Установка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первинного</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ключа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лише</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на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рівні</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800" dirty="0"/>
          </a:p>
        </p:txBody>
      </p:sp>
    </p:spTree>
    <p:extLst>
      <p:ext uri="{BB962C8B-B14F-4D97-AF65-F5344CB8AC3E}">
        <p14:creationId xmlns:p14="http://schemas.microsoft.com/office/powerpoint/2010/main" val="272757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0F2685-1517-147C-2518-1790F75D8FCE}"/>
              </a:ext>
            </a:extLst>
          </p:cNvPr>
          <p:cNvSpPr>
            <a:spLocks noGrp="1"/>
          </p:cNvSpPr>
          <p:nvPr>
            <p:ph type="title"/>
          </p:nvPr>
        </p:nvSpPr>
        <p:spPr>
          <a:xfrm>
            <a:off x="838200" y="0"/>
            <a:ext cx="10515600" cy="1325563"/>
          </a:xfrm>
        </p:spPr>
        <p:txBody>
          <a:bodyPr>
            <a:normAutofit/>
          </a:bodyPr>
          <a:lstStyle/>
          <a:p>
            <a:r>
              <a:rPr lang="uk-UA" dirty="0" err="1">
                <a:latin typeface="Times New Roman" panose="02020603050405020304" pitchFamily="18" charset="0"/>
                <a:cs typeface="Times New Roman" panose="02020603050405020304" pitchFamily="18" charset="0"/>
              </a:rPr>
              <a:t>Інсталювання</a:t>
            </a:r>
            <a:r>
              <a:rPr lang="uk-UA" dirty="0">
                <a:latin typeface="Times New Roman" panose="02020603050405020304" pitchFamily="18" charset="0"/>
                <a:cs typeface="Times New Roman" panose="02020603050405020304" pitchFamily="18" charset="0"/>
              </a:rPr>
              <a:t> всіх потрібних компонентів</a:t>
            </a:r>
          </a:p>
        </p:txBody>
      </p:sp>
      <p:sp>
        <p:nvSpPr>
          <p:cNvPr id="3" name="Объект 2">
            <a:extLst>
              <a:ext uri="{FF2B5EF4-FFF2-40B4-BE49-F238E27FC236}">
                <a16:creationId xmlns:a16="http://schemas.microsoft.com/office/drawing/2014/main" id="{00E037B7-ED96-BEF4-432C-593C93781E0D}"/>
              </a:ext>
            </a:extLst>
          </p:cNvPr>
          <p:cNvSpPr>
            <a:spLocks noGrp="1"/>
          </p:cNvSpPr>
          <p:nvPr>
            <p:ph idx="1"/>
          </p:nvPr>
        </p:nvSpPr>
        <p:spPr/>
        <p:txBody>
          <a:bodyPr/>
          <a:lstStyle/>
          <a:p>
            <a:r>
              <a:rPr lang="uk-UA" dirty="0">
                <a:latin typeface="Times New Roman" panose="02020603050405020304" pitchFamily="18" charset="0"/>
                <a:cs typeface="Times New Roman" panose="02020603050405020304" pitchFamily="18" charset="0"/>
              </a:rPr>
              <a:t>Для роботи з </a:t>
            </a:r>
            <a:r>
              <a:rPr lang="en-US" b="1" dirty="0">
                <a:latin typeface="Times New Roman" panose="02020603050405020304" pitchFamily="18" charset="0"/>
                <a:cs typeface="Times New Roman" panose="02020603050405020304" pitchFamily="18" charset="0"/>
              </a:rPr>
              <a:t>MySQL Server </a:t>
            </a:r>
            <a:r>
              <a:rPr lang="uk-UA" dirty="0">
                <a:latin typeface="Times New Roman" panose="02020603050405020304" pitchFamily="18" charset="0"/>
                <a:cs typeface="Times New Roman" panose="02020603050405020304" pitchFamily="18" charset="0"/>
              </a:rPr>
              <a:t>вам потрібно </a:t>
            </a:r>
            <a:r>
              <a:rPr lang="uk-UA" dirty="0" err="1">
                <a:latin typeface="Times New Roman" panose="02020603050405020304" pitchFamily="18" charset="0"/>
                <a:cs typeface="Times New Roman" panose="02020603050405020304" pitchFamily="18" charset="0"/>
              </a:rPr>
              <a:t>істалювати</a:t>
            </a:r>
            <a:r>
              <a:rPr lang="uk-UA" dirty="0">
                <a:latin typeface="Times New Roman" panose="02020603050405020304" pitchFamily="18" charset="0"/>
                <a:cs typeface="Times New Roman" panose="02020603050405020304" pitchFamily="18" charset="0"/>
              </a:rPr>
              <a:t> певний пакет програм. Інструкції щодо </a:t>
            </a:r>
            <a:r>
              <a:rPr lang="uk-UA" dirty="0" err="1">
                <a:latin typeface="Times New Roman" panose="02020603050405020304" pitchFamily="18" charset="0"/>
                <a:cs typeface="Times New Roman" panose="02020603050405020304" pitchFamily="18" charset="0"/>
              </a:rPr>
              <a:t>інсталювання</a:t>
            </a:r>
            <a:r>
              <a:rPr lang="uk-UA" dirty="0">
                <a:latin typeface="Times New Roman" panose="02020603050405020304" pitchFamily="18" charset="0"/>
                <a:cs typeface="Times New Roman" panose="02020603050405020304" pitchFamily="18" charset="0"/>
              </a:rPr>
              <a:t> пакету знаходяться в файлах:</a:t>
            </a:r>
          </a:p>
          <a:p>
            <a:pPr>
              <a:buFontTx/>
              <a:buChar char="-"/>
            </a:pPr>
            <a:r>
              <a:rPr lang="uk-UA" i="1" dirty="0" err="1">
                <a:latin typeface="Times New Roman" panose="02020603050405020304" pitchFamily="18" charset="0"/>
                <a:cs typeface="Times New Roman" panose="02020603050405020304" pitchFamily="18" charset="0"/>
              </a:rPr>
              <a:t>Інсталювання</a:t>
            </a:r>
            <a:r>
              <a:rPr lang="uk-UA" i="1"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MySQL(</a:t>
            </a:r>
            <a:r>
              <a:rPr lang="uk-UA" i="1" dirty="0">
                <a:latin typeface="Times New Roman" panose="02020603050405020304" pitchFamily="18" charset="0"/>
                <a:cs typeface="Times New Roman" panose="02020603050405020304" pitchFamily="18" charset="0"/>
              </a:rPr>
              <a:t>сервер)</a:t>
            </a:r>
          </a:p>
          <a:p>
            <a:pPr>
              <a:buFontTx/>
              <a:buChar char="-"/>
            </a:pPr>
            <a:r>
              <a:rPr lang="uk-UA" i="1" dirty="0" err="1">
                <a:latin typeface="Times New Roman" panose="02020603050405020304" pitchFamily="18" charset="0"/>
                <a:cs typeface="Times New Roman" panose="02020603050405020304" pitchFamily="18" charset="0"/>
              </a:rPr>
              <a:t>Інсталювання</a:t>
            </a:r>
            <a:r>
              <a:rPr lang="uk-UA" i="1"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MySQL Workbench(</a:t>
            </a:r>
            <a:r>
              <a:rPr lang="uk-UA" i="1" dirty="0">
                <a:latin typeface="Times New Roman" panose="02020603050405020304" pitchFamily="18" charset="0"/>
                <a:cs typeface="Times New Roman" panose="02020603050405020304" pitchFamily="18" charset="0"/>
              </a:rPr>
              <a:t>графічний </a:t>
            </a:r>
            <a:r>
              <a:rPr lang="uk-UA" i="1" dirty="0" err="1">
                <a:latin typeface="Times New Roman" panose="02020603050405020304" pitchFamily="18" charset="0"/>
                <a:cs typeface="Times New Roman" panose="02020603050405020304" pitchFamily="18" charset="0"/>
              </a:rPr>
              <a:t>кліент</a:t>
            </a:r>
            <a:r>
              <a:rPr lang="uk-UA" i="1" dirty="0">
                <a:latin typeface="Times New Roman" panose="02020603050405020304" pitchFamily="18" charset="0"/>
                <a:cs typeface="Times New Roman" panose="02020603050405020304" pitchFamily="18" charset="0"/>
              </a:rPr>
              <a:t>)</a:t>
            </a:r>
          </a:p>
          <a:p>
            <a:pPr>
              <a:buFontTx/>
              <a:buChar char="-"/>
            </a:pPr>
            <a:r>
              <a:rPr lang="uk-UA" i="1" dirty="0" err="1">
                <a:latin typeface="Times New Roman" panose="02020603050405020304" pitchFamily="18" charset="0"/>
                <a:cs typeface="Times New Roman" panose="02020603050405020304" pitchFamily="18" charset="0"/>
              </a:rPr>
              <a:t>Інсталювання</a:t>
            </a:r>
            <a:r>
              <a:rPr lang="uk-UA" i="1"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MySQL Connector-J(</a:t>
            </a:r>
            <a:r>
              <a:rPr lang="uk-UA" i="1" dirty="0">
                <a:latin typeface="Times New Roman" panose="02020603050405020304" pitchFamily="18" charset="0"/>
                <a:cs typeface="Times New Roman" panose="02020603050405020304" pitchFamily="18" charset="0"/>
              </a:rPr>
              <a:t>драйвер)</a:t>
            </a:r>
          </a:p>
        </p:txBody>
      </p:sp>
    </p:spTree>
    <p:extLst>
      <p:ext uri="{BB962C8B-B14F-4D97-AF65-F5344CB8AC3E}">
        <p14:creationId xmlns:p14="http://schemas.microsoft.com/office/powerpoint/2010/main" val="1321580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84135B8C-4ACB-ED39-C119-8DD528F48A92}"/>
              </a:ext>
            </a:extLst>
          </p:cNvPr>
          <p:cNvSpPr txBox="1">
            <a:spLocks/>
          </p:cNvSpPr>
          <p:nvPr/>
        </p:nvSpPr>
        <p:spPr>
          <a:xfrm>
            <a:off x="0" y="1"/>
            <a:ext cx="12192000" cy="7767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Атрибути стовпців та таблиць. </a:t>
            </a:r>
            <a:r>
              <a:rPr lang="en-US" dirty="0">
                <a:solidFill>
                  <a:srgbClr val="252525"/>
                </a:solidFill>
                <a:highlight>
                  <a:srgbClr val="FFFFFF"/>
                </a:highlight>
                <a:latin typeface="Times New Roman" panose="02020603050405020304" pitchFamily="18" charset="0"/>
                <a:cs typeface="Times New Roman" panose="02020603050405020304" pitchFamily="18" charset="0"/>
              </a:rPr>
              <a:t>PRIMARY KEY</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4F9DAF4-5FE7-1508-C80B-64B171A3746E}"/>
              </a:ext>
            </a:extLst>
          </p:cNvPr>
          <p:cNvSpPr txBox="1"/>
          <p:nvPr/>
        </p:nvSpPr>
        <p:spPr>
          <a:xfrm>
            <a:off x="648928" y="798946"/>
            <a:ext cx="11012129" cy="1384995"/>
          </a:xfrm>
          <a:prstGeom prst="rect">
            <a:avLst/>
          </a:prstGeom>
          <a:noFill/>
        </p:spPr>
        <p:txBody>
          <a:bodyPr wrap="square">
            <a:spAutoFit/>
          </a:bodyPr>
          <a:lstStyle/>
          <a:p>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Первинний</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ключ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бути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складним</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Такий</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ключ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використовувати</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відразу</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кілька</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стовпців</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щоб</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унікально</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ідентифікувати</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рядок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8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6A0E7C46-7043-86D2-1DD3-41AEB58C6520}"/>
              </a:ext>
            </a:extLst>
          </p:cNvPr>
          <p:cNvSpPr>
            <a:spLocks noChangeArrowheads="1"/>
          </p:cNvSpPr>
          <p:nvPr/>
        </p:nvSpPr>
        <p:spPr bwMode="auto">
          <a:xfrm>
            <a:off x="648928" y="2226982"/>
            <a:ext cx="11769213"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OrderLines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OrderId</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ProductId</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Quantity</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MONEY,</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PRIMARY KEY(</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OrderId</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ProductId</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4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16189724-6105-30A3-6B55-4148B4DD6F8B}"/>
              </a:ext>
            </a:extLst>
          </p:cNvPr>
          <p:cNvSpPr txBox="1"/>
          <p:nvPr/>
        </p:nvSpPr>
        <p:spPr>
          <a:xfrm>
            <a:off x="648928" y="4674060"/>
            <a:ext cx="8426245" cy="1815882"/>
          </a:xfrm>
          <a:prstGeom prst="rect">
            <a:avLst/>
          </a:prstGeom>
          <a:noFill/>
        </p:spPr>
        <p:txBody>
          <a:bodyPr wrap="square">
            <a:spAutoFit/>
          </a:bodyPr>
          <a:lstStyle/>
          <a:p>
            <a:r>
              <a:rPr lang="uk-UA" sz="2800" b="0" i="0" dirty="0">
                <a:solidFill>
                  <a:srgbClr val="252525"/>
                </a:solidFill>
                <a:effectLst/>
                <a:latin typeface="Times New Roman" panose="02020603050405020304" pitchFamily="18" charset="0"/>
                <a:cs typeface="Times New Roman" panose="02020603050405020304" pitchFamily="18" charset="0"/>
              </a:rPr>
              <a:t>Тут поля </a:t>
            </a:r>
            <a:r>
              <a:rPr lang="en-US" sz="2800" b="0" i="0" dirty="0" err="1">
                <a:solidFill>
                  <a:srgbClr val="252525"/>
                </a:solidFill>
                <a:effectLst/>
                <a:latin typeface="Times New Roman" panose="02020603050405020304" pitchFamily="18" charset="0"/>
                <a:cs typeface="Times New Roman" panose="02020603050405020304" pitchFamily="18" charset="0"/>
              </a:rPr>
              <a:t>OrderId</a:t>
            </a:r>
            <a:r>
              <a:rPr lang="en-US" sz="2800" b="0" i="0" dirty="0">
                <a:solidFill>
                  <a:srgbClr val="252525"/>
                </a:solidFill>
                <a:effectLst/>
                <a:latin typeface="Times New Roman" panose="02020603050405020304" pitchFamily="18" charset="0"/>
                <a:cs typeface="Times New Roman" panose="02020603050405020304" pitchFamily="18" charset="0"/>
              </a:rPr>
              <a:t> </a:t>
            </a:r>
            <a:r>
              <a:rPr lang="uk-UA" sz="2800" b="0" i="0" dirty="0">
                <a:solidFill>
                  <a:srgbClr val="252525"/>
                </a:solidFill>
                <a:effectLst/>
                <a:latin typeface="Times New Roman" panose="02020603050405020304" pitchFamily="18" charset="0"/>
                <a:cs typeface="Times New Roman" panose="02020603050405020304" pitchFamily="18" charset="0"/>
              </a:rPr>
              <a:t>та </a:t>
            </a:r>
            <a:r>
              <a:rPr lang="en-US" sz="2800" b="0" i="0" dirty="0" err="1">
                <a:solidFill>
                  <a:srgbClr val="252525"/>
                </a:solidFill>
                <a:effectLst/>
                <a:latin typeface="Times New Roman" panose="02020603050405020304" pitchFamily="18" charset="0"/>
                <a:cs typeface="Times New Roman" panose="02020603050405020304" pitchFamily="18" charset="0"/>
              </a:rPr>
              <a:t>ProductId</a:t>
            </a:r>
            <a:r>
              <a:rPr lang="en-US" sz="2800" b="0" i="0" dirty="0">
                <a:solidFill>
                  <a:srgbClr val="252525"/>
                </a:solidFill>
                <a:effectLst/>
                <a:latin typeface="Times New Roman" panose="02020603050405020304" pitchFamily="18" charset="0"/>
                <a:cs typeface="Times New Roman" panose="02020603050405020304" pitchFamily="18" charset="0"/>
              </a:rPr>
              <a:t> </a:t>
            </a:r>
            <a:r>
              <a:rPr lang="uk-UA" sz="2800" b="0" i="0" dirty="0">
                <a:solidFill>
                  <a:srgbClr val="252525"/>
                </a:solidFill>
                <a:effectLst/>
                <a:latin typeface="Times New Roman" panose="02020603050405020304" pitchFamily="18" charset="0"/>
                <a:cs typeface="Times New Roman" panose="02020603050405020304" pitchFamily="18" charset="0"/>
              </a:rPr>
              <a:t>разом виступають як складовий первинний ключ. Тобто в таблиці </a:t>
            </a:r>
            <a:r>
              <a:rPr lang="en-US" sz="2800" b="0" i="0" dirty="0" err="1">
                <a:solidFill>
                  <a:srgbClr val="252525"/>
                </a:solidFill>
                <a:effectLst/>
                <a:latin typeface="Times New Roman" panose="02020603050405020304" pitchFamily="18" charset="0"/>
                <a:cs typeface="Times New Roman" panose="02020603050405020304" pitchFamily="18" charset="0"/>
              </a:rPr>
              <a:t>OrderLines</a:t>
            </a:r>
            <a:r>
              <a:rPr lang="en-US" sz="2800" b="0" i="0" dirty="0">
                <a:solidFill>
                  <a:srgbClr val="252525"/>
                </a:solidFill>
                <a:effectLst/>
                <a:latin typeface="Times New Roman" panose="02020603050405020304" pitchFamily="18" charset="0"/>
                <a:cs typeface="Times New Roman" panose="02020603050405020304" pitchFamily="18" charset="0"/>
              </a:rPr>
              <a:t> </a:t>
            </a:r>
            <a:r>
              <a:rPr lang="uk-UA" sz="2800" b="0" i="0" dirty="0">
                <a:solidFill>
                  <a:srgbClr val="252525"/>
                </a:solidFill>
                <a:effectLst/>
                <a:latin typeface="Times New Roman" panose="02020603050405020304" pitchFamily="18" charset="0"/>
                <a:cs typeface="Times New Roman" panose="02020603050405020304" pitchFamily="18" charset="0"/>
              </a:rPr>
              <a:t>не може бути двох рядків, де для обох з цих полів одночасно були б ті самі значення.</a:t>
            </a:r>
            <a:endParaRPr lang="uk-U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7441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F5E09FA6-7757-8332-A60B-3C4F31A538AE}"/>
              </a:ext>
            </a:extLst>
          </p:cNvPr>
          <p:cNvSpPr txBox="1">
            <a:spLocks/>
          </p:cNvSpPr>
          <p:nvPr/>
        </p:nvSpPr>
        <p:spPr>
          <a:xfrm>
            <a:off x="0" y="1"/>
            <a:ext cx="12192000" cy="776747"/>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Атрибути стовпців та таблиць. </a:t>
            </a:r>
            <a:r>
              <a:rPr lang="en-US" dirty="0">
                <a:solidFill>
                  <a:srgbClr val="252525"/>
                </a:solidFill>
                <a:highlight>
                  <a:srgbClr val="FFFFFF"/>
                </a:highlight>
                <a:latin typeface="Times New Roman" panose="02020603050405020304" pitchFamily="18" charset="0"/>
                <a:cs typeface="Times New Roman" panose="02020603050405020304" pitchFamily="18" charset="0"/>
              </a:rPr>
              <a:t>AUTO_INCREMENT</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E43B454-4BAE-4915-1777-C0CB1604303E}"/>
              </a:ext>
            </a:extLst>
          </p:cNvPr>
          <p:cNvSpPr txBox="1"/>
          <p:nvPr/>
        </p:nvSpPr>
        <p:spPr>
          <a:xfrm>
            <a:off x="196645" y="854161"/>
            <a:ext cx="11641393" cy="1815882"/>
          </a:xfrm>
          <a:prstGeom prst="rect">
            <a:avLst/>
          </a:prstGeom>
          <a:noFill/>
        </p:spPr>
        <p:txBody>
          <a:bodyPr wrap="square">
            <a:spAutoFit/>
          </a:bodyPr>
          <a:lstStyle/>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Атрибут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AUTO_INCREMENT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дозволяє вказати, що значення стовпця автоматично збільшуватиметься при додаванні нового рядка. Даний атрибут працює для стовпців, які представляють цілий тип або числа з плаваючою точкою.</a:t>
            </a:r>
            <a:endParaRPr lang="uk-UA" sz="28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403F4B54-C431-F3FD-F2A3-2521D9B63820}"/>
              </a:ext>
            </a:extLst>
          </p:cNvPr>
          <p:cNvSpPr>
            <a:spLocks noChangeArrowheads="1"/>
          </p:cNvSpPr>
          <p:nvPr/>
        </p:nvSpPr>
        <p:spPr bwMode="auto">
          <a:xfrm>
            <a:off x="481779" y="2974831"/>
            <a:ext cx="1107112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PRIMARY KEY AUTO_INCREMENT,</a:t>
            </a:r>
            <a:endPar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Age</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a:t>
            </a:r>
            <a:endPar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a:t>
            </a:r>
            <a:endPar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F6CEE3B8-CB53-F1F0-C32C-3A7D3A345683}"/>
              </a:ext>
            </a:extLst>
          </p:cNvPr>
          <p:cNvSpPr txBox="1"/>
          <p:nvPr/>
        </p:nvSpPr>
        <p:spPr>
          <a:xfrm>
            <a:off x="196645" y="5315582"/>
            <a:ext cx="11779045" cy="954107"/>
          </a:xfrm>
          <a:prstGeom prst="rect">
            <a:avLst/>
          </a:prstGeom>
          <a:noFill/>
        </p:spPr>
        <p:txBody>
          <a:bodyPr wrap="square">
            <a:spAutoFit/>
          </a:bodyPr>
          <a:lstStyle/>
          <a:p>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У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цьому</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випадку</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значення</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стовпця</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Id</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кожного нового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доданого</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рядка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збільшуватиметься</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на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одиницю</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8774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89130828-88A1-3BED-2330-3959317FB52A}"/>
              </a:ext>
            </a:extLst>
          </p:cNvPr>
          <p:cNvSpPr txBox="1">
            <a:spLocks/>
          </p:cNvSpPr>
          <p:nvPr/>
        </p:nvSpPr>
        <p:spPr>
          <a:xfrm>
            <a:off x="0" y="1"/>
            <a:ext cx="12192000" cy="7767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Атрибути стовпців та таблиць. </a:t>
            </a:r>
            <a:r>
              <a:rPr lang="en-US" dirty="0">
                <a:solidFill>
                  <a:srgbClr val="252525"/>
                </a:solidFill>
                <a:highlight>
                  <a:srgbClr val="FFFFFF"/>
                </a:highlight>
                <a:latin typeface="Times New Roman" panose="02020603050405020304" pitchFamily="18" charset="0"/>
                <a:cs typeface="Times New Roman" panose="02020603050405020304" pitchFamily="18" charset="0"/>
              </a:rPr>
              <a:t>UNIQUE</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14A5305-6459-9F4E-1A41-BE9E199352FB}"/>
              </a:ext>
            </a:extLst>
          </p:cNvPr>
          <p:cNvSpPr txBox="1"/>
          <p:nvPr/>
        </p:nvSpPr>
        <p:spPr>
          <a:xfrm>
            <a:off x="334296" y="876371"/>
            <a:ext cx="11543071" cy="954107"/>
          </a:xfrm>
          <a:prstGeom prst="rect">
            <a:avLst/>
          </a:prstGeom>
          <a:noFill/>
        </p:spPr>
        <p:txBody>
          <a:bodyPr wrap="square">
            <a:spAutoFit/>
          </a:bodyPr>
          <a:lstStyle/>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Атрибут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UNIQUE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вказує, що стовпець може зберігати лише унікальні значення.</a:t>
            </a:r>
            <a:endParaRPr lang="uk-UA" sz="28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83BA6085-9E37-5A69-D99B-8DF823D014F1}"/>
              </a:ext>
            </a:extLst>
          </p:cNvPr>
          <p:cNvSpPr>
            <a:spLocks noChangeArrowheads="1"/>
          </p:cNvSpPr>
          <p:nvPr/>
        </p:nvSpPr>
        <p:spPr bwMode="auto">
          <a:xfrm>
            <a:off x="334296" y="1806992"/>
            <a:ext cx="12015019"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PRIMARY KEY AUTO_INCREMENT,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Age</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Phone</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VARCHAR(13) UNIQUE</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4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423401EA-C00C-C6FB-B301-FCB0A6157FF7}"/>
              </a:ext>
            </a:extLst>
          </p:cNvPr>
          <p:cNvSpPr txBox="1"/>
          <p:nvPr/>
        </p:nvSpPr>
        <p:spPr>
          <a:xfrm>
            <a:off x="334295" y="4214940"/>
            <a:ext cx="11543071" cy="1384995"/>
          </a:xfrm>
          <a:prstGeom prst="rect">
            <a:avLst/>
          </a:prstGeom>
          <a:noFill/>
        </p:spPr>
        <p:txBody>
          <a:bodyPr wrap="square">
            <a:spAutoFit/>
          </a:bodyPr>
          <a:lstStyle/>
          <a:p>
            <a:r>
              <a:rPr lang="uk-UA" sz="2800" dirty="0">
                <a:latin typeface="Times New Roman" panose="02020603050405020304" pitchFamily="18" charset="0"/>
                <a:cs typeface="Times New Roman" panose="02020603050405020304" pitchFamily="18" charset="0"/>
              </a:rPr>
              <a:t>У цьому випадку стовпець </a:t>
            </a:r>
            <a:r>
              <a:rPr lang="uk-UA" sz="2800" dirty="0" err="1">
                <a:latin typeface="Times New Roman" panose="02020603050405020304" pitchFamily="18" charset="0"/>
                <a:cs typeface="Times New Roman" panose="02020603050405020304" pitchFamily="18" charset="0"/>
              </a:rPr>
              <a:t>Phone</a:t>
            </a:r>
            <a:r>
              <a:rPr lang="uk-UA" sz="2800" dirty="0">
                <a:latin typeface="Times New Roman" panose="02020603050405020304" pitchFamily="18" charset="0"/>
                <a:cs typeface="Times New Roman" panose="02020603050405020304" pitchFamily="18" charset="0"/>
              </a:rPr>
              <a:t>, який представляє телефон клієнта, може зберігати лише унікальні значення. І ми не зможемо додати до таблиці два рядки, які мають значення для цього стовпця співпадати. </a:t>
            </a:r>
          </a:p>
        </p:txBody>
      </p:sp>
    </p:spTree>
    <p:extLst>
      <p:ext uri="{BB962C8B-B14F-4D97-AF65-F5344CB8AC3E}">
        <p14:creationId xmlns:p14="http://schemas.microsoft.com/office/powerpoint/2010/main" val="1553132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93F60FD-961E-D50C-27D0-8B1C5300D5D6}"/>
              </a:ext>
            </a:extLst>
          </p:cNvPr>
          <p:cNvSpPr>
            <a:spLocks noChangeArrowheads="1"/>
          </p:cNvSpPr>
          <p:nvPr/>
        </p:nvSpPr>
        <p:spPr bwMode="auto">
          <a:xfrm>
            <a:off x="265470" y="1698915"/>
            <a:ext cx="11444748"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PRIMARY KEY AUTO_INCREMENT,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Age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Email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VARCHAR(30),</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Phone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UNIQUE(</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Email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Phone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B1F44166-6949-F1A2-713A-1D4E74D76B8F}"/>
              </a:ext>
            </a:extLst>
          </p:cNvPr>
          <p:cNvSpPr txBox="1"/>
          <p:nvPr/>
        </p:nvSpPr>
        <p:spPr>
          <a:xfrm>
            <a:off x="265470" y="1044367"/>
            <a:ext cx="10245213" cy="523220"/>
          </a:xfrm>
          <a:prstGeom prst="rect">
            <a:avLst/>
          </a:prstGeom>
          <a:noFill/>
        </p:spPr>
        <p:txBody>
          <a:bodyPr wrap="square">
            <a:spAutoFit/>
          </a:bodyPr>
          <a:lstStyle/>
          <a:p>
            <a:r>
              <a:rPr lang="uk-UA" sz="2800" dirty="0">
                <a:latin typeface="Times New Roman" panose="02020603050405020304" pitchFamily="18" charset="0"/>
                <a:cs typeface="Times New Roman" panose="02020603050405020304" pitchFamily="18" charset="0"/>
              </a:rPr>
              <a:t>Також ми можемо визначити цей атрибут на рівні таблиці:</a:t>
            </a:r>
            <a:endParaRPr lang="uk-UA" sz="2800" dirty="0"/>
          </a:p>
        </p:txBody>
      </p:sp>
      <p:sp>
        <p:nvSpPr>
          <p:cNvPr id="7" name="Заголовок 1">
            <a:extLst>
              <a:ext uri="{FF2B5EF4-FFF2-40B4-BE49-F238E27FC236}">
                <a16:creationId xmlns:a16="http://schemas.microsoft.com/office/drawing/2014/main" id="{168D5E15-529D-5662-8E0D-0EB78BC3CB64}"/>
              </a:ext>
            </a:extLst>
          </p:cNvPr>
          <p:cNvSpPr txBox="1">
            <a:spLocks/>
          </p:cNvSpPr>
          <p:nvPr/>
        </p:nvSpPr>
        <p:spPr>
          <a:xfrm>
            <a:off x="0" y="1"/>
            <a:ext cx="12192000" cy="7767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Атрибути стовпців та таблиць. </a:t>
            </a:r>
            <a:r>
              <a:rPr lang="en-US" dirty="0">
                <a:solidFill>
                  <a:srgbClr val="252525"/>
                </a:solidFill>
                <a:highlight>
                  <a:srgbClr val="FFFFFF"/>
                </a:highlight>
                <a:latin typeface="Times New Roman" panose="02020603050405020304" pitchFamily="18" charset="0"/>
                <a:cs typeface="Times New Roman" panose="02020603050405020304" pitchFamily="18" charset="0"/>
              </a:rPr>
              <a:t>UNIQUE</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076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3524696-7FE2-6178-2427-4A05AA381D03}"/>
              </a:ext>
            </a:extLst>
          </p:cNvPr>
          <p:cNvSpPr txBox="1">
            <a:spLocks/>
          </p:cNvSpPr>
          <p:nvPr/>
        </p:nvSpPr>
        <p:spPr>
          <a:xfrm>
            <a:off x="0" y="1"/>
            <a:ext cx="12192000" cy="776747"/>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Атрибути стовпців та таблиць. </a:t>
            </a:r>
            <a:r>
              <a:rPr lang="en-US" i="0" dirty="0">
                <a:solidFill>
                  <a:srgbClr val="000000"/>
                </a:solidFill>
                <a:effectLst/>
                <a:latin typeface="Times New Roman" panose="02020603050405020304" pitchFamily="18" charset="0"/>
                <a:cs typeface="Times New Roman" panose="02020603050405020304" pitchFamily="18" charset="0"/>
              </a:rPr>
              <a:t>NULL </a:t>
            </a:r>
            <a:r>
              <a:rPr lang="uk-UA" i="0" dirty="0">
                <a:solidFill>
                  <a:srgbClr val="000000"/>
                </a:solidFill>
                <a:effectLst/>
                <a:latin typeface="Times New Roman" panose="02020603050405020304" pitchFamily="18" charset="0"/>
                <a:cs typeface="Times New Roman" panose="02020603050405020304" pitchFamily="18" charset="0"/>
              </a:rPr>
              <a:t>и </a:t>
            </a:r>
            <a:r>
              <a:rPr lang="en-US" i="0" dirty="0">
                <a:solidFill>
                  <a:srgbClr val="000000"/>
                </a:solidFill>
                <a:effectLst/>
                <a:latin typeface="Times New Roman" panose="02020603050405020304" pitchFamily="18" charset="0"/>
                <a:cs typeface="Times New Roman" panose="02020603050405020304" pitchFamily="18" charset="0"/>
              </a:rPr>
              <a:t>NOT NULL</a:t>
            </a:r>
          </a:p>
        </p:txBody>
      </p:sp>
      <p:sp>
        <p:nvSpPr>
          <p:cNvPr id="8" name="TextBox 7">
            <a:extLst>
              <a:ext uri="{FF2B5EF4-FFF2-40B4-BE49-F238E27FC236}">
                <a16:creationId xmlns:a16="http://schemas.microsoft.com/office/drawing/2014/main" id="{B9D060F3-BA39-B15C-EAF9-B00D970C203F}"/>
              </a:ext>
            </a:extLst>
          </p:cNvPr>
          <p:cNvSpPr txBox="1"/>
          <p:nvPr/>
        </p:nvSpPr>
        <p:spPr>
          <a:xfrm>
            <a:off x="206477" y="776748"/>
            <a:ext cx="11729884" cy="2677656"/>
          </a:xfrm>
          <a:prstGeom prst="rect">
            <a:avLst/>
          </a:prstGeom>
          <a:noFill/>
        </p:spPr>
        <p:txBody>
          <a:bodyPr wrap="square">
            <a:spAutoFit/>
          </a:bodyPr>
          <a:lstStyle/>
          <a:p>
            <a:r>
              <a:rPr lang="uk-UA" sz="2800" dirty="0">
                <a:latin typeface="Times New Roman" panose="02020603050405020304" pitchFamily="18" charset="0"/>
                <a:cs typeface="Times New Roman" panose="02020603050405020304" pitchFamily="18" charset="0"/>
              </a:rPr>
              <a:t>Щоб вказати, чи може стовпець набувати значення NULL, при визначенні стовпця йому можна задати атрибут NULL або NOT NULL. Якщо цей атрибут явно не буде використаний, то за умовчанням стовпець допускатиме значення NULL. Винятком є ​​той випадок, коли стовпець виступає ролі первинного ключа - у разі за умовчанням стовпець має значення NOT NULL.</a:t>
            </a:r>
          </a:p>
        </p:txBody>
      </p:sp>
      <p:sp>
        <p:nvSpPr>
          <p:cNvPr id="9" name="Rectangle 2">
            <a:extLst>
              <a:ext uri="{FF2B5EF4-FFF2-40B4-BE49-F238E27FC236}">
                <a16:creationId xmlns:a16="http://schemas.microsoft.com/office/drawing/2014/main" id="{39A5CD6B-87EB-DEB4-36E6-D37922C4DDF5}"/>
              </a:ext>
            </a:extLst>
          </p:cNvPr>
          <p:cNvSpPr>
            <a:spLocks noChangeArrowheads="1"/>
          </p:cNvSpPr>
          <p:nvPr/>
        </p:nvSpPr>
        <p:spPr bwMode="auto">
          <a:xfrm>
            <a:off x="206477" y="3601662"/>
            <a:ext cx="12300155"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PRIMARY KEY AUTO_INCREMENT,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Age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Email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VARCHAR(30)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Phone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31725C2D-D59C-5980-5561-A18CA0532523}"/>
              </a:ext>
            </a:extLst>
          </p:cNvPr>
          <p:cNvSpPr txBox="1"/>
          <p:nvPr/>
        </p:nvSpPr>
        <p:spPr>
          <a:xfrm>
            <a:off x="206476" y="6081252"/>
            <a:ext cx="11434917" cy="523220"/>
          </a:xfrm>
          <a:prstGeom prst="rect">
            <a:avLst/>
          </a:prstGeom>
          <a:noFill/>
        </p:spPr>
        <p:txBody>
          <a:bodyPr wrap="square">
            <a:spAutoFit/>
          </a:bodyPr>
          <a:lstStyle/>
          <a:p>
            <a:r>
              <a:rPr lang="uk-UA" sz="2800" dirty="0">
                <a:latin typeface="Times New Roman" panose="02020603050405020304" pitchFamily="18" charset="0"/>
                <a:cs typeface="Times New Roman" panose="02020603050405020304" pitchFamily="18" charset="0"/>
              </a:rPr>
              <a:t>У цьому випадку стовпець </a:t>
            </a:r>
            <a:r>
              <a:rPr lang="uk-UA" sz="2800" dirty="0" err="1">
                <a:latin typeface="Times New Roman" panose="02020603050405020304" pitchFamily="18" charset="0"/>
                <a:cs typeface="Times New Roman" panose="02020603050405020304" pitchFamily="18" charset="0"/>
              </a:rPr>
              <a:t>Age</a:t>
            </a:r>
            <a:r>
              <a:rPr lang="uk-UA" sz="2800" dirty="0">
                <a:latin typeface="Times New Roman" panose="02020603050405020304" pitchFamily="18" charset="0"/>
                <a:cs typeface="Times New Roman" panose="02020603050405020304" pitchFamily="18" charset="0"/>
              </a:rPr>
              <a:t> за промовчанням матиме атрибут NULL.</a:t>
            </a:r>
          </a:p>
        </p:txBody>
      </p:sp>
    </p:spTree>
    <p:extLst>
      <p:ext uri="{BB962C8B-B14F-4D97-AF65-F5344CB8AC3E}">
        <p14:creationId xmlns:p14="http://schemas.microsoft.com/office/powerpoint/2010/main" val="1962769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0FD6ABAF-C499-4B90-419D-A3511B828CA1}"/>
              </a:ext>
            </a:extLst>
          </p:cNvPr>
          <p:cNvSpPr txBox="1">
            <a:spLocks/>
          </p:cNvSpPr>
          <p:nvPr/>
        </p:nvSpPr>
        <p:spPr>
          <a:xfrm>
            <a:off x="0" y="1"/>
            <a:ext cx="12192000" cy="7767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Атрибути стовпців та таблиць. </a:t>
            </a:r>
            <a:r>
              <a:rPr lang="en-US" dirty="0">
                <a:solidFill>
                  <a:srgbClr val="000000"/>
                </a:solidFill>
                <a:highlight>
                  <a:srgbClr val="FFFFFF"/>
                </a:highlight>
                <a:latin typeface="Times New Roman" panose="02020603050405020304" pitchFamily="18" charset="0"/>
                <a:cs typeface="Times New Roman" panose="02020603050405020304" pitchFamily="18" charset="0"/>
              </a:rPr>
              <a:t>DEFAULT</a:t>
            </a:r>
            <a:endParaRPr lang="en-US" i="0" dirty="0">
              <a:solidFill>
                <a:srgbClr val="000000"/>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762C639-ECC1-2C4D-A20A-E495A512F9A8}"/>
              </a:ext>
            </a:extLst>
          </p:cNvPr>
          <p:cNvSpPr txBox="1"/>
          <p:nvPr/>
        </p:nvSpPr>
        <p:spPr>
          <a:xfrm>
            <a:off x="186812" y="776748"/>
            <a:ext cx="11700387" cy="1384995"/>
          </a:xfrm>
          <a:prstGeom prst="rect">
            <a:avLst/>
          </a:prstGeom>
          <a:noFill/>
        </p:spPr>
        <p:txBody>
          <a:bodyPr wrap="square">
            <a:spAutoFit/>
          </a:bodyPr>
          <a:lstStyle/>
          <a:p>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Атрибут DEFAULT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визначає</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значення</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промовчанням</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стовпця</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Якщо</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при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додаванні</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стовпця</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не буде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передбачено</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значення</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 для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нього</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використовуватиметься</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значення</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замовчуванням</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800" dirty="0">
              <a:latin typeface="Times New Roman" panose="02020603050405020304" pitchFamily="18" charset="0"/>
              <a:cs typeface="Times New Roman" panose="02020603050405020304" pitchFamily="18" charset="0"/>
            </a:endParaRPr>
          </a:p>
        </p:txBody>
      </p:sp>
      <p:sp>
        <p:nvSpPr>
          <p:cNvPr id="9" name="Rectangle 2">
            <a:extLst>
              <a:ext uri="{FF2B5EF4-FFF2-40B4-BE49-F238E27FC236}">
                <a16:creationId xmlns:a16="http://schemas.microsoft.com/office/drawing/2014/main" id="{D9E33B1A-90C2-2623-4E0B-14C5244AF9DC}"/>
              </a:ext>
            </a:extLst>
          </p:cNvPr>
          <p:cNvSpPr>
            <a:spLocks noChangeArrowheads="1"/>
          </p:cNvSpPr>
          <p:nvPr/>
        </p:nvSpPr>
        <p:spPr bwMode="auto">
          <a:xfrm>
            <a:off x="280218" y="2407035"/>
            <a:ext cx="11159613"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Customers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 PRIMARY KEY AUTO_INCREMENT,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Age INT DEFAULT 18,</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FirstName VARCHAR(20)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LastName VARCHAR(20)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Email VARCHAR(30)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UNIQUE,</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Phone VARCHAR(20)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UNIQUE</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A2E56676-CEAA-3D87-FC4C-E785A2CF0348}"/>
              </a:ext>
            </a:extLst>
          </p:cNvPr>
          <p:cNvSpPr txBox="1"/>
          <p:nvPr/>
        </p:nvSpPr>
        <p:spPr>
          <a:xfrm>
            <a:off x="186812" y="4868318"/>
            <a:ext cx="10726994" cy="523220"/>
          </a:xfrm>
          <a:prstGeom prst="rect">
            <a:avLst/>
          </a:prstGeom>
          <a:noFill/>
        </p:spPr>
        <p:txBody>
          <a:bodyPr wrap="square">
            <a:spAutoFit/>
          </a:bodyPr>
          <a:lstStyle/>
          <a:p>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Тут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стовпець</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Age</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як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значення</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замовчуванням</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має</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18.</a:t>
            </a:r>
            <a:endParaRPr lang="uk-U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6018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91CD83F1-F4C3-DF39-E19F-D5F86A6CCF06}"/>
              </a:ext>
            </a:extLst>
          </p:cNvPr>
          <p:cNvSpPr txBox="1">
            <a:spLocks/>
          </p:cNvSpPr>
          <p:nvPr/>
        </p:nvSpPr>
        <p:spPr>
          <a:xfrm>
            <a:off x="0" y="1"/>
            <a:ext cx="12192000" cy="7767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Атрибути стовпців та таблиць. </a:t>
            </a:r>
            <a:r>
              <a:rPr lang="en-US" dirty="0">
                <a:solidFill>
                  <a:srgbClr val="000000"/>
                </a:solidFill>
                <a:highlight>
                  <a:srgbClr val="FFFFFF"/>
                </a:highlight>
                <a:latin typeface="Times New Roman" panose="02020603050405020304" pitchFamily="18" charset="0"/>
                <a:cs typeface="Times New Roman" panose="02020603050405020304" pitchFamily="18" charset="0"/>
              </a:rPr>
              <a:t>CHECK</a:t>
            </a:r>
            <a:endParaRPr lang="en-US" i="0" dirty="0">
              <a:solidFill>
                <a:srgbClr val="000000"/>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D7D5922-809B-4286-A0AD-EFEC7C79CE57}"/>
              </a:ext>
            </a:extLst>
          </p:cNvPr>
          <p:cNvSpPr txBox="1"/>
          <p:nvPr/>
        </p:nvSpPr>
        <p:spPr>
          <a:xfrm>
            <a:off x="275303" y="776748"/>
            <a:ext cx="11493910" cy="1815882"/>
          </a:xfrm>
          <a:prstGeom prst="rect">
            <a:avLst/>
          </a:prstGeom>
          <a:noFill/>
        </p:spPr>
        <p:txBody>
          <a:bodyPr wrap="square">
            <a:spAutoFit/>
          </a:bodyPr>
          <a:lstStyle/>
          <a:p>
            <a:r>
              <a:rPr lang="uk-UA" sz="2800" dirty="0">
                <a:latin typeface="Times New Roman" panose="02020603050405020304" pitchFamily="18" charset="0"/>
                <a:cs typeface="Times New Roman" panose="02020603050405020304" pitchFamily="18" charset="0"/>
              </a:rPr>
              <a:t>Атрибут CHECK визначає обмеження для діапазону значень, які можуть зберігатися в стовпці. Для цього після CHECK вказується в дужках умова, якій повинен відповідати стовпець або кілька стовпців. Наприклад, вік клієнтів не може бути меншим за 0 або більше 100:</a:t>
            </a:r>
          </a:p>
        </p:txBody>
      </p:sp>
      <p:sp>
        <p:nvSpPr>
          <p:cNvPr id="7" name="Rectangle 2">
            <a:extLst>
              <a:ext uri="{FF2B5EF4-FFF2-40B4-BE49-F238E27FC236}">
                <a16:creationId xmlns:a16="http://schemas.microsoft.com/office/drawing/2014/main" id="{E5EFEAA0-BB13-EF5B-8C11-DA9A14FA5669}"/>
              </a:ext>
            </a:extLst>
          </p:cNvPr>
          <p:cNvSpPr>
            <a:spLocks noChangeArrowheads="1"/>
          </p:cNvSpPr>
          <p:nvPr/>
        </p:nvSpPr>
        <p:spPr bwMode="auto">
          <a:xfrm>
            <a:off x="398207" y="2776259"/>
            <a:ext cx="11051458"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AUTO_INCREMENT,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Age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DEFAULT 18 CHECK(</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Age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&gt;0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Age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&lt; 100),</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Email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VARCHAR(30) CHECK(</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Email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Phone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CHECK(</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Phone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EB23588E-3FAF-E9BD-F2BB-B6940253FE73}"/>
              </a:ext>
            </a:extLst>
          </p:cNvPr>
          <p:cNvSpPr txBox="1"/>
          <p:nvPr/>
        </p:nvSpPr>
        <p:spPr>
          <a:xfrm>
            <a:off x="275302" y="5260709"/>
            <a:ext cx="11493909" cy="1384995"/>
          </a:xfrm>
          <a:prstGeom prst="rect">
            <a:avLst/>
          </a:prstGeom>
          <a:noFill/>
        </p:spPr>
        <p:txBody>
          <a:bodyPr wrap="square">
            <a:spAutoFit/>
          </a:bodyPr>
          <a:lstStyle/>
          <a:p>
            <a:r>
              <a:rPr lang="uk-UA" sz="2800" dirty="0">
                <a:latin typeface="Times New Roman" panose="02020603050405020304" pitchFamily="18" charset="0"/>
                <a:cs typeface="Times New Roman" panose="02020603050405020304" pitchFamily="18" charset="0"/>
              </a:rPr>
              <a:t>Крім перевірки віку, тут також перевіряється, що стовпці </a:t>
            </a:r>
            <a:r>
              <a:rPr lang="uk-UA" sz="2800" dirty="0" err="1">
                <a:latin typeface="Times New Roman" panose="02020603050405020304" pitchFamily="18" charset="0"/>
                <a:cs typeface="Times New Roman" panose="02020603050405020304" pitchFamily="18" charset="0"/>
              </a:rPr>
              <a:t>Email</a:t>
            </a:r>
            <a:r>
              <a:rPr lang="uk-UA" sz="2800" dirty="0">
                <a:latin typeface="Times New Roman" panose="02020603050405020304" pitchFamily="18" charset="0"/>
                <a:cs typeface="Times New Roman" panose="02020603050405020304" pitchFamily="18" charset="0"/>
              </a:rPr>
              <a:t> і </a:t>
            </a:r>
            <a:r>
              <a:rPr lang="uk-UA" sz="2800" dirty="0" err="1">
                <a:latin typeface="Times New Roman" panose="02020603050405020304" pitchFamily="18" charset="0"/>
                <a:cs typeface="Times New Roman" panose="02020603050405020304" pitchFamily="18" charset="0"/>
              </a:rPr>
              <a:t>Phone</a:t>
            </a:r>
            <a:r>
              <a:rPr lang="uk-UA" sz="2800" dirty="0">
                <a:latin typeface="Times New Roman" panose="02020603050405020304" pitchFamily="18" charset="0"/>
                <a:cs typeface="Times New Roman" panose="02020603050405020304" pitchFamily="18" charset="0"/>
              </a:rPr>
              <a:t> не можуть мати порожній рядок як значення (порожній рядок не еквівалентний NULL).</a:t>
            </a:r>
          </a:p>
        </p:txBody>
      </p:sp>
    </p:spTree>
    <p:extLst>
      <p:ext uri="{BB962C8B-B14F-4D97-AF65-F5344CB8AC3E}">
        <p14:creationId xmlns:p14="http://schemas.microsoft.com/office/powerpoint/2010/main" val="640193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A310DD70-3674-E8DD-AF14-858B98B38854}"/>
              </a:ext>
            </a:extLst>
          </p:cNvPr>
          <p:cNvSpPr txBox="1">
            <a:spLocks/>
          </p:cNvSpPr>
          <p:nvPr/>
        </p:nvSpPr>
        <p:spPr>
          <a:xfrm>
            <a:off x="0" y="1"/>
            <a:ext cx="12192000" cy="7767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Атрибути стовпців та таблиць. </a:t>
            </a:r>
            <a:r>
              <a:rPr lang="en-US" dirty="0">
                <a:solidFill>
                  <a:srgbClr val="000000"/>
                </a:solidFill>
                <a:highlight>
                  <a:srgbClr val="FFFFFF"/>
                </a:highlight>
                <a:latin typeface="Times New Roman" panose="02020603050405020304" pitchFamily="18" charset="0"/>
                <a:cs typeface="Times New Roman" panose="02020603050405020304" pitchFamily="18" charset="0"/>
              </a:rPr>
              <a:t>CHECK</a:t>
            </a:r>
            <a:endParaRPr lang="en-US" i="0" dirty="0">
              <a:solidFill>
                <a:srgbClr val="000000"/>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1CB75CE-0E28-14C5-D1EA-8F06ECFF5F84}"/>
              </a:ext>
            </a:extLst>
          </p:cNvPr>
          <p:cNvSpPr txBox="1"/>
          <p:nvPr/>
        </p:nvSpPr>
        <p:spPr>
          <a:xfrm>
            <a:off x="206477" y="776748"/>
            <a:ext cx="10815484" cy="2246769"/>
          </a:xfrm>
          <a:prstGeom prst="rect">
            <a:avLst/>
          </a:prstGeom>
          <a:noFill/>
        </p:spPr>
        <p:txBody>
          <a:bodyPr wrap="square">
            <a:spAutoFit/>
          </a:bodyPr>
          <a:lstStyle/>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Для з'єднання умов використовується ключове слово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AND.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Умови можна задати у вигляді операцій порівняння більше (&gt;), менше (&lt;), не дорівнює (! =). </a:t>
            </a:r>
          </a:p>
          <a:p>
            <a:endPar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endParaRPr>
          </a:p>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Також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CHECK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можна використовувати лише на рівні таблиці:</a:t>
            </a:r>
            <a:endParaRPr lang="uk-UA" sz="28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7172C1EA-4416-75C2-D808-90F36CFA1325}"/>
              </a:ext>
            </a:extLst>
          </p:cNvPr>
          <p:cNvSpPr>
            <a:spLocks noChangeArrowheads="1"/>
          </p:cNvSpPr>
          <p:nvPr/>
        </p:nvSpPr>
        <p:spPr bwMode="auto">
          <a:xfrm>
            <a:off x="294967" y="3350793"/>
            <a:ext cx="1160206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Customers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 AUTO_INCREMENT,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Age INT DEFAULT 18,</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FirstName VARCHAR(20)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LastName VARCHAR(20)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Email VARCHAR(30),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Phone VARCHAR(20),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CHECK((Age &gt;0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Age&lt;100)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(Email !='')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(Phone !=''))</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892798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BD4263-C8FA-0124-4B02-00374DC70977}"/>
              </a:ext>
            </a:extLst>
          </p:cNvPr>
          <p:cNvSpPr>
            <a:spLocks noGrp="1"/>
          </p:cNvSpPr>
          <p:nvPr>
            <p:ph type="title"/>
          </p:nvPr>
        </p:nvSpPr>
        <p:spPr>
          <a:xfrm>
            <a:off x="0" y="1"/>
            <a:ext cx="12192000" cy="570270"/>
          </a:xfrm>
        </p:spPr>
        <p:txBody>
          <a:bodyPr>
            <a:normAutofit fontScale="90000"/>
          </a:bodyPr>
          <a:lstStyle/>
          <a:p>
            <a:pPr algn="ctr"/>
            <a:r>
              <a:rPr lang="ru-RU" sz="3600" b="0" i="0" dirty="0">
                <a:solidFill>
                  <a:srgbClr val="252525"/>
                </a:solidFill>
                <a:effectLst/>
                <a:highlight>
                  <a:srgbClr val="FFFFFF"/>
                </a:highlight>
                <a:latin typeface="Times New Roman" panose="02020603050405020304" pitchFamily="18" charset="0"/>
                <a:cs typeface="Times New Roman" panose="02020603050405020304" pitchFamily="18" charset="0"/>
              </a:rPr>
              <a:t>Оператор CONSTRAINT. </a:t>
            </a:r>
            <a:r>
              <a:rPr lang="ru-RU"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Встановлення</a:t>
            </a:r>
            <a:r>
              <a:rPr lang="ru-RU" sz="36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імені</a:t>
            </a:r>
            <a:r>
              <a:rPr lang="ru-RU" sz="36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обмежень</a:t>
            </a:r>
            <a:endParaRPr lang="uk-UA"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C02ABE0-EC78-AA84-CC68-E755850C3239}"/>
              </a:ext>
            </a:extLst>
          </p:cNvPr>
          <p:cNvSpPr txBox="1"/>
          <p:nvPr/>
        </p:nvSpPr>
        <p:spPr>
          <a:xfrm>
            <a:off x="373625" y="631187"/>
            <a:ext cx="11444749" cy="1200329"/>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допомогою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ключового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слова CONSTRAINT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встановити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ім'я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обмежень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Вони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вказуються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після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ключового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слова CONSTRAINT перед атрибутами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лише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рівні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662D6730-DFFA-DD90-850F-B91657A66515}"/>
              </a:ext>
            </a:extLst>
          </p:cNvPr>
          <p:cNvSpPr>
            <a:spLocks noChangeArrowheads="1"/>
          </p:cNvSpPr>
          <p:nvPr/>
        </p:nvSpPr>
        <p:spPr bwMode="auto">
          <a:xfrm>
            <a:off x="373624" y="1831516"/>
            <a:ext cx="12024852"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AUTO_INCREMENT,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Age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Email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VARCHAR(30),</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Phone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CONSTRAINT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customers_pk</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PRIMARY KEY(</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CONSTRAINT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customer_phone_uq</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UNIQUE(</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Phone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CONSTRAINT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customer_age_chk</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CHECK(</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Age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&gt;0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Age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&lt;100)</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BF5FF7F8-0575-EB51-AD7B-CD4464AF2B31}"/>
              </a:ext>
            </a:extLst>
          </p:cNvPr>
          <p:cNvSpPr txBox="1"/>
          <p:nvPr/>
        </p:nvSpPr>
        <p:spPr>
          <a:xfrm>
            <a:off x="373624" y="4786171"/>
            <a:ext cx="11444749" cy="1938992"/>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У разі обмеження для PRIMARY KEY називається </a:t>
            </a:r>
            <a:r>
              <a:rPr lang="uk-UA" sz="2400" dirty="0" err="1">
                <a:latin typeface="Times New Roman" panose="02020603050405020304" pitchFamily="18" charset="0"/>
                <a:cs typeface="Times New Roman" panose="02020603050405020304" pitchFamily="18" charset="0"/>
              </a:rPr>
              <a:t>customers_pk</a:t>
            </a:r>
            <a:r>
              <a:rPr lang="uk-UA" sz="2400" dirty="0">
                <a:latin typeface="Times New Roman" panose="02020603050405020304" pitchFamily="18" charset="0"/>
                <a:cs typeface="Times New Roman" panose="02020603050405020304" pitchFamily="18" charset="0"/>
              </a:rPr>
              <a:t>, для UNIQUE - </a:t>
            </a:r>
            <a:r>
              <a:rPr lang="uk-UA" sz="2400" dirty="0" err="1">
                <a:latin typeface="Times New Roman" panose="02020603050405020304" pitchFamily="18" charset="0"/>
                <a:cs typeface="Times New Roman" panose="02020603050405020304" pitchFamily="18" charset="0"/>
              </a:rPr>
              <a:t>customer_phone_uq</a:t>
            </a:r>
            <a:r>
              <a:rPr lang="uk-UA" sz="2400" dirty="0">
                <a:latin typeface="Times New Roman" panose="02020603050405020304" pitchFamily="18" charset="0"/>
                <a:cs typeface="Times New Roman" panose="02020603050405020304" pitchFamily="18" charset="0"/>
              </a:rPr>
              <a:t>, а CHECK - </a:t>
            </a:r>
            <a:r>
              <a:rPr lang="uk-UA" sz="2400" dirty="0" err="1">
                <a:latin typeface="Times New Roman" panose="02020603050405020304" pitchFamily="18" charset="0"/>
                <a:cs typeface="Times New Roman" panose="02020603050405020304" pitchFamily="18" charset="0"/>
              </a:rPr>
              <a:t>customer_age_chk</a:t>
            </a:r>
            <a:r>
              <a:rPr lang="uk-UA" sz="2400" dirty="0">
                <a:latin typeface="Times New Roman" panose="02020603050405020304" pitchFamily="18" charset="0"/>
                <a:cs typeface="Times New Roman" panose="02020603050405020304" pitchFamily="18" charset="0"/>
              </a:rPr>
              <a:t>. Сенс встановлення імен обмежень полягає в тому, що згодом через ці імена ми зможемо керувати обмеженнями – видаляти чи змінювати їх. Встановити ім'я можна для обмежень PRIMARY KEY, CHECK, UNIQUE, а також FOREIGN KEY, що розглядаються далі.</a:t>
            </a:r>
          </a:p>
        </p:txBody>
      </p:sp>
    </p:spTree>
    <p:extLst>
      <p:ext uri="{BB962C8B-B14F-4D97-AF65-F5344CB8AC3E}">
        <p14:creationId xmlns:p14="http://schemas.microsoft.com/office/powerpoint/2010/main" val="40085331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49DA844-7E44-C252-F090-F908969424C3}"/>
              </a:ext>
            </a:extLst>
          </p:cNvPr>
          <p:cNvSpPr>
            <a:spLocks noGrp="1"/>
          </p:cNvSpPr>
          <p:nvPr>
            <p:ph type="title"/>
          </p:nvPr>
        </p:nvSpPr>
        <p:spPr>
          <a:xfrm>
            <a:off x="0" y="1"/>
            <a:ext cx="12192000" cy="570270"/>
          </a:xfrm>
        </p:spPr>
        <p:txBody>
          <a:bodyPr>
            <a:normAutofit fontScale="90000"/>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Зовнішні ключі </a:t>
            </a:r>
            <a:r>
              <a:rPr lang="en-US" b="0" i="0" dirty="0">
                <a:solidFill>
                  <a:srgbClr val="252525"/>
                </a:solidFill>
                <a:effectLst/>
                <a:highlight>
                  <a:srgbClr val="FFFFFF"/>
                </a:highlight>
                <a:latin typeface="Times New Roman" panose="02020603050405020304" pitchFamily="18" charset="0"/>
                <a:cs typeface="Times New Roman" panose="02020603050405020304" pitchFamily="18" charset="0"/>
              </a:rPr>
              <a:t>FOREIGN KEY</a:t>
            </a:r>
            <a:endParaRPr lang="uk-UA"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B1CE5B8-CDA2-A127-A8C0-1C2FA67D23DD}"/>
              </a:ext>
            </a:extLst>
          </p:cNvPr>
          <p:cNvSpPr txBox="1"/>
          <p:nvPr/>
        </p:nvSpPr>
        <p:spPr>
          <a:xfrm>
            <a:off x="245806" y="650905"/>
            <a:ext cx="11631562" cy="1938992"/>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Зовнішні ключі дозволяють встановити зв'язок між таблицями. Зовнішній ключ встановлюється для стовпців із залежної, підлеглої таблиці, і вказує на один із стовпців із головної таблиці. Як правило, зовнішній ключ вказує на первинний ключ із пов'язаної головної таблиці. Загальний синтаксис встановлення зовнішнього ключа на рівні таблиці:</a:t>
            </a:r>
          </a:p>
        </p:txBody>
      </p:sp>
      <p:sp>
        <p:nvSpPr>
          <p:cNvPr id="5" name="Rectangle 2">
            <a:extLst>
              <a:ext uri="{FF2B5EF4-FFF2-40B4-BE49-F238E27FC236}">
                <a16:creationId xmlns:a16="http://schemas.microsoft.com/office/drawing/2014/main" id="{085A6AED-A62B-ADEA-8E56-258922EFA115}"/>
              </a:ext>
            </a:extLst>
          </p:cNvPr>
          <p:cNvSpPr>
            <a:spLocks noChangeArrowheads="1"/>
          </p:cNvSpPr>
          <p:nvPr/>
        </p:nvSpPr>
        <p:spPr bwMode="auto">
          <a:xfrm>
            <a:off x="314632" y="2670531"/>
            <a:ext cx="11631562"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[CONSTRAINT </a:t>
            </a:r>
            <a:r>
              <a:rPr kumimoji="0" lang="en-US"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a:t>
            </a:r>
            <a:r>
              <a:rPr lang="uk-UA" altLang="uk-UA" dirty="0" err="1">
                <a:solidFill>
                  <a:srgbClr val="000000"/>
                </a:solidFill>
                <a:highlight>
                  <a:srgbClr val="C0C0C0"/>
                </a:highlight>
                <a:latin typeface="Courier New" panose="02070309020205020404" pitchFamily="49" charset="0"/>
                <a:cs typeface="Courier New" panose="02070309020205020404" pitchFamily="49" charset="0"/>
              </a:rPr>
              <a:t>мя_межі</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FOREIGN KEY (сто</a:t>
            </a:r>
            <a:r>
              <a:rPr lang="uk-UA" altLang="uk-UA" dirty="0">
                <a:solidFill>
                  <a:srgbClr val="000000"/>
                </a:solidFill>
                <a:highlight>
                  <a:srgbClr val="C0C0C0"/>
                </a:highlight>
                <a:latin typeface="Courier New" panose="02070309020205020404" pitchFamily="49" charset="0"/>
                <a:cs typeface="Courier New" panose="02070309020205020404" pitchFamily="49" charset="0"/>
              </a:rPr>
              <a:t>вп</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ец</a:t>
            </a:r>
            <a:r>
              <a:rPr lang="uk-UA" altLang="uk-UA" dirty="0">
                <a:solidFill>
                  <a:srgbClr val="000000"/>
                </a:solidFill>
                <a:highlight>
                  <a:srgbClr val="C0C0C0"/>
                </a:highlight>
                <a:latin typeface="Courier New" panose="02070309020205020404" pitchFamily="49" charset="0"/>
                <a:cs typeface="Courier New" panose="02070309020205020404" pitchFamily="49" charset="0"/>
              </a:rPr>
              <a:t>ь</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1, сто</a:t>
            </a:r>
            <a:r>
              <a:rPr lang="uk-UA" altLang="uk-UA" dirty="0">
                <a:solidFill>
                  <a:srgbClr val="000000"/>
                </a:solidFill>
                <a:highlight>
                  <a:srgbClr val="C0C0C0"/>
                </a:highlight>
                <a:latin typeface="Courier New" panose="02070309020205020404" pitchFamily="49" charset="0"/>
                <a:cs typeface="Courier New" panose="02070309020205020404" pitchFamily="49" charset="0"/>
              </a:rPr>
              <a:t>вп</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ец</a:t>
            </a:r>
            <a:r>
              <a:rPr lang="uk-UA" altLang="uk-UA" dirty="0">
                <a:solidFill>
                  <a:srgbClr val="000000"/>
                </a:solidFill>
                <a:highlight>
                  <a:srgbClr val="C0C0C0"/>
                </a:highlight>
                <a:latin typeface="Courier New" panose="02070309020205020404" pitchFamily="49" charset="0"/>
                <a:cs typeface="Courier New" panose="02070309020205020404" pitchFamily="49" charset="0"/>
              </a:rPr>
              <a:t>ь2</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сто</a:t>
            </a:r>
            <a:r>
              <a:rPr lang="uk-UA" altLang="uk-UA" dirty="0">
                <a:solidFill>
                  <a:srgbClr val="000000"/>
                </a:solidFill>
                <a:highlight>
                  <a:srgbClr val="C0C0C0"/>
                </a:highlight>
                <a:latin typeface="Courier New" panose="02070309020205020404" pitchFamily="49" charset="0"/>
                <a:cs typeface="Courier New" panose="02070309020205020404" pitchFamily="49" charset="0"/>
              </a:rPr>
              <a:t>вп</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ец</a:t>
            </a:r>
            <a:r>
              <a:rPr lang="uk-UA" altLang="uk-UA" dirty="0">
                <a:solidFill>
                  <a:srgbClr val="000000"/>
                </a:solidFill>
                <a:highlight>
                  <a:srgbClr val="C0C0C0"/>
                </a:highlight>
                <a:latin typeface="Courier New" panose="02070309020205020404" pitchFamily="49" charset="0"/>
                <a:cs typeface="Courier New" panose="02070309020205020404" pitchFamily="49" charset="0"/>
              </a:rPr>
              <a:t>ь</a:t>
            </a:r>
            <a:r>
              <a:rPr lang="en-US" altLang="uk-UA" dirty="0">
                <a:solidFill>
                  <a:srgbClr val="000000"/>
                </a:solidFill>
                <a:highlight>
                  <a:srgbClr val="C0C0C0"/>
                </a:highlight>
                <a:latin typeface="Courier New" panose="02070309020205020404" pitchFamily="49" charset="0"/>
                <a:cs typeface="Courier New" panose="02070309020205020404" pitchFamily="49" charset="0"/>
              </a:rPr>
              <a:t>N</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REFERENCES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головна_таблиця</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(сто</a:t>
            </a:r>
            <a:r>
              <a:rPr lang="uk-UA" altLang="uk-UA" dirty="0">
                <a:solidFill>
                  <a:srgbClr val="000000"/>
                </a:solidFill>
                <a:highlight>
                  <a:srgbClr val="C0C0C0"/>
                </a:highlight>
                <a:latin typeface="Courier New" panose="02070309020205020404" pitchFamily="49" charset="0"/>
                <a:cs typeface="Courier New" panose="02070309020205020404" pitchFamily="49" charset="0"/>
              </a:rPr>
              <a:t>вп</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ец</a:t>
            </a:r>
            <a:r>
              <a:rPr lang="uk-UA" altLang="uk-UA" dirty="0">
                <a:solidFill>
                  <a:srgbClr val="000000"/>
                </a:solidFill>
                <a:highlight>
                  <a:srgbClr val="C0C0C0"/>
                </a:highlight>
                <a:latin typeface="Courier New" panose="02070309020205020404" pitchFamily="49" charset="0"/>
                <a:cs typeface="Courier New" panose="02070309020205020404" pitchFamily="49" charset="0"/>
              </a:rPr>
              <a:t>ь</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_головної_таблиц</a:t>
            </a:r>
            <a:r>
              <a:rPr lang="uk-UA" altLang="uk-UA" dirty="0">
                <a:solidFill>
                  <a:srgbClr val="000000"/>
                </a:solidFill>
                <a:highlight>
                  <a:srgbClr val="C0C0C0"/>
                </a:highlight>
                <a:latin typeface="Courier New" panose="02070309020205020404" pitchFamily="49" charset="0"/>
                <a:cs typeface="Courier New" panose="02070309020205020404" pitchFamily="49" charset="0"/>
              </a:rPr>
              <a:t>і</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1, сто</a:t>
            </a:r>
            <a:r>
              <a:rPr lang="uk-UA" altLang="uk-UA" dirty="0">
                <a:solidFill>
                  <a:srgbClr val="000000"/>
                </a:solidFill>
                <a:highlight>
                  <a:srgbClr val="C0C0C0"/>
                </a:highlight>
                <a:latin typeface="Courier New" panose="02070309020205020404" pitchFamily="49" charset="0"/>
                <a:cs typeface="Courier New" panose="02070309020205020404" pitchFamily="49" charset="0"/>
              </a:rPr>
              <a:t>вп</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ец</a:t>
            </a:r>
            <a:r>
              <a:rPr lang="uk-UA" altLang="uk-UA" dirty="0">
                <a:solidFill>
                  <a:srgbClr val="000000"/>
                </a:solidFill>
                <a:highlight>
                  <a:srgbClr val="C0C0C0"/>
                </a:highlight>
                <a:latin typeface="Courier New" panose="02070309020205020404" pitchFamily="49" charset="0"/>
                <a:cs typeface="Courier New" panose="02070309020205020404" pitchFamily="49" charset="0"/>
              </a:rPr>
              <a:t>ь</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_головної_таблиц</a:t>
            </a:r>
            <a:r>
              <a:rPr lang="uk-UA" altLang="uk-UA" dirty="0">
                <a:solidFill>
                  <a:srgbClr val="000000"/>
                </a:solidFill>
                <a:highlight>
                  <a:srgbClr val="C0C0C0"/>
                </a:highlight>
                <a:latin typeface="Courier New" panose="02070309020205020404" pitchFamily="49" charset="0"/>
                <a:cs typeface="Courier New" panose="02070309020205020404" pitchFamily="49" charset="0"/>
              </a:rPr>
              <a:t>і</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2, ...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сто</a:t>
            </a:r>
            <a:r>
              <a:rPr lang="uk-UA" altLang="uk-UA" dirty="0" err="1">
                <a:solidFill>
                  <a:srgbClr val="000000"/>
                </a:solidFill>
                <a:highlight>
                  <a:srgbClr val="C0C0C0"/>
                </a:highlight>
                <a:latin typeface="Courier New" panose="02070309020205020404" pitchFamily="49" charset="0"/>
                <a:cs typeface="Courier New" panose="02070309020205020404" pitchFamily="49" charset="0"/>
              </a:rPr>
              <a:t>вп</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ец</a:t>
            </a:r>
            <a:r>
              <a:rPr lang="uk-UA" altLang="uk-UA" dirty="0" err="1">
                <a:solidFill>
                  <a:srgbClr val="000000"/>
                </a:solidFill>
                <a:highlight>
                  <a:srgbClr val="C0C0C0"/>
                </a:highlight>
                <a:latin typeface="Courier New" panose="02070309020205020404" pitchFamily="49" charset="0"/>
                <a:cs typeface="Courier New" panose="02070309020205020404" pitchFamily="49" charset="0"/>
              </a:rPr>
              <a:t>ь</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_головної_таблиц</a:t>
            </a:r>
            <a:r>
              <a:rPr lang="uk-UA" altLang="uk-UA" dirty="0" err="1">
                <a:solidFill>
                  <a:srgbClr val="000000"/>
                </a:solidFill>
                <a:highlight>
                  <a:srgbClr val="C0C0C0"/>
                </a:highlight>
                <a:latin typeface="Courier New" panose="02070309020205020404" pitchFamily="49" charset="0"/>
                <a:cs typeface="Courier New" panose="02070309020205020404" pitchFamily="49" charset="0"/>
              </a:rPr>
              <a:t>і</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N</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[ON DELETE дія]</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[ON UPDATE дія]</a:t>
            </a:r>
            <a:endParaRPr kumimoji="0" lang="uk-UA" altLang="uk-UA" sz="4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52E77E89-7A60-F34D-96CF-EA75D184C1F2}"/>
              </a:ext>
            </a:extLst>
          </p:cNvPr>
          <p:cNvSpPr txBox="1"/>
          <p:nvPr/>
        </p:nvSpPr>
        <p:spPr>
          <a:xfrm>
            <a:off x="206477" y="4483510"/>
            <a:ext cx="11710220" cy="1631216"/>
          </a:xfrm>
          <a:prstGeom prst="rect">
            <a:avLst/>
          </a:prstGeom>
          <a:noFill/>
        </p:spPr>
        <p:txBody>
          <a:bodyPr wrap="square">
            <a:spAutoFit/>
          </a:bodyPr>
          <a:lstStyle/>
          <a:p>
            <a:r>
              <a:rPr lang="uk-UA" sz="2000" dirty="0">
                <a:latin typeface="Times New Roman" panose="02020603050405020304" pitchFamily="18" charset="0"/>
                <a:cs typeface="Times New Roman" panose="02020603050405020304" pitchFamily="18" charset="0"/>
              </a:rPr>
              <a:t>Для створення обмеження зовнішнього ключа після FOREIGN KEY вказується стовпець таблиці, який представляє зовнішній ключ. А після ключового слова REFERENCES вказується ім'я зв'язаної таблиці, а потім у дужках ім'я зв'язаного стовпця, на який вказуватиме зовнішній ключ. Після виразу REFERENCES йдуть вирази ON DELETE та ON UPDATE, які задають дію при видаленні та оновленні рядка з головної таблиці відповідно.</a:t>
            </a:r>
          </a:p>
        </p:txBody>
      </p:sp>
    </p:spTree>
    <p:extLst>
      <p:ext uri="{BB962C8B-B14F-4D97-AF65-F5344CB8AC3E}">
        <p14:creationId xmlns:p14="http://schemas.microsoft.com/office/powerpoint/2010/main" val="2361584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23E149-F962-4062-619E-1A57549A0E52}"/>
              </a:ext>
            </a:extLst>
          </p:cNvPr>
          <p:cNvSpPr>
            <a:spLocks noGrp="1"/>
          </p:cNvSpPr>
          <p:nvPr>
            <p:ph type="title"/>
          </p:nvPr>
        </p:nvSpPr>
        <p:spPr>
          <a:xfrm>
            <a:off x="838200" y="1"/>
            <a:ext cx="10515600" cy="698090"/>
          </a:xfrm>
        </p:spPr>
        <p:txBody>
          <a:bodyPr/>
          <a:lstStyle/>
          <a:p>
            <a:pPr algn="ctr"/>
            <a:r>
              <a:rPr lang="uk-UA" dirty="0">
                <a:latin typeface="Times New Roman" panose="02020603050405020304" pitchFamily="18" charset="0"/>
                <a:cs typeface="Times New Roman" panose="02020603050405020304" pitchFamily="18" charset="0"/>
              </a:rPr>
              <a:t>Створення бази даних</a:t>
            </a:r>
          </a:p>
        </p:txBody>
      </p:sp>
      <p:sp>
        <p:nvSpPr>
          <p:cNvPr id="3" name="Объект 2">
            <a:extLst>
              <a:ext uri="{FF2B5EF4-FFF2-40B4-BE49-F238E27FC236}">
                <a16:creationId xmlns:a16="http://schemas.microsoft.com/office/drawing/2014/main" id="{CEDAB65E-8C64-68D2-754F-AE96B8CFDAEE}"/>
              </a:ext>
            </a:extLst>
          </p:cNvPr>
          <p:cNvSpPr>
            <a:spLocks noGrp="1"/>
          </p:cNvSpPr>
          <p:nvPr>
            <p:ph idx="1"/>
          </p:nvPr>
        </p:nvSpPr>
        <p:spPr>
          <a:xfrm>
            <a:off x="838200" y="989882"/>
            <a:ext cx="10515600" cy="5135615"/>
          </a:xfrm>
        </p:spPr>
        <p:txBody>
          <a:bodyPr>
            <a:normAutofit/>
          </a:bodyPr>
          <a:lstStyle/>
          <a:p>
            <a:pPr marL="0" indent="0">
              <a:buNone/>
            </a:pP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створення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бази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використовується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команда </a:t>
            </a:r>
            <a:r>
              <a:rPr lang="ru-RU" sz="2400" b="1" i="0" dirty="0">
                <a:solidFill>
                  <a:srgbClr val="252525"/>
                </a:solidFill>
                <a:effectLst/>
                <a:highlight>
                  <a:srgbClr val="FFFFFF"/>
                </a:highlight>
                <a:latin typeface="Courier New" panose="02070309020205020404" pitchFamily="49" charset="0"/>
                <a:cs typeface="Courier New" panose="02070309020205020404" pitchFamily="49" charset="0"/>
              </a:rPr>
              <a:t>CREATE DATABASE</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Вона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наступний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синтаксис:</a:t>
            </a:r>
          </a:p>
          <a:p>
            <a:pPr marL="0" indent="0">
              <a:buNone/>
            </a:pPr>
            <a:endParaRPr lang="uk-UA" sz="2400" dirty="0">
              <a:latin typeface="Times New Roman" panose="02020603050405020304" pitchFamily="18" charset="0"/>
              <a:cs typeface="Times New Roman" panose="02020603050405020304" pitchFamily="18" charset="0"/>
            </a:endParaRPr>
          </a:p>
          <a:p>
            <a:pPr marL="0" indent="0">
              <a:buNone/>
            </a:pPr>
            <a:r>
              <a:rPr lang="uk-UA" sz="2400" dirty="0">
                <a:latin typeface="Times New Roman" panose="02020603050405020304" pitchFamily="18" charset="0"/>
                <a:cs typeface="Times New Roman" panose="02020603050405020304" pitchFamily="18" charset="0"/>
              </a:rPr>
              <a:t>Наприкінці команди вказується ім'я бази даних. </a:t>
            </a:r>
          </a:p>
          <a:p>
            <a:pPr marL="0" indent="0">
              <a:buNone/>
            </a:pPr>
            <a:r>
              <a:rPr lang="uk-UA" sz="2400" dirty="0">
                <a:latin typeface="Times New Roman" panose="02020603050405020304" pitchFamily="18" charset="0"/>
                <a:cs typeface="Times New Roman" panose="02020603050405020304" pitchFamily="18" charset="0"/>
              </a:rPr>
              <a:t>Перша форма </a:t>
            </a:r>
            <a:r>
              <a:rPr lang="en-US" sz="2400" b="1" dirty="0">
                <a:latin typeface="Courier New" panose="02070309020205020404" pitchFamily="49" charset="0"/>
                <a:cs typeface="Courier New" panose="02070309020205020404" pitchFamily="49" charset="0"/>
              </a:rPr>
              <a:t>CREATE DATABASE </a:t>
            </a:r>
            <a:r>
              <a:rPr lang="uk-UA" sz="2400" b="1" dirty="0" err="1">
                <a:latin typeface="Courier New" panose="02070309020205020404" pitchFamily="49" charset="0"/>
                <a:cs typeface="Courier New" panose="02070309020205020404" pitchFamily="49" charset="0"/>
              </a:rPr>
              <a:t>імя_бази_даних</a:t>
            </a:r>
            <a:r>
              <a:rPr lang="uk-UA" sz="2400" b="1" dirty="0">
                <a:latin typeface="Courier New" panose="02070309020205020404" pitchFamily="49" charset="0"/>
                <a:cs typeface="Courier New" panose="02070309020205020404" pitchFamily="49" charset="0"/>
              </a:rPr>
              <a:t> </a:t>
            </a:r>
            <a:r>
              <a:rPr lang="uk-UA" sz="2400" dirty="0">
                <a:latin typeface="Times New Roman" panose="02020603050405020304" pitchFamily="18" charset="0"/>
                <a:cs typeface="Times New Roman" panose="02020603050405020304" pitchFamily="18" charset="0"/>
              </a:rPr>
              <a:t>намагається створити базу даних, але якщо така база даних вже існує, операція поверне помилку. </a:t>
            </a:r>
          </a:p>
          <a:p>
            <a:pPr marL="0" indent="0">
              <a:buNone/>
            </a:pPr>
            <a:r>
              <a:rPr lang="uk-UA" sz="2400" dirty="0">
                <a:latin typeface="Times New Roman" panose="02020603050405020304" pitchFamily="18" charset="0"/>
                <a:cs typeface="Times New Roman" panose="02020603050405020304" pitchFamily="18" charset="0"/>
              </a:rPr>
              <a:t>Друга форма </a:t>
            </a:r>
            <a:r>
              <a:rPr lang="en-US" sz="2400" b="1" dirty="0">
                <a:latin typeface="Courier New" panose="02070309020205020404" pitchFamily="49" charset="0"/>
                <a:cs typeface="Courier New" panose="02070309020205020404" pitchFamily="49" charset="0"/>
              </a:rPr>
              <a:t>CREATE DATABASE IF NOT EXISTS</a:t>
            </a:r>
            <a:r>
              <a:rPr lang="uk-UA" sz="2400" b="1" dirty="0">
                <a:latin typeface="Courier New" panose="02070309020205020404" pitchFamily="49" charset="0"/>
                <a:cs typeface="Courier New" panose="02070309020205020404" pitchFamily="49" charset="0"/>
              </a:rPr>
              <a:t> </a:t>
            </a:r>
            <a:r>
              <a:rPr lang="uk-UA" sz="2400" b="1" dirty="0" err="1">
                <a:latin typeface="Courier New" panose="02070309020205020404" pitchFamily="49" charset="0"/>
                <a:cs typeface="Courier New" panose="02070309020205020404" pitchFamily="49" charset="0"/>
              </a:rPr>
              <a:t>назва_бази_даних</a:t>
            </a:r>
            <a:r>
              <a:rPr lang="uk-UA" sz="2400" b="1" dirty="0">
                <a:latin typeface="Courier New" panose="02070309020205020404" pitchFamily="49" charset="0"/>
                <a:cs typeface="Courier New" panose="02070309020205020404" pitchFamily="49" charset="0"/>
              </a:rPr>
              <a:t> </a:t>
            </a:r>
            <a:r>
              <a:rPr lang="uk-UA" sz="2400" dirty="0">
                <a:latin typeface="Times New Roman" panose="02020603050405020304" pitchFamily="18" charset="0"/>
                <a:cs typeface="Times New Roman" panose="02020603050405020304" pitchFamily="18" charset="0"/>
              </a:rPr>
              <a:t>намагається створити базу даних, якщо на сервері відсутня </a:t>
            </a:r>
            <a:r>
              <a:rPr lang="uk-UA" sz="2400" dirty="0" err="1">
                <a:latin typeface="Times New Roman" panose="02020603050405020304" pitchFamily="18" charset="0"/>
                <a:cs typeface="Times New Roman" panose="02020603050405020304" pitchFamily="18" charset="0"/>
              </a:rPr>
              <a:t>бд</a:t>
            </a:r>
            <a:r>
              <a:rPr lang="uk-UA" sz="2400" dirty="0">
                <a:latin typeface="Times New Roman" panose="02020603050405020304" pitchFamily="18" charset="0"/>
                <a:cs typeface="Times New Roman" panose="02020603050405020304" pitchFamily="18" charset="0"/>
              </a:rPr>
              <a:t> з таким ім'ям.</a:t>
            </a:r>
          </a:p>
        </p:txBody>
      </p:sp>
      <p:sp>
        <p:nvSpPr>
          <p:cNvPr id="4" name="Rectangle 2">
            <a:extLst>
              <a:ext uri="{FF2B5EF4-FFF2-40B4-BE49-F238E27FC236}">
                <a16:creationId xmlns:a16="http://schemas.microsoft.com/office/drawing/2014/main" id="{E7BA3581-AE86-3126-97BE-488B9679CC3E}"/>
              </a:ext>
            </a:extLst>
          </p:cNvPr>
          <p:cNvSpPr>
            <a:spLocks noChangeArrowheads="1"/>
          </p:cNvSpPr>
          <p:nvPr/>
        </p:nvSpPr>
        <p:spPr bwMode="auto">
          <a:xfrm>
            <a:off x="953729" y="1968064"/>
            <a:ext cx="658674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CREATE</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DATABASE</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[IF </a:t>
            </a:r>
            <a:r>
              <a:rPr kumimoji="0" lang="uk-UA" altLang="uk-UA"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EXISTS]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імя_бази_даних</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endParaRPr kumimoji="0" lang="uk-UA" altLang="uk-UA" sz="4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453930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Заголовок 1">
            <a:extLst>
              <a:ext uri="{FF2B5EF4-FFF2-40B4-BE49-F238E27FC236}">
                <a16:creationId xmlns:a16="http://schemas.microsoft.com/office/drawing/2014/main" id="{B303A906-02BF-E38A-9767-06A17004A118}"/>
              </a:ext>
            </a:extLst>
          </p:cNvPr>
          <p:cNvSpPr>
            <a:spLocks noGrp="1"/>
          </p:cNvSpPr>
          <p:nvPr>
            <p:ph type="title"/>
          </p:nvPr>
        </p:nvSpPr>
        <p:spPr>
          <a:xfrm>
            <a:off x="0" y="1"/>
            <a:ext cx="12192000" cy="570270"/>
          </a:xfrm>
        </p:spPr>
        <p:txBody>
          <a:bodyPr>
            <a:normAutofit fontScale="90000"/>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Зовнішні ключі </a:t>
            </a:r>
            <a:r>
              <a:rPr lang="en-US" b="0" i="0" dirty="0">
                <a:solidFill>
                  <a:srgbClr val="252525"/>
                </a:solidFill>
                <a:effectLst/>
                <a:highlight>
                  <a:srgbClr val="FFFFFF"/>
                </a:highlight>
                <a:latin typeface="Times New Roman" panose="02020603050405020304" pitchFamily="18" charset="0"/>
                <a:cs typeface="Times New Roman" panose="02020603050405020304" pitchFamily="18" charset="0"/>
              </a:rPr>
              <a:t>FOREIGN KEY</a:t>
            </a:r>
            <a:endParaRPr lang="uk-UA"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AE6B50F-91B6-DC28-4A77-422F0F2A9BC0}"/>
              </a:ext>
            </a:extLst>
          </p:cNvPr>
          <p:cNvSpPr txBox="1"/>
          <p:nvPr/>
        </p:nvSpPr>
        <p:spPr>
          <a:xfrm>
            <a:off x="297426" y="570271"/>
            <a:ext cx="11597148" cy="400110"/>
          </a:xfrm>
          <a:prstGeom prst="rect">
            <a:avLst/>
          </a:prstGeom>
          <a:noFill/>
        </p:spPr>
        <p:txBody>
          <a:bodyPr wrap="square">
            <a:spAutoFit/>
          </a:bodyPr>
          <a:lstStyle/>
          <a:p>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визначимо</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дві</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зв'яжемо</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їх</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допомогою</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зовнішнього</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ключа:</a:t>
            </a:r>
            <a:endParaRPr lang="uk-UA" sz="2000" dirty="0">
              <a:latin typeface="Times New Roman" panose="02020603050405020304" pitchFamily="18" charset="0"/>
              <a:cs typeface="Times New Roman" panose="02020603050405020304" pitchFamily="18" charset="0"/>
            </a:endParaRPr>
          </a:p>
        </p:txBody>
      </p:sp>
      <p:sp>
        <p:nvSpPr>
          <p:cNvPr id="9" name="Rectangle 2">
            <a:extLst>
              <a:ext uri="{FF2B5EF4-FFF2-40B4-BE49-F238E27FC236}">
                <a16:creationId xmlns:a16="http://schemas.microsoft.com/office/drawing/2014/main" id="{EE3655AB-52DD-D9E6-EC38-8B704B4F4FB4}"/>
              </a:ext>
            </a:extLst>
          </p:cNvPr>
          <p:cNvSpPr>
            <a:spLocks noChangeArrowheads="1"/>
          </p:cNvSpPr>
          <p:nvPr/>
        </p:nvSpPr>
        <p:spPr bwMode="auto">
          <a:xfrm>
            <a:off x="297426" y="1052051"/>
            <a:ext cx="11130116"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PRIMARY KEY AUTO_INCREMENT,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Age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Phone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UNIQUE</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PRIMARY KEY AUTO_INCREMENT,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CustomerId</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CreatedAt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Date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FOREIGN KEY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CustomerId</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REFERENCES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26F4EDD7-D3A4-53F9-743F-91B14B55180F}"/>
              </a:ext>
            </a:extLst>
          </p:cNvPr>
          <p:cNvSpPr txBox="1"/>
          <p:nvPr/>
        </p:nvSpPr>
        <p:spPr>
          <a:xfrm>
            <a:off x="297426" y="5144229"/>
            <a:ext cx="11130116" cy="1323439"/>
          </a:xfrm>
          <a:prstGeom prst="rect">
            <a:avLst/>
          </a:prstGeom>
          <a:noFill/>
        </p:spPr>
        <p:txBody>
          <a:bodyPr wrap="square">
            <a:spAutoFit/>
          </a:bodyPr>
          <a:lstStyle/>
          <a:p>
            <a:r>
              <a:rPr lang="uk-UA" sz="2000" dirty="0">
                <a:latin typeface="Times New Roman" panose="02020603050405020304" pitchFamily="18" charset="0"/>
                <a:cs typeface="Times New Roman" panose="02020603050405020304" pitchFamily="18" charset="0"/>
              </a:rPr>
              <a:t>У цьому випадку визначено таблиці </a:t>
            </a:r>
            <a:r>
              <a:rPr lang="uk-UA" sz="2000" dirty="0" err="1">
                <a:latin typeface="Times New Roman" panose="02020603050405020304" pitchFamily="18" charset="0"/>
                <a:cs typeface="Times New Roman" panose="02020603050405020304" pitchFamily="18" charset="0"/>
              </a:rPr>
              <a:t>Customers</a:t>
            </a:r>
            <a:r>
              <a:rPr lang="uk-UA" sz="2000" dirty="0">
                <a:latin typeface="Times New Roman" panose="02020603050405020304" pitchFamily="18" charset="0"/>
                <a:cs typeface="Times New Roman" panose="02020603050405020304" pitchFamily="18" charset="0"/>
              </a:rPr>
              <a:t> та </a:t>
            </a:r>
            <a:r>
              <a:rPr lang="uk-UA" sz="2000" dirty="0" err="1">
                <a:latin typeface="Times New Roman" panose="02020603050405020304" pitchFamily="18" charset="0"/>
                <a:cs typeface="Times New Roman" panose="02020603050405020304" pitchFamily="18" charset="0"/>
              </a:rPr>
              <a:t>Orders</a:t>
            </a:r>
            <a:r>
              <a:rPr lang="uk-UA" sz="2000" dirty="0">
                <a:latin typeface="Times New Roman" panose="02020603050405020304" pitchFamily="18" charset="0"/>
                <a:cs typeface="Times New Roman" panose="02020603050405020304" pitchFamily="18" charset="0"/>
              </a:rPr>
              <a:t>. </a:t>
            </a:r>
            <a:r>
              <a:rPr lang="uk-UA" sz="2000" dirty="0" err="1">
                <a:latin typeface="Times New Roman" panose="02020603050405020304" pitchFamily="18" charset="0"/>
                <a:cs typeface="Times New Roman" panose="02020603050405020304" pitchFamily="18" charset="0"/>
              </a:rPr>
              <a:t>Customers</a:t>
            </a:r>
            <a:r>
              <a:rPr lang="uk-UA" sz="2000" dirty="0">
                <a:latin typeface="Times New Roman" panose="02020603050405020304" pitchFamily="18" charset="0"/>
                <a:cs typeface="Times New Roman" panose="02020603050405020304" pitchFamily="18" charset="0"/>
              </a:rPr>
              <a:t> є головним і представляє клієнта. </a:t>
            </a:r>
            <a:r>
              <a:rPr lang="uk-UA" sz="2000" dirty="0" err="1">
                <a:latin typeface="Times New Roman" panose="02020603050405020304" pitchFamily="18" charset="0"/>
                <a:cs typeface="Times New Roman" panose="02020603050405020304" pitchFamily="18" charset="0"/>
              </a:rPr>
              <a:t>Orders</a:t>
            </a:r>
            <a:r>
              <a:rPr lang="uk-UA" sz="2000" dirty="0">
                <a:latin typeface="Times New Roman" panose="02020603050405020304" pitchFamily="18" charset="0"/>
                <a:cs typeface="Times New Roman" panose="02020603050405020304" pitchFamily="18" charset="0"/>
              </a:rPr>
              <a:t> є залежною та представляє замовлення, зроблене клієнтом. Таблиця </a:t>
            </a:r>
            <a:r>
              <a:rPr lang="uk-UA" sz="2000" dirty="0" err="1">
                <a:latin typeface="Times New Roman" panose="02020603050405020304" pitchFamily="18" charset="0"/>
                <a:cs typeface="Times New Roman" panose="02020603050405020304" pitchFamily="18" charset="0"/>
              </a:rPr>
              <a:t>Orders</a:t>
            </a:r>
            <a:r>
              <a:rPr lang="uk-UA" sz="2000" dirty="0">
                <a:latin typeface="Times New Roman" panose="02020603050405020304" pitchFamily="18" charset="0"/>
                <a:cs typeface="Times New Roman" panose="02020603050405020304" pitchFamily="18" charset="0"/>
              </a:rPr>
              <a:t> через стовпець </a:t>
            </a:r>
            <a:r>
              <a:rPr lang="uk-UA" sz="2000" dirty="0" err="1">
                <a:latin typeface="Times New Roman" panose="02020603050405020304" pitchFamily="18" charset="0"/>
                <a:cs typeface="Times New Roman" panose="02020603050405020304" pitchFamily="18" charset="0"/>
              </a:rPr>
              <a:t>CustomerId</a:t>
            </a:r>
            <a:r>
              <a:rPr lang="uk-UA" sz="2000" dirty="0">
                <a:latin typeface="Times New Roman" panose="02020603050405020304" pitchFamily="18" charset="0"/>
                <a:cs typeface="Times New Roman" panose="02020603050405020304" pitchFamily="18" charset="0"/>
              </a:rPr>
              <a:t> пов'язана з таблицею </a:t>
            </a:r>
            <a:r>
              <a:rPr lang="uk-UA" sz="2000" dirty="0" err="1">
                <a:latin typeface="Times New Roman" panose="02020603050405020304" pitchFamily="18" charset="0"/>
                <a:cs typeface="Times New Roman" panose="02020603050405020304" pitchFamily="18" charset="0"/>
              </a:rPr>
              <a:t>Customers</a:t>
            </a:r>
            <a:r>
              <a:rPr lang="uk-UA" sz="2000" dirty="0">
                <a:latin typeface="Times New Roman" panose="02020603050405020304" pitchFamily="18" charset="0"/>
                <a:cs typeface="Times New Roman" panose="02020603050405020304" pitchFamily="18" charset="0"/>
              </a:rPr>
              <a:t> та її стовпцем </a:t>
            </a:r>
            <a:r>
              <a:rPr lang="uk-UA" sz="2000" dirty="0" err="1">
                <a:latin typeface="Times New Roman" panose="02020603050405020304" pitchFamily="18" charset="0"/>
                <a:cs typeface="Times New Roman" panose="02020603050405020304" pitchFamily="18" charset="0"/>
              </a:rPr>
              <a:t>Id</a:t>
            </a:r>
            <a:r>
              <a:rPr lang="uk-UA" sz="2000" dirty="0">
                <a:latin typeface="Times New Roman" panose="02020603050405020304" pitchFamily="18" charset="0"/>
                <a:cs typeface="Times New Roman" panose="02020603050405020304" pitchFamily="18" charset="0"/>
              </a:rPr>
              <a:t>. Тобто стовпець </a:t>
            </a:r>
            <a:r>
              <a:rPr lang="uk-UA" sz="2000" dirty="0" err="1">
                <a:latin typeface="Times New Roman" panose="02020603050405020304" pitchFamily="18" charset="0"/>
                <a:cs typeface="Times New Roman" panose="02020603050405020304" pitchFamily="18" charset="0"/>
              </a:rPr>
              <a:t>CustomerId</a:t>
            </a:r>
            <a:r>
              <a:rPr lang="uk-UA" sz="2000" dirty="0">
                <a:latin typeface="Times New Roman" panose="02020603050405020304" pitchFamily="18" charset="0"/>
                <a:cs typeface="Times New Roman" panose="02020603050405020304" pitchFamily="18" charset="0"/>
              </a:rPr>
              <a:t> є зовнішнім ключем, який свідчить про стовпець </a:t>
            </a:r>
            <a:r>
              <a:rPr lang="uk-UA" sz="2000" dirty="0" err="1">
                <a:latin typeface="Times New Roman" panose="02020603050405020304" pitchFamily="18" charset="0"/>
                <a:cs typeface="Times New Roman" panose="02020603050405020304" pitchFamily="18" charset="0"/>
              </a:rPr>
              <a:t>Id</a:t>
            </a:r>
            <a:r>
              <a:rPr lang="uk-UA" sz="2000" dirty="0">
                <a:latin typeface="Times New Roman" panose="02020603050405020304" pitchFamily="18" charset="0"/>
                <a:cs typeface="Times New Roman" panose="02020603050405020304" pitchFamily="18" charset="0"/>
              </a:rPr>
              <a:t> з таблиці </a:t>
            </a:r>
            <a:r>
              <a:rPr lang="uk-UA" sz="2000" dirty="0" err="1">
                <a:latin typeface="Times New Roman" panose="02020603050405020304" pitchFamily="18" charset="0"/>
                <a:cs typeface="Times New Roman" panose="02020603050405020304" pitchFamily="18" charset="0"/>
              </a:rPr>
              <a:t>Customers</a:t>
            </a:r>
            <a:r>
              <a:rPr lang="uk-UA"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36823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Заголовок 1">
            <a:extLst>
              <a:ext uri="{FF2B5EF4-FFF2-40B4-BE49-F238E27FC236}">
                <a16:creationId xmlns:a16="http://schemas.microsoft.com/office/drawing/2014/main" id="{370501A8-8B07-E7C2-F83F-9948136D4951}"/>
              </a:ext>
            </a:extLst>
          </p:cNvPr>
          <p:cNvSpPr>
            <a:spLocks noGrp="1"/>
          </p:cNvSpPr>
          <p:nvPr>
            <p:ph type="title"/>
          </p:nvPr>
        </p:nvSpPr>
        <p:spPr>
          <a:xfrm>
            <a:off x="0" y="1"/>
            <a:ext cx="12192000" cy="570270"/>
          </a:xfrm>
        </p:spPr>
        <p:txBody>
          <a:bodyPr>
            <a:normAutofit fontScale="90000"/>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Зовнішні ключі </a:t>
            </a:r>
            <a:r>
              <a:rPr lang="en-US" b="0" i="0" dirty="0">
                <a:solidFill>
                  <a:srgbClr val="252525"/>
                </a:solidFill>
                <a:effectLst/>
                <a:highlight>
                  <a:srgbClr val="FFFFFF"/>
                </a:highlight>
                <a:latin typeface="Times New Roman" panose="02020603050405020304" pitchFamily="18" charset="0"/>
                <a:cs typeface="Times New Roman" panose="02020603050405020304" pitchFamily="18" charset="0"/>
              </a:rPr>
              <a:t>FOREIGN KEY</a:t>
            </a:r>
            <a:endParaRPr lang="uk-UA"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1371936-E563-25B4-73DB-5596C2066834}"/>
              </a:ext>
            </a:extLst>
          </p:cNvPr>
          <p:cNvSpPr txBox="1"/>
          <p:nvPr/>
        </p:nvSpPr>
        <p:spPr>
          <a:xfrm>
            <a:off x="353961" y="570271"/>
            <a:ext cx="11415252"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допомогою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оператора CONSTRAINT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встановити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ім'я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обмеження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зовнішнього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ключа:</a:t>
            </a:r>
            <a:endParaRPr lang="uk-UA" sz="2400" dirty="0">
              <a:latin typeface="Times New Roman" panose="02020603050405020304" pitchFamily="18" charset="0"/>
              <a:cs typeface="Times New Roman" panose="02020603050405020304" pitchFamily="18" charset="0"/>
            </a:endParaRPr>
          </a:p>
        </p:txBody>
      </p:sp>
      <p:sp>
        <p:nvSpPr>
          <p:cNvPr id="10" name="Rectangle 2">
            <a:extLst>
              <a:ext uri="{FF2B5EF4-FFF2-40B4-BE49-F238E27FC236}">
                <a16:creationId xmlns:a16="http://schemas.microsoft.com/office/drawing/2014/main" id="{2A219493-63F0-A998-3722-AE2CF16FA76C}"/>
              </a:ext>
            </a:extLst>
          </p:cNvPr>
          <p:cNvSpPr>
            <a:spLocks noChangeArrowheads="1"/>
          </p:cNvSpPr>
          <p:nvPr/>
        </p:nvSpPr>
        <p:spPr bwMode="auto">
          <a:xfrm>
            <a:off x="422787" y="1401268"/>
            <a:ext cx="12123174"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Orders</a:t>
            </a:r>
            <a:endParaRPr kumimoji="0" lang="uk-UA" altLang="uk-UA"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 PRIMARY KEY AUTO_INCREMENT,</a:t>
            </a:r>
            <a:endParaRPr kumimoji="0" lang="uk-UA" altLang="uk-UA"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CustomerId INT,</a:t>
            </a:r>
            <a:endParaRPr kumimoji="0" lang="uk-UA" altLang="uk-UA"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CreatedAt Date,</a:t>
            </a:r>
            <a:endParaRPr kumimoji="0" lang="uk-UA" altLang="uk-UA"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CONSTRAINT orders_custonmers_fk </a:t>
            </a:r>
            <a:endParaRPr kumimoji="0" lang="uk-UA" altLang="uk-UA"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FOREIGN KEY (CustomerId)  REFERENCES Customers (Id)</a:t>
            </a:r>
            <a:endParaRPr kumimoji="0" lang="uk-UA" altLang="uk-UA"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477279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A9DA5F3C-7C43-1D16-DF62-42310FCC5A06}"/>
              </a:ext>
            </a:extLst>
          </p:cNvPr>
          <p:cNvSpPr>
            <a:spLocks noGrp="1"/>
          </p:cNvSpPr>
          <p:nvPr>
            <p:ph type="title"/>
          </p:nvPr>
        </p:nvSpPr>
        <p:spPr>
          <a:xfrm>
            <a:off x="0" y="1"/>
            <a:ext cx="12192000" cy="570270"/>
          </a:xfrm>
        </p:spPr>
        <p:txBody>
          <a:bodyPr>
            <a:normAutofit fontScale="90000"/>
          </a:bodyPr>
          <a:lstStyle/>
          <a:p>
            <a:pPr algn="ctr"/>
            <a:r>
              <a:rPr lang="en-US" i="0" dirty="0">
                <a:solidFill>
                  <a:srgbClr val="000000"/>
                </a:solidFill>
                <a:effectLst/>
                <a:latin typeface="Times New Roman" panose="02020603050405020304" pitchFamily="18" charset="0"/>
                <a:cs typeface="Times New Roman" panose="02020603050405020304" pitchFamily="18" charset="0"/>
              </a:rPr>
              <a:t>ON DELETE </a:t>
            </a:r>
            <a:r>
              <a:rPr lang="uk-UA" i="0" dirty="0">
                <a:solidFill>
                  <a:srgbClr val="000000"/>
                </a:solidFill>
                <a:effectLst/>
                <a:latin typeface="Times New Roman" panose="02020603050405020304" pitchFamily="18" charset="0"/>
                <a:cs typeface="Times New Roman" panose="02020603050405020304" pitchFamily="18" charset="0"/>
              </a:rPr>
              <a:t>і </a:t>
            </a:r>
            <a:r>
              <a:rPr lang="en-US" i="0" dirty="0">
                <a:solidFill>
                  <a:srgbClr val="000000"/>
                </a:solidFill>
                <a:effectLst/>
                <a:latin typeface="Times New Roman" panose="02020603050405020304" pitchFamily="18" charset="0"/>
                <a:cs typeface="Times New Roman" panose="02020603050405020304" pitchFamily="18" charset="0"/>
              </a:rPr>
              <a:t>ON UPDATE</a:t>
            </a:r>
          </a:p>
        </p:txBody>
      </p:sp>
      <p:sp>
        <p:nvSpPr>
          <p:cNvPr id="6" name="TextBox 5">
            <a:extLst>
              <a:ext uri="{FF2B5EF4-FFF2-40B4-BE49-F238E27FC236}">
                <a16:creationId xmlns:a16="http://schemas.microsoft.com/office/drawing/2014/main" id="{36BD3553-8034-F6EE-4717-95625D24100C}"/>
              </a:ext>
            </a:extLst>
          </p:cNvPr>
          <p:cNvSpPr txBox="1"/>
          <p:nvPr/>
        </p:nvSpPr>
        <p:spPr>
          <a:xfrm>
            <a:off x="68825" y="570271"/>
            <a:ext cx="11838039" cy="5632311"/>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За допомогою виразів ON DELETE та ON UPDATE можна встановити дії, які виконуються відповідно при видаленні та зміні зв'язаного рядка з головної таблиці. Як дія можуть використовуватися такі опції: </a:t>
            </a:r>
          </a:p>
          <a:p>
            <a:pPr marL="342900" indent="-342900">
              <a:buFontTx/>
              <a:buChar char="-"/>
            </a:pPr>
            <a:r>
              <a:rPr lang="uk-UA" sz="2400" dirty="0">
                <a:latin typeface="Times New Roman" panose="02020603050405020304" pitchFamily="18" charset="0"/>
                <a:cs typeface="Times New Roman" panose="02020603050405020304" pitchFamily="18" charset="0"/>
              </a:rPr>
              <a:t>CASCADE: автоматично видаляє або змінює рядки із залежної таблиці при видаленні або зміні зв'язаних рядків у головній таблиці. </a:t>
            </a:r>
          </a:p>
          <a:p>
            <a:pPr marL="342900" indent="-342900">
              <a:buFontTx/>
              <a:buChar char="-"/>
            </a:pPr>
            <a:r>
              <a:rPr lang="uk-UA" sz="2400" dirty="0">
                <a:latin typeface="Times New Roman" panose="02020603050405020304" pitchFamily="18" charset="0"/>
                <a:cs typeface="Times New Roman" panose="02020603050405020304" pitchFamily="18" charset="0"/>
              </a:rPr>
              <a:t>SET NULL: при видаленні або оновленні зв'язаного рядка з головної таблиці встановлює значення NULL для стовпця зовнішнього ключа. (У цьому випадку стовпець зовнішнього ключа повинен підтримувати установку NULL) </a:t>
            </a:r>
          </a:p>
          <a:p>
            <a:pPr marL="342900" indent="-342900">
              <a:buFontTx/>
              <a:buChar char="-"/>
            </a:pPr>
            <a:r>
              <a:rPr lang="uk-UA" sz="2400" dirty="0">
                <a:latin typeface="Times New Roman" panose="02020603050405020304" pitchFamily="18" charset="0"/>
                <a:cs typeface="Times New Roman" panose="02020603050405020304" pitchFamily="18" charset="0"/>
              </a:rPr>
              <a:t>RESTRICT: відхиляє видалення або зміну рядків у головній таблиці за наявності зв'язаних рядків у залежній таблиці. </a:t>
            </a:r>
          </a:p>
          <a:p>
            <a:pPr marL="342900" indent="-342900">
              <a:buFontTx/>
              <a:buChar char="-"/>
            </a:pPr>
            <a:r>
              <a:rPr lang="uk-UA" sz="2400" dirty="0">
                <a:latin typeface="Times New Roman" panose="02020603050405020304" pitchFamily="18" charset="0"/>
                <a:cs typeface="Times New Roman" panose="02020603050405020304" pitchFamily="18" charset="0"/>
              </a:rPr>
              <a:t>NO ACTION: те саме, що й RESTRICT. SET DEFAULT: при видаленні зв'язаного рядка з головної таблиці встановлює для стовпчика зовнішнього ключа значення за промовчанням, яке задається за допомогою атрибути DEFAULT. </a:t>
            </a:r>
          </a:p>
          <a:p>
            <a:r>
              <a:rPr lang="uk-UA" sz="2400" dirty="0">
                <a:latin typeface="Times New Roman" panose="02020603050405020304" pitchFamily="18" charset="0"/>
                <a:cs typeface="Times New Roman" panose="02020603050405020304" pitchFamily="18" charset="0"/>
              </a:rPr>
              <a:t>Незважаючи на те, що ця опція в принципі доступна, проте двигун </a:t>
            </a:r>
            <a:r>
              <a:rPr lang="uk-UA" sz="2400" dirty="0" err="1">
                <a:latin typeface="Times New Roman" panose="02020603050405020304" pitchFamily="18" charset="0"/>
                <a:cs typeface="Times New Roman" panose="02020603050405020304" pitchFamily="18" charset="0"/>
              </a:rPr>
              <a:t>InnoDB</a:t>
            </a:r>
            <a:r>
              <a:rPr lang="uk-UA" sz="2400" dirty="0">
                <a:latin typeface="Times New Roman" panose="02020603050405020304" pitchFamily="18" charset="0"/>
                <a:cs typeface="Times New Roman" panose="02020603050405020304" pitchFamily="18" charset="0"/>
              </a:rPr>
              <a:t> не підтримує цей вираз.</a:t>
            </a:r>
          </a:p>
        </p:txBody>
      </p:sp>
    </p:spTree>
    <p:extLst>
      <p:ext uri="{BB962C8B-B14F-4D97-AF65-F5344CB8AC3E}">
        <p14:creationId xmlns:p14="http://schemas.microsoft.com/office/powerpoint/2010/main" val="1377572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3595521E-0330-5918-74C9-91C057D42B60}"/>
              </a:ext>
            </a:extLst>
          </p:cNvPr>
          <p:cNvSpPr txBox="1">
            <a:spLocks/>
          </p:cNvSpPr>
          <p:nvPr/>
        </p:nvSpPr>
        <p:spPr>
          <a:xfrm>
            <a:off x="0" y="1"/>
            <a:ext cx="12192000" cy="570270"/>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Каскадне видалення</a:t>
            </a:r>
          </a:p>
        </p:txBody>
      </p:sp>
      <p:sp>
        <p:nvSpPr>
          <p:cNvPr id="6" name="TextBox 5">
            <a:extLst>
              <a:ext uri="{FF2B5EF4-FFF2-40B4-BE49-F238E27FC236}">
                <a16:creationId xmlns:a16="http://schemas.microsoft.com/office/drawing/2014/main" id="{4D85394E-62C0-D359-430A-7BE62EE56549}"/>
              </a:ext>
            </a:extLst>
          </p:cNvPr>
          <p:cNvSpPr txBox="1"/>
          <p:nvPr/>
        </p:nvSpPr>
        <p:spPr>
          <a:xfrm>
            <a:off x="265471" y="501048"/>
            <a:ext cx="11602064" cy="1200329"/>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Каскадне видалення дозволяє при видаленні рядка з головної таблиці автоматично видалити всі зв'язані рядки із залежної таблиці. Для цього застосовується опція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CASCADE:</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01F2FFE1-B11D-6CB1-7BDB-04E65356F4EE}"/>
              </a:ext>
            </a:extLst>
          </p:cNvPr>
          <p:cNvSpPr>
            <a:spLocks noChangeArrowheads="1"/>
          </p:cNvSpPr>
          <p:nvPr/>
        </p:nvSpPr>
        <p:spPr bwMode="auto">
          <a:xfrm>
            <a:off x="324465" y="1793376"/>
            <a:ext cx="1186753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Orders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 PRIMARY KEY AUTO_INCREMENT,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CustomerId INT,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CreatedAt Date,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FOREIGN KEY (CustomerId) REFERENCES Customers (Id) ON DELETE CASCADE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40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1FA89406-258B-C80E-F8E9-A071916D1602}"/>
              </a:ext>
            </a:extLst>
          </p:cNvPr>
          <p:cNvSpPr txBox="1"/>
          <p:nvPr/>
        </p:nvSpPr>
        <p:spPr>
          <a:xfrm>
            <a:off x="265471" y="3939810"/>
            <a:ext cx="11602064" cy="1938992"/>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Так само працює і вираз ON UPDATE CASCADE. При зміні первинного ключа автоматично зміниться значення пов'язаного з ним зовнішнього ключа. Однак оскільки первинні ключі змінюються дуже </a:t>
            </a:r>
            <a:r>
              <a:rPr lang="uk-UA" sz="2400" dirty="0" err="1">
                <a:latin typeface="Times New Roman" panose="02020603050405020304" pitchFamily="18" charset="0"/>
                <a:cs typeface="Times New Roman" panose="02020603050405020304" pitchFamily="18" charset="0"/>
              </a:rPr>
              <a:t>рідко</a:t>
            </a:r>
            <a:r>
              <a:rPr lang="uk-UA" sz="2400" dirty="0">
                <a:latin typeface="Times New Roman" panose="02020603050405020304" pitchFamily="18" charset="0"/>
                <a:cs typeface="Times New Roman" panose="02020603050405020304" pitchFamily="18" charset="0"/>
              </a:rPr>
              <a:t>, та й з принципу не рекомендується використовувати як первинні ключі стовпці зі змінними значеннями, то на практиці вираз ON UPDATE використовується </a:t>
            </a:r>
            <a:r>
              <a:rPr lang="uk-UA" sz="2400" dirty="0" err="1">
                <a:latin typeface="Times New Roman" panose="02020603050405020304" pitchFamily="18" charset="0"/>
                <a:cs typeface="Times New Roman" panose="02020603050405020304" pitchFamily="18" charset="0"/>
              </a:rPr>
              <a:t>рідко</a:t>
            </a:r>
            <a:r>
              <a:rPr lang="uk-UA"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261685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CB734372-F4FB-D9F9-FCDF-21EE4A04BE41}"/>
              </a:ext>
            </a:extLst>
          </p:cNvPr>
          <p:cNvSpPr txBox="1">
            <a:spLocks/>
          </p:cNvSpPr>
          <p:nvPr/>
        </p:nvSpPr>
        <p:spPr>
          <a:xfrm>
            <a:off x="0" y="1"/>
            <a:ext cx="12192000" cy="570270"/>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b="0" i="0" dirty="0">
                <a:solidFill>
                  <a:srgbClr val="252525"/>
                </a:solidFill>
                <a:effectLst/>
                <a:latin typeface="Times New Roman" panose="02020603050405020304" pitchFamily="18" charset="0"/>
                <a:cs typeface="Times New Roman" panose="02020603050405020304" pitchFamily="18" charset="0"/>
              </a:rPr>
              <a:t>Встановлення </a:t>
            </a:r>
            <a:r>
              <a:rPr lang="en-US" b="0" i="0" dirty="0">
                <a:solidFill>
                  <a:srgbClr val="252525"/>
                </a:solidFill>
                <a:effectLst/>
                <a:latin typeface="Times New Roman" panose="02020603050405020304" pitchFamily="18" charset="0"/>
                <a:cs typeface="Times New Roman" panose="02020603050405020304" pitchFamily="18" charset="0"/>
              </a:rPr>
              <a:t>NULL</a:t>
            </a:r>
            <a:endParaRPr lang="uk-UA" b="0" i="0" dirty="0">
              <a:solidFill>
                <a:srgbClr val="252525"/>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5D63987-7E5A-FDE1-12FE-6E89F910BCF7}"/>
              </a:ext>
            </a:extLst>
          </p:cNvPr>
          <p:cNvSpPr txBox="1"/>
          <p:nvPr/>
        </p:nvSpPr>
        <p:spPr>
          <a:xfrm>
            <a:off x="285135" y="570271"/>
            <a:ext cx="11582400" cy="954107"/>
          </a:xfrm>
          <a:prstGeom prst="rect">
            <a:avLst/>
          </a:prstGeom>
          <a:noFill/>
        </p:spPr>
        <p:txBody>
          <a:bodyPr wrap="square">
            <a:spAutoFit/>
          </a:bodyPr>
          <a:lstStyle/>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У разі встановлення для зовнішнього ключа опції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SET NULL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необхідно, щоб стовпець зовнішнього ключа допускав значення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NULL:</a:t>
            </a:r>
            <a:endParaRPr lang="uk-UA" sz="28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BE927380-DC68-DD12-917A-9AD9E89BE2D5}"/>
              </a:ext>
            </a:extLst>
          </p:cNvPr>
          <p:cNvSpPr>
            <a:spLocks noChangeArrowheads="1"/>
          </p:cNvSpPr>
          <p:nvPr/>
        </p:nvSpPr>
        <p:spPr bwMode="auto">
          <a:xfrm>
            <a:off x="324465" y="1616341"/>
            <a:ext cx="11661058"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Orders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 PRIMARY KEY AUTO_INCREMENT,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CustomerId INT,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CreatedAt Date,</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FOREIGN KEY (CustomerId) REFERENCES Customers (Id) ON DELETE SET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176284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9D224A-FEAF-076C-0BE4-2815F95FD923}"/>
              </a:ext>
            </a:extLst>
          </p:cNvPr>
          <p:cNvSpPr>
            <a:spLocks noGrp="1"/>
          </p:cNvSpPr>
          <p:nvPr>
            <p:ph type="title"/>
          </p:nvPr>
        </p:nvSpPr>
        <p:spPr>
          <a:xfrm>
            <a:off x="0" y="1"/>
            <a:ext cx="12192000" cy="442451"/>
          </a:xfrm>
        </p:spPr>
        <p:txBody>
          <a:bodyPr>
            <a:normAutofit fontScale="90000"/>
          </a:bodyPr>
          <a:lstStyle/>
          <a:p>
            <a:pPr algn="ctr"/>
            <a:r>
              <a:rPr lang="uk-UA" b="0" i="0" dirty="0">
                <a:solidFill>
                  <a:srgbClr val="252525"/>
                </a:solidFill>
                <a:effectLst/>
                <a:latin typeface="Times New Roman" panose="02020603050405020304" pitchFamily="18" charset="0"/>
                <a:cs typeface="Times New Roman" panose="02020603050405020304" pitchFamily="18" charset="0"/>
              </a:rPr>
              <a:t>Зміна таблиць та стовпців</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171FFEA-3B49-BB3B-71CF-D8FEC1F5EB42}"/>
              </a:ext>
            </a:extLst>
          </p:cNvPr>
          <p:cNvSpPr txBox="1"/>
          <p:nvPr/>
        </p:nvSpPr>
        <p:spPr>
          <a:xfrm>
            <a:off x="353961" y="462117"/>
            <a:ext cx="11484077"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Якщо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вже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була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створена, і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її</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необхідно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змінити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 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цього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застосовується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команда ALTER TABLE.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Її</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скорочений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формальний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синтаксис:</a:t>
            </a:r>
            <a:endParaRPr lang="uk-UA" sz="24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FB7F6331-1012-4A78-0912-1941339E7D78}"/>
              </a:ext>
            </a:extLst>
          </p:cNvPr>
          <p:cNvSpPr>
            <a:spLocks noChangeArrowheads="1"/>
          </p:cNvSpPr>
          <p:nvPr/>
        </p:nvSpPr>
        <p:spPr bwMode="auto">
          <a:xfrm>
            <a:off x="353961" y="1410070"/>
            <a:ext cx="12378813"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ALTER TABLE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назва_таблиці</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ADD назва _стовбця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тип_данних_стовбця</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атрибут</a:t>
            </a:r>
            <a:r>
              <a:rPr lang="uk-UA" altLang="uk-UA" sz="1600" dirty="0" err="1">
                <a:solidFill>
                  <a:srgbClr val="000000"/>
                </a:solidFill>
                <a:highlight>
                  <a:srgbClr val="C0C0C0"/>
                </a:highlight>
                <a:latin typeface="Courier New" panose="02070309020205020404" pitchFamily="49" charset="0"/>
                <a:cs typeface="Courier New" panose="02070309020205020404" pitchFamily="49" charset="0"/>
              </a:rPr>
              <a:t>и</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_стовбця</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DROP COLUMN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назва_стовбця</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MODIFY COLUMN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назва_стовбця</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тип_данних_стовбця</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атрибути_стовбця</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ALTER COLUMN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назва_сто</a:t>
            </a:r>
            <a:r>
              <a:rPr lang="uk-UA" altLang="uk-UA" sz="1600" dirty="0" err="1">
                <a:solidFill>
                  <a:srgbClr val="000000"/>
                </a:solidFill>
                <a:highlight>
                  <a:srgbClr val="C0C0C0"/>
                </a:highlight>
                <a:latin typeface="Courier New" panose="02070309020205020404" pitchFamily="49" charset="0"/>
                <a:cs typeface="Courier New" panose="02070309020205020404" pitchFamily="49" charset="0"/>
              </a:rPr>
              <a:t>в</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бця</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SET DEFAULT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значення_по_замовченню</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ADD [CONSTRAINT]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визначення_обмеження</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DROP [CONSTRAINT]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імя_обмеження</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3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20DCCD09-6CCA-067F-62E8-5F013435D244}"/>
              </a:ext>
            </a:extLst>
          </p:cNvPr>
          <p:cNvSpPr txBox="1"/>
          <p:nvPr/>
        </p:nvSpPr>
        <p:spPr>
          <a:xfrm>
            <a:off x="353960" y="3454906"/>
            <a:ext cx="11484077" cy="1200329"/>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Взагалі ця команда підтримує набагато більше опцій та можливостей. Усі їх можна переглянути в документації. Розглянемо лише основні сценарії, з якими ми можемо зіткнутися.</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10194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73D04215-40E2-D3E7-098C-E7FB6AD64CF5}"/>
              </a:ext>
            </a:extLst>
          </p:cNvPr>
          <p:cNvSpPr txBox="1">
            <a:spLocks/>
          </p:cNvSpPr>
          <p:nvPr/>
        </p:nvSpPr>
        <p:spPr>
          <a:xfrm>
            <a:off x="137650" y="1"/>
            <a:ext cx="12054349" cy="635479"/>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latin typeface="Times New Roman" panose="02020603050405020304" pitchFamily="18" charset="0"/>
                <a:cs typeface="Times New Roman" panose="02020603050405020304" pitchFamily="18" charset="0"/>
              </a:rPr>
              <a:t>Додавання нового стовбця</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D1830FF-9FBD-45F3-8962-DFA2CF9A43A4}"/>
              </a:ext>
            </a:extLst>
          </p:cNvPr>
          <p:cNvSpPr txBox="1"/>
          <p:nvPr/>
        </p:nvSpPr>
        <p:spPr>
          <a:xfrm>
            <a:off x="324465" y="635480"/>
            <a:ext cx="9409470" cy="523220"/>
          </a:xfrm>
          <a:prstGeom prst="rect">
            <a:avLst/>
          </a:prstGeom>
          <a:noFill/>
        </p:spPr>
        <p:txBody>
          <a:bodyPr wrap="square">
            <a:spAutoFit/>
          </a:bodyPr>
          <a:lstStyle/>
          <a:p>
            <a:r>
              <a:rPr lang="uk-UA"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Додамо</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до таблиці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Customers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новий стовпець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Address:</a:t>
            </a:r>
            <a:endParaRPr lang="uk-UA" sz="28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AC6CD2C1-DEED-704E-F8AB-A3B1ACCB9903}"/>
              </a:ext>
            </a:extLst>
          </p:cNvPr>
          <p:cNvSpPr>
            <a:spLocks noChangeArrowheads="1"/>
          </p:cNvSpPr>
          <p:nvPr/>
        </p:nvSpPr>
        <p:spPr bwMode="auto">
          <a:xfrm>
            <a:off x="403123" y="1259398"/>
            <a:ext cx="1205434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ALTER TABLE Customers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ADD Address VARCHAR(50)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65219F41-467C-A7F9-972F-A8211FE7B679}"/>
              </a:ext>
            </a:extLst>
          </p:cNvPr>
          <p:cNvSpPr txBox="1"/>
          <p:nvPr/>
        </p:nvSpPr>
        <p:spPr>
          <a:xfrm>
            <a:off x="329381" y="1975646"/>
            <a:ext cx="11533238" cy="954107"/>
          </a:xfrm>
          <a:prstGeom prst="rect">
            <a:avLst/>
          </a:prstGeom>
          <a:noFill/>
        </p:spPr>
        <p:txBody>
          <a:bodyPr wrap="square">
            <a:spAutoFit/>
          </a:bodyPr>
          <a:lstStyle/>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У цьому випадку стовпець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Address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має тип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VARCHAR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і визначено атрибут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NULL.</a:t>
            </a:r>
            <a:endParaRPr lang="uk-UA" sz="2800" dirty="0">
              <a:latin typeface="Times New Roman" panose="02020603050405020304" pitchFamily="18" charset="0"/>
              <a:cs typeface="Times New Roman" panose="02020603050405020304" pitchFamily="18" charset="0"/>
            </a:endParaRPr>
          </a:p>
        </p:txBody>
      </p:sp>
      <p:sp>
        <p:nvSpPr>
          <p:cNvPr id="10" name="Заголовок 1">
            <a:extLst>
              <a:ext uri="{FF2B5EF4-FFF2-40B4-BE49-F238E27FC236}">
                <a16:creationId xmlns:a16="http://schemas.microsoft.com/office/drawing/2014/main" id="{6473382B-D289-9B11-C7F2-A80669A6BBC5}"/>
              </a:ext>
            </a:extLst>
          </p:cNvPr>
          <p:cNvSpPr txBox="1">
            <a:spLocks/>
          </p:cNvSpPr>
          <p:nvPr/>
        </p:nvSpPr>
        <p:spPr>
          <a:xfrm>
            <a:off x="-1" y="3409076"/>
            <a:ext cx="12192000" cy="635479"/>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latin typeface="Times New Roman" panose="02020603050405020304" pitchFamily="18" charset="0"/>
                <a:cs typeface="Times New Roman" panose="02020603050405020304" pitchFamily="18" charset="0"/>
              </a:rPr>
              <a:t>Видалення стовбця</a:t>
            </a:r>
            <a:endParaRPr lang="uk-UA"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10585A4-F5F9-E172-7A15-82FD01546CAD}"/>
              </a:ext>
            </a:extLst>
          </p:cNvPr>
          <p:cNvSpPr txBox="1"/>
          <p:nvPr/>
        </p:nvSpPr>
        <p:spPr>
          <a:xfrm>
            <a:off x="324464" y="4141434"/>
            <a:ext cx="7855974" cy="523220"/>
          </a:xfrm>
          <a:prstGeom prst="rect">
            <a:avLst/>
          </a:prstGeom>
          <a:noFill/>
        </p:spPr>
        <p:txBody>
          <a:bodyPr wrap="square">
            <a:spAutoFit/>
          </a:bodyPr>
          <a:lstStyle/>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Видалимо стовпець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Address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з таблиці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Customers:</a:t>
            </a:r>
            <a:endParaRPr lang="uk-UA" sz="2800" dirty="0">
              <a:latin typeface="Times New Roman" panose="02020603050405020304" pitchFamily="18" charset="0"/>
              <a:cs typeface="Times New Roman" panose="02020603050405020304" pitchFamily="18" charset="0"/>
            </a:endParaRPr>
          </a:p>
        </p:txBody>
      </p:sp>
      <p:sp>
        <p:nvSpPr>
          <p:cNvPr id="13" name="Rectangle 3">
            <a:extLst>
              <a:ext uri="{FF2B5EF4-FFF2-40B4-BE49-F238E27FC236}">
                <a16:creationId xmlns:a16="http://schemas.microsoft.com/office/drawing/2014/main" id="{31E1C667-36B1-4B84-A3AF-956B5D2009E1}"/>
              </a:ext>
            </a:extLst>
          </p:cNvPr>
          <p:cNvSpPr>
            <a:spLocks noChangeArrowheads="1"/>
          </p:cNvSpPr>
          <p:nvPr/>
        </p:nvSpPr>
        <p:spPr bwMode="auto">
          <a:xfrm>
            <a:off x="403122" y="4822360"/>
            <a:ext cx="1178887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ALTER TABLE Customers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DROP COLUMN Address;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33423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25B9DF-5F58-DFB3-A504-E28D487C5D44}"/>
              </a:ext>
            </a:extLst>
          </p:cNvPr>
          <p:cNvSpPr>
            <a:spLocks noGrp="1"/>
          </p:cNvSpPr>
          <p:nvPr>
            <p:ph type="title"/>
          </p:nvPr>
        </p:nvSpPr>
        <p:spPr>
          <a:xfrm>
            <a:off x="0" y="1"/>
            <a:ext cx="12192000" cy="855405"/>
          </a:xfrm>
        </p:spPr>
        <p:txBody>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Зміна значення по замовченню</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EE002A1-5B75-D884-AE50-A71C12AFC893}"/>
              </a:ext>
            </a:extLst>
          </p:cNvPr>
          <p:cNvSpPr txBox="1"/>
          <p:nvPr/>
        </p:nvSpPr>
        <p:spPr>
          <a:xfrm>
            <a:off x="265471" y="855406"/>
            <a:ext cx="10500852" cy="954107"/>
          </a:xfrm>
          <a:prstGeom prst="rect">
            <a:avLst/>
          </a:prstGeom>
          <a:noFill/>
        </p:spPr>
        <p:txBody>
          <a:bodyPr wrap="square">
            <a:spAutoFit/>
          </a:bodyPr>
          <a:lstStyle/>
          <a:p>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Встановимо</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в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Customers</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стовпця</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Age</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значення</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замовчуванням</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22:</a:t>
            </a:r>
            <a:endParaRPr lang="uk-UA" sz="28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C3EE28FE-80EF-1E5F-821A-3DE5F605F08C}"/>
              </a:ext>
            </a:extLst>
          </p:cNvPr>
          <p:cNvSpPr>
            <a:spLocks noChangeArrowheads="1"/>
          </p:cNvSpPr>
          <p:nvPr/>
        </p:nvSpPr>
        <p:spPr bwMode="auto">
          <a:xfrm>
            <a:off x="265471" y="2041644"/>
            <a:ext cx="1137592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ALTER TABLE Customers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ALTER COLUMN Age SET DEFAULT 22;</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7" name="Заголовок 1">
            <a:extLst>
              <a:ext uri="{FF2B5EF4-FFF2-40B4-BE49-F238E27FC236}">
                <a16:creationId xmlns:a16="http://schemas.microsoft.com/office/drawing/2014/main" id="{9EE9320B-99E2-5F07-099E-D1ED4A272137}"/>
              </a:ext>
            </a:extLst>
          </p:cNvPr>
          <p:cNvSpPr txBox="1">
            <a:spLocks/>
          </p:cNvSpPr>
          <p:nvPr/>
        </p:nvSpPr>
        <p:spPr>
          <a:xfrm>
            <a:off x="0" y="2864920"/>
            <a:ext cx="12192000" cy="855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Зміна типу стовбця</a:t>
            </a:r>
            <a:endParaRPr lang="uk-UA"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3AF32AE-38A5-B4D0-2D88-89E42E0ABC04}"/>
              </a:ext>
            </a:extLst>
          </p:cNvPr>
          <p:cNvSpPr txBox="1"/>
          <p:nvPr/>
        </p:nvSpPr>
        <p:spPr>
          <a:xfrm>
            <a:off x="265470" y="3852402"/>
            <a:ext cx="11611897" cy="954107"/>
          </a:xfrm>
          <a:prstGeom prst="rect">
            <a:avLst/>
          </a:prstGeom>
          <a:noFill/>
        </p:spPr>
        <p:txBody>
          <a:bodyPr wrap="square">
            <a:spAutoFit/>
          </a:bodyPr>
          <a:lstStyle/>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Змінимо в таблиці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Customers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тип даних стовпця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FirstName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на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CHAR(100)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і встановимо для нього атрибут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NULL:</a:t>
            </a:r>
            <a:endParaRPr lang="uk-UA" sz="2800" dirty="0">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9139990F-8DFA-CF3E-1F70-C480CCB67AC9}"/>
              </a:ext>
            </a:extLst>
          </p:cNvPr>
          <p:cNvSpPr>
            <a:spLocks noChangeArrowheads="1"/>
          </p:cNvSpPr>
          <p:nvPr/>
        </p:nvSpPr>
        <p:spPr bwMode="auto">
          <a:xfrm>
            <a:off x="363794" y="4846253"/>
            <a:ext cx="1182820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ALTER TABLE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MODIFY COLUMN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CHAR(100)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46534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ABEBD7-8BAF-64B5-C0EF-452DAF8D77B6}"/>
              </a:ext>
            </a:extLst>
          </p:cNvPr>
          <p:cNvSpPr>
            <a:spLocks noGrp="1"/>
          </p:cNvSpPr>
          <p:nvPr>
            <p:ph type="title"/>
          </p:nvPr>
        </p:nvSpPr>
        <p:spPr>
          <a:xfrm>
            <a:off x="0" y="1"/>
            <a:ext cx="12192000" cy="786580"/>
          </a:xfrm>
        </p:spPr>
        <p:txBody>
          <a:bodyPr>
            <a:normAutofit/>
          </a:bodyPr>
          <a:lstStyle/>
          <a:p>
            <a:pPr algn="ctr"/>
            <a:r>
              <a:rPr lang="ru-RU"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Додавання</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та </a:t>
            </a:r>
            <a:r>
              <a:rPr lang="ru-RU"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видалення</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зовнішнього</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ключа</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7383303-BABB-CA37-B1CE-76F5E66DA297}"/>
              </a:ext>
            </a:extLst>
          </p:cNvPr>
          <p:cNvSpPr txBox="1"/>
          <p:nvPr/>
        </p:nvSpPr>
        <p:spPr>
          <a:xfrm>
            <a:off x="324463" y="900951"/>
            <a:ext cx="10982633" cy="461665"/>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Нехай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спочатку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бази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буде додано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дві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ніяк</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пов'язані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57398BAA-EF74-3F22-C7DC-7316B7D2EA3A}"/>
              </a:ext>
            </a:extLst>
          </p:cNvPr>
          <p:cNvSpPr>
            <a:spLocks noChangeArrowheads="1"/>
          </p:cNvSpPr>
          <p:nvPr/>
        </p:nvSpPr>
        <p:spPr bwMode="auto">
          <a:xfrm>
            <a:off x="442452" y="1356927"/>
            <a:ext cx="11307096"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PRIMARY KEY AUTO_INCREMENT,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Age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PRIMARY KEY AUTO_INCREMENT,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CreatedAt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Date</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925EFE86-1695-8151-BAF0-47B2328F806D}"/>
              </a:ext>
            </a:extLst>
          </p:cNvPr>
          <p:cNvSpPr txBox="1"/>
          <p:nvPr/>
        </p:nvSpPr>
        <p:spPr>
          <a:xfrm>
            <a:off x="383457" y="4157694"/>
            <a:ext cx="11425086" cy="461665"/>
          </a:xfrm>
          <a:prstGeom prst="rect">
            <a:avLst/>
          </a:prstGeom>
          <a:noFill/>
        </p:spPr>
        <p:txBody>
          <a:bodyPr wrap="square">
            <a:spAutoFit/>
          </a:bodyPr>
          <a:lstStyle/>
          <a:p>
            <a:r>
              <a:rPr lang="uk-UA"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Додамо</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обмеження зовнішнього ключа до стовпця </a:t>
            </a:r>
            <a:r>
              <a:rPr lang="en-US"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CustomerId</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Orders:</a:t>
            </a:r>
            <a:endParaRPr lang="uk-UA" sz="2400" dirty="0">
              <a:latin typeface="Times New Roman" panose="02020603050405020304" pitchFamily="18" charset="0"/>
              <a:cs typeface="Times New Roman" panose="02020603050405020304" pitchFamily="18" charset="0"/>
            </a:endParaRPr>
          </a:p>
        </p:txBody>
      </p:sp>
      <p:sp>
        <p:nvSpPr>
          <p:cNvPr id="9" name="Rectangle 3">
            <a:extLst>
              <a:ext uri="{FF2B5EF4-FFF2-40B4-BE49-F238E27FC236}">
                <a16:creationId xmlns:a16="http://schemas.microsoft.com/office/drawing/2014/main" id="{8A2CE1D2-7488-90A6-4366-57257AFC1523}"/>
              </a:ext>
            </a:extLst>
          </p:cNvPr>
          <p:cNvSpPr>
            <a:spLocks noChangeArrowheads="1"/>
          </p:cNvSpPr>
          <p:nvPr/>
        </p:nvSpPr>
        <p:spPr bwMode="auto">
          <a:xfrm>
            <a:off x="442452" y="4666485"/>
            <a:ext cx="1186753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var(--code-font-family)"/>
              </a:rPr>
              <a:t>ALTER</a:t>
            </a:r>
            <a:r>
              <a:rPr kumimoji="0" lang="uk-UA" altLang="uk-UA" sz="1400" b="0" i="0" u="none" strike="noStrike" cap="none" normalizeH="0" baseline="0" dirty="0">
                <a:ln>
                  <a:noFill/>
                </a:ln>
                <a:solidFill>
                  <a:srgbClr val="000000"/>
                </a:solidFill>
                <a:effectLst/>
                <a:highlight>
                  <a:srgbClr val="C0C0C0"/>
                </a:highlight>
                <a:latin typeface="SFMono-Regular"/>
              </a:rPr>
              <a:t> </a:t>
            </a:r>
            <a:r>
              <a:rPr kumimoji="0" lang="uk-UA" altLang="uk-UA" sz="1400" b="0" i="0" u="none" strike="noStrike" cap="none" normalizeH="0" baseline="0" dirty="0">
                <a:ln>
                  <a:noFill/>
                </a:ln>
                <a:solidFill>
                  <a:srgbClr val="000000"/>
                </a:solidFill>
                <a:effectLst/>
                <a:highlight>
                  <a:srgbClr val="C0C0C0"/>
                </a:highlight>
                <a:latin typeface="var(--code-font-family)"/>
              </a:rPr>
              <a:t>TABLE</a:t>
            </a:r>
            <a:r>
              <a:rPr kumimoji="0" lang="uk-UA" altLang="uk-UA" sz="1400" b="0" i="0" u="none" strike="noStrike" cap="none" normalizeH="0" baseline="0" dirty="0">
                <a:ln>
                  <a:noFill/>
                </a:ln>
                <a:solidFill>
                  <a:srgbClr val="000000"/>
                </a:solidFill>
                <a:effectLst/>
                <a:highlight>
                  <a:srgbClr val="C0C0C0"/>
                </a:highlight>
                <a:latin typeface="SFMono-Regular"/>
              </a:rPr>
              <a:t> </a:t>
            </a:r>
            <a:r>
              <a:rPr kumimoji="0" lang="uk-UA" altLang="uk-UA" sz="1400" b="0" i="0" u="none" strike="noStrike" cap="none" normalizeH="0" baseline="0" dirty="0" err="1">
                <a:ln>
                  <a:noFill/>
                </a:ln>
                <a:solidFill>
                  <a:srgbClr val="000000"/>
                </a:solidFill>
                <a:effectLst/>
                <a:highlight>
                  <a:srgbClr val="C0C0C0"/>
                </a:highlight>
                <a:latin typeface="var(--code-font-family)"/>
              </a:rPr>
              <a:t>Orders</a:t>
            </a:r>
            <a:endParaRPr kumimoji="0" lang="uk-UA" altLang="uk-UA" sz="1400" b="0" i="0" u="none" strike="noStrike" cap="none" normalizeH="0" baseline="0" dirty="0">
              <a:ln>
                <a:noFill/>
              </a:ln>
              <a:solidFill>
                <a:schemeClr val="tx1"/>
              </a:solidFill>
              <a:effectLst/>
              <a:highlight>
                <a:srgbClr val="C0C0C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var(--code-font-family)"/>
              </a:rPr>
              <a:t>ADD</a:t>
            </a:r>
            <a:r>
              <a:rPr kumimoji="0" lang="uk-UA" altLang="uk-UA" sz="1400" b="0" i="0" u="none" strike="noStrike" cap="none" normalizeH="0" baseline="0" dirty="0">
                <a:ln>
                  <a:noFill/>
                </a:ln>
                <a:solidFill>
                  <a:srgbClr val="000000"/>
                </a:solidFill>
                <a:effectLst/>
                <a:highlight>
                  <a:srgbClr val="C0C0C0"/>
                </a:highlight>
                <a:latin typeface="SFMono-Regular"/>
              </a:rPr>
              <a:t> </a:t>
            </a:r>
            <a:r>
              <a:rPr kumimoji="0" lang="uk-UA" altLang="uk-UA" sz="1400" b="0" i="0" u="none" strike="noStrike" cap="none" normalizeH="0" baseline="0" dirty="0">
                <a:ln>
                  <a:noFill/>
                </a:ln>
                <a:solidFill>
                  <a:srgbClr val="000000"/>
                </a:solidFill>
                <a:effectLst/>
                <a:highlight>
                  <a:srgbClr val="C0C0C0"/>
                </a:highlight>
                <a:latin typeface="var(--code-font-family)"/>
              </a:rPr>
              <a:t>FOREIGN</a:t>
            </a:r>
            <a:r>
              <a:rPr kumimoji="0" lang="uk-UA" altLang="uk-UA" sz="1400" b="0" i="0" u="none" strike="noStrike" cap="none" normalizeH="0" baseline="0" dirty="0">
                <a:ln>
                  <a:noFill/>
                </a:ln>
                <a:solidFill>
                  <a:srgbClr val="000000"/>
                </a:solidFill>
                <a:effectLst/>
                <a:highlight>
                  <a:srgbClr val="C0C0C0"/>
                </a:highlight>
                <a:latin typeface="SFMono-Regular"/>
              </a:rPr>
              <a:t> </a:t>
            </a:r>
            <a:r>
              <a:rPr kumimoji="0" lang="uk-UA" altLang="uk-UA" sz="1400" b="0" i="0" u="none" strike="noStrike" cap="none" normalizeH="0" baseline="0" dirty="0">
                <a:ln>
                  <a:noFill/>
                </a:ln>
                <a:solidFill>
                  <a:srgbClr val="000000"/>
                </a:solidFill>
                <a:effectLst/>
                <a:highlight>
                  <a:srgbClr val="C0C0C0"/>
                </a:highlight>
                <a:latin typeface="var(--code-font-family)"/>
              </a:rPr>
              <a:t>KEY(</a:t>
            </a:r>
            <a:r>
              <a:rPr kumimoji="0" lang="uk-UA" altLang="uk-UA" sz="1400" b="0" i="0" u="none" strike="noStrike" cap="none" normalizeH="0" baseline="0" dirty="0" err="1">
                <a:ln>
                  <a:noFill/>
                </a:ln>
                <a:solidFill>
                  <a:srgbClr val="000000"/>
                </a:solidFill>
                <a:effectLst/>
                <a:highlight>
                  <a:srgbClr val="C0C0C0"/>
                </a:highlight>
                <a:latin typeface="var(--code-font-family)"/>
              </a:rPr>
              <a:t>CustomerId</a:t>
            </a:r>
            <a:r>
              <a:rPr kumimoji="0" lang="uk-UA" altLang="uk-UA" sz="1400" b="0" i="0" u="none" strike="noStrike" cap="none" normalizeH="0" baseline="0" dirty="0">
                <a:ln>
                  <a:noFill/>
                </a:ln>
                <a:solidFill>
                  <a:srgbClr val="000000"/>
                </a:solidFill>
                <a:effectLst/>
                <a:highlight>
                  <a:srgbClr val="C0C0C0"/>
                </a:highlight>
                <a:latin typeface="var(--code-font-family)"/>
              </a:rPr>
              <a:t>) REFERENCES</a:t>
            </a:r>
            <a:r>
              <a:rPr kumimoji="0" lang="uk-UA" altLang="uk-UA" sz="1400" b="0" i="0" u="none" strike="noStrike" cap="none" normalizeH="0" baseline="0" dirty="0">
                <a:ln>
                  <a:noFill/>
                </a:ln>
                <a:solidFill>
                  <a:srgbClr val="000000"/>
                </a:solidFill>
                <a:effectLst/>
                <a:highlight>
                  <a:srgbClr val="C0C0C0"/>
                </a:highlight>
                <a:latin typeface="SFMono-Regular"/>
              </a:rPr>
              <a:t> </a:t>
            </a:r>
            <a:r>
              <a:rPr kumimoji="0" lang="uk-UA" altLang="uk-UA" sz="1400" b="0" i="0" u="none" strike="noStrike" cap="none" normalizeH="0" baseline="0" dirty="0" err="1">
                <a:ln>
                  <a:noFill/>
                </a:ln>
                <a:solidFill>
                  <a:srgbClr val="000000"/>
                </a:solidFill>
                <a:effectLst/>
                <a:highlight>
                  <a:srgbClr val="C0C0C0"/>
                </a:highlight>
                <a:latin typeface="var(--code-font-family)"/>
              </a:rPr>
              <a:t>Customers</a:t>
            </a:r>
            <a:r>
              <a:rPr kumimoji="0" lang="uk-UA" altLang="uk-UA" sz="1400" b="0" i="0" u="none" strike="noStrike" cap="none" normalizeH="0" baseline="0" dirty="0">
                <a:ln>
                  <a:noFill/>
                </a:ln>
                <a:solidFill>
                  <a:srgbClr val="000000"/>
                </a:solidFill>
                <a:effectLst/>
                <a:highlight>
                  <a:srgbClr val="C0C0C0"/>
                </a:highlight>
                <a:latin typeface="var(--code-font-family)"/>
              </a:rPr>
              <a:t>(</a:t>
            </a:r>
            <a:r>
              <a:rPr kumimoji="0" lang="uk-UA" altLang="uk-UA" sz="1400" b="0" i="0" u="none" strike="noStrike" cap="none" normalizeH="0" baseline="0" dirty="0" err="1">
                <a:ln>
                  <a:noFill/>
                </a:ln>
                <a:solidFill>
                  <a:srgbClr val="000000"/>
                </a:solidFill>
                <a:effectLst/>
                <a:highlight>
                  <a:srgbClr val="C0C0C0"/>
                </a:highlight>
                <a:latin typeface="var(--code-font-family)"/>
              </a:rPr>
              <a:t>Id</a:t>
            </a:r>
            <a:r>
              <a:rPr kumimoji="0" lang="uk-UA" altLang="uk-UA" sz="1400" b="0" i="0" u="none" strike="noStrike" cap="none" normalizeH="0" baseline="0" dirty="0">
                <a:ln>
                  <a:noFill/>
                </a:ln>
                <a:solidFill>
                  <a:srgbClr val="000000"/>
                </a:solidFill>
                <a:effectLst/>
                <a:highlight>
                  <a:srgbClr val="C0C0C0"/>
                </a:highlight>
                <a:latin typeface="var(--code-font-family)"/>
              </a:rPr>
              <a:t>);</a:t>
            </a:r>
            <a:endParaRPr kumimoji="0" lang="uk-UA" altLang="uk-UA" sz="1400" b="0" i="0" u="none" strike="noStrike" cap="none" normalizeH="0" baseline="0" dirty="0">
              <a:ln>
                <a:noFill/>
              </a:ln>
              <a:solidFill>
                <a:schemeClr val="tx1"/>
              </a:solidFill>
              <a:effectLst/>
              <a:highlight>
                <a:srgbClr val="C0C0C0"/>
              </a:highlight>
            </a:endParaRPr>
          </a:p>
        </p:txBody>
      </p:sp>
    </p:spTree>
    <p:extLst>
      <p:ext uri="{BB962C8B-B14F-4D97-AF65-F5344CB8AC3E}">
        <p14:creationId xmlns:p14="http://schemas.microsoft.com/office/powerpoint/2010/main" val="27784620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3095C830-35CD-B29E-ED10-921427C8A14D}"/>
              </a:ext>
            </a:extLst>
          </p:cNvPr>
          <p:cNvSpPr txBox="1">
            <a:spLocks/>
          </p:cNvSpPr>
          <p:nvPr/>
        </p:nvSpPr>
        <p:spPr>
          <a:xfrm>
            <a:off x="0" y="1"/>
            <a:ext cx="12192000" cy="7865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a:solidFill>
                  <a:srgbClr val="252525"/>
                </a:solidFill>
                <a:highlight>
                  <a:srgbClr val="FFFFFF"/>
                </a:highlight>
                <a:latin typeface="Times New Roman" panose="02020603050405020304" pitchFamily="18" charset="0"/>
                <a:cs typeface="Times New Roman" panose="02020603050405020304" pitchFamily="18" charset="0"/>
              </a:rPr>
              <a:t>Додавання та видалення зовнішнього ключа</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DC5BD36-C638-1C8A-2020-5B6028A9BC8F}"/>
              </a:ext>
            </a:extLst>
          </p:cNvPr>
          <p:cNvSpPr txBox="1"/>
          <p:nvPr/>
        </p:nvSpPr>
        <p:spPr>
          <a:xfrm>
            <a:off x="285134" y="870606"/>
            <a:ext cx="11533239" cy="954107"/>
          </a:xfrm>
          <a:prstGeom prst="rect">
            <a:avLst/>
          </a:prstGeom>
          <a:noFill/>
        </p:spPr>
        <p:txBody>
          <a:bodyPr wrap="square">
            <a:spAutoFit/>
          </a:bodyPr>
          <a:lstStyle/>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При додаванні обмежень ми можемо вказати ім'я, використовуючи оператор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CONSTRAINT,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після якого вказується ім'я обмеження:</a:t>
            </a:r>
            <a:endParaRPr lang="uk-UA" sz="28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10D6BCE5-705B-FFF4-D504-FE5FE24558A6}"/>
              </a:ext>
            </a:extLst>
          </p:cNvPr>
          <p:cNvSpPr>
            <a:spLocks noChangeArrowheads="1"/>
          </p:cNvSpPr>
          <p:nvPr/>
        </p:nvSpPr>
        <p:spPr bwMode="auto">
          <a:xfrm>
            <a:off x="285134" y="1859955"/>
            <a:ext cx="604813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ALTER TABLE Orders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ADD CONSTRAINT orders_customers_fk </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FOREIGN KEY(CustomerId) REFERENCES Customers(Id);</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AACC44B0-E9D0-6CC7-BA02-1D29A55AD061}"/>
              </a:ext>
            </a:extLst>
          </p:cNvPr>
          <p:cNvSpPr txBox="1"/>
          <p:nvPr/>
        </p:nvSpPr>
        <p:spPr>
          <a:xfrm>
            <a:off x="285134" y="2768232"/>
            <a:ext cx="11533238" cy="954107"/>
          </a:xfrm>
          <a:prstGeom prst="rect">
            <a:avLst/>
          </a:prstGeom>
          <a:noFill/>
        </p:spPr>
        <p:txBody>
          <a:bodyPr wrap="square">
            <a:spAutoFit/>
          </a:bodyPr>
          <a:lstStyle/>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У цьому випадку обмеження зовнішнього ключа називається </a:t>
            </a:r>
            <a:r>
              <a:rPr lang="en-US"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orders_customers_fk</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Потім ми можемо видалити обмеження за цим ім'ям:</a:t>
            </a:r>
            <a:endParaRPr lang="uk-UA" sz="2800" dirty="0">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FEE02B38-3E01-2FA3-8BDB-05D4614E1C73}"/>
              </a:ext>
            </a:extLst>
          </p:cNvPr>
          <p:cNvSpPr>
            <a:spLocks noChangeArrowheads="1"/>
          </p:cNvSpPr>
          <p:nvPr/>
        </p:nvSpPr>
        <p:spPr bwMode="auto">
          <a:xfrm>
            <a:off x="285134" y="3891952"/>
            <a:ext cx="456695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ALTER TABLE Orders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DROP FOREIGN KEY orders_customers_fk;</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09953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CC23B07-41C5-B9D8-FB82-CCE07A16A76E}"/>
              </a:ext>
            </a:extLst>
          </p:cNvPr>
          <p:cNvSpPr txBox="1">
            <a:spLocks/>
          </p:cNvSpPr>
          <p:nvPr/>
        </p:nvSpPr>
        <p:spPr>
          <a:xfrm>
            <a:off x="838200" y="0"/>
            <a:ext cx="10515600" cy="681037"/>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latin typeface="Times New Roman" panose="02020603050405020304" pitchFamily="18" charset="0"/>
                <a:cs typeface="Times New Roman" panose="02020603050405020304" pitchFamily="18" charset="0"/>
              </a:rPr>
              <a:t>Створення бази даних</a:t>
            </a:r>
          </a:p>
        </p:txBody>
      </p:sp>
      <p:sp>
        <p:nvSpPr>
          <p:cNvPr id="6" name="TextBox 5">
            <a:extLst>
              <a:ext uri="{FF2B5EF4-FFF2-40B4-BE49-F238E27FC236}">
                <a16:creationId xmlns:a16="http://schemas.microsoft.com/office/drawing/2014/main" id="{9313512E-0863-135A-ACDA-8ADCDBA7D5D2}"/>
              </a:ext>
            </a:extLst>
          </p:cNvPr>
          <p:cNvSpPr txBox="1"/>
          <p:nvPr/>
        </p:nvSpPr>
        <p:spPr>
          <a:xfrm>
            <a:off x="838200" y="807545"/>
            <a:ext cx="10515600" cy="954107"/>
          </a:xfrm>
          <a:prstGeom prst="rect">
            <a:avLst/>
          </a:prstGeom>
          <a:noFill/>
        </p:spPr>
        <p:txBody>
          <a:bodyPr wrap="square">
            <a:spAutoFit/>
          </a:bodyPr>
          <a:lstStyle/>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Наприклад, у </a:t>
            </a:r>
            <a:r>
              <a:rPr lang="en-US" sz="2800" b="0" i="1" dirty="0">
                <a:solidFill>
                  <a:srgbClr val="252525"/>
                </a:solidFill>
                <a:effectLst/>
                <a:highlight>
                  <a:srgbClr val="FFFFFF"/>
                </a:highlight>
                <a:latin typeface="Times New Roman" panose="02020603050405020304" pitchFamily="18" charset="0"/>
                <a:cs typeface="Times New Roman" panose="02020603050405020304" pitchFamily="18" charset="0"/>
              </a:rPr>
              <a:t>MySQL Workbench CE (</a:t>
            </a:r>
            <a:r>
              <a:rPr lang="uk-UA" sz="2800" b="0" i="1" dirty="0">
                <a:solidFill>
                  <a:srgbClr val="252525"/>
                </a:solidFill>
                <a:effectLst/>
                <a:highlight>
                  <a:srgbClr val="FFFFFF"/>
                </a:highlight>
                <a:latin typeface="Times New Roman" panose="02020603050405020304" pitchFamily="18" charset="0"/>
                <a:cs typeface="Times New Roman" panose="02020603050405020304" pitchFamily="18" charset="0"/>
              </a:rPr>
              <a:t>або </a:t>
            </a:r>
            <a:r>
              <a:rPr lang="en-US" sz="2800" b="0" i="1" dirty="0">
                <a:solidFill>
                  <a:srgbClr val="252525"/>
                </a:solidFill>
                <a:effectLst/>
                <a:highlight>
                  <a:srgbClr val="FFFFFF"/>
                </a:highlight>
                <a:latin typeface="Times New Roman" panose="02020603050405020304" pitchFamily="18" charset="0"/>
                <a:cs typeface="Times New Roman" panose="02020603050405020304" pitchFamily="18" charset="0"/>
              </a:rPr>
              <a:t>MySQL Command Line Client)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виконаємо наступну команду:</a:t>
            </a:r>
            <a:endParaRPr lang="uk-UA" sz="28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966156AA-1902-E955-77D1-2EC0BAE0BBEE}"/>
              </a:ext>
            </a:extLst>
          </p:cNvPr>
          <p:cNvSpPr>
            <a:spLocks noChangeArrowheads="1"/>
          </p:cNvSpPr>
          <p:nvPr/>
        </p:nvSpPr>
        <p:spPr bwMode="auto">
          <a:xfrm>
            <a:off x="838200" y="1872771"/>
            <a:ext cx="43088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CREATE</a:t>
            </a:r>
            <a:r>
              <a:rPr kumimoji="0" lang="uk-UA" altLang="uk-UA" sz="2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2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DATABASE</a:t>
            </a:r>
            <a:r>
              <a:rPr kumimoji="0" lang="uk-UA" altLang="uk-UA" sz="2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2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productsdb</a:t>
            </a:r>
            <a:r>
              <a:rPr kumimoji="0" lang="uk-UA" altLang="uk-UA" sz="2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
        <p:nvSpPr>
          <p:cNvPr id="9" name="TextBox 8">
            <a:extLst>
              <a:ext uri="{FF2B5EF4-FFF2-40B4-BE49-F238E27FC236}">
                <a16:creationId xmlns:a16="http://schemas.microsoft.com/office/drawing/2014/main" id="{F916F7DB-BCC4-4F1A-1059-488568EDDB9B}"/>
              </a:ext>
            </a:extLst>
          </p:cNvPr>
          <p:cNvSpPr txBox="1"/>
          <p:nvPr/>
        </p:nvSpPr>
        <p:spPr>
          <a:xfrm>
            <a:off x="838200" y="2291667"/>
            <a:ext cx="10515600" cy="523220"/>
          </a:xfrm>
          <a:prstGeom prst="rect">
            <a:avLst/>
          </a:prstGeom>
          <a:noFill/>
        </p:spPr>
        <p:txBody>
          <a:bodyPr wrap="square">
            <a:spAutoFit/>
          </a:bodyPr>
          <a:lstStyle/>
          <a:p>
            <a:pPr algn="l"/>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Вона створить на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сервері</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бд</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1" i="0" dirty="0" err="1">
                <a:solidFill>
                  <a:srgbClr val="252525"/>
                </a:solidFill>
                <a:effectLst/>
                <a:highlight>
                  <a:srgbClr val="FFFFFF"/>
                </a:highlight>
                <a:latin typeface="Courier New" panose="02070309020205020404" pitchFamily="49" charset="0"/>
                <a:cs typeface="Courier New" panose="02070309020205020404" pitchFamily="49" charset="0"/>
              </a:rPr>
              <a:t>productsdb</a:t>
            </a:r>
            <a:r>
              <a:rPr lang="ru-RU" sz="2800" b="1" i="0" dirty="0">
                <a:solidFill>
                  <a:srgbClr val="252525"/>
                </a:solidFill>
                <a:effectLst/>
                <a:highlight>
                  <a:srgbClr val="FFFFFF"/>
                </a:highlight>
                <a:latin typeface="Courier New" panose="02070309020205020404" pitchFamily="49" charset="0"/>
                <a:cs typeface="Courier New" panose="02070309020205020404" pitchFamily="49" charset="0"/>
              </a:rPr>
              <a:t>.</a:t>
            </a:r>
          </a:p>
        </p:txBody>
      </p:sp>
      <p:pic>
        <p:nvPicPr>
          <p:cNvPr id="11" name="Рисунок 10">
            <a:extLst>
              <a:ext uri="{FF2B5EF4-FFF2-40B4-BE49-F238E27FC236}">
                <a16:creationId xmlns:a16="http://schemas.microsoft.com/office/drawing/2014/main" id="{0ECCEEC4-5AFD-A32F-C9C1-965A1B9B2687}"/>
              </a:ext>
            </a:extLst>
          </p:cNvPr>
          <p:cNvPicPr>
            <a:picLocks noChangeAspect="1"/>
          </p:cNvPicPr>
          <p:nvPr/>
        </p:nvPicPr>
        <p:blipFill>
          <a:blip r:embed="rId2"/>
          <a:stretch>
            <a:fillRect/>
          </a:stretch>
        </p:blipFill>
        <p:spPr>
          <a:xfrm>
            <a:off x="838200" y="2941395"/>
            <a:ext cx="6143625" cy="2933700"/>
          </a:xfrm>
          <a:prstGeom prst="rect">
            <a:avLst/>
          </a:prstGeom>
        </p:spPr>
      </p:pic>
    </p:spTree>
    <p:extLst>
      <p:ext uri="{BB962C8B-B14F-4D97-AF65-F5344CB8AC3E}">
        <p14:creationId xmlns:p14="http://schemas.microsoft.com/office/powerpoint/2010/main" val="14393094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3BBAAA-8C95-53D1-6145-DC56404FAAEF}"/>
              </a:ext>
            </a:extLst>
          </p:cNvPr>
          <p:cNvSpPr>
            <a:spLocks noGrp="1"/>
          </p:cNvSpPr>
          <p:nvPr>
            <p:ph type="title"/>
          </p:nvPr>
        </p:nvSpPr>
        <p:spPr>
          <a:xfrm>
            <a:off x="0" y="1"/>
            <a:ext cx="12192000" cy="540774"/>
          </a:xfrm>
        </p:spPr>
        <p:txBody>
          <a:bodyPr>
            <a:normAutofit fontScale="90000"/>
          </a:bodyPr>
          <a:lstStyle/>
          <a:p>
            <a:pPr algn="ctr"/>
            <a:r>
              <a:rPr lang="ru-RU" b="0" i="0" dirty="0" err="1">
                <a:solidFill>
                  <a:srgbClr val="252525"/>
                </a:solidFill>
                <a:effectLst/>
                <a:latin typeface="Times New Roman" panose="02020603050405020304" pitchFamily="18" charset="0"/>
                <a:cs typeface="Times New Roman" panose="02020603050405020304" pitchFamily="18" charset="0"/>
              </a:rPr>
              <a:t>Додавання</a:t>
            </a:r>
            <a:r>
              <a:rPr lang="ru-RU" b="0" i="0" dirty="0">
                <a:solidFill>
                  <a:srgbClr val="252525"/>
                </a:solidFill>
                <a:effectLst/>
                <a:latin typeface="Times New Roman" panose="02020603050405020304" pitchFamily="18" charset="0"/>
                <a:cs typeface="Times New Roman" panose="02020603050405020304" pitchFamily="18" charset="0"/>
              </a:rPr>
              <a:t> та </a:t>
            </a:r>
            <a:r>
              <a:rPr lang="ru-RU" b="0" i="0" dirty="0" err="1">
                <a:solidFill>
                  <a:srgbClr val="252525"/>
                </a:solidFill>
                <a:effectLst/>
                <a:latin typeface="Times New Roman" panose="02020603050405020304" pitchFamily="18" charset="0"/>
                <a:cs typeface="Times New Roman" panose="02020603050405020304" pitchFamily="18" charset="0"/>
              </a:rPr>
              <a:t>видалення</a:t>
            </a:r>
            <a:r>
              <a:rPr lang="ru-RU" b="0" i="0" dirty="0">
                <a:solidFill>
                  <a:srgbClr val="252525"/>
                </a:solidFill>
                <a:effectLst/>
                <a:latin typeface="Times New Roman" panose="02020603050405020304" pitchFamily="18" charset="0"/>
                <a:cs typeface="Times New Roman" panose="02020603050405020304" pitchFamily="18" charset="0"/>
              </a:rPr>
              <a:t> </a:t>
            </a:r>
            <a:r>
              <a:rPr lang="ru-RU" b="0" i="0" dirty="0" err="1">
                <a:solidFill>
                  <a:srgbClr val="252525"/>
                </a:solidFill>
                <a:effectLst/>
                <a:latin typeface="Times New Roman" panose="02020603050405020304" pitchFamily="18" charset="0"/>
                <a:cs typeface="Times New Roman" panose="02020603050405020304" pitchFamily="18" charset="0"/>
              </a:rPr>
              <a:t>первинного</a:t>
            </a:r>
            <a:r>
              <a:rPr lang="ru-RU" b="0" i="0" dirty="0">
                <a:solidFill>
                  <a:srgbClr val="252525"/>
                </a:solidFill>
                <a:effectLst/>
                <a:latin typeface="Times New Roman" panose="02020603050405020304" pitchFamily="18" charset="0"/>
                <a:cs typeface="Times New Roman" panose="02020603050405020304" pitchFamily="18" charset="0"/>
              </a:rPr>
              <a:t> ключа</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E06BB56-96D8-FE8B-056D-219CF9C7CF54}"/>
              </a:ext>
            </a:extLst>
          </p:cNvPr>
          <p:cNvSpPr txBox="1"/>
          <p:nvPr/>
        </p:nvSpPr>
        <p:spPr>
          <a:xfrm>
            <a:off x="216308" y="670740"/>
            <a:ext cx="8180439" cy="523220"/>
          </a:xfrm>
          <a:prstGeom prst="rect">
            <a:avLst/>
          </a:prstGeom>
          <a:noFill/>
        </p:spPr>
        <p:txBody>
          <a:bodyPr wrap="square">
            <a:spAutoFit/>
          </a:bodyPr>
          <a:lstStyle/>
          <a:p>
            <a:r>
              <a:rPr lang="uk-UA" sz="2800" dirty="0" err="1">
                <a:latin typeface="Times New Roman" panose="02020603050405020304" pitchFamily="18" charset="0"/>
                <a:cs typeface="Times New Roman" panose="02020603050405020304" pitchFamily="18" charset="0"/>
              </a:rPr>
              <a:t>Додамо</a:t>
            </a:r>
            <a:r>
              <a:rPr lang="uk-UA" sz="2800" dirty="0">
                <a:latin typeface="Times New Roman" panose="02020603050405020304" pitchFamily="18" charset="0"/>
                <a:cs typeface="Times New Roman" panose="02020603050405020304" pitchFamily="18" charset="0"/>
              </a:rPr>
              <a:t> до таблиці </a:t>
            </a:r>
            <a:r>
              <a:rPr lang="uk-UA" sz="2800" dirty="0" err="1">
                <a:latin typeface="Times New Roman" panose="02020603050405020304" pitchFamily="18" charset="0"/>
                <a:cs typeface="Times New Roman" panose="02020603050405020304" pitchFamily="18" charset="0"/>
              </a:rPr>
              <a:t>Products</a:t>
            </a:r>
            <a:r>
              <a:rPr lang="uk-UA" sz="2800" dirty="0">
                <a:latin typeface="Times New Roman" panose="02020603050405020304" pitchFamily="18" charset="0"/>
                <a:cs typeface="Times New Roman" panose="02020603050405020304" pitchFamily="18" charset="0"/>
              </a:rPr>
              <a:t> первинний ключ:</a:t>
            </a:r>
          </a:p>
        </p:txBody>
      </p:sp>
      <p:sp>
        <p:nvSpPr>
          <p:cNvPr id="6" name="Rectangle 2">
            <a:extLst>
              <a:ext uri="{FF2B5EF4-FFF2-40B4-BE49-F238E27FC236}">
                <a16:creationId xmlns:a16="http://schemas.microsoft.com/office/drawing/2014/main" id="{29474A11-C8F6-C79F-B46A-55F319143D26}"/>
              </a:ext>
            </a:extLst>
          </p:cNvPr>
          <p:cNvSpPr>
            <a:spLocks noChangeArrowheads="1"/>
          </p:cNvSpPr>
          <p:nvPr/>
        </p:nvSpPr>
        <p:spPr bwMode="auto">
          <a:xfrm>
            <a:off x="216308" y="1193960"/>
            <a:ext cx="10677832"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Model VARCHAR(20)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ALTER TABLE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ADD PRIMARY KEY (Id);</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29F512F9-6767-5598-A5B6-CBD53BA5092B}"/>
              </a:ext>
            </a:extLst>
          </p:cNvPr>
          <p:cNvSpPr txBox="1"/>
          <p:nvPr/>
        </p:nvSpPr>
        <p:spPr>
          <a:xfrm>
            <a:off x="216308" y="3330566"/>
            <a:ext cx="6096000" cy="523220"/>
          </a:xfrm>
          <a:prstGeom prst="rect">
            <a:avLst/>
          </a:prstGeom>
          <a:noFill/>
        </p:spPr>
        <p:txBody>
          <a:bodyPr wrap="square">
            <a:spAutoFit/>
          </a:bodyPr>
          <a:lstStyle/>
          <a:p>
            <a:pPr algn="l"/>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Тепер видалимо первинний ключ:</a:t>
            </a:r>
          </a:p>
        </p:txBody>
      </p:sp>
      <p:sp>
        <p:nvSpPr>
          <p:cNvPr id="9" name="Rectangle 3">
            <a:extLst>
              <a:ext uri="{FF2B5EF4-FFF2-40B4-BE49-F238E27FC236}">
                <a16:creationId xmlns:a16="http://schemas.microsoft.com/office/drawing/2014/main" id="{A352723A-C616-ACEF-6E14-E9098EAF957F}"/>
              </a:ext>
            </a:extLst>
          </p:cNvPr>
          <p:cNvSpPr>
            <a:spLocks noChangeArrowheads="1"/>
          </p:cNvSpPr>
          <p:nvPr/>
        </p:nvSpPr>
        <p:spPr bwMode="auto">
          <a:xfrm>
            <a:off x="216308" y="4043100"/>
            <a:ext cx="246862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ALTER TABLE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DROP PRIMARY KEY;</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017480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82A828-D7A9-E359-7AE2-C9630762CD7B}"/>
              </a:ext>
            </a:extLst>
          </p:cNvPr>
          <p:cNvSpPr>
            <a:spLocks noGrp="1"/>
          </p:cNvSpPr>
          <p:nvPr>
            <p:ph type="title"/>
          </p:nvPr>
        </p:nvSpPr>
        <p:spPr>
          <a:xfrm>
            <a:off x="0" y="1"/>
            <a:ext cx="12192000" cy="589934"/>
          </a:xfrm>
        </p:spPr>
        <p:txBody>
          <a:bodyPr>
            <a:normAutofit fontScale="90000"/>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Додавання даних. Команда </a:t>
            </a:r>
            <a:r>
              <a:rPr lang="en-US" b="0" i="0" dirty="0">
                <a:solidFill>
                  <a:srgbClr val="252525"/>
                </a:solidFill>
                <a:effectLst/>
                <a:highlight>
                  <a:srgbClr val="FFFFFF"/>
                </a:highlight>
                <a:latin typeface="Times New Roman" panose="02020603050405020304" pitchFamily="18" charset="0"/>
                <a:cs typeface="Times New Roman" panose="02020603050405020304" pitchFamily="18" charset="0"/>
              </a:rPr>
              <a:t>INSERT</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6BC24BE-47A3-3E8C-15EC-A988027C5624}"/>
              </a:ext>
            </a:extLst>
          </p:cNvPr>
          <p:cNvSpPr txBox="1"/>
          <p:nvPr/>
        </p:nvSpPr>
        <p:spPr>
          <a:xfrm>
            <a:off x="167148" y="589935"/>
            <a:ext cx="11779045" cy="954107"/>
          </a:xfrm>
          <a:prstGeom prst="rect">
            <a:avLst/>
          </a:prstGeom>
          <a:noFill/>
        </p:spPr>
        <p:txBody>
          <a:bodyPr wrap="square">
            <a:spAutoFit/>
          </a:bodyPr>
          <a:lstStyle/>
          <a:p>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Для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додавання</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у БД MySQL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використовується</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команда INSERT, яка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має</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наступний</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формальний</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синтаксис:</a:t>
            </a:r>
            <a:endParaRPr lang="uk-UA" sz="28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BCE34721-A280-6906-392D-8FC4B7758CD1}"/>
              </a:ext>
            </a:extLst>
          </p:cNvPr>
          <p:cNvSpPr>
            <a:spLocks noChangeArrowheads="1"/>
          </p:cNvSpPr>
          <p:nvPr/>
        </p:nvSpPr>
        <p:spPr bwMode="auto">
          <a:xfrm>
            <a:off x="245807" y="1649532"/>
            <a:ext cx="1123224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INSERT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INTO</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імя_таблиці</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список_стовбців</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VALUES</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(значення1, значення2, ...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значенняN</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
        <p:nvSpPr>
          <p:cNvPr id="10" name="TextBox 9">
            <a:extLst>
              <a:ext uri="{FF2B5EF4-FFF2-40B4-BE49-F238E27FC236}">
                <a16:creationId xmlns:a16="http://schemas.microsoft.com/office/drawing/2014/main" id="{3BA85C69-4AD8-A54D-E093-B3D7D7EC9515}"/>
              </a:ext>
            </a:extLst>
          </p:cNvPr>
          <p:cNvSpPr txBox="1"/>
          <p:nvPr/>
        </p:nvSpPr>
        <p:spPr>
          <a:xfrm>
            <a:off x="167148" y="2133976"/>
            <a:ext cx="11779044" cy="1815882"/>
          </a:xfrm>
          <a:prstGeom prst="rect">
            <a:avLst/>
          </a:prstGeom>
          <a:noFill/>
        </p:spPr>
        <p:txBody>
          <a:bodyPr wrap="square">
            <a:spAutoFit/>
          </a:bodyPr>
          <a:lstStyle/>
          <a:p>
            <a:r>
              <a:rPr lang="uk-UA" sz="2800" dirty="0">
                <a:latin typeface="Times New Roman" panose="02020603050405020304" pitchFamily="18" charset="0"/>
                <a:cs typeface="Times New Roman" panose="02020603050405020304" pitchFamily="18" charset="0"/>
              </a:rPr>
              <a:t>Після вираження INSERT INTO в дужках можна вказати список стовпців через кому, в які треба додавати дані, і в кінці після слова VALUES дужках перераховують значення, що додаються для стовпців. Наприклад, нехай у базі даних </a:t>
            </a:r>
            <a:r>
              <a:rPr lang="uk-UA" sz="2800" dirty="0" err="1">
                <a:latin typeface="Times New Roman" panose="02020603050405020304" pitchFamily="18" charset="0"/>
                <a:cs typeface="Times New Roman" panose="02020603050405020304" pitchFamily="18" charset="0"/>
              </a:rPr>
              <a:t>productsdb</a:t>
            </a:r>
            <a:r>
              <a:rPr lang="uk-UA" sz="2800" dirty="0">
                <a:latin typeface="Times New Roman" panose="02020603050405020304" pitchFamily="18" charset="0"/>
                <a:cs typeface="Times New Roman" panose="02020603050405020304" pitchFamily="18" charset="0"/>
              </a:rPr>
              <a:t> є наступна таблиця </a:t>
            </a:r>
            <a:r>
              <a:rPr lang="uk-UA" sz="2800" dirty="0" err="1">
                <a:latin typeface="Times New Roman" panose="02020603050405020304" pitchFamily="18" charset="0"/>
                <a:cs typeface="Times New Roman" panose="02020603050405020304" pitchFamily="18" charset="0"/>
              </a:rPr>
              <a:t>Products</a:t>
            </a:r>
            <a:r>
              <a:rPr lang="uk-UA" sz="2800" dirty="0">
                <a:latin typeface="Times New Roman" panose="02020603050405020304" pitchFamily="18" charset="0"/>
                <a:cs typeface="Times New Roman" panose="02020603050405020304" pitchFamily="18" charset="0"/>
              </a:rPr>
              <a:t>:</a:t>
            </a:r>
          </a:p>
        </p:txBody>
      </p:sp>
      <p:sp>
        <p:nvSpPr>
          <p:cNvPr id="11" name="Rectangle 3">
            <a:extLst>
              <a:ext uri="{FF2B5EF4-FFF2-40B4-BE49-F238E27FC236}">
                <a16:creationId xmlns:a16="http://schemas.microsoft.com/office/drawing/2014/main" id="{4E30F42F-E668-3E8E-0CFA-50DEF3017663}"/>
              </a:ext>
            </a:extLst>
          </p:cNvPr>
          <p:cNvSpPr>
            <a:spLocks noChangeArrowheads="1"/>
          </p:cNvSpPr>
          <p:nvPr/>
        </p:nvSpPr>
        <p:spPr bwMode="auto">
          <a:xfrm>
            <a:off x="245807" y="3977361"/>
            <a:ext cx="11478049"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DATABASE productsdb;</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USE productsdb;</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 AUTO_INCREMENT PRIMARY KEY,</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ProductName VARCHAR(30)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Manufacturer VARCHAR(20)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ProductCount INT DEFAULT 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Price DECIMAL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102864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0B7C81D6-BED6-78F9-1856-0907E7C304D8}"/>
              </a:ext>
            </a:extLst>
          </p:cNvPr>
          <p:cNvSpPr txBox="1">
            <a:spLocks/>
          </p:cNvSpPr>
          <p:nvPr/>
        </p:nvSpPr>
        <p:spPr>
          <a:xfrm>
            <a:off x="0" y="1"/>
            <a:ext cx="12192000" cy="58993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Додавання даних. Команда </a:t>
            </a:r>
            <a:r>
              <a:rPr lang="en-US" dirty="0">
                <a:solidFill>
                  <a:srgbClr val="252525"/>
                </a:solidFill>
                <a:highlight>
                  <a:srgbClr val="FFFFFF"/>
                </a:highlight>
                <a:latin typeface="Times New Roman" panose="02020603050405020304" pitchFamily="18" charset="0"/>
                <a:cs typeface="Times New Roman" panose="02020603050405020304" pitchFamily="18" charset="0"/>
              </a:rPr>
              <a:t>INSERT</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C3108C7-10ED-A2F2-6CBA-11704B0BCBF8}"/>
              </a:ext>
            </a:extLst>
          </p:cNvPr>
          <p:cNvSpPr txBox="1"/>
          <p:nvPr/>
        </p:nvSpPr>
        <p:spPr>
          <a:xfrm>
            <a:off x="245806" y="689558"/>
            <a:ext cx="11562736" cy="523220"/>
          </a:xfrm>
          <a:prstGeom prst="rect">
            <a:avLst/>
          </a:prstGeom>
          <a:noFill/>
        </p:spPr>
        <p:txBody>
          <a:bodyPr wrap="square">
            <a:spAutoFit/>
          </a:bodyPr>
          <a:lstStyle/>
          <a:p>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Додамо</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до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цієї</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один рядок за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допомогою</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наступного</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коду:</a:t>
            </a:r>
            <a:endParaRPr lang="uk-UA" sz="28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6552ED4C-9B15-0F4D-1D15-17C83A28A780}"/>
              </a:ext>
            </a:extLst>
          </p:cNvPr>
          <p:cNvSpPr>
            <a:spLocks noChangeArrowheads="1"/>
          </p:cNvSpPr>
          <p:nvPr/>
        </p:nvSpPr>
        <p:spPr bwMode="auto">
          <a:xfrm>
            <a:off x="245806" y="1220068"/>
            <a:ext cx="1203468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INSERT Products(ProductName, Manufacturer, ProductCount, Price) </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VALUES ('iPhone X', 'Apple', 5, 76000);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49784A45-3AAA-C445-3835-5B677A9021C6}"/>
              </a:ext>
            </a:extLst>
          </p:cNvPr>
          <p:cNvSpPr txBox="1"/>
          <p:nvPr/>
        </p:nvSpPr>
        <p:spPr>
          <a:xfrm>
            <a:off x="245805" y="1842911"/>
            <a:ext cx="11562735" cy="1384995"/>
          </a:xfrm>
          <a:prstGeom prst="rect">
            <a:avLst/>
          </a:prstGeom>
          <a:noFill/>
        </p:spPr>
        <p:txBody>
          <a:bodyPr wrap="square">
            <a:spAutoFit/>
          </a:bodyPr>
          <a:lstStyle/>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У цьому випадку значення передаватимуться стовпцям за позицією. Тобто стовпцю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ProductName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передається рядок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iPhone X",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стовпцю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Manufacturer -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рядок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Apple"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і таке інше.</a:t>
            </a:r>
            <a:endParaRPr lang="uk-UA"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9B692C4-38F3-B37A-7854-45F8CD366680}"/>
              </a:ext>
            </a:extLst>
          </p:cNvPr>
          <p:cNvSpPr txBox="1"/>
          <p:nvPr/>
        </p:nvSpPr>
        <p:spPr>
          <a:xfrm>
            <a:off x="245804" y="3429000"/>
            <a:ext cx="11562735" cy="2677656"/>
          </a:xfrm>
          <a:prstGeom prst="rect">
            <a:avLst/>
          </a:prstGeom>
          <a:noFill/>
        </p:spPr>
        <p:txBody>
          <a:bodyPr wrap="square">
            <a:spAutoFit/>
          </a:bodyPr>
          <a:lstStyle/>
          <a:p>
            <a:r>
              <a:rPr lang="uk-UA" sz="2800" dirty="0">
                <a:latin typeface="Times New Roman" panose="02020603050405020304" pitchFamily="18" charset="0"/>
                <a:cs typeface="Times New Roman" panose="02020603050405020304" pitchFamily="18" charset="0"/>
              </a:rPr>
              <a:t>Важливо, щоб між значеннями та типами даних стовпців була відповідність. Так, стовпець </a:t>
            </a:r>
            <a:r>
              <a:rPr lang="uk-UA" sz="2800" dirty="0" err="1">
                <a:latin typeface="Times New Roman" panose="02020603050405020304" pitchFamily="18" charset="0"/>
                <a:cs typeface="Times New Roman" panose="02020603050405020304" pitchFamily="18" charset="0"/>
              </a:rPr>
              <a:t>ProductName</a:t>
            </a:r>
            <a:r>
              <a:rPr lang="uk-UA" sz="2800" dirty="0">
                <a:latin typeface="Times New Roman" panose="02020603050405020304" pitchFamily="18" charset="0"/>
                <a:cs typeface="Times New Roman" panose="02020603050405020304" pitchFamily="18" charset="0"/>
              </a:rPr>
              <a:t> представляє тип </a:t>
            </a:r>
            <a:r>
              <a:rPr lang="uk-UA" sz="2800" dirty="0" err="1">
                <a:latin typeface="Times New Roman" panose="02020603050405020304" pitchFamily="18" charset="0"/>
                <a:cs typeface="Times New Roman" panose="02020603050405020304" pitchFamily="18" charset="0"/>
              </a:rPr>
              <a:t>varchar</a:t>
            </a:r>
            <a:r>
              <a:rPr lang="uk-UA" sz="2800" dirty="0">
                <a:latin typeface="Times New Roman" panose="02020603050405020304" pitchFamily="18" charset="0"/>
                <a:cs typeface="Times New Roman" panose="02020603050405020304" pitchFamily="18" charset="0"/>
              </a:rPr>
              <a:t>, тобто рядок. Відповідно до цього стовпця ми можемо передати рядкове значення в одинарних лапках. А </a:t>
            </a:r>
            <a:r>
              <a:rPr lang="uk-UA" sz="2800" dirty="0" err="1">
                <a:latin typeface="Times New Roman" panose="02020603050405020304" pitchFamily="18" charset="0"/>
                <a:cs typeface="Times New Roman" panose="02020603050405020304" pitchFamily="18" charset="0"/>
              </a:rPr>
              <a:t>стобець</a:t>
            </a:r>
            <a:r>
              <a:rPr lang="uk-UA" sz="2800" dirty="0">
                <a:latin typeface="Times New Roman" panose="02020603050405020304" pitchFamily="18" charset="0"/>
                <a:cs typeface="Times New Roman" panose="02020603050405020304" pitchFamily="18" charset="0"/>
              </a:rPr>
              <a:t> </a:t>
            </a:r>
            <a:r>
              <a:rPr lang="uk-UA" sz="2800" dirty="0" err="1">
                <a:latin typeface="Times New Roman" panose="02020603050405020304" pitchFamily="18" charset="0"/>
                <a:cs typeface="Times New Roman" panose="02020603050405020304" pitchFamily="18" charset="0"/>
              </a:rPr>
              <a:t>ProductCount</a:t>
            </a:r>
            <a:r>
              <a:rPr lang="uk-UA" sz="2800" dirty="0">
                <a:latin typeface="Times New Roman" panose="02020603050405020304" pitchFamily="18" charset="0"/>
                <a:cs typeface="Times New Roman" panose="02020603050405020304" pitchFamily="18" charset="0"/>
              </a:rPr>
              <a:t> представляє тип </a:t>
            </a:r>
            <a:r>
              <a:rPr lang="uk-UA" sz="2800" dirty="0" err="1">
                <a:latin typeface="Times New Roman" panose="02020603050405020304" pitchFamily="18" charset="0"/>
                <a:cs typeface="Times New Roman" panose="02020603050405020304" pitchFamily="18" charset="0"/>
              </a:rPr>
              <a:t>int</a:t>
            </a:r>
            <a:r>
              <a:rPr lang="uk-UA" sz="2800" dirty="0">
                <a:latin typeface="Times New Roman" panose="02020603050405020304" pitchFamily="18" charset="0"/>
                <a:cs typeface="Times New Roman" panose="02020603050405020304" pitchFamily="18" charset="0"/>
              </a:rPr>
              <a:t>, тобто ціле число, тому даному стовпцю потрібно передати цілі числа, але не рядки. </a:t>
            </a:r>
          </a:p>
        </p:txBody>
      </p:sp>
    </p:spTree>
    <p:extLst>
      <p:ext uri="{BB962C8B-B14F-4D97-AF65-F5344CB8AC3E}">
        <p14:creationId xmlns:p14="http://schemas.microsoft.com/office/powerpoint/2010/main" val="26396585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252FC4A-6924-92E5-0BC8-6A0D807B05CD}"/>
              </a:ext>
            </a:extLst>
          </p:cNvPr>
          <p:cNvSpPr txBox="1">
            <a:spLocks/>
          </p:cNvSpPr>
          <p:nvPr/>
        </p:nvSpPr>
        <p:spPr>
          <a:xfrm>
            <a:off x="0" y="1"/>
            <a:ext cx="12192000" cy="58993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Додавання даних. Команда </a:t>
            </a:r>
            <a:r>
              <a:rPr lang="en-US" dirty="0">
                <a:solidFill>
                  <a:srgbClr val="252525"/>
                </a:solidFill>
                <a:highlight>
                  <a:srgbClr val="FFFFFF"/>
                </a:highlight>
                <a:latin typeface="Times New Roman" panose="02020603050405020304" pitchFamily="18" charset="0"/>
                <a:cs typeface="Times New Roman" panose="02020603050405020304" pitchFamily="18" charset="0"/>
              </a:rPr>
              <a:t>INSERT</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3886CA4-D62A-9209-5EE1-02F9FBAE2E65}"/>
              </a:ext>
            </a:extLst>
          </p:cNvPr>
          <p:cNvSpPr txBox="1"/>
          <p:nvPr/>
        </p:nvSpPr>
        <p:spPr>
          <a:xfrm>
            <a:off x="314631" y="589935"/>
            <a:ext cx="11611897" cy="954107"/>
          </a:xfrm>
          <a:prstGeom prst="rect">
            <a:avLst/>
          </a:prstGeom>
          <a:noFill/>
        </p:spPr>
        <p:txBody>
          <a:bodyPr wrap="square">
            <a:spAutoFit/>
          </a:bodyPr>
          <a:lstStyle/>
          <a:p>
            <a:r>
              <a:rPr lang="uk-UA" sz="2800" dirty="0">
                <a:latin typeface="Times New Roman" panose="02020603050405020304" pitchFamily="18" charset="0"/>
                <a:cs typeface="Times New Roman" panose="02020603050405020304" pitchFamily="18" charset="0"/>
              </a:rPr>
              <a:t>Після вдалого виконання </a:t>
            </a:r>
            <a:r>
              <a:rPr lang="uk-UA" sz="2800" dirty="0" err="1">
                <a:latin typeface="Times New Roman" panose="02020603050405020304" pitchFamily="18" charset="0"/>
                <a:cs typeface="Times New Roman" panose="02020603050405020304" pitchFamily="18" charset="0"/>
              </a:rPr>
              <a:t>MySQL</a:t>
            </a:r>
            <a:r>
              <a:rPr lang="uk-UA" sz="2800" dirty="0">
                <a:latin typeface="Times New Roman" panose="02020603050405020304" pitchFamily="18" charset="0"/>
                <a:cs typeface="Times New Roman" panose="02020603050405020304" pitchFamily="18" charset="0"/>
              </a:rPr>
              <a:t> </a:t>
            </a:r>
            <a:r>
              <a:rPr lang="uk-UA" sz="2800" dirty="0" err="1">
                <a:latin typeface="Times New Roman" panose="02020603050405020304" pitchFamily="18" charset="0"/>
                <a:cs typeface="Times New Roman" panose="02020603050405020304" pitchFamily="18" charset="0"/>
              </a:rPr>
              <a:t>Workbench</a:t>
            </a:r>
            <a:r>
              <a:rPr lang="uk-UA" sz="2800" dirty="0">
                <a:latin typeface="Times New Roman" panose="02020603050405020304" pitchFamily="18" charset="0"/>
                <a:cs typeface="Times New Roman" panose="02020603050405020304" pitchFamily="18" charset="0"/>
              </a:rPr>
              <a:t> у полі виведення повинні з'явитися зелений маркер і повідомлення "1 </a:t>
            </a:r>
            <a:r>
              <a:rPr lang="uk-UA" sz="2800" dirty="0" err="1">
                <a:latin typeface="Times New Roman" panose="02020603050405020304" pitchFamily="18" charset="0"/>
                <a:cs typeface="Times New Roman" panose="02020603050405020304" pitchFamily="18" charset="0"/>
              </a:rPr>
              <a:t>row</a:t>
            </a:r>
            <a:r>
              <a:rPr lang="uk-UA" sz="2800" dirty="0">
                <a:latin typeface="Times New Roman" panose="02020603050405020304" pitchFamily="18" charset="0"/>
                <a:cs typeface="Times New Roman" panose="02020603050405020304" pitchFamily="18" charset="0"/>
              </a:rPr>
              <a:t>(s) </a:t>
            </a:r>
            <a:r>
              <a:rPr lang="uk-UA" sz="2800" dirty="0" err="1">
                <a:latin typeface="Times New Roman" panose="02020603050405020304" pitchFamily="18" charset="0"/>
                <a:cs typeface="Times New Roman" panose="02020603050405020304" pitchFamily="18" charset="0"/>
              </a:rPr>
              <a:t>affected</a:t>
            </a:r>
            <a:r>
              <a:rPr lang="uk-UA" sz="2800" dirty="0">
                <a:latin typeface="Times New Roman" panose="02020603050405020304" pitchFamily="18" charset="0"/>
                <a:cs typeface="Times New Roman" panose="02020603050405020304" pitchFamily="18" charset="0"/>
              </a:rPr>
              <a:t>":</a:t>
            </a:r>
            <a:endParaRPr lang="uk-UA" sz="2800" dirty="0"/>
          </a:p>
        </p:txBody>
      </p:sp>
      <p:pic>
        <p:nvPicPr>
          <p:cNvPr id="8" name="Рисунок 7">
            <a:extLst>
              <a:ext uri="{FF2B5EF4-FFF2-40B4-BE49-F238E27FC236}">
                <a16:creationId xmlns:a16="http://schemas.microsoft.com/office/drawing/2014/main" id="{F9AAFEC4-9527-9A52-9892-559E72341097}"/>
              </a:ext>
            </a:extLst>
          </p:cNvPr>
          <p:cNvPicPr>
            <a:picLocks noChangeAspect="1"/>
          </p:cNvPicPr>
          <p:nvPr/>
        </p:nvPicPr>
        <p:blipFill>
          <a:blip r:embed="rId2"/>
          <a:stretch>
            <a:fillRect/>
          </a:stretch>
        </p:blipFill>
        <p:spPr>
          <a:xfrm>
            <a:off x="2805112" y="1664417"/>
            <a:ext cx="6581775" cy="2762250"/>
          </a:xfrm>
          <a:prstGeom prst="rect">
            <a:avLst/>
          </a:prstGeom>
        </p:spPr>
      </p:pic>
      <p:sp>
        <p:nvSpPr>
          <p:cNvPr id="10" name="TextBox 9">
            <a:extLst>
              <a:ext uri="{FF2B5EF4-FFF2-40B4-BE49-F238E27FC236}">
                <a16:creationId xmlns:a16="http://schemas.microsoft.com/office/drawing/2014/main" id="{FB5AF7D2-7A0F-28CF-E36E-FBDF33AEAA5E}"/>
              </a:ext>
            </a:extLst>
          </p:cNvPr>
          <p:cNvSpPr txBox="1"/>
          <p:nvPr/>
        </p:nvSpPr>
        <p:spPr>
          <a:xfrm>
            <a:off x="314631" y="4790737"/>
            <a:ext cx="11611896" cy="1815882"/>
          </a:xfrm>
          <a:prstGeom prst="rect">
            <a:avLst/>
          </a:prstGeom>
          <a:noFill/>
        </p:spPr>
        <p:txBody>
          <a:bodyPr wrap="square">
            <a:spAutoFit/>
          </a:bodyPr>
          <a:lstStyle/>
          <a:p>
            <a:r>
              <a:rPr lang="uk-UA" sz="2800" dirty="0">
                <a:latin typeface="Times New Roman" panose="02020603050405020304" pitchFamily="18" charset="0"/>
                <a:cs typeface="Times New Roman" panose="02020603050405020304" pitchFamily="18" charset="0"/>
              </a:rPr>
              <a:t>Необов'язково при додаванні даних вказувати значення для всіх стовпців таблиці. Наприклад, у прикладі вище не вказано значення для стовпчика </a:t>
            </a:r>
            <a:r>
              <a:rPr lang="uk-UA" sz="2800" dirty="0" err="1">
                <a:latin typeface="Times New Roman" panose="02020603050405020304" pitchFamily="18" charset="0"/>
                <a:cs typeface="Times New Roman" panose="02020603050405020304" pitchFamily="18" charset="0"/>
              </a:rPr>
              <a:t>Id</a:t>
            </a:r>
            <a:r>
              <a:rPr lang="uk-UA" sz="2800" dirty="0">
                <a:latin typeface="Times New Roman" panose="02020603050405020304" pitchFamily="18" charset="0"/>
                <a:cs typeface="Times New Roman" panose="02020603050405020304" pitchFamily="18" charset="0"/>
              </a:rPr>
              <a:t>. Але оскільки для даного стовпця визначено атрибут AUTO_INCREMENT, його значення буде автоматично генеруватися.</a:t>
            </a:r>
          </a:p>
        </p:txBody>
      </p:sp>
    </p:spTree>
    <p:extLst>
      <p:ext uri="{BB962C8B-B14F-4D97-AF65-F5344CB8AC3E}">
        <p14:creationId xmlns:p14="http://schemas.microsoft.com/office/powerpoint/2010/main" val="40206973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Заголовок 1">
            <a:extLst>
              <a:ext uri="{FF2B5EF4-FFF2-40B4-BE49-F238E27FC236}">
                <a16:creationId xmlns:a16="http://schemas.microsoft.com/office/drawing/2014/main" id="{74E32FDD-29E2-F301-7616-06EA77E7AB0A}"/>
              </a:ext>
            </a:extLst>
          </p:cNvPr>
          <p:cNvSpPr txBox="1">
            <a:spLocks/>
          </p:cNvSpPr>
          <p:nvPr/>
        </p:nvSpPr>
        <p:spPr>
          <a:xfrm>
            <a:off x="0" y="1"/>
            <a:ext cx="12192000" cy="58993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Додавання даних. Команда </a:t>
            </a:r>
            <a:r>
              <a:rPr lang="en-US" dirty="0">
                <a:solidFill>
                  <a:srgbClr val="252525"/>
                </a:solidFill>
                <a:highlight>
                  <a:srgbClr val="FFFFFF"/>
                </a:highlight>
                <a:latin typeface="Times New Roman" panose="02020603050405020304" pitchFamily="18" charset="0"/>
                <a:cs typeface="Times New Roman" panose="02020603050405020304" pitchFamily="18" charset="0"/>
              </a:rPr>
              <a:t>INSERT</a:t>
            </a:r>
            <a:endParaRPr lang="uk-UA"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39C0721-6A90-039E-610F-D8E55D524386}"/>
              </a:ext>
            </a:extLst>
          </p:cNvPr>
          <p:cNvSpPr txBox="1"/>
          <p:nvPr/>
        </p:nvSpPr>
        <p:spPr>
          <a:xfrm>
            <a:off x="245805" y="754145"/>
            <a:ext cx="11543071" cy="2246769"/>
          </a:xfrm>
          <a:prstGeom prst="rect">
            <a:avLst/>
          </a:prstGeom>
          <a:noFill/>
        </p:spPr>
        <p:txBody>
          <a:bodyPr wrap="square">
            <a:spAutoFit/>
          </a:bodyPr>
          <a:lstStyle/>
          <a:p>
            <a:r>
              <a:rPr lang="uk-UA" sz="2800" dirty="0">
                <a:latin typeface="Times New Roman" panose="02020603050405020304" pitchFamily="18" charset="0"/>
                <a:cs typeface="Times New Roman" panose="02020603050405020304" pitchFamily="18" charset="0"/>
              </a:rPr>
              <a:t>Також ми можемо опускати при додаванні такі стовпці, які підтримують значення NULL або для яких вказано значення за промовчанням, тобто визначені атрибути NULL або DEFAULT. Так, у таблиці </a:t>
            </a:r>
            <a:r>
              <a:rPr lang="uk-UA" sz="2800" dirty="0" err="1">
                <a:latin typeface="Times New Roman" panose="02020603050405020304" pitchFamily="18" charset="0"/>
                <a:cs typeface="Times New Roman" panose="02020603050405020304" pitchFamily="18" charset="0"/>
              </a:rPr>
              <a:t>Products</a:t>
            </a:r>
            <a:r>
              <a:rPr lang="uk-UA" sz="2800" dirty="0">
                <a:latin typeface="Times New Roman" panose="02020603050405020304" pitchFamily="18" charset="0"/>
                <a:cs typeface="Times New Roman" panose="02020603050405020304" pitchFamily="18" charset="0"/>
              </a:rPr>
              <a:t> стовпець </a:t>
            </a:r>
            <a:r>
              <a:rPr lang="uk-UA" sz="2800" dirty="0" err="1">
                <a:latin typeface="Times New Roman" panose="02020603050405020304" pitchFamily="18" charset="0"/>
                <a:cs typeface="Times New Roman" panose="02020603050405020304" pitchFamily="18" charset="0"/>
              </a:rPr>
              <a:t>ProductCount</a:t>
            </a:r>
            <a:r>
              <a:rPr lang="uk-UA" sz="2800" dirty="0">
                <a:latin typeface="Times New Roman" panose="02020603050405020304" pitchFamily="18" charset="0"/>
                <a:cs typeface="Times New Roman" panose="02020603050405020304" pitchFamily="18" charset="0"/>
              </a:rPr>
              <a:t> має значення за замовчуванням - число 0. Тому ми можемо при додаванні опустити цей стовпець, і буде передаватися число 0:</a:t>
            </a:r>
          </a:p>
        </p:txBody>
      </p:sp>
      <p:sp>
        <p:nvSpPr>
          <p:cNvPr id="8" name="Rectangle 2">
            <a:extLst>
              <a:ext uri="{FF2B5EF4-FFF2-40B4-BE49-F238E27FC236}">
                <a16:creationId xmlns:a16="http://schemas.microsoft.com/office/drawing/2014/main" id="{4DC93985-AAC9-B346-BC8A-15FEAACA5007}"/>
              </a:ext>
            </a:extLst>
          </p:cNvPr>
          <p:cNvSpPr>
            <a:spLocks noChangeArrowheads="1"/>
          </p:cNvSpPr>
          <p:nvPr/>
        </p:nvSpPr>
        <p:spPr bwMode="auto">
          <a:xfrm>
            <a:off x="245805" y="3186864"/>
            <a:ext cx="617156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INSERT Products(ProductName, Manufacturer, Price) </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VALUES ('Galaxy S9', 'Samsung', 63000);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8871A764-A698-86A4-CCD0-CA88B7645F8C}"/>
              </a:ext>
            </a:extLst>
          </p:cNvPr>
          <p:cNvSpPr txBox="1"/>
          <p:nvPr/>
        </p:nvSpPr>
        <p:spPr>
          <a:xfrm>
            <a:off x="176978" y="3984525"/>
            <a:ext cx="11543071" cy="2246769"/>
          </a:xfrm>
          <a:prstGeom prst="rect">
            <a:avLst/>
          </a:prstGeom>
          <a:noFill/>
        </p:spPr>
        <p:txBody>
          <a:bodyPr wrap="square">
            <a:spAutoFit/>
          </a:bodyPr>
          <a:lstStyle/>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За допомогою ключових слів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DEFAULT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і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NULL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можна вказати, що значення буде використовувати значення за замовчуванням або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NULL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відповідно:</a:t>
            </a:r>
          </a:p>
          <a:p>
            <a:endParaRPr lang="uk-UA" sz="2800" dirty="0">
              <a:solidFill>
                <a:srgbClr val="252525"/>
              </a:solidFill>
              <a:highlight>
                <a:srgbClr val="FFFFFF"/>
              </a:highlight>
              <a:latin typeface="Times New Roman" panose="02020603050405020304" pitchFamily="18" charset="0"/>
              <a:cs typeface="Times New Roman" panose="02020603050405020304" pitchFamily="18" charset="0"/>
            </a:endParaRPr>
          </a:p>
          <a:p>
            <a:r>
              <a:rPr lang="uk-UA" sz="2800" dirty="0">
                <a:solidFill>
                  <a:srgbClr val="252525"/>
                </a:solidFill>
                <a:highlight>
                  <a:srgbClr val="FFFFFF"/>
                </a:highlight>
                <a:latin typeface="Times New Roman" panose="02020603050405020304" pitchFamily="18" charset="0"/>
                <a:cs typeface="Times New Roman" panose="02020603050405020304" pitchFamily="18" charset="0"/>
              </a:rPr>
              <a:t>або</a:t>
            </a:r>
            <a:endParaRPr lang="uk-UA" sz="2800" dirty="0">
              <a:latin typeface="Times New Roman" panose="02020603050405020304" pitchFamily="18" charset="0"/>
              <a:cs typeface="Times New Roman" panose="02020603050405020304" pitchFamily="18" charset="0"/>
            </a:endParaRPr>
          </a:p>
        </p:txBody>
      </p:sp>
      <p:sp>
        <p:nvSpPr>
          <p:cNvPr id="11" name="Rectangle 3">
            <a:extLst>
              <a:ext uri="{FF2B5EF4-FFF2-40B4-BE49-F238E27FC236}">
                <a16:creationId xmlns:a16="http://schemas.microsoft.com/office/drawing/2014/main" id="{93B123F7-434F-E5BD-F869-841BFC5500E3}"/>
              </a:ext>
            </a:extLst>
          </p:cNvPr>
          <p:cNvSpPr>
            <a:spLocks noChangeArrowheads="1"/>
          </p:cNvSpPr>
          <p:nvPr/>
        </p:nvSpPr>
        <p:spPr bwMode="auto">
          <a:xfrm>
            <a:off x="245804" y="5247683"/>
            <a:ext cx="789959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INSERT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VALUES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Nokia</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9', 'HDM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Global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41000, DEFAULT);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2" name="Rectangle 4">
            <a:extLst>
              <a:ext uri="{FF2B5EF4-FFF2-40B4-BE49-F238E27FC236}">
                <a16:creationId xmlns:a16="http://schemas.microsoft.com/office/drawing/2014/main" id="{430B9E2E-9B97-A9D6-562E-0B6E31287D3A}"/>
              </a:ext>
            </a:extLst>
          </p:cNvPr>
          <p:cNvSpPr>
            <a:spLocks noChangeArrowheads="1"/>
          </p:cNvSpPr>
          <p:nvPr/>
        </p:nvSpPr>
        <p:spPr bwMode="auto">
          <a:xfrm>
            <a:off x="245804" y="6231294"/>
            <a:ext cx="789959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INSERT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VALUES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Nokia</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9', 'HDM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Global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41000,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507705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49173A20-A55B-C00E-6DF4-E0D49EE64439}"/>
              </a:ext>
            </a:extLst>
          </p:cNvPr>
          <p:cNvSpPr txBox="1">
            <a:spLocks/>
          </p:cNvSpPr>
          <p:nvPr/>
        </p:nvSpPr>
        <p:spPr>
          <a:xfrm>
            <a:off x="0" y="1"/>
            <a:ext cx="12192000" cy="58993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Множинне додавання даних. Команда </a:t>
            </a:r>
            <a:r>
              <a:rPr lang="en-US" dirty="0">
                <a:solidFill>
                  <a:srgbClr val="252525"/>
                </a:solidFill>
                <a:highlight>
                  <a:srgbClr val="FFFFFF"/>
                </a:highlight>
                <a:latin typeface="Times New Roman" panose="02020603050405020304" pitchFamily="18" charset="0"/>
                <a:cs typeface="Times New Roman" panose="02020603050405020304" pitchFamily="18" charset="0"/>
              </a:rPr>
              <a:t>INSERT</a:t>
            </a:r>
            <a:r>
              <a:rPr lang="uk-UA" dirty="0">
                <a:solidFill>
                  <a:srgbClr val="252525"/>
                </a:solidFill>
                <a:highlight>
                  <a:srgbClr val="FFFFFF"/>
                </a:highlight>
                <a:latin typeface="Times New Roman" panose="02020603050405020304" pitchFamily="18" charset="0"/>
                <a:cs typeface="Times New Roman" panose="02020603050405020304" pitchFamily="18" charset="0"/>
              </a:rPr>
              <a:t> </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DD05EB8-E8BF-15BE-F23D-1817B9467B61}"/>
              </a:ext>
            </a:extLst>
          </p:cNvPr>
          <p:cNvSpPr txBox="1"/>
          <p:nvPr/>
        </p:nvSpPr>
        <p:spPr>
          <a:xfrm>
            <a:off x="275302" y="629262"/>
            <a:ext cx="10854813" cy="523220"/>
          </a:xfrm>
          <a:prstGeom prst="rect">
            <a:avLst/>
          </a:prstGeom>
          <a:noFill/>
        </p:spPr>
        <p:txBody>
          <a:bodyPr wrap="square">
            <a:spAutoFit/>
          </a:bodyPr>
          <a:lstStyle/>
          <a:p>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Також ми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можемо</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додати</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відразу</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кілька</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рядків</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8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5DF7B36A-07FA-906C-8216-3C783B6E78B0}"/>
              </a:ext>
            </a:extLst>
          </p:cNvPr>
          <p:cNvSpPr>
            <a:spLocks noChangeArrowheads="1"/>
          </p:cNvSpPr>
          <p:nvPr/>
        </p:nvSpPr>
        <p:spPr bwMode="auto">
          <a:xfrm>
            <a:off x="294964" y="1237147"/>
            <a:ext cx="7899598"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INSERT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VALUES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iPhone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8',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Apple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51000, 3),</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('P20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Lite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Huawei</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34000, 4),</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Galaxy</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S8',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Samsung</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46000, 2);</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566F35FD-30B2-9D88-9E9E-6673BFFD7AA2}"/>
              </a:ext>
            </a:extLst>
          </p:cNvPr>
          <p:cNvSpPr txBox="1"/>
          <p:nvPr/>
        </p:nvSpPr>
        <p:spPr>
          <a:xfrm>
            <a:off x="294964" y="2627360"/>
            <a:ext cx="9625783" cy="523220"/>
          </a:xfrm>
          <a:prstGeom prst="rect">
            <a:avLst/>
          </a:prstGeom>
          <a:noFill/>
        </p:spPr>
        <p:txBody>
          <a:bodyPr wrap="square">
            <a:spAutoFit/>
          </a:bodyPr>
          <a:lstStyle/>
          <a:p>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В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даному</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випадку</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до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буде додано три рядки.</a:t>
            </a:r>
            <a:endParaRPr lang="uk-U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19166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E19192A-C406-A3AA-9520-1916CC6E6D9D}"/>
              </a:ext>
            </a:extLst>
          </p:cNvPr>
          <p:cNvSpPr>
            <a:spLocks noGrp="1"/>
          </p:cNvSpPr>
          <p:nvPr>
            <p:ph type="title"/>
          </p:nvPr>
        </p:nvSpPr>
        <p:spPr>
          <a:xfrm>
            <a:off x="0" y="1"/>
            <a:ext cx="12192000" cy="599767"/>
          </a:xfrm>
        </p:spPr>
        <p:txBody>
          <a:bodyPr>
            <a:normAutofit fontScale="90000"/>
          </a:bodyPr>
          <a:lstStyle/>
          <a:p>
            <a:pPr algn="ctr"/>
            <a:r>
              <a:rPr lang="uk-UA" b="0" i="0" dirty="0">
                <a:solidFill>
                  <a:srgbClr val="252525"/>
                </a:solidFill>
                <a:effectLst/>
                <a:latin typeface="Times New Roman" panose="02020603050405020304" pitchFamily="18" charset="0"/>
                <a:cs typeface="Times New Roman" panose="02020603050405020304" pitchFamily="18" charset="0"/>
              </a:rPr>
              <a:t>Вибірка даних. Команда </a:t>
            </a:r>
            <a:r>
              <a:rPr lang="en-US" b="0" i="0" dirty="0">
                <a:solidFill>
                  <a:srgbClr val="252525"/>
                </a:solidFill>
                <a:effectLst/>
                <a:latin typeface="Times New Roman" panose="02020603050405020304" pitchFamily="18" charset="0"/>
                <a:cs typeface="Times New Roman" panose="02020603050405020304" pitchFamily="18" charset="0"/>
              </a:rPr>
              <a:t>SELECT</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32A1158-AC7A-CF07-3D67-FDDAB61AFEC3}"/>
              </a:ext>
            </a:extLst>
          </p:cNvPr>
          <p:cNvSpPr txBox="1"/>
          <p:nvPr/>
        </p:nvSpPr>
        <p:spPr>
          <a:xfrm>
            <a:off x="240890" y="703456"/>
            <a:ext cx="11710219" cy="954107"/>
          </a:xfrm>
          <a:prstGeom prst="rect">
            <a:avLst/>
          </a:prstGeom>
          <a:noFill/>
        </p:spPr>
        <p:txBody>
          <a:bodyPr wrap="square">
            <a:spAutoFit/>
          </a:bodyPr>
          <a:lstStyle/>
          <a:p>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Для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вибірки</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з БД MySQL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застосовується</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команда SELECT. У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спрощеному</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вигляді</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вона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має</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наступний</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синтаксис:</a:t>
            </a:r>
            <a:endParaRPr lang="uk-UA" sz="28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7A123CE2-FF46-B460-B6A4-EA134B565B01}"/>
              </a:ext>
            </a:extLst>
          </p:cNvPr>
          <p:cNvSpPr>
            <a:spLocks noChangeArrowheads="1"/>
          </p:cNvSpPr>
          <p:nvPr/>
        </p:nvSpPr>
        <p:spPr bwMode="auto">
          <a:xfrm>
            <a:off x="240890" y="1827637"/>
            <a:ext cx="493724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SELECT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список_стовбців</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FROM</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імя_таблиці</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
        <p:nvSpPr>
          <p:cNvPr id="10" name="TextBox 9">
            <a:extLst>
              <a:ext uri="{FF2B5EF4-FFF2-40B4-BE49-F238E27FC236}">
                <a16:creationId xmlns:a16="http://schemas.microsoft.com/office/drawing/2014/main" id="{DC57EE3D-448F-A1CA-F8EE-EFDBD36A58B6}"/>
              </a:ext>
            </a:extLst>
          </p:cNvPr>
          <p:cNvSpPr txBox="1"/>
          <p:nvPr/>
        </p:nvSpPr>
        <p:spPr>
          <a:xfrm>
            <a:off x="240890" y="2316795"/>
            <a:ext cx="11710218" cy="954107"/>
          </a:xfrm>
          <a:prstGeom prst="rect">
            <a:avLst/>
          </a:prstGeom>
          <a:noFill/>
        </p:spPr>
        <p:txBody>
          <a:bodyPr wrap="square">
            <a:spAutoFit/>
          </a:bodyPr>
          <a:lstStyle/>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Наприклад, нехай раніше була створена таблиця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Products,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і до неї додані деякі початкові дані:</a:t>
            </a:r>
            <a:endParaRPr lang="uk-UA" sz="2800" dirty="0">
              <a:latin typeface="Times New Roman" panose="02020603050405020304" pitchFamily="18" charset="0"/>
              <a:cs typeface="Times New Roman" panose="02020603050405020304" pitchFamily="18" charset="0"/>
            </a:endParaRPr>
          </a:p>
        </p:txBody>
      </p:sp>
      <p:sp>
        <p:nvSpPr>
          <p:cNvPr id="11" name="Rectangle 3">
            <a:extLst>
              <a:ext uri="{FF2B5EF4-FFF2-40B4-BE49-F238E27FC236}">
                <a16:creationId xmlns:a16="http://schemas.microsoft.com/office/drawing/2014/main" id="{29F10AE7-B943-72D2-02B5-75572649EA36}"/>
              </a:ext>
            </a:extLst>
          </p:cNvPr>
          <p:cNvSpPr>
            <a:spLocks noChangeArrowheads="1"/>
          </p:cNvSpPr>
          <p:nvPr/>
        </p:nvSpPr>
        <p:spPr bwMode="auto">
          <a:xfrm>
            <a:off x="240890" y="3270902"/>
            <a:ext cx="1081548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Products</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 AUTO_INCREMENT PRIMARY KEY,</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ProductName VARCHAR(30)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Manufacturer VARCHAR(20)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ProductCount INT DEFAULT 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Price DECIMAL</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INSERT INTO Products (ProductName, Manufacturer, ProductCount, Price)</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VALUES</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('iPhone X', 'Apple', 3, 76000),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('iPhone 8', 'Apple', 2, 51000),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('Galaxy S9', 'Samsung', 2, 56000),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('Galaxy S8', 'Samsung', 1, 41000),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('P20 Pro', 'Huawei', 5, 36000);</a:t>
            </a:r>
            <a:endParaRPr kumimoji="0" lang="uk-UA" altLang="uk-UA" sz="32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36506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03AD4059-EC82-16BB-F884-A0E844B8941F}"/>
              </a:ext>
            </a:extLst>
          </p:cNvPr>
          <p:cNvSpPr txBox="1">
            <a:spLocks/>
          </p:cNvSpPr>
          <p:nvPr/>
        </p:nvSpPr>
        <p:spPr>
          <a:xfrm>
            <a:off x="0" y="1"/>
            <a:ext cx="12192000" cy="599767"/>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latin typeface="Times New Roman" panose="02020603050405020304" pitchFamily="18" charset="0"/>
                <a:cs typeface="Times New Roman" panose="02020603050405020304" pitchFamily="18" charset="0"/>
              </a:rPr>
              <a:t>Вибірка даних. Команда </a:t>
            </a:r>
            <a:r>
              <a:rPr lang="en-US" dirty="0">
                <a:solidFill>
                  <a:srgbClr val="252525"/>
                </a:solidFill>
                <a:latin typeface="Times New Roman" panose="02020603050405020304" pitchFamily="18" charset="0"/>
                <a:cs typeface="Times New Roman" panose="02020603050405020304" pitchFamily="18" charset="0"/>
              </a:rPr>
              <a:t>SELECT</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4082CCE-51B6-22E2-08E9-155067636103}"/>
              </a:ext>
            </a:extLst>
          </p:cNvPr>
          <p:cNvSpPr txBox="1"/>
          <p:nvPr/>
        </p:nvSpPr>
        <p:spPr>
          <a:xfrm>
            <a:off x="255639" y="599768"/>
            <a:ext cx="6096000" cy="523220"/>
          </a:xfrm>
          <a:prstGeom prst="rect">
            <a:avLst/>
          </a:prstGeom>
          <a:noFill/>
        </p:spPr>
        <p:txBody>
          <a:bodyPr wrap="square">
            <a:spAutoFit/>
          </a:bodyPr>
          <a:lstStyle/>
          <a:p>
            <a:pPr algn="l"/>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Отримаємо всі об'єкти з цієї таблиці:</a:t>
            </a:r>
          </a:p>
        </p:txBody>
      </p:sp>
      <p:sp>
        <p:nvSpPr>
          <p:cNvPr id="10" name="TextBox 9">
            <a:extLst>
              <a:ext uri="{FF2B5EF4-FFF2-40B4-BE49-F238E27FC236}">
                <a16:creationId xmlns:a16="http://schemas.microsoft.com/office/drawing/2014/main" id="{6F829746-8BE2-F365-3EBD-CEAFA7B27C6D}"/>
              </a:ext>
            </a:extLst>
          </p:cNvPr>
          <p:cNvSpPr txBox="1"/>
          <p:nvPr/>
        </p:nvSpPr>
        <p:spPr>
          <a:xfrm>
            <a:off x="255639" y="1122988"/>
            <a:ext cx="6096000" cy="338554"/>
          </a:xfrm>
          <a:prstGeom prst="rect">
            <a:avLst/>
          </a:prstGeom>
          <a:noFill/>
        </p:spPr>
        <p:txBody>
          <a:bodyPr wrap="square">
            <a:spAutoFit/>
          </a:bodyPr>
          <a:lstStyle/>
          <a:p>
            <a:r>
              <a:rPr lang="uk-UA" sz="1600" dirty="0">
                <a:highlight>
                  <a:srgbClr val="C0C0C0"/>
                </a:highlight>
                <a:latin typeface="Courier New" panose="02070309020205020404" pitchFamily="49" charset="0"/>
                <a:cs typeface="Courier New" panose="02070309020205020404" pitchFamily="49" charset="0"/>
              </a:rPr>
              <a:t>SELECT * FROM </a:t>
            </a:r>
            <a:r>
              <a:rPr lang="uk-UA" sz="1600" dirty="0" err="1">
                <a:highlight>
                  <a:srgbClr val="C0C0C0"/>
                </a:highlight>
                <a:latin typeface="Courier New" panose="02070309020205020404" pitchFamily="49" charset="0"/>
                <a:cs typeface="Courier New" panose="02070309020205020404" pitchFamily="49" charset="0"/>
              </a:rPr>
              <a:t>Products</a:t>
            </a:r>
            <a:r>
              <a:rPr lang="uk-UA" sz="1600" dirty="0">
                <a:highlight>
                  <a:srgbClr val="C0C0C0"/>
                </a:highlight>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C6059161-D1A2-A899-6884-BFB22952EB1E}"/>
              </a:ext>
            </a:extLst>
          </p:cNvPr>
          <p:cNvSpPr txBox="1"/>
          <p:nvPr/>
        </p:nvSpPr>
        <p:spPr>
          <a:xfrm>
            <a:off x="255638" y="1559712"/>
            <a:ext cx="9438967" cy="523220"/>
          </a:xfrm>
          <a:prstGeom prst="rect">
            <a:avLst/>
          </a:prstGeom>
          <a:noFill/>
        </p:spPr>
        <p:txBody>
          <a:bodyPr wrap="square">
            <a:spAutoFit/>
          </a:bodyPr>
          <a:lstStyle/>
          <a:p>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Символ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зірочка</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вказує</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що</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нам треба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отримати</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усі</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800" dirty="0">
              <a:latin typeface="Times New Roman" panose="02020603050405020304" pitchFamily="18" charset="0"/>
              <a:cs typeface="Times New Roman" panose="02020603050405020304" pitchFamily="18" charset="0"/>
            </a:endParaRPr>
          </a:p>
        </p:txBody>
      </p:sp>
      <p:pic>
        <p:nvPicPr>
          <p:cNvPr id="14" name="Рисунок 13">
            <a:extLst>
              <a:ext uri="{FF2B5EF4-FFF2-40B4-BE49-F238E27FC236}">
                <a16:creationId xmlns:a16="http://schemas.microsoft.com/office/drawing/2014/main" id="{183F7459-63FB-4613-AC03-C14968AF9D8C}"/>
              </a:ext>
            </a:extLst>
          </p:cNvPr>
          <p:cNvPicPr>
            <a:picLocks noChangeAspect="1"/>
          </p:cNvPicPr>
          <p:nvPr/>
        </p:nvPicPr>
        <p:blipFill>
          <a:blip r:embed="rId2"/>
          <a:stretch>
            <a:fillRect/>
          </a:stretch>
        </p:blipFill>
        <p:spPr>
          <a:xfrm>
            <a:off x="3724275" y="2421486"/>
            <a:ext cx="4743450" cy="2771775"/>
          </a:xfrm>
          <a:prstGeom prst="rect">
            <a:avLst/>
          </a:prstGeom>
        </p:spPr>
      </p:pic>
    </p:spTree>
    <p:extLst>
      <p:ext uri="{BB962C8B-B14F-4D97-AF65-F5344CB8AC3E}">
        <p14:creationId xmlns:p14="http://schemas.microsoft.com/office/powerpoint/2010/main" val="17549193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3DA8BEEE-BF00-FDCF-EE2A-0240E7EE15FC}"/>
              </a:ext>
            </a:extLst>
          </p:cNvPr>
          <p:cNvSpPr txBox="1">
            <a:spLocks/>
          </p:cNvSpPr>
          <p:nvPr/>
        </p:nvSpPr>
        <p:spPr>
          <a:xfrm>
            <a:off x="0" y="1"/>
            <a:ext cx="12192000" cy="599767"/>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latin typeface="Times New Roman" panose="02020603050405020304" pitchFamily="18" charset="0"/>
                <a:cs typeface="Times New Roman" panose="02020603050405020304" pitchFamily="18" charset="0"/>
              </a:rPr>
              <a:t>Вибірка даних. Команда </a:t>
            </a:r>
            <a:r>
              <a:rPr lang="en-US" dirty="0">
                <a:solidFill>
                  <a:srgbClr val="252525"/>
                </a:solidFill>
                <a:latin typeface="Times New Roman" panose="02020603050405020304" pitchFamily="18" charset="0"/>
                <a:cs typeface="Times New Roman" panose="02020603050405020304" pitchFamily="18" charset="0"/>
              </a:rPr>
              <a:t>SELECT</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45A8759-E668-3D17-3E7D-CB1F4C01E93E}"/>
              </a:ext>
            </a:extLst>
          </p:cNvPr>
          <p:cNvSpPr txBox="1"/>
          <p:nvPr/>
        </p:nvSpPr>
        <p:spPr>
          <a:xfrm>
            <a:off x="275302" y="599768"/>
            <a:ext cx="11543071" cy="3046988"/>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	Варто відзначити, що застосування зірочки для отримання даних вважається не дуже хорошою практикою, так як зазвичай необхідно отримати дані по невеликому набору стовпців. Тому оптимальніший підхід полягає у вказівці всіх необхідних стовпців після слова SELECT. Виняток становить той випадок, коли треба отримати дані по всіх стовпцях таблиці. Також використання символу може бути переважно тоді, коли назви стовпців не відомі. </a:t>
            </a:r>
          </a:p>
          <a:p>
            <a:r>
              <a:rPr lang="uk-UA" sz="2400" dirty="0">
                <a:latin typeface="Times New Roman" panose="02020603050405020304" pitchFamily="18" charset="0"/>
                <a:cs typeface="Times New Roman" panose="02020603050405020304" pitchFamily="18" charset="0"/>
              </a:rPr>
              <a:t>	Якщо необхідно отримати дані не з усіх, а з якихось конкретних стовпців, тоді специфікації цих стовпців перераховуються через кому після SELECT:</a:t>
            </a:r>
          </a:p>
        </p:txBody>
      </p:sp>
      <p:sp>
        <p:nvSpPr>
          <p:cNvPr id="7" name="Rectangle 2">
            <a:extLst>
              <a:ext uri="{FF2B5EF4-FFF2-40B4-BE49-F238E27FC236}">
                <a16:creationId xmlns:a16="http://schemas.microsoft.com/office/drawing/2014/main" id="{624379AA-6B87-E082-BF3B-D338C7B686E3}"/>
              </a:ext>
            </a:extLst>
          </p:cNvPr>
          <p:cNvSpPr>
            <a:spLocks noChangeArrowheads="1"/>
          </p:cNvSpPr>
          <p:nvPr/>
        </p:nvSpPr>
        <p:spPr bwMode="auto">
          <a:xfrm>
            <a:off x="275302" y="3646756"/>
            <a:ext cx="506068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SELECT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FROM</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pic>
        <p:nvPicPr>
          <p:cNvPr id="9" name="Рисунок 8">
            <a:extLst>
              <a:ext uri="{FF2B5EF4-FFF2-40B4-BE49-F238E27FC236}">
                <a16:creationId xmlns:a16="http://schemas.microsoft.com/office/drawing/2014/main" id="{62136FD7-3B7C-EA9B-2D43-64B7EB8C298B}"/>
              </a:ext>
            </a:extLst>
          </p:cNvPr>
          <p:cNvPicPr>
            <a:picLocks noChangeAspect="1"/>
          </p:cNvPicPr>
          <p:nvPr/>
        </p:nvPicPr>
        <p:blipFill>
          <a:blip r:embed="rId2"/>
          <a:stretch>
            <a:fillRect/>
          </a:stretch>
        </p:blipFill>
        <p:spPr>
          <a:xfrm>
            <a:off x="3933825" y="4232786"/>
            <a:ext cx="4324350" cy="2581275"/>
          </a:xfrm>
          <a:prstGeom prst="rect">
            <a:avLst/>
          </a:prstGeom>
        </p:spPr>
      </p:pic>
    </p:spTree>
    <p:extLst>
      <p:ext uri="{BB962C8B-B14F-4D97-AF65-F5344CB8AC3E}">
        <p14:creationId xmlns:p14="http://schemas.microsoft.com/office/powerpoint/2010/main" val="27638022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71982E-DF29-A22C-B82C-A8D7B6A4F40D}"/>
              </a:ext>
            </a:extLst>
          </p:cNvPr>
          <p:cNvSpPr txBox="1"/>
          <p:nvPr/>
        </p:nvSpPr>
        <p:spPr>
          <a:xfrm>
            <a:off x="344126" y="580130"/>
            <a:ext cx="11405419" cy="1200329"/>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Специфікація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необов'язково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представляти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його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назву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бути будь-</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вираз</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результат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арифметичної</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операції</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Так,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виконаємо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наступний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запит:</a:t>
            </a:r>
            <a:endParaRPr lang="uk-UA" sz="24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C504EED5-3714-5260-DBB4-EE5B7C42F688}"/>
              </a:ext>
            </a:extLst>
          </p:cNvPr>
          <p:cNvSpPr txBox="1">
            <a:spLocks/>
          </p:cNvSpPr>
          <p:nvPr/>
        </p:nvSpPr>
        <p:spPr>
          <a:xfrm>
            <a:off x="0" y="1"/>
            <a:ext cx="12192000" cy="599767"/>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latin typeface="Times New Roman" panose="02020603050405020304" pitchFamily="18" charset="0"/>
                <a:cs typeface="Times New Roman" panose="02020603050405020304" pitchFamily="18" charset="0"/>
              </a:rPr>
              <a:t>Вибірка даних. Команда </a:t>
            </a:r>
            <a:r>
              <a:rPr lang="en-US" dirty="0">
                <a:solidFill>
                  <a:srgbClr val="252525"/>
                </a:solidFill>
                <a:latin typeface="Times New Roman" panose="02020603050405020304" pitchFamily="18" charset="0"/>
                <a:cs typeface="Times New Roman" panose="02020603050405020304" pitchFamily="18" charset="0"/>
              </a:rPr>
              <a:t>SELECT</a:t>
            </a:r>
            <a:endParaRPr lang="uk-UA"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CD63DFE6-8D40-989B-3C9A-0C9F11BA5BF2}"/>
              </a:ext>
            </a:extLst>
          </p:cNvPr>
          <p:cNvSpPr>
            <a:spLocks noChangeArrowheads="1"/>
          </p:cNvSpPr>
          <p:nvPr/>
        </p:nvSpPr>
        <p:spPr bwMode="auto">
          <a:xfrm>
            <a:off x="344128" y="1781398"/>
            <a:ext cx="429604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9EC8FFF0-4885-4AE3-97C3-86B6BEAF911A}"/>
              </a:ext>
            </a:extLst>
          </p:cNvPr>
          <p:cNvSpPr txBox="1"/>
          <p:nvPr/>
        </p:nvSpPr>
        <p:spPr>
          <a:xfrm>
            <a:off x="344127" y="2239786"/>
            <a:ext cx="11405419" cy="1569660"/>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Тут при вибірці створюватимуться два стовпці. Причому другий стовпець представляє значення стовпця </a:t>
            </a:r>
            <a:r>
              <a:rPr lang="uk-UA" sz="2400" dirty="0" err="1">
                <a:latin typeface="Times New Roman" panose="02020603050405020304" pitchFamily="18" charset="0"/>
                <a:cs typeface="Times New Roman" panose="02020603050405020304" pitchFamily="18" charset="0"/>
              </a:rPr>
              <a:t>Price</a:t>
            </a:r>
            <a:r>
              <a:rPr lang="uk-UA" sz="2400" dirty="0">
                <a:latin typeface="Times New Roman" panose="02020603050405020304" pitchFamily="18" charset="0"/>
                <a:cs typeface="Times New Roman" panose="02020603050405020304" pitchFamily="18" charset="0"/>
              </a:rPr>
              <a:t>, помножене значення стовпця </a:t>
            </a:r>
            <a:r>
              <a:rPr lang="uk-UA" sz="2400" dirty="0" err="1">
                <a:latin typeface="Times New Roman" panose="02020603050405020304" pitchFamily="18" charset="0"/>
                <a:cs typeface="Times New Roman" panose="02020603050405020304" pitchFamily="18" charset="0"/>
              </a:rPr>
              <a:t>ProductCount</a:t>
            </a:r>
            <a:r>
              <a:rPr lang="uk-UA" sz="2400" dirty="0">
                <a:latin typeface="Times New Roman" panose="02020603050405020304" pitchFamily="18" charset="0"/>
                <a:cs typeface="Times New Roman" panose="02020603050405020304" pitchFamily="18" charset="0"/>
              </a:rPr>
              <a:t>, тобто сукупну вартість товару. За допомогою оператора AS можна змінити назву вихідного стовпця або визначити його псевдонім:</a:t>
            </a:r>
          </a:p>
        </p:txBody>
      </p:sp>
      <p:sp>
        <p:nvSpPr>
          <p:cNvPr id="10" name="Rectangle 3">
            <a:extLst>
              <a:ext uri="{FF2B5EF4-FFF2-40B4-BE49-F238E27FC236}">
                <a16:creationId xmlns:a16="http://schemas.microsoft.com/office/drawing/2014/main" id="{12B183D9-3E1E-7DA1-2A72-D32B18300212}"/>
              </a:ext>
            </a:extLst>
          </p:cNvPr>
          <p:cNvSpPr>
            <a:spLocks noChangeArrowheads="1"/>
          </p:cNvSpPr>
          <p:nvPr/>
        </p:nvSpPr>
        <p:spPr bwMode="auto">
          <a:xfrm>
            <a:off x="344128" y="3836948"/>
            <a:ext cx="655147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Title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TotalSum</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4C1E27F2-6188-3727-3012-1E634A5A5AD1}"/>
              </a:ext>
            </a:extLst>
          </p:cNvPr>
          <p:cNvSpPr txBox="1"/>
          <p:nvPr/>
        </p:nvSpPr>
        <p:spPr>
          <a:xfrm>
            <a:off x="6895601" y="4410549"/>
            <a:ext cx="5209010" cy="2308324"/>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Тут для першого стовпця визначається псевдонім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Title,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хоча насправді він представлятиме стовпець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ProductName.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Другий стовпець </a:t>
            </a:r>
            <a:r>
              <a:rPr lang="en-US"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TotalSum</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зберігає твір стовпців </a:t>
            </a:r>
            <a:r>
              <a:rPr lang="en-US"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ProductCount</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Price.</a:t>
            </a:r>
            <a:endParaRPr lang="uk-UA" sz="2400" dirty="0">
              <a:latin typeface="Times New Roman" panose="02020603050405020304" pitchFamily="18" charset="0"/>
              <a:cs typeface="Times New Roman" panose="02020603050405020304" pitchFamily="18" charset="0"/>
            </a:endParaRPr>
          </a:p>
        </p:txBody>
      </p:sp>
      <p:pic>
        <p:nvPicPr>
          <p:cNvPr id="14" name="Рисунок 13">
            <a:extLst>
              <a:ext uri="{FF2B5EF4-FFF2-40B4-BE49-F238E27FC236}">
                <a16:creationId xmlns:a16="http://schemas.microsoft.com/office/drawing/2014/main" id="{F09AFDD0-6ECD-300C-987D-DFC4DA040579}"/>
              </a:ext>
            </a:extLst>
          </p:cNvPr>
          <p:cNvPicPr>
            <a:picLocks noChangeAspect="1"/>
          </p:cNvPicPr>
          <p:nvPr/>
        </p:nvPicPr>
        <p:blipFill>
          <a:blip r:embed="rId2"/>
          <a:stretch>
            <a:fillRect/>
          </a:stretch>
        </p:blipFill>
        <p:spPr>
          <a:xfrm>
            <a:off x="1366032" y="4602164"/>
            <a:ext cx="4153053" cy="1694600"/>
          </a:xfrm>
          <a:prstGeom prst="rect">
            <a:avLst/>
          </a:prstGeom>
        </p:spPr>
      </p:pic>
    </p:spTree>
    <p:extLst>
      <p:ext uri="{BB962C8B-B14F-4D97-AF65-F5344CB8AC3E}">
        <p14:creationId xmlns:p14="http://schemas.microsoft.com/office/powerpoint/2010/main" val="1842828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0AE8EAC-621D-40FA-9A96-EED1A4B89854}"/>
              </a:ext>
            </a:extLst>
          </p:cNvPr>
          <p:cNvSpPr>
            <a:spLocks noGrp="1"/>
          </p:cNvSpPr>
          <p:nvPr>
            <p:ph idx="1"/>
          </p:nvPr>
        </p:nvSpPr>
        <p:spPr>
          <a:xfrm>
            <a:off x="838200" y="842399"/>
            <a:ext cx="10515600" cy="4351338"/>
          </a:xfrm>
          <a:noFill/>
          <a:ln>
            <a:solidFill>
              <a:schemeClr val="bg1"/>
            </a:solidFill>
          </a:ln>
        </p:spPr>
        <p:txBody>
          <a:bodyPr>
            <a:normAutofit/>
          </a:bodyPr>
          <a:lstStyle/>
          <a:p>
            <a:pPr marL="0" indent="0">
              <a:buNone/>
            </a:pPr>
            <a:r>
              <a:rPr lang="ru-RU" sz="3200" b="0" i="0" dirty="0" err="1">
                <a:solidFill>
                  <a:srgbClr val="000000"/>
                </a:solidFill>
                <a:effectLst/>
                <a:latin typeface="Times New Roman" panose="02020603050405020304" pitchFamily="18" charset="0"/>
                <a:cs typeface="Times New Roman" panose="02020603050405020304" pitchFamily="18" charset="0"/>
              </a:rPr>
              <a:t>Після</a:t>
            </a:r>
            <a:r>
              <a:rPr lang="ru-RU" sz="3200" b="0" i="0" dirty="0">
                <a:solidFill>
                  <a:srgbClr val="000000"/>
                </a:solidFill>
                <a:effectLst/>
                <a:latin typeface="Times New Roman" panose="02020603050405020304" pitchFamily="18" charset="0"/>
                <a:cs typeface="Times New Roman" panose="02020603050405020304" pitchFamily="18" charset="0"/>
              </a:rPr>
              <a:t> </a:t>
            </a:r>
            <a:r>
              <a:rPr lang="ru-RU" sz="3200" b="0" i="0" dirty="0" err="1">
                <a:solidFill>
                  <a:srgbClr val="000000"/>
                </a:solidFill>
                <a:effectLst/>
                <a:latin typeface="Times New Roman" panose="02020603050405020304" pitchFamily="18" charset="0"/>
                <a:cs typeface="Times New Roman" panose="02020603050405020304" pitchFamily="18" charset="0"/>
              </a:rPr>
              <a:t>створення</a:t>
            </a:r>
            <a:r>
              <a:rPr lang="ru-RU" sz="3200" b="0" i="0" dirty="0">
                <a:solidFill>
                  <a:srgbClr val="000000"/>
                </a:solidFill>
                <a:effectLst/>
                <a:latin typeface="Times New Roman" panose="02020603050405020304" pitchFamily="18" charset="0"/>
                <a:cs typeface="Times New Roman" panose="02020603050405020304" pitchFamily="18" charset="0"/>
              </a:rPr>
              <a:t> БД </a:t>
            </a:r>
            <a:r>
              <a:rPr lang="ru-RU" sz="3200" b="0" i="0" dirty="0" err="1">
                <a:solidFill>
                  <a:srgbClr val="000000"/>
                </a:solidFill>
                <a:effectLst/>
                <a:latin typeface="Times New Roman" panose="02020603050405020304" pitchFamily="18" charset="0"/>
                <a:cs typeface="Times New Roman" panose="02020603050405020304" pitchFamily="18" charset="0"/>
              </a:rPr>
              <a:t>із</a:t>
            </a:r>
            <a:r>
              <a:rPr lang="ru-RU" sz="3200" b="0" i="0" dirty="0">
                <a:solidFill>
                  <a:srgbClr val="000000"/>
                </a:solidFill>
                <a:effectLst/>
                <a:latin typeface="Times New Roman" panose="02020603050405020304" pitchFamily="18" charset="0"/>
                <a:cs typeface="Times New Roman" panose="02020603050405020304" pitchFamily="18" charset="0"/>
              </a:rPr>
              <a:t> нею </a:t>
            </a:r>
            <a:r>
              <a:rPr lang="ru-RU" sz="3200" b="0" i="0" dirty="0" err="1">
                <a:solidFill>
                  <a:srgbClr val="000000"/>
                </a:solidFill>
                <a:effectLst/>
                <a:latin typeface="Times New Roman" panose="02020603050405020304" pitchFamily="18" charset="0"/>
                <a:cs typeface="Times New Roman" panose="02020603050405020304" pitchFamily="18" charset="0"/>
              </a:rPr>
              <a:t>виробляються</a:t>
            </a:r>
            <a:r>
              <a:rPr lang="ru-RU" sz="3200" b="0" i="0" dirty="0">
                <a:solidFill>
                  <a:srgbClr val="000000"/>
                </a:solidFill>
                <a:effectLst/>
                <a:latin typeface="Times New Roman" panose="02020603050405020304" pitchFamily="18" charset="0"/>
                <a:cs typeface="Times New Roman" panose="02020603050405020304" pitchFamily="18" charset="0"/>
              </a:rPr>
              <a:t> </a:t>
            </a:r>
            <a:r>
              <a:rPr lang="ru-RU" sz="3200" b="0" i="0" dirty="0" err="1">
                <a:solidFill>
                  <a:srgbClr val="000000"/>
                </a:solidFill>
                <a:effectLst/>
                <a:latin typeface="Times New Roman" panose="02020603050405020304" pitchFamily="18" charset="0"/>
                <a:cs typeface="Times New Roman" panose="02020603050405020304" pitchFamily="18" charset="0"/>
              </a:rPr>
              <a:t>різні</a:t>
            </a:r>
            <a:r>
              <a:rPr lang="ru-RU" sz="3200" b="0" i="0" dirty="0">
                <a:solidFill>
                  <a:srgbClr val="000000"/>
                </a:solidFill>
                <a:effectLst/>
                <a:latin typeface="Times New Roman" panose="02020603050405020304" pitchFamily="18" charset="0"/>
                <a:cs typeface="Times New Roman" panose="02020603050405020304" pitchFamily="18" charset="0"/>
              </a:rPr>
              <a:t> </a:t>
            </a:r>
            <a:r>
              <a:rPr lang="ru-RU" sz="3200" b="0" i="0" dirty="0" err="1">
                <a:solidFill>
                  <a:srgbClr val="000000"/>
                </a:solidFill>
                <a:effectLst/>
                <a:latin typeface="Times New Roman" panose="02020603050405020304" pitchFamily="18" charset="0"/>
                <a:cs typeface="Times New Roman" panose="02020603050405020304" pitchFamily="18" charset="0"/>
              </a:rPr>
              <a:t>операції</a:t>
            </a:r>
            <a:r>
              <a:rPr lang="ru-RU" sz="3200" b="0" i="0" dirty="0">
                <a:solidFill>
                  <a:srgbClr val="000000"/>
                </a:solidFill>
                <a:effectLst/>
                <a:latin typeface="Times New Roman" panose="02020603050405020304" pitchFamily="18" charset="0"/>
                <a:cs typeface="Times New Roman" panose="02020603050405020304" pitchFamily="18" charset="0"/>
              </a:rPr>
              <a:t>: </a:t>
            </a:r>
            <a:r>
              <a:rPr lang="ru-RU" sz="3200" b="0" i="0" dirty="0" err="1">
                <a:solidFill>
                  <a:srgbClr val="000000"/>
                </a:solidFill>
                <a:effectLst/>
                <a:latin typeface="Times New Roman" panose="02020603050405020304" pitchFamily="18" charset="0"/>
                <a:cs typeface="Times New Roman" panose="02020603050405020304" pitchFamily="18" charset="0"/>
              </a:rPr>
              <a:t>створення</a:t>
            </a:r>
            <a:r>
              <a:rPr lang="ru-RU" sz="3200" b="0" i="0" dirty="0">
                <a:solidFill>
                  <a:srgbClr val="000000"/>
                </a:solidFill>
                <a:effectLst/>
                <a:latin typeface="Times New Roman" panose="02020603050405020304" pitchFamily="18" charset="0"/>
                <a:cs typeface="Times New Roman" panose="02020603050405020304" pitchFamily="18" charset="0"/>
              </a:rPr>
              <a:t> </a:t>
            </a:r>
            <a:r>
              <a:rPr lang="ru-RU" sz="3200" b="0" i="0" dirty="0" err="1">
                <a:solidFill>
                  <a:srgbClr val="000000"/>
                </a:solidFill>
                <a:effectLst/>
                <a:latin typeface="Times New Roman" panose="02020603050405020304" pitchFamily="18" charset="0"/>
                <a:cs typeface="Times New Roman" panose="02020603050405020304" pitchFamily="18" charset="0"/>
              </a:rPr>
              <a:t>таблиць</a:t>
            </a:r>
            <a:r>
              <a:rPr lang="ru-RU" sz="3200" b="0" i="0" dirty="0">
                <a:solidFill>
                  <a:srgbClr val="000000"/>
                </a:solidFill>
                <a:effectLst/>
                <a:latin typeface="Times New Roman" panose="02020603050405020304" pitchFamily="18" charset="0"/>
                <a:cs typeface="Times New Roman" panose="02020603050405020304" pitchFamily="18" charset="0"/>
              </a:rPr>
              <a:t>, </a:t>
            </a:r>
            <a:r>
              <a:rPr lang="ru-RU" sz="3200" b="0" i="0" dirty="0" err="1">
                <a:solidFill>
                  <a:srgbClr val="000000"/>
                </a:solidFill>
                <a:effectLst/>
                <a:latin typeface="Times New Roman" panose="02020603050405020304" pitchFamily="18" charset="0"/>
                <a:cs typeface="Times New Roman" panose="02020603050405020304" pitchFamily="18" charset="0"/>
              </a:rPr>
              <a:t>додавання</a:t>
            </a:r>
            <a:r>
              <a:rPr lang="ru-RU" sz="3200" b="0" i="0" dirty="0">
                <a:solidFill>
                  <a:srgbClr val="000000"/>
                </a:solidFill>
                <a:effectLst/>
                <a:latin typeface="Times New Roman" panose="02020603050405020304" pitchFamily="18" charset="0"/>
                <a:cs typeface="Times New Roman" panose="02020603050405020304" pitchFamily="18" charset="0"/>
              </a:rPr>
              <a:t> та </a:t>
            </a:r>
            <a:r>
              <a:rPr lang="ru-RU" sz="3200" b="0" i="0" dirty="0" err="1">
                <a:solidFill>
                  <a:srgbClr val="000000"/>
                </a:solidFill>
                <a:effectLst/>
                <a:latin typeface="Times New Roman" panose="02020603050405020304" pitchFamily="18" charset="0"/>
                <a:cs typeface="Times New Roman" panose="02020603050405020304" pitchFamily="18" charset="0"/>
              </a:rPr>
              <a:t>отримання</a:t>
            </a:r>
            <a:r>
              <a:rPr lang="ru-RU" sz="3200" b="0" i="0" dirty="0">
                <a:solidFill>
                  <a:srgbClr val="000000"/>
                </a:solidFill>
                <a:effectLst/>
                <a:latin typeface="Times New Roman" panose="02020603050405020304" pitchFamily="18" charset="0"/>
                <a:cs typeface="Times New Roman" panose="02020603050405020304" pitchFamily="18" charset="0"/>
              </a:rPr>
              <a:t> </a:t>
            </a:r>
            <a:r>
              <a:rPr lang="ru-RU" sz="3200" b="0" i="0" dirty="0" err="1">
                <a:solidFill>
                  <a:srgbClr val="000000"/>
                </a:solidFill>
                <a:effectLst/>
                <a:latin typeface="Times New Roman" panose="02020603050405020304" pitchFamily="18" charset="0"/>
                <a:cs typeface="Times New Roman" panose="02020603050405020304" pitchFamily="18" charset="0"/>
              </a:rPr>
              <a:t>даних</a:t>
            </a:r>
            <a:r>
              <a:rPr lang="ru-RU" sz="3200" b="0" i="0" dirty="0">
                <a:solidFill>
                  <a:srgbClr val="000000"/>
                </a:solidFill>
                <a:effectLst/>
                <a:latin typeface="Times New Roman" panose="02020603050405020304" pitchFamily="18" charset="0"/>
                <a:cs typeface="Times New Roman" panose="02020603050405020304" pitchFamily="18" charset="0"/>
              </a:rPr>
              <a:t> </a:t>
            </a:r>
            <a:r>
              <a:rPr lang="ru-RU" sz="3200" b="0" i="0" dirty="0" err="1">
                <a:solidFill>
                  <a:srgbClr val="000000"/>
                </a:solidFill>
                <a:effectLst/>
                <a:latin typeface="Times New Roman" panose="02020603050405020304" pitchFamily="18" charset="0"/>
                <a:cs typeface="Times New Roman" panose="02020603050405020304" pitchFamily="18" charset="0"/>
              </a:rPr>
              <a:t>тощо</a:t>
            </a:r>
            <a:r>
              <a:rPr lang="ru-RU" sz="3200" b="0" i="0" dirty="0">
                <a:solidFill>
                  <a:srgbClr val="000000"/>
                </a:solidFill>
                <a:effectLst/>
                <a:latin typeface="Times New Roman" panose="02020603050405020304" pitchFamily="18" charset="0"/>
                <a:cs typeface="Times New Roman" panose="02020603050405020304" pitchFamily="18" charset="0"/>
              </a:rPr>
              <a:t>. Але </a:t>
            </a:r>
            <a:r>
              <a:rPr lang="ru-RU" sz="3200" b="0" i="0" dirty="0" err="1">
                <a:solidFill>
                  <a:srgbClr val="000000"/>
                </a:solidFill>
                <a:effectLst/>
                <a:latin typeface="Times New Roman" panose="02020603050405020304" pitchFamily="18" charset="0"/>
                <a:cs typeface="Times New Roman" panose="02020603050405020304" pitchFamily="18" charset="0"/>
              </a:rPr>
              <a:t>щоб</a:t>
            </a:r>
            <a:r>
              <a:rPr lang="ru-RU" sz="3200" b="0" i="0" dirty="0">
                <a:solidFill>
                  <a:srgbClr val="000000"/>
                </a:solidFill>
                <a:effectLst/>
                <a:latin typeface="Times New Roman" panose="02020603050405020304" pitchFamily="18" charset="0"/>
                <a:cs typeface="Times New Roman" panose="02020603050405020304" pitchFamily="18" charset="0"/>
              </a:rPr>
              <a:t> </a:t>
            </a:r>
            <a:r>
              <a:rPr lang="ru-RU" sz="3200" b="0" i="0" dirty="0" err="1">
                <a:solidFill>
                  <a:srgbClr val="000000"/>
                </a:solidFill>
                <a:effectLst/>
                <a:latin typeface="Times New Roman" panose="02020603050405020304" pitchFamily="18" charset="0"/>
                <a:cs typeface="Times New Roman" panose="02020603050405020304" pitchFamily="18" charset="0"/>
              </a:rPr>
              <a:t>встановити</a:t>
            </a:r>
            <a:r>
              <a:rPr lang="ru-RU" sz="3200" b="0" i="0" dirty="0">
                <a:solidFill>
                  <a:srgbClr val="000000"/>
                </a:solidFill>
                <a:effectLst/>
                <a:latin typeface="Times New Roman" panose="02020603050405020304" pitchFamily="18" charset="0"/>
                <a:cs typeface="Times New Roman" panose="02020603050405020304" pitchFamily="18" charset="0"/>
              </a:rPr>
              <a:t> </a:t>
            </a:r>
            <a:r>
              <a:rPr lang="ru-RU" sz="3200" b="0" i="0" dirty="0" err="1">
                <a:solidFill>
                  <a:srgbClr val="000000"/>
                </a:solidFill>
                <a:effectLst/>
                <a:latin typeface="Times New Roman" panose="02020603050405020304" pitchFamily="18" charset="0"/>
                <a:cs typeface="Times New Roman" panose="02020603050405020304" pitchFamily="18" charset="0"/>
              </a:rPr>
              <a:t>ці</a:t>
            </a:r>
            <a:r>
              <a:rPr lang="ru-RU" sz="3200" b="0" i="0" dirty="0">
                <a:solidFill>
                  <a:srgbClr val="000000"/>
                </a:solidFill>
                <a:effectLst/>
                <a:latin typeface="Times New Roman" panose="02020603050405020304" pitchFamily="18" charset="0"/>
                <a:cs typeface="Times New Roman" panose="02020603050405020304" pitchFamily="18" charset="0"/>
              </a:rPr>
              <a:t> </a:t>
            </a:r>
            <a:r>
              <a:rPr lang="ru-RU" sz="3200" b="0" i="0" dirty="0" err="1">
                <a:solidFill>
                  <a:srgbClr val="000000"/>
                </a:solidFill>
                <a:effectLst/>
                <a:latin typeface="Times New Roman" panose="02020603050405020304" pitchFamily="18" charset="0"/>
                <a:cs typeface="Times New Roman" panose="02020603050405020304" pitchFamily="18" charset="0"/>
              </a:rPr>
              <a:t>операції</a:t>
            </a:r>
            <a:r>
              <a:rPr lang="ru-RU" sz="3200" b="0" i="0" dirty="0">
                <a:solidFill>
                  <a:srgbClr val="000000"/>
                </a:solidFill>
                <a:effectLst/>
                <a:latin typeface="Times New Roman" panose="02020603050405020304" pitchFamily="18" charset="0"/>
                <a:cs typeface="Times New Roman" panose="02020603050405020304" pitchFamily="18" charset="0"/>
              </a:rPr>
              <a:t>, треба </a:t>
            </a:r>
            <a:r>
              <a:rPr lang="ru-RU" sz="3200" b="0" i="0" dirty="0" err="1">
                <a:solidFill>
                  <a:srgbClr val="000000"/>
                </a:solidFill>
                <a:effectLst/>
                <a:latin typeface="Times New Roman" panose="02020603050405020304" pitchFamily="18" charset="0"/>
                <a:cs typeface="Times New Roman" panose="02020603050405020304" pitchFamily="18" charset="0"/>
              </a:rPr>
              <a:t>встановити</a:t>
            </a:r>
            <a:r>
              <a:rPr lang="ru-RU" sz="3200" b="0" i="0" dirty="0">
                <a:solidFill>
                  <a:srgbClr val="000000"/>
                </a:solidFill>
                <a:effectLst/>
                <a:latin typeface="Times New Roman" panose="02020603050405020304" pitchFamily="18" charset="0"/>
                <a:cs typeface="Times New Roman" panose="02020603050405020304" pitchFamily="18" charset="0"/>
              </a:rPr>
              <a:t> </a:t>
            </a:r>
            <a:r>
              <a:rPr lang="ru-RU" sz="3200" b="0" i="0" dirty="0" err="1">
                <a:solidFill>
                  <a:srgbClr val="000000"/>
                </a:solidFill>
                <a:effectLst/>
                <a:latin typeface="Times New Roman" panose="02020603050405020304" pitchFamily="18" charset="0"/>
                <a:cs typeface="Times New Roman" panose="02020603050405020304" pitchFamily="18" charset="0"/>
              </a:rPr>
              <a:t>певну</a:t>
            </a:r>
            <a:r>
              <a:rPr lang="ru-RU" sz="3200" b="0" i="0" dirty="0">
                <a:solidFill>
                  <a:srgbClr val="000000"/>
                </a:solidFill>
                <a:effectLst/>
                <a:latin typeface="Times New Roman" panose="02020603050405020304" pitchFamily="18" charset="0"/>
                <a:cs typeface="Times New Roman" panose="02020603050405020304" pitchFamily="18" charset="0"/>
              </a:rPr>
              <a:t> базу </a:t>
            </a:r>
            <a:r>
              <a:rPr lang="ru-RU" sz="3200" b="0" i="0" dirty="0" err="1">
                <a:solidFill>
                  <a:srgbClr val="000000"/>
                </a:solidFill>
                <a:effectLst/>
                <a:latin typeface="Times New Roman" panose="02020603050405020304" pitchFamily="18" charset="0"/>
                <a:cs typeface="Times New Roman" panose="02020603050405020304" pitchFamily="18" charset="0"/>
              </a:rPr>
              <a:t>даних</a:t>
            </a:r>
            <a:r>
              <a:rPr lang="ru-RU" sz="3200" b="0" i="0" dirty="0">
                <a:solidFill>
                  <a:srgbClr val="000000"/>
                </a:solidFill>
                <a:effectLst/>
                <a:latin typeface="Times New Roman" panose="02020603050405020304" pitchFamily="18" charset="0"/>
                <a:cs typeface="Times New Roman" panose="02020603050405020304" pitchFamily="18" charset="0"/>
              </a:rPr>
              <a:t> як </a:t>
            </a:r>
            <a:r>
              <a:rPr lang="ru-RU" sz="3200" b="0" i="0" dirty="0" err="1">
                <a:solidFill>
                  <a:srgbClr val="000000"/>
                </a:solidFill>
                <a:effectLst/>
                <a:latin typeface="Times New Roman" panose="02020603050405020304" pitchFamily="18" charset="0"/>
                <a:cs typeface="Times New Roman" panose="02020603050405020304" pitchFamily="18" charset="0"/>
              </a:rPr>
              <a:t>використовувану</a:t>
            </a:r>
            <a:r>
              <a:rPr lang="ru-RU" sz="3200" b="0" i="0" dirty="0">
                <a:solidFill>
                  <a:srgbClr val="000000"/>
                </a:solidFill>
                <a:effectLst/>
                <a:latin typeface="Times New Roman" panose="02020603050405020304" pitchFamily="18" charset="0"/>
                <a:cs typeface="Times New Roman" panose="02020603050405020304" pitchFamily="18" charset="0"/>
              </a:rPr>
              <a:t>. Для </a:t>
            </a:r>
            <a:r>
              <a:rPr lang="ru-RU" sz="3200" b="0" i="0" dirty="0" err="1">
                <a:solidFill>
                  <a:srgbClr val="000000"/>
                </a:solidFill>
                <a:effectLst/>
                <a:latin typeface="Times New Roman" panose="02020603050405020304" pitchFamily="18" charset="0"/>
                <a:cs typeface="Times New Roman" panose="02020603050405020304" pitchFamily="18" charset="0"/>
              </a:rPr>
              <a:t>цього</a:t>
            </a:r>
            <a:r>
              <a:rPr lang="ru-RU" sz="3200" b="0" i="0" dirty="0">
                <a:solidFill>
                  <a:srgbClr val="000000"/>
                </a:solidFill>
                <a:effectLst/>
                <a:latin typeface="Times New Roman" panose="02020603050405020304" pitchFamily="18" charset="0"/>
                <a:cs typeface="Times New Roman" panose="02020603050405020304" pitchFamily="18" charset="0"/>
              </a:rPr>
              <a:t> </a:t>
            </a:r>
            <a:r>
              <a:rPr lang="ru-RU" sz="3200" b="0" i="0" dirty="0" err="1">
                <a:solidFill>
                  <a:srgbClr val="000000"/>
                </a:solidFill>
                <a:effectLst/>
                <a:latin typeface="Times New Roman" panose="02020603050405020304" pitchFamily="18" charset="0"/>
                <a:cs typeface="Times New Roman" panose="02020603050405020304" pitchFamily="18" charset="0"/>
              </a:rPr>
              <a:t>застосовується</a:t>
            </a:r>
            <a:r>
              <a:rPr lang="ru-RU" sz="3200" b="0" i="0" dirty="0">
                <a:solidFill>
                  <a:srgbClr val="000000"/>
                </a:solidFill>
                <a:effectLst/>
                <a:latin typeface="Times New Roman" panose="02020603050405020304" pitchFamily="18" charset="0"/>
                <a:cs typeface="Times New Roman" panose="02020603050405020304" pitchFamily="18" charset="0"/>
              </a:rPr>
              <a:t> оператор </a:t>
            </a:r>
            <a:r>
              <a:rPr lang="en-US" sz="3200" b="1" i="0" dirty="0">
                <a:solidFill>
                  <a:srgbClr val="000000"/>
                </a:solidFill>
                <a:effectLst/>
                <a:latin typeface="Courier New" panose="02070309020205020404" pitchFamily="49" charset="0"/>
                <a:cs typeface="Courier New" panose="02070309020205020404" pitchFamily="49" charset="0"/>
              </a:rPr>
              <a:t>USE</a:t>
            </a:r>
            <a:r>
              <a:rPr lang="en-US" sz="3200" b="0" i="0" dirty="0">
                <a:solidFill>
                  <a:srgbClr val="000000"/>
                </a:solidFill>
                <a:effectLst/>
                <a:latin typeface="Times New Roman" panose="02020603050405020304" pitchFamily="18" charset="0"/>
                <a:cs typeface="Times New Roman" panose="02020603050405020304" pitchFamily="18" charset="0"/>
              </a:rPr>
              <a:t>:</a:t>
            </a:r>
            <a:endParaRPr lang="uk-UA" sz="3200" dirty="0">
              <a:latin typeface="Times New Roman" panose="02020603050405020304" pitchFamily="18" charset="0"/>
              <a:cs typeface="Times New Roman" panose="02020603050405020304" pitchFamily="18" charset="0"/>
            </a:endParaRPr>
          </a:p>
        </p:txBody>
      </p:sp>
      <p:sp>
        <p:nvSpPr>
          <p:cNvPr id="4" name="Заголовок 1">
            <a:extLst>
              <a:ext uri="{FF2B5EF4-FFF2-40B4-BE49-F238E27FC236}">
                <a16:creationId xmlns:a16="http://schemas.microsoft.com/office/drawing/2014/main" id="{A625C59E-48D1-23CA-BFDA-CE02C6F26A83}"/>
              </a:ext>
            </a:extLst>
          </p:cNvPr>
          <p:cNvSpPr txBox="1">
            <a:spLocks/>
          </p:cNvSpPr>
          <p:nvPr/>
        </p:nvSpPr>
        <p:spPr>
          <a:xfrm>
            <a:off x="838200" y="0"/>
            <a:ext cx="10515600" cy="681037"/>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Встановлення бази даних</a:t>
            </a:r>
          </a:p>
        </p:txBody>
      </p:sp>
      <p:sp>
        <p:nvSpPr>
          <p:cNvPr id="6" name="TextBox 5">
            <a:extLst>
              <a:ext uri="{FF2B5EF4-FFF2-40B4-BE49-F238E27FC236}">
                <a16:creationId xmlns:a16="http://schemas.microsoft.com/office/drawing/2014/main" id="{F2EF48FE-681F-38CD-7D4D-6A95C1C43524}"/>
              </a:ext>
            </a:extLst>
          </p:cNvPr>
          <p:cNvSpPr txBox="1"/>
          <p:nvPr/>
        </p:nvSpPr>
        <p:spPr>
          <a:xfrm>
            <a:off x="838200" y="4062870"/>
            <a:ext cx="6096000" cy="646331"/>
          </a:xfrm>
          <a:prstGeom prst="rect">
            <a:avLst/>
          </a:prstGeom>
          <a:noFill/>
        </p:spPr>
        <p:txBody>
          <a:bodyPr wrap="square">
            <a:spAutoFit/>
          </a:bodyPr>
          <a:lstStyle/>
          <a:p>
            <a:r>
              <a:rPr lang="en-US" sz="3600" b="0" i="0" dirty="0">
                <a:solidFill>
                  <a:srgbClr val="000000"/>
                </a:solidFill>
                <a:effectLst/>
                <a:highlight>
                  <a:srgbClr val="C0C0C0"/>
                </a:highlight>
                <a:latin typeface="Courier New" panose="02070309020205020404" pitchFamily="49" charset="0"/>
                <a:cs typeface="Courier New" panose="02070309020205020404" pitchFamily="49" charset="0"/>
              </a:rPr>
              <a:t>USE </a:t>
            </a:r>
            <a:r>
              <a:rPr lang="en-US" sz="3600" b="0" i="0" dirty="0" err="1">
                <a:solidFill>
                  <a:srgbClr val="000000"/>
                </a:solidFill>
                <a:effectLst/>
                <a:highlight>
                  <a:srgbClr val="C0C0C0"/>
                </a:highlight>
                <a:latin typeface="Courier New" panose="02070309020205020404" pitchFamily="49" charset="0"/>
                <a:cs typeface="Courier New" panose="02070309020205020404" pitchFamily="49" charset="0"/>
              </a:rPr>
              <a:t>productsdb</a:t>
            </a:r>
            <a:r>
              <a:rPr lang="en-US" sz="3600" b="0" i="0" dirty="0">
                <a:solidFill>
                  <a:srgbClr val="000000"/>
                </a:solidFill>
                <a:effectLst/>
                <a:highlight>
                  <a:srgbClr val="C0C0C0"/>
                </a:highlight>
                <a:latin typeface="Courier New" panose="02070309020205020404" pitchFamily="49" charset="0"/>
                <a:cs typeface="Courier New" panose="02070309020205020404" pitchFamily="49" charset="0"/>
              </a:rPr>
              <a:t>;</a:t>
            </a:r>
            <a:endParaRPr lang="uk-UA" sz="3600" dirty="0">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19113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46CACE-F90F-A4C4-7100-779EBD0A8838}"/>
              </a:ext>
            </a:extLst>
          </p:cNvPr>
          <p:cNvSpPr>
            <a:spLocks noGrp="1"/>
          </p:cNvSpPr>
          <p:nvPr>
            <p:ph type="title"/>
          </p:nvPr>
        </p:nvSpPr>
        <p:spPr>
          <a:xfrm>
            <a:off x="0" y="1"/>
            <a:ext cx="12192000" cy="681036"/>
          </a:xfrm>
        </p:spPr>
        <p:txBody>
          <a:bodyPr>
            <a:normAutofit fontScale="90000"/>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Фільтрування даних. Оператор </a:t>
            </a:r>
            <a:r>
              <a:rPr lang="en-US" b="0" i="0" dirty="0">
                <a:solidFill>
                  <a:srgbClr val="252525"/>
                </a:solidFill>
                <a:effectLst/>
                <a:highlight>
                  <a:srgbClr val="FFFFFF"/>
                </a:highlight>
                <a:latin typeface="Times New Roman" panose="02020603050405020304" pitchFamily="18" charset="0"/>
                <a:cs typeface="Times New Roman" panose="02020603050405020304" pitchFamily="18" charset="0"/>
              </a:rPr>
              <a:t>WHERE</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41E510B-D80D-666D-6A2F-CEF613D0A83B}"/>
              </a:ext>
            </a:extLst>
          </p:cNvPr>
          <p:cNvSpPr txBox="1"/>
          <p:nvPr/>
        </p:nvSpPr>
        <p:spPr>
          <a:xfrm>
            <a:off x="206477" y="681037"/>
            <a:ext cx="11779045" cy="1384995"/>
          </a:xfrm>
          <a:prstGeom prst="rect">
            <a:avLst/>
          </a:prstGeom>
          <a:noFill/>
        </p:spPr>
        <p:txBody>
          <a:bodyPr wrap="square">
            <a:spAutoFit/>
          </a:bodyPr>
          <a:lstStyle/>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Найчастіше необхідно витягувати в повному обсязі дані з БД, лише ті, які відповідають певному умові. Для фільтрації даних у команді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SELECT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застосовується оператор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WHERE,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після якого вказується умова:</a:t>
            </a:r>
            <a:endParaRPr lang="uk-UA" sz="28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BE319FEE-6AD9-2C53-DAFC-6EC5DDC91FCF}"/>
              </a:ext>
            </a:extLst>
          </p:cNvPr>
          <p:cNvSpPr>
            <a:spLocks noChangeArrowheads="1"/>
          </p:cNvSpPr>
          <p:nvPr/>
        </p:nvSpPr>
        <p:spPr bwMode="auto">
          <a:xfrm>
            <a:off x="304800" y="2053536"/>
            <a:ext cx="148117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WHERE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умова</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
        <p:nvSpPr>
          <p:cNvPr id="8" name="TextBox 7">
            <a:extLst>
              <a:ext uri="{FF2B5EF4-FFF2-40B4-BE49-F238E27FC236}">
                <a16:creationId xmlns:a16="http://schemas.microsoft.com/office/drawing/2014/main" id="{F6AAC948-6333-9E2B-1C91-67090F985E63}"/>
              </a:ext>
            </a:extLst>
          </p:cNvPr>
          <p:cNvSpPr txBox="1"/>
          <p:nvPr/>
        </p:nvSpPr>
        <p:spPr>
          <a:xfrm>
            <a:off x="206477" y="2433935"/>
            <a:ext cx="11779044" cy="954107"/>
          </a:xfrm>
          <a:prstGeom prst="rect">
            <a:avLst/>
          </a:prstGeom>
          <a:noFill/>
        </p:spPr>
        <p:txBody>
          <a:bodyPr wrap="square">
            <a:spAutoFit/>
          </a:bodyPr>
          <a:lstStyle/>
          <a:p>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Якщо</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умова</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є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істинною</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 рядок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потрапляє</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в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результуючу</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вибірку</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Як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використовувати</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операції</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порівняння</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які</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порівнюють</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два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вирази</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A61CC08-B684-1BB8-DFA6-FE9D3F2955C7}"/>
              </a:ext>
            </a:extLst>
          </p:cNvPr>
          <p:cNvSpPr txBox="1"/>
          <p:nvPr/>
        </p:nvSpPr>
        <p:spPr>
          <a:xfrm>
            <a:off x="206477" y="3469959"/>
            <a:ext cx="6096000" cy="3108543"/>
          </a:xfrm>
          <a:prstGeom prst="rect">
            <a:avLst/>
          </a:prstGeom>
          <a:noFill/>
        </p:spPr>
        <p:txBody>
          <a:bodyPr wrap="square">
            <a:spAutoFit/>
          </a:bodyPr>
          <a:lstStyle/>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рівність порівняння </a:t>
            </a:r>
          </a:p>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порівняння </a:t>
            </a:r>
            <a:r>
              <a:rPr lang="uk-UA"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нерівностей</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p>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&lt;&gt;: порівняння </a:t>
            </a:r>
            <a:r>
              <a:rPr lang="uk-UA"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нерівностей</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p>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&lt;: менше ніж </a:t>
            </a:r>
          </a:p>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&gt;: більше ніж </a:t>
            </a:r>
          </a:p>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&lt;=: менше або дорівнює</a:t>
            </a:r>
          </a:p>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&gt;=: більше або дорівнює</a:t>
            </a:r>
            <a:endParaRPr lang="uk-U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30733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1136CADB-7C92-6F1A-2003-719A4826388F}"/>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Фільтрування даних. Оператор </a:t>
            </a:r>
            <a:r>
              <a:rPr lang="en-US" dirty="0">
                <a:solidFill>
                  <a:srgbClr val="252525"/>
                </a:solidFill>
                <a:highlight>
                  <a:srgbClr val="FFFFFF"/>
                </a:highlight>
                <a:latin typeface="Times New Roman" panose="02020603050405020304" pitchFamily="18" charset="0"/>
                <a:cs typeface="Times New Roman" panose="02020603050405020304" pitchFamily="18" charset="0"/>
              </a:rPr>
              <a:t>WHERE</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3171B36-9DB7-C186-57D4-197AFF4FF04E}"/>
              </a:ext>
            </a:extLst>
          </p:cNvPr>
          <p:cNvSpPr txBox="1"/>
          <p:nvPr/>
        </p:nvSpPr>
        <p:spPr>
          <a:xfrm>
            <a:off x="255637" y="681037"/>
            <a:ext cx="11680723" cy="523220"/>
          </a:xfrm>
          <a:prstGeom prst="rect">
            <a:avLst/>
          </a:prstGeom>
          <a:noFill/>
        </p:spPr>
        <p:txBody>
          <a:bodyPr wrap="square">
            <a:spAutoFit/>
          </a:bodyPr>
          <a:lstStyle/>
          <a:p>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виберемо</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товари</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виробником</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яких</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є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компанія</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Samsung:</a:t>
            </a:r>
            <a:endParaRPr lang="uk-UA" sz="28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4299D200-0EA2-956D-1FA4-0E1F8CCBDFE8}"/>
              </a:ext>
            </a:extLst>
          </p:cNvPr>
          <p:cNvSpPr>
            <a:spLocks noChangeArrowheads="1"/>
          </p:cNvSpPr>
          <p:nvPr/>
        </p:nvSpPr>
        <p:spPr bwMode="auto">
          <a:xfrm>
            <a:off x="255637" y="1204257"/>
            <a:ext cx="382636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Manufacturer = 'Samsung';</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8" name="AutoShape 4" descr="Оператор WHERE в MySQL">
            <a:extLst>
              <a:ext uri="{FF2B5EF4-FFF2-40B4-BE49-F238E27FC236}">
                <a16:creationId xmlns:a16="http://schemas.microsoft.com/office/drawing/2014/main" id="{1D9F3B12-3BCE-2FDD-F52A-C25F05F67CA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pic>
        <p:nvPicPr>
          <p:cNvPr id="10" name="Рисунок 9">
            <a:extLst>
              <a:ext uri="{FF2B5EF4-FFF2-40B4-BE49-F238E27FC236}">
                <a16:creationId xmlns:a16="http://schemas.microsoft.com/office/drawing/2014/main" id="{C4575EDD-FFD0-6FC2-E445-766BC8A1388C}"/>
              </a:ext>
            </a:extLst>
          </p:cNvPr>
          <p:cNvPicPr>
            <a:picLocks noChangeAspect="1"/>
          </p:cNvPicPr>
          <p:nvPr/>
        </p:nvPicPr>
        <p:blipFill>
          <a:blip r:embed="rId2"/>
          <a:stretch>
            <a:fillRect/>
          </a:stretch>
        </p:blipFill>
        <p:spPr>
          <a:xfrm>
            <a:off x="3771898" y="1885293"/>
            <a:ext cx="4648200" cy="2238375"/>
          </a:xfrm>
          <a:prstGeom prst="rect">
            <a:avLst/>
          </a:prstGeom>
        </p:spPr>
      </p:pic>
      <p:sp>
        <p:nvSpPr>
          <p:cNvPr id="12" name="TextBox 11">
            <a:extLst>
              <a:ext uri="{FF2B5EF4-FFF2-40B4-BE49-F238E27FC236}">
                <a16:creationId xmlns:a16="http://schemas.microsoft.com/office/drawing/2014/main" id="{CB978834-5515-8E0C-D0C5-F17F54162B10}"/>
              </a:ext>
            </a:extLst>
          </p:cNvPr>
          <p:cNvSpPr txBox="1"/>
          <p:nvPr/>
        </p:nvSpPr>
        <p:spPr>
          <a:xfrm>
            <a:off x="255637" y="4453414"/>
            <a:ext cx="11680722" cy="954107"/>
          </a:xfrm>
          <a:prstGeom prst="rect">
            <a:avLst/>
          </a:prstGeom>
          <a:noFill/>
        </p:spPr>
        <p:txBody>
          <a:bodyPr wrap="square">
            <a:spAutoFit/>
          </a:bodyPr>
          <a:lstStyle/>
          <a:p>
            <a:r>
              <a:rPr lang="uk-UA" sz="2800" b="0" i="0" dirty="0">
                <a:solidFill>
                  <a:srgbClr val="252525"/>
                </a:solidFill>
                <a:effectLst/>
                <a:latin typeface="Times New Roman" panose="02020603050405020304" pitchFamily="18" charset="0"/>
                <a:cs typeface="Times New Roman" panose="02020603050405020304" pitchFamily="18" charset="0"/>
              </a:rPr>
              <a:t>Для </a:t>
            </a:r>
            <a:r>
              <a:rPr lang="en-US" sz="2800" b="0" i="0" dirty="0">
                <a:solidFill>
                  <a:srgbClr val="252525"/>
                </a:solidFill>
                <a:effectLst/>
                <a:latin typeface="Times New Roman" panose="02020603050405020304" pitchFamily="18" charset="0"/>
                <a:cs typeface="Times New Roman" panose="02020603050405020304" pitchFamily="18" charset="0"/>
              </a:rPr>
              <a:t>MySQL </a:t>
            </a:r>
            <a:r>
              <a:rPr lang="uk-UA" sz="2800" b="0" i="0" dirty="0">
                <a:solidFill>
                  <a:srgbClr val="252525"/>
                </a:solidFill>
                <a:effectLst/>
                <a:latin typeface="Times New Roman" panose="02020603050405020304" pitchFamily="18" charset="0"/>
                <a:cs typeface="Times New Roman" panose="02020603050405020304" pitchFamily="18" charset="0"/>
              </a:rPr>
              <a:t>не важливий регістр символів, і, наприклад, рядок "</a:t>
            </a:r>
            <a:r>
              <a:rPr lang="en-US" sz="2800" b="0" i="0" dirty="0">
                <a:solidFill>
                  <a:srgbClr val="252525"/>
                </a:solidFill>
                <a:effectLst/>
                <a:latin typeface="Times New Roman" panose="02020603050405020304" pitchFamily="18" charset="0"/>
                <a:cs typeface="Times New Roman" panose="02020603050405020304" pitchFamily="18" charset="0"/>
              </a:rPr>
              <a:t>Samsung" </a:t>
            </a:r>
            <a:r>
              <a:rPr lang="uk-UA" sz="2800" b="0" i="0" dirty="0">
                <a:solidFill>
                  <a:srgbClr val="252525"/>
                </a:solidFill>
                <a:effectLst/>
                <a:latin typeface="Times New Roman" panose="02020603050405020304" pitchFamily="18" charset="0"/>
                <a:cs typeface="Times New Roman" panose="02020603050405020304" pitchFamily="18" charset="0"/>
              </a:rPr>
              <a:t>буде еквівалентний рядку "</a:t>
            </a:r>
            <a:r>
              <a:rPr lang="en-US" sz="2800" b="0" i="0" dirty="0">
                <a:solidFill>
                  <a:srgbClr val="252525"/>
                </a:solidFill>
                <a:effectLst/>
                <a:latin typeface="Times New Roman" panose="02020603050405020304" pitchFamily="18" charset="0"/>
                <a:cs typeface="Times New Roman" panose="02020603050405020304" pitchFamily="18" charset="0"/>
              </a:rPr>
              <a:t>SAMSUNG" </a:t>
            </a:r>
            <a:r>
              <a:rPr lang="uk-UA" sz="2800" b="0" i="0" dirty="0">
                <a:solidFill>
                  <a:srgbClr val="252525"/>
                </a:solidFill>
                <a:effectLst/>
                <a:latin typeface="Times New Roman" panose="02020603050405020304" pitchFamily="18" charset="0"/>
                <a:cs typeface="Times New Roman" panose="02020603050405020304" pitchFamily="18" charset="0"/>
              </a:rPr>
              <a:t>або "</a:t>
            </a:r>
            <a:r>
              <a:rPr lang="en-US" sz="2800" b="0" i="0" dirty="0" err="1">
                <a:solidFill>
                  <a:srgbClr val="252525"/>
                </a:solidFill>
                <a:effectLst/>
                <a:latin typeface="Times New Roman" panose="02020603050405020304" pitchFamily="18" charset="0"/>
                <a:cs typeface="Times New Roman" panose="02020603050405020304" pitchFamily="18" charset="0"/>
              </a:rPr>
              <a:t>samSunG</a:t>
            </a:r>
            <a:r>
              <a:rPr lang="en-US" sz="2800" b="0" i="0" dirty="0">
                <a:solidFill>
                  <a:srgbClr val="252525"/>
                </a:solidFill>
                <a:effectLst/>
                <a:latin typeface="Times New Roman" panose="02020603050405020304" pitchFamily="18" charset="0"/>
                <a:cs typeface="Times New Roman" panose="02020603050405020304" pitchFamily="18" charset="0"/>
              </a:rPr>
              <a:t>". </a:t>
            </a:r>
            <a:endParaRPr lang="uk-U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25852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451BE2-C222-84A2-CDEA-CB16D573AE29}"/>
              </a:ext>
            </a:extLst>
          </p:cNvPr>
          <p:cNvSpPr txBox="1"/>
          <p:nvPr/>
        </p:nvSpPr>
        <p:spPr>
          <a:xfrm>
            <a:off x="324465" y="681037"/>
            <a:ext cx="11602064" cy="461665"/>
          </a:xfrm>
          <a:prstGeom prst="rect">
            <a:avLst/>
          </a:prstGeom>
          <a:noFill/>
        </p:spPr>
        <p:txBody>
          <a:bodyPr wrap="square">
            <a:spAutoFit/>
          </a:bodyPr>
          <a:lstStyle/>
          <a:p>
            <a:r>
              <a:rPr lang="uk-UA" sz="2400" b="0" i="0" dirty="0">
                <a:solidFill>
                  <a:srgbClr val="252525"/>
                </a:solidFill>
                <a:effectLst/>
                <a:latin typeface="Times New Roman" panose="02020603050405020304" pitchFamily="18" charset="0"/>
                <a:cs typeface="Times New Roman" panose="02020603050405020304" pitchFamily="18" charset="0"/>
              </a:rPr>
              <a:t>Інший приклад - знайдемо всі товари, кількість яких менша за 3:</a:t>
            </a:r>
            <a:endParaRPr lang="uk-UA" sz="2400" dirty="0"/>
          </a:p>
        </p:txBody>
      </p:sp>
      <p:sp>
        <p:nvSpPr>
          <p:cNvPr id="6" name="Заголовок 1">
            <a:extLst>
              <a:ext uri="{FF2B5EF4-FFF2-40B4-BE49-F238E27FC236}">
                <a16:creationId xmlns:a16="http://schemas.microsoft.com/office/drawing/2014/main" id="{825DF446-5EBF-873C-E8AB-20C6AA93BE23}"/>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Фільтрування даних. Оператор </a:t>
            </a:r>
            <a:r>
              <a:rPr lang="en-US" dirty="0">
                <a:solidFill>
                  <a:srgbClr val="252525"/>
                </a:solidFill>
                <a:highlight>
                  <a:srgbClr val="FFFFFF"/>
                </a:highlight>
                <a:latin typeface="Times New Roman" panose="02020603050405020304" pitchFamily="18" charset="0"/>
                <a:cs typeface="Times New Roman" panose="02020603050405020304" pitchFamily="18" charset="0"/>
              </a:rPr>
              <a:t>WHERE</a:t>
            </a:r>
            <a:endParaRPr lang="uk-UA"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2139114E-0C0E-6965-4E0F-6AF60157C07B}"/>
              </a:ext>
            </a:extLst>
          </p:cNvPr>
          <p:cNvSpPr>
            <a:spLocks noChangeArrowheads="1"/>
          </p:cNvSpPr>
          <p:nvPr/>
        </p:nvSpPr>
        <p:spPr bwMode="auto">
          <a:xfrm>
            <a:off x="403123" y="1204257"/>
            <a:ext cx="283891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ProductCount &lt; 3;</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913CB74A-F25E-E02D-A7DE-38643BB1C326}"/>
              </a:ext>
            </a:extLst>
          </p:cNvPr>
          <p:cNvSpPr txBox="1"/>
          <p:nvPr/>
        </p:nvSpPr>
        <p:spPr>
          <a:xfrm>
            <a:off x="324465" y="1885293"/>
            <a:ext cx="11680722"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Критерій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фільтрації</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представляти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і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складніший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складовий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вираз</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знайдемо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сукупна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вартість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більша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100000:</a:t>
            </a:r>
            <a:endParaRPr lang="uk-UA" sz="2400" dirty="0">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799BB383-8ED7-FE08-53F3-5E88AB87941E}"/>
              </a:ext>
            </a:extLst>
          </p:cNvPr>
          <p:cNvSpPr>
            <a:spLocks noChangeArrowheads="1"/>
          </p:cNvSpPr>
          <p:nvPr/>
        </p:nvSpPr>
        <p:spPr bwMode="auto">
          <a:xfrm>
            <a:off x="403123" y="2938148"/>
            <a:ext cx="444352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Price * ProductCount &gt; 100000;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12" name="Рисунок 11">
            <a:extLst>
              <a:ext uri="{FF2B5EF4-FFF2-40B4-BE49-F238E27FC236}">
                <a16:creationId xmlns:a16="http://schemas.microsoft.com/office/drawing/2014/main" id="{248E5DAA-EBB4-90C3-403E-EE74E3FB26F3}"/>
              </a:ext>
            </a:extLst>
          </p:cNvPr>
          <p:cNvPicPr>
            <a:picLocks noChangeAspect="1"/>
          </p:cNvPicPr>
          <p:nvPr/>
        </p:nvPicPr>
        <p:blipFill>
          <a:blip r:embed="rId2"/>
          <a:stretch>
            <a:fillRect/>
          </a:stretch>
        </p:blipFill>
        <p:spPr>
          <a:xfrm>
            <a:off x="3743325" y="3920546"/>
            <a:ext cx="4705350" cy="2447925"/>
          </a:xfrm>
          <a:prstGeom prst="rect">
            <a:avLst/>
          </a:prstGeom>
        </p:spPr>
      </p:pic>
    </p:spTree>
    <p:extLst>
      <p:ext uri="{BB962C8B-B14F-4D97-AF65-F5344CB8AC3E}">
        <p14:creationId xmlns:p14="http://schemas.microsoft.com/office/powerpoint/2010/main" val="30672280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AB60BF-780E-827A-2C6D-F4873EC358FF}"/>
              </a:ext>
            </a:extLst>
          </p:cNvPr>
          <p:cNvSpPr>
            <a:spLocks noGrp="1"/>
          </p:cNvSpPr>
          <p:nvPr>
            <p:ph type="title"/>
          </p:nvPr>
        </p:nvSpPr>
        <p:spPr>
          <a:xfrm>
            <a:off x="0" y="1"/>
            <a:ext cx="12192000" cy="681036"/>
          </a:xfrm>
        </p:spPr>
        <p:txBody>
          <a:bodyPr>
            <a:normAutofit fontScale="90000"/>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Логічні оператори</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9E59962-E3EF-463A-DBFD-D9714C8721E5}"/>
              </a:ext>
            </a:extLst>
          </p:cNvPr>
          <p:cNvSpPr txBox="1"/>
          <p:nvPr/>
        </p:nvSpPr>
        <p:spPr>
          <a:xfrm>
            <a:off x="501444" y="681037"/>
            <a:ext cx="11189111" cy="5632311"/>
          </a:xfrm>
          <a:prstGeom prst="rect">
            <a:avLst/>
          </a:prstGeom>
          <a:noFill/>
        </p:spPr>
        <p:txBody>
          <a:bodyPr wrap="square">
            <a:spAutoFit/>
          </a:bodyPr>
          <a:lstStyle/>
          <a:p>
            <a:r>
              <a:rPr lang="uk-UA" sz="2000" dirty="0">
                <a:latin typeface="Times New Roman" panose="02020603050405020304" pitchFamily="18" charset="0"/>
                <a:cs typeface="Times New Roman" panose="02020603050405020304" pitchFamily="18" charset="0"/>
              </a:rPr>
              <a:t>Логічні оператори дозволяють об'єднати кілька умов. У </a:t>
            </a:r>
            <a:r>
              <a:rPr lang="uk-UA" sz="2000" dirty="0" err="1">
                <a:latin typeface="Times New Roman" panose="02020603050405020304" pitchFamily="18" charset="0"/>
                <a:cs typeface="Times New Roman" panose="02020603050405020304" pitchFamily="18" charset="0"/>
              </a:rPr>
              <a:t>MySQL</a:t>
            </a:r>
            <a:r>
              <a:rPr lang="uk-UA" sz="2000" dirty="0">
                <a:latin typeface="Times New Roman" panose="02020603050405020304" pitchFamily="18" charset="0"/>
                <a:cs typeface="Times New Roman" panose="02020603050405020304" pitchFamily="18" charset="0"/>
              </a:rPr>
              <a:t> можна використовувати наступні логічні оператори:</a:t>
            </a:r>
          </a:p>
          <a:p>
            <a:endParaRPr lang="uk-UA" sz="2000" dirty="0">
              <a:latin typeface="Times New Roman" panose="02020603050405020304" pitchFamily="18" charset="0"/>
              <a:cs typeface="Times New Roman" panose="02020603050405020304" pitchFamily="18" charset="0"/>
            </a:endParaRPr>
          </a:p>
          <a:p>
            <a:r>
              <a:rPr lang="uk-UA" sz="2000" dirty="0">
                <a:latin typeface="Times New Roman" panose="02020603050405020304" pitchFamily="18" charset="0"/>
                <a:cs typeface="Times New Roman" panose="02020603050405020304" pitchFamily="18" charset="0"/>
              </a:rPr>
              <a:t>AND: операція логічного І, яка об'єднує два вирази:</a:t>
            </a:r>
          </a:p>
          <a:p>
            <a:r>
              <a:rPr lang="uk-UA" sz="2000" dirty="0">
                <a:latin typeface="Courier New" panose="02070309020205020404" pitchFamily="49" charset="0"/>
                <a:cs typeface="Courier New" panose="02070309020205020404" pitchFamily="49" charset="0"/>
              </a:rPr>
              <a:t>вираз1 AND вираз2</a:t>
            </a:r>
          </a:p>
          <a:p>
            <a:endParaRPr lang="uk-UA" sz="2000" dirty="0">
              <a:latin typeface="Times New Roman" panose="02020603050405020304" pitchFamily="18" charset="0"/>
              <a:cs typeface="Times New Roman" panose="02020603050405020304" pitchFamily="18" charset="0"/>
            </a:endParaRPr>
          </a:p>
          <a:p>
            <a:r>
              <a:rPr lang="uk-UA" sz="2000" dirty="0">
                <a:latin typeface="Times New Roman" panose="02020603050405020304" pitchFamily="18" charset="0"/>
                <a:cs typeface="Times New Roman" panose="02020603050405020304" pitchFamily="18" charset="0"/>
              </a:rPr>
              <a:t>Тільки якщо обидва вирази одночасно істинні, то загальна умова оператора AND також буде істинною. Тобто, якщо і перша умова істинна, і друга.</a:t>
            </a:r>
          </a:p>
          <a:p>
            <a:endParaRPr lang="uk-UA" sz="2000" dirty="0">
              <a:latin typeface="Times New Roman" panose="02020603050405020304" pitchFamily="18" charset="0"/>
              <a:cs typeface="Times New Roman" panose="02020603050405020304" pitchFamily="18" charset="0"/>
            </a:endParaRPr>
          </a:p>
          <a:p>
            <a:r>
              <a:rPr lang="uk-UA" sz="2000" dirty="0">
                <a:latin typeface="Times New Roman" panose="02020603050405020304" pitchFamily="18" charset="0"/>
                <a:cs typeface="Times New Roman" panose="02020603050405020304" pitchFamily="18" charset="0"/>
              </a:rPr>
              <a:t>OR: операція логічного АБО, яка також об'єднує два вирази:</a:t>
            </a:r>
          </a:p>
          <a:p>
            <a:r>
              <a:rPr lang="uk-UA" sz="2000" dirty="0">
                <a:latin typeface="Courier New" panose="02070309020205020404" pitchFamily="49" charset="0"/>
                <a:cs typeface="Courier New" panose="02070309020205020404" pitchFamily="49" charset="0"/>
              </a:rPr>
              <a:t>вираз1 OR вираз2</a:t>
            </a:r>
          </a:p>
          <a:p>
            <a:endParaRPr lang="uk-UA" sz="2000" dirty="0">
              <a:latin typeface="Times New Roman" panose="02020603050405020304" pitchFamily="18" charset="0"/>
              <a:cs typeface="Times New Roman" panose="02020603050405020304" pitchFamily="18" charset="0"/>
            </a:endParaRPr>
          </a:p>
          <a:p>
            <a:r>
              <a:rPr lang="uk-UA" sz="2000" dirty="0">
                <a:latin typeface="Times New Roman" panose="02020603050405020304" pitchFamily="18" charset="0"/>
                <a:cs typeface="Times New Roman" panose="02020603050405020304" pitchFamily="18" charset="0"/>
              </a:rPr>
              <a:t>Якщо хоча б один з цих виразів істинний, то загальна умова оператора OR також буде істинною. Тобто, якщо або перша умова істинна, або друга.</a:t>
            </a:r>
          </a:p>
          <a:p>
            <a:endParaRPr lang="uk-UA" sz="2000" dirty="0">
              <a:latin typeface="Times New Roman" panose="02020603050405020304" pitchFamily="18" charset="0"/>
              <a:cs typeface="Times New Roman" panose="02020603050405020304" pitchFamily="18" charset="0"/>
            </a:endParaRPr>
          </a:p>
          <a:p>
            <a:r>
              <a:rPr lang="uk-UA" sz="2000" dirty="0">
                <a:latin typeface="Times New Roman" panose="02020603050405020304" pitchFamily="18" charset="0"/>
                <a:cs typeface="Times New Roman" panose="02020603050405020304" pitchFamily="18" charset="0"/>
              </a:rPr>
              <a:t>NOT: операція логічного заперечення. Якщо вираз у цій операції є хибним, то загальна умова стає істинною.</a:t>
            </a:r>
          </a:p>
          <a:p>
            <a:r>
              <a:rPr lang="uk-UA" sz="2000" dirty="0">
                <a:latin typeface="Courier New" panose="02070309020205020404" pitchFamily="49" charset="0"/>
                <a:cs typeface="Courier New" panose="02070309020205020404" pitchFamily="49" charset="0"/>
              </a:rPr>
              <a:t>NOT вираз</a:t>
            </a:r>
          </a:p>
        </p:txBody>
      </p:sp>
    </p:spTree>
    <p:extLst>
      <p:ext uri="{BB962C8B-B14F-4D97-AF65-F5344CB8AC3E}">
        <p14:creationId xmlns:p14="http://schemas.microsoft.com/office/powerpoint/2010/main" val="42291907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C352A8-F8ED-7FD8-5F15-5C3BF3447105}"/>
              </a:ext>
            </a:extLst>
          </p:cNvPr>
          <p:cNvSpPr txBox="1"/>
          <p:nvPr/>
        </p:nvSpPr>
        <p:spPr>
          <a:xfrm>
            <a:off x="462115" y="720533"/>
            <a:ext cx="3185653" cy="1323439"/>
          </a:xfrm>
          <a:prstGeom prst="rect">
            <a:avLst/>
          </a:prstGeom>
          <a:noFill/>
        </p:spPr>
        <p:txBody>
          <a:bodyPr wrap="square">
            <a:spAutoFit/>
          </a:bodyPr>
          <a:lstStyle/>
          <a:p>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виберемо</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товари</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у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яких</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виробник</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Samsung і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водночас</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ціна</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більша</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50000:</a:t>
            </a:r>
            <a:endParaRPr lang="uk-UA" sz="20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95E65C82-FEA7-4F9A-8CFA-9E43601D49D3}"/>
              </a:ext>
            </a:extLst>
          </p:cNvPr>
          <p:cNvSpPr>
            <a:spLocks noGrp="1"/>
          </p:cNvSpPr>
          <p:nvPr>
            <p:ph type="title"/>
          </p:nvPr>
        </p:nvSpPr>
        <p:spPr>
          <a:xfrm>
            <a:off x="0" y="1"/>
            <a:ext cx="12192000" cy="681036"/>
          </a:xfrm>
        </p:spPr>
        <p:txBody>
          <a:bodyPr>
            <a:normAutofit fontScale="90000"/>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Логічні оператори</a:t>
            </a:r>
            <a:endParaRPr lang="uk-UA"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AA83D2F3-B7EF-845D-1727-31D711C8DE61}"/>
              </a:ext>
            </a:extLst>
          </p:cNvPr>
          <p:cNvSpPr>
            <a:spLocks noChangeArrowheads="1"/>
          </p:cNvSpPr>
          <p:nvPr/>
        </p:nvSpPr>
        <p:spPr bwMode="auto">
          <a:xfrm>
            <a:off x="506645" y="2252475"/>
            <a:ext cx="512699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Samsung</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&gt; 50000</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9" name="Рисунок 8">
            <a:extLst>
              <a:ext uri="{FF2B5EF4-FFF2-40B4-BE49-F238E27FC236}">
                <a16:creationId xmlns:a16="http://schemas.microsoft.com/office/drawing/2014/main" id="{445B5331-71DF-58DA-777A-D3EAC94E951F}"/>
              </a:ext>
            </a:extLst>
          </p:cNvPr>
          <p:cNvPicPr>
            <a:picLocks noChangeAspect="1"/>
          </p:cNvPicPr>
          <p:nvPr/>
        </p:nvPicPr>
        <p:blipFill>
          <a:blip r:embed="rId2"/>
          <a:stretch>
            <a:fillRect/>
          </a:stretch>
        </p:blipFill>
        <p:spPr>
          <a:xfrm>
            <a:off x="3536720" y="681037"/>
            <a:ext cx="4148161" cy="1775538"/>
          </a:xfrm>
          <a:prstGeom prst="rect">
            <a:avLst/>
          </a:prstGeom>
        </p:spPr>
      </p:pic>
      <p:sp>
        <p:nvSpPr>
          <p:cNvPr id="11" name="TextBox 10">
            <a:extLst>
              <a:ext uri="{FF2B5EF4-FFF2-40B4-BE49-F238E27FC236}">
                <a16:creationId xmlns:a16="http://schemas.microsoft.com/office/drawing/2014/main" id="{6D584EEB-E73D-70A0-68B8-4A8CE405A18A}"/>
              </a:ext>
            </a:extLst>
          </p:cNvPr>
          <p:cNvSpPr txBox="1"/>
          <p:nvPr/>
        </p:nvSpPr>
        <p:spPr>
          <a:xfrm>
            <a:off x="7728153" y="1144479"/>
            <a:ext cx="4326195" cy="1323439"/>
          </a:xfrm>
          <a:prstGeom prst="rect">
            <a:avLst/>
          </a:prstGeom>
          <a:noFill/>
        </p:spPr>
        <p:txBody>
          <a:bodyPr wrap="square">
            <a:spAutoFit/>
          </a:bodyPr>
          <a:lstStyle/>
          <a:p>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Тепер</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змінимо</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оператор на OR.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Тобто</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виберемо</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товари</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у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яких</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або</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виробник</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Samsung,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або</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ціна</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більша</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50000:</a:t>
            </a:r>
            <a:endParaRPr lang="uk-UA" sz="2000" dirty="0">
              <a:latin typeface="Times New Roman" panose="02020603050405020304" pitchFamily="18" charset="0"/>
              <a:cs typeface="Times New Roman" panose="02020603050405020304" pitchFamily="18" charset="0"/>
            </a:endParaRPr>
          </a:p>
        </p:txBody>
      </p:sp>
      <p:sp>
        <p:nvSpPr>
          <p:cNvPr id="12" name="Rectangle 3">
            <a:extLst>
              <a:ext uri="{FF2B5EF4-FFF2-40B4-BE49-F238E27FC236}">
                <a16:creationId xmlns:a16="http://schemas.microsoft.com/office/drawing/2014/main" id="{1E82C75B-9026-C862-B201-949420B76102}"/>
              </a:ext>
            </a:extLst>
          </p:cNvPr>
          <p:cNvSpPr>
            <a:spLocks noChangeArrowheads="1"/>
          </p:cNvSpPr>
          <p:nvPr/>
        </p:nvSpPr>
        <p:spPr bwMode="auto">
          <a:xfrm>
            <a:off x="6902006" y="2280627"/>
            <a:ext cx="504785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Samsung</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OR</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&gt; 50000</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14" name="Рисунок 13">
            <a:extLst>
              <a:ext uri="{FF2B5EF4-FFF2-40B4-BE49-F238E27FC236}">
                <a16:creationId xmlns:a16="http://schemas.microsoft.com/office/drawing/2014/main" id="{AD392FC8-7F11-BC10-FBB2-6A98C275A304}"/>
              </a:ext>
            </a:extLst>
          </p:cNvPr>
          <p:cNvPicPr>
            <a:picLocks noChangeAspect="1"/>
          </p:cNvPicPr>
          <p:nvPr/>
        </p:nvPicPr>
        <p:blipFill>
          <a:blip r:embed="rId3"/>
          <a:stretch>
            <a:fillRect/>
          </a:stretch>
        </p:blipFill>
        <p:spPr>
          <a:xfrm>
            <a:off x="7694953" y="2807059"/>
            <a:ext cx="4254910" cy="2081206"/>
          </a:xfrm>
          <a:prstGeom prst="rect">
            <a:avLst/>
          </a:prstGeom>
        </p:spPr>
      </p:pic>
      <p:sp>
        <p:nvSpPr>
          <p:cNvPr id="16" name="TextBox 15">
            <a:extLst>
              <a:ext uri="{FF2B5EF4-FFF2-40B4-BE49-F238E27FC236}">
                <a16:creationId xmlns:a16="http://schemas.microsoft.com/office/drawing/2014/main" id="{1F273067-CF78-89FB-2865-24B8B2920EA5}"/>
              </a:ext>
            </a:extLst>
          </p:cNvPr>
          <p:cNvSpPr txBox="1"/>
          <p:nvPr/>
        </p:nvSpPr>
        <p:spPr>
          <a:xfrm>
            <a:off x="462115" y="3075057"/>
            <a:ext cx="6744930" cy="707886"/>
          </a:xfrm>
          <a:prstGeom prst="rect">
            <a:avLst/>
          </a:prstGeom>
          <a:noFill/>
        </p:spPr>
        <p:txBody>
          <a:bodyPr wrap="square">
            <a:spAutoFit/>
          </a:bodyPr>
          <a:lstStyle/>
          <a:p>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Застосування</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оператора NOT –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виберемо</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товари</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у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яких</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виробник</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не Samsung:</a:t>
            </a:r>
            <a:endParaRPr lang="uk-UA" sz="2000" dirty="0">
              <a:latin typeface="Times New Roman" panose="02020603050405020304" pitchFamily="18" charset="0"/>
              <a:cs typeface="Times New Roman" panose="02020603050405020304" pitchFamily="18" charset="0"/>
            </a:endParaRPr>
          </a:p>
        </p:txBody>
      </p:sp>
      <p:sp>
        <p:nvSpPr>
          <p:cNvPr id="17" name="Rectangle 4">
            <a:extLst>
              <a:ext uri="{FF2B5EF4-FFF2-40B4-BE49-F238E27FC236}">
                <a16:creationId xmlns:a16="http://schemas.microsoft.com/office/drawing/2014/main" id="{49F4804C-2323-12FA-C206-22A6B96A3794}"/>
              </a:ext>
            </a:extLst>
          </p:cNvPr>
          <p:cNvSpPr>
            <a:spLocks noChangeArrowheads="1"/>
          </p:cNvSpPr>
          <p:nvPr/>
        </p:nvSpPr>
        <p:spPr bwMode="auto">
          <a:xfrm>
            <a:off x="506645" y="3885468"/>
            <a:ext cx="375904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Samsung</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19" name="Рисунок 18">
            <a:extLst>
              <a:ext uri="{FF2B5EF4-FFF2-40B4-BE49-F238E27FC236}">
                <a16:creationId xmlns:a16="http://schemas.microsoft.com/office/drawing/2014/main" id="{8626249D-3A6A-846A-3FD0-4BB4C1253D90}"/>
              </a:ext>
            </a:extLst>
          </p:cNvPr>
          <p:cNvPicPr>
            <a:picLocks noChangeAspect="1"/>
          </p:cNvPicPr>
          <p:nvPr/>
        </p:nvPicPr>
        <p:blipFill>
          <a:blip r:embed="rId4"/>
          <a:stretch>
            <a:fillRect/>
          </a:stretch>
        </p:blipFill>
        <p:spPr>
          <a:xfrm>
            <a:off x="1556519" y="4418880"/>
            <a:ext cx="3960402" cy="2016351"/>
          </a:xfrm>
          <a:prstGeom prst="rect">
            <a:avLst/>
          </a:prstGeom>
        </p:spPr>
      </p:pic>
    </p:spTree>
    <p:extLst>
      <p:ext uri="{BB962C8B-B14F-4D97-AF65-F5344CB8AC3E}">
        <p14:creationId xmlns:p14="http://schemas.microsoft.com/office/powerpoint/2010/main" val="9028840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271E07-96D5-C4B6-CE67-2365059BA49B}"/>
              </a:ext>
            </a:extLst>
          </p:cNvPr>
          <p:cNvSpPr>
            <a:spLocks noGrp="1"/>
          </p:cNvSpPr>
          <p:nvPr>
            <p:ph type="title"/>
          </p:nvPr>
        </p:nvSpPr>
        <p:spPr>
          <a:xfrm>
            <a:off x="0" y="1"/>
            <a:ext cx="12192000" cy="589934"/>
          </a:xfrm>
        </p:spPr>
        <p:txBody>
          <a:bodyPr>
            <a:normAutofit fontScale="90000"/>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Пріоритет операцій</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6EE5574-E456-3D5B-EB34-05EDCD8EA4A8}"/>
              </a:ext>
            </a:extLst>
          </p:cNvPr>
          <p:cNvSpPr txBox="1"/>
          <p:nvPr/>
        </p:nvSpPr>
        <p:spPr>
          <a:xfrm>
            <a:off x="245806" y="589935"/>
            <a:ext cx="11631562" cy="1200329"/>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В одній умові за потреби ми можемо об'єднувати кілька логічних операцій. Однак слід враховувати, що </a:t>
            </a:r>
            <a:r>
              <a:rPr lang="uk-UA" sz="2400" dirty="0" err="1">
                <a:latin typeface="Times New Roman" panose="02020603050405020304" pitchFamily="18" charset="0"/>
                <a:cs typeface="Times New Roman" panose="02020603050405020304" pitchFamily="18" charset="0"/>
              </a:rPr>
              <a:t>найпріоритетнішою</a:t>
            </a:r>
            <a:r>
              <a:rPr lang="uk-UA" sz="2400" dirty="0">
                <a:latin typeface="Times New Roman" panose="02020603050405020304" pitchFamily="18" charset="0"/>
                <a:cs typeface="Times New Roman" panose="02020603050405020304" pitchFamily="18" charset="0"/>
              </a:rPr>
              <a:t> операцією, яка виконується в першу чергу, є NOT, менш пріоритетна – AND та операція з найменшим пріоритетом – OR. Наприклад:</a:t>
            </a:r>
          </a:p>
        </p:txBody>
      </p:sp>
      <p:sp>
        <p:nvSpPr>
          <p:cNvPr id="6" name="Rectangle 2">
            <a:extLst>
              <a:ext uri="{FF2B5EF4-FFF2-40B4-BE49-F238E27FC236}">
                <a16:creationId xmlns:a16="http://schemas.microsoft.com/office/drawing/2014/main" id="{AC5195B1-F8FF-2DE7-7713-DDB06E68C582}"/>
              </a:ext>
            </a:extLst>
          </p:cNvPr>
          <p:cNvSpPr>
            <a:spLocks noChangeArrowheads="1"/>
          </p:cNvSpPr>
          <p:nvPr/>
        </p:nvSpPr>
        <p:spPr bwMode="auto">
          <a:xfrm>
            <a:off x="245806" y="1790264"/>
            <a:ext cx="888704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Samsung</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OR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&gt; 30000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&gt; 2;</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23542530-1EB3-83B5-3F7A-FEDEE097BF95}"/>
              </a:ext>
            </a:extLst>
          </p:cNvPr>
          <p:cNvSpPr txBox="1"/>
          <p:nvPr/>
        </p:nvSpPr>
        <p:spPr>
          <a:xfrm>
            <a:off x="245806" y="2380198"/>
            <a:ext cx="11631562" cy="2308324"/>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У даному випадку спочатку обчислюється вираз NOT </a:t>
            </a:r>
            <a:r>
              <a:rPr lang="uk-UA" sz="2400" dirty="0" err="1">
                <a:latin typeface="Times New Roman" panose="02020603050405020304" pitchFamily="18" charset="0"/>
                <a:cs typeface="Times New Roman" panose="02020603050405020304" pitchFamily="18" charset="0"/>
              </a:rPr>
              <a:t>Price</a:t>
            </a:r>
            <a:r>
              <a:rPr lang="uk-UA" sz="2400" dirty="0">
                <a:latin typeface="Times New Roman" panose="02020603050405020304" pitchFamily="18" charset="0"/>
                <a:cs typeface="Times New Roman" panose="02020603050405020304" pitchFamily="18" charset="0"/>
              </a:rPr>
              <a:t> &gt; 30000, тобто ціна має бути меншою або дорівнює 30000. Потім обчислюється вираз NOT </a:t>
            </a:r>
            <a:r>
              <a:rPr lang="uk-UA" sz="2400" dirty="0" err="1">
                <a:latin typeface="Times New Roman" panose="02020603050405020304" pitchFamily="18" charset="0"/>
                <a:cs typeface="Times New Roman" panose="02020603050405020304" pitchFamily="18" charset="0"/>
              </a:rPr>
              <a:t>Price</a:t>
            </a:r>
            <a:r>
              <a:rPr lang="uk-UA" sz="2400" dirty="0">
                <a:latin typeface="Times New Roman" panose="02020603050405020304" pitchFamily="18" charset="0"/>
                <a:cs typeface="Times New Roman" panose="02020603050405020304" pitchFamily="18" charset="0"/>
              </a:rPr>
              <a:t> &gt; 30000 AND </a:t>
            </a:r>
            <a:r>
              <a:rPr lang="uk-UA" sz="2400" dirty="0" err="1">
                <a:latin typeface="Times New Roman" panose="02020603050405020304" pitchFamily="18" charset="0"/>
                <a:cs typeface="Times New Roman" panose="02020603050405020304" pitchFamily="18" charset="0"/>
              </a:rPr>
              <a:t>ProductCount</a:t>
            </a:r>
            <a:r>
              <a:rPr lang="uk-UA" sz="2400" dirty="0">
                <a:latin typeface="Times New Roman" panose="02020603050405020304" pitchFamily="18" charset="0"/>
                <a:cs typeface="Times New Roman" panose="02020603050405020304" pitchFamily="18" charset="0"/>
              </a:rPr>
              <a:t> &gt; 2, тобто ціна має бути меншою або дорівнює 30000 і одночасно кількість товарів має бути більшою за 2 .В кінці обчислюється оператор OR - або ціна повинна бути меншою або дорівнює 30000 і одночасно кількість товарів має бути більше 2, або виробником повинен бути </a:t>
            </a:r>
            <a:r>
              <a:rPr lang="uk-UA" sz="2400" dirty="0" err="1">
                <a:latin typeface="Times New Roman" panose="02020603050405020304" pitchFamily="18" charset="0"/>
                <a:cs typeface="Times New Roman" panose="02020603050405020304" pitchFamily="18" charset="0"/>
              </a:rPr>
              <a:t>Samsung</a:t>
            </a:r>
            <a:r>
              <a:rPr lang="uk-UA" sz="2400" dirty="0">
                <a:latin typeface="Times New Roman" panose="02020603050405020304" pitchFamily="18" charset="0"/>
                <a:cs typeface="Times New Roman" panose="02020603050405020304" pitchFamily="18" charset="0"/>
              </a:rPr>
              <a:t>.</a:t>
            </a:r>
          </a:p>
        </p:txBody>
      </p:sp>
      <p:pic>
        <p:nvPicPr>
          <p:cNvPr id="10" name="Рисунок 9">
            <a:extLst>
              <a:ext uri="{FF2B5EF4-FFF2-40B4-BE49-F238E27FC236}">
                <a16:creationId xmlns:a16="http://schemas.microsoft.com/office/drawing/2014/main" id="{16795D4B-A777-3AE1-51DB-0EB49B9F57CD}"/>
              </a:ext>
            </a:extLst>
          </p:cNvPr>
          <p:cNvPicPr>
            <a:picLocks noChangeAspect="1"/>
          </p:cNvPicPr>
          <p:nvPr/>
        </p:nvPicPr>
        <p:blipFill>
          <a:blip r:embed="rId2"/>
          <a:stretch>
            <a:fillRect/>
          </a:stretch>
        </p:blipFill>
        <p:spPr>
          <a:xfrm>
            <a:off x="3042930" y="4786571"/>
            <a:ext cx="6106139" cy="2071429"/>
          </a:xfrm>
          <a:prstGeom prst="rect">
            <a:avLst/>
          </a:prstGeom>
        </p:spPr>
      </p:pic>
    </p:spTree>
    <p:extLst>
      <p:ext uri="{BB962C8B-B14F-4D97-AF65-F5344CB8AC3E}">
        <p14:creationId xmlns:p14="http://schemas.microsoft.com/office/powerpoint/2010/main" val="25349545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E1A7C064-9D0A-07AA-8B7C-EB560FC3AD6F}"/>
              </a:ext>
            </a:extLst>
          </p:cNvPr>
          <p:cNvSpPr txBox="1">
            <a:spLocks/>
          </p:cNvSpPr>
          <p:nvPr/>
        </p:nvSpPr>
        <p:spPr>
          <a:xfrm>
            <a:off x="0" y="1"/>
            <a:ext cx="12192000" cy="58993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a:solidFill>
                  <a:srgbClr val="252525"/>
                </a:solidFill>
                <a:highlight>
                  <a:srgbClr val="FFFFFF"/>
                </a:highlight>
                <a:latin typeface="Times New Roman" panose="02020603050405020304" pitchFamily="18" charset="0"/>
                <a:cs typeface="Times New Roman" panose="02020603050405020304" pitchFamily="18" charset="0"/>
              </a:rPr>
              <a:t>Пріоритет операцій</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F18A827-C703-D68F-211B-71BF3B2B6288}"/>
              </a:ext>
            </a:extLst>
          </p:cNvPr>
          <p:cNvSpPr txBox="1"/>
          <p:nvPr/>
        </p:nvSpPr>
        <p:spPr>
          <a:xfrm>
            <a:off x="299884" y="589935"/>
            <a:ext cx="11592232" cy="461665"/>
          </a:xfrm>
          <a:prstGeom prst="rect">
            <a:avLst/>
          </a:prstGeom>
          <a:noFill/>
        </p:spPr>
        <p:txBody>
          <a:bodyPr wrap="square">
            <a:spAutoFit/>
          </a:bodyPr>
          <a:lstStyle/>
          <a:p>
            <a:pPr algn="l"/>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допомогою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дужок</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перевизначити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пріоритет</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операцій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p>
        </p:txBody>
      </p:sp>
      <p:sp>
        <p:nvSpPr>
          <p:cNvPr id="7" name="Rectangle 2">
            <a:extLst>
              <a:ext uri="{FF2B5EF4-FFF2-40B4-BE49-F238E27FC236}">
                <a16:creationId xmlns:a16="http://schemas.microsoft.com/office/drawing/2014/main" id="{E02F3D74-92B5-F504-D71A-C55F0C978B2A}"/>
              </a:ext>
            </a:extLst>
          </p:cNvPr>
          <p:cNvSpPr>
            <a:spLocks noChangeArrowheads="1"/>
          </p:cNvSpPr>
          <p:nvPr/>
        </p:nvSpPr>
        <p:spPr bwMode="auto">
          <a:xfrm>
            <a:off x="299884" y="1087536"/>
            <a:ext cx="913391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Manufacturer ='Samsung'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OR</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(Price &gt; 30000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ProductCount &gt; 2);</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416C01F2-5B70-BC66-82D5-7FDE625DD342}"/>
              </a:ext>
            </a:extLst>
          </p:cNvPr>
          <p:cNvSpPr txBox="1"/>
          <p:nvPr/>
        </p:nvSpPr>
        <p:spPr>
          <a:xfrm>
            <a:off x="299883" y="1859340"/>
            <a:ext cx="11592231"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цьому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випадку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знаходимо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або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виробник</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Samsung,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або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одночасно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товару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менша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або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дорівнює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30000 і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кількість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менша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3.</a:t>
            </a:r>
            <a:endParaRPr lang="uk-UA" sz="2400" dirty="0">
              <a:latin typeface="Times New Roman" panose="02020603050405020304" pitchFamily="18" charset="0"/>
              <a:cs typeface="Times New Roman" panose="02020603050405020304" pitchFamily="18" charset="0"/>
            </a:endParaRPr>
          </a:p>
        </p:txBody>
      </p:sp>
      <p:pic>
        <p:nvPicPr>
          <p:cNvPr id="11" name="Рисунок 10">
            <a:extLst>
              <a:ext uri="{FF2B5EF4-FFF2-40B4-BE49-F238E27FC236}">
                <a16:creationId xmlns:a16="http://schemas.microsoft.com/office/drawing/2014/main" id="{A930CAE1-6D08-3664-2A84-1EF7CEECA0C8}"/>
              </a:ext>
            </a:extLst>
          </p:cNvPr>
          <p:cNvPicPr>
            <a:picLocks noChangeAspect="1"/>
          </p:cNvPicPr>
          <p:nvPr/>
        </p:nvPicPr>
        <p:blipFill>
          <a:blip r:embed="rId2"/>
          <a:stretch>
            <a:fillRect/>
          </a:stretch>
        </p:blipFill>
        <p:spPr>
          <a:xfrm>
            <a:off x="2519360" y="3000851"/>
            <a:ext cx="7153275" cy="2333625"/>
          </a:xfrm>
          <a:prstGeom prst="rect">
            <a:avLst/>
          </a:prstGeom>
        </p:spPr>
      </p:pic>
    </p:spTree>
    <p:extLst>
      <p:ext uri="{BB962C8B-B14F-4D97-AF65-F5344CB8AC3E}">
        <p14:creationId xmlns:p14="http://schemas.microsoft.com/office/powerpoint/2010/main" val="39581432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AD5269-964A-7B1E-5D46-8EA279958AE2}"/>
              </a:ext>
            </a:extLst>
          </p:cNvPr>
          <p:cNvSpPr>
            <a:spLocks noGrp="1"/>
          </p:cNvSpPr>
          <p:nvPr>
            <p:ph type="title"/>
          </p:nvPr>
        </p:nvSpPr>
        <p:spPr>
          <a:xfrm>
            <a:off x="0" y="0"/>
            <a:ext cx="12192000" cy="681037"/>
          </a:xfrm>
        </p:spPr>
        <p:txBody>
          <a:bodyPr>
            <a:normAutofit fontScale="90000"/>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Оновлення даних. Команда </a:t>
            </a:r>
            <a:r>
              <a:rPr lang="en-US" b="0" i="0" dirty="0">
                <a:solidFill>
                  <a:srgbClr val="252525"/>
                </a:solidFill>
                <a:effectLst/>
                <a:highlight>
                  <a:srgbClr val="FFFFFF"/>
                </a:highlight>
                <a:latin typeface="Times New Roman" panose="02020603050405020304" pitchFamily="18" charset="0"/>
                <a:cs typeface="Times New Roman" panose="02020603050405020304" pitchFamily="18" charset="0"/>
              </a:rPr>
              <a:t>UPDATE</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8CE22F3-3325-6D0C-C19A-77C1269FE0AF}"/>
              </a:ext>
            </a:extLst>
          </p:cNvPr>
          <p:cNvSpPr txBox="1"/>
          <p:nvPr/>
        </p:nvSpPr>
        <p:spPr>
          <a:xfrm>
            <a:off x="403122" y="681037"/>
            <a:ext cx="11385755"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Команда UPDATE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застосовується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оновлення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вже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існуючих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рядків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Вона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такий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формальний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синтаксис:</a:t>
            </a:r>
            <a:endParaRPr lang="uk-UA"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36452D9-D7BD-7658-58E7-7E7E656F9B87}"/>
              </a:ext>
            </a:extLst>
          </p:cNvPr>
          <p:cNvSpPr txBox="1"/>
          <p:nvPr/>
        </p:nvSpPr>
        <p:spPr>
          <a:xfrm>
            <a:off x="403122" y="1592906"/>
            <a:ext cx="6096000" cy="1200329"/>
          </a:xfrm>
          <a:prstGeom prst="rect">
            <a:avLst/>
          </a:prstGeom>
          <a:noFill/>
        </p:spPr>
        <p:txBody>
          <a:bodyPr wrap="square">
            <a:spAutoFit/>
          </a:bodyPr>
          <a:lstStyle/>
          <a:p>
            <a:r>
              <a:rPr lang="uk-UA" dirty="0">
                <a:highlight>
                  <a:srgbClr val="C0C0C0"/>
                </a:highlight>
                <a:latin typeface="Courier New" panose="02070309020205020404" pitchFamily="49" charset="0"/>
                <a:cs typeface="Courier New" panose="02070309020205020404" pitchFamily="49" charset="0"/>
              </a:rPr>
              <a:t>UPDATE </a:t>
            </a:r>
            <a:r>
              <a:rPr lang="uk-UA" dirty="0" err="1">
                <a:highlight>
                  <a:srgbClr val="C0C0C0"/>
                </a:highlight>
                <a:latin typeface="Courier New" panose="02070309020205020404" pitchFamily="49" charset="0"/>
                <a:cs typeface="Courier New" panose="02070309020205020404" pitchFamily="49" charset="0"/>
              </a:rPr>
              <a:t>імя_таблиці</a:t>
            </a:r>
            <a:endParaRPr lang="uk-UA" dirty="0">
              <a:highlight>
                <a:srgbClr val="C0C0C0"/>
              </a:highlight>
              <a:latin typeface="Courier New" panose="02070309020205020404" pitchFamily="49" charset="0"/>
              <a:cs typeface="Courier New" panose="02070309020205020404" pitchFamily="49" charset="0"/>
            </a:endParaRPr>
          </a:p>
          <a:p>
            <a:r>
              <a:rPr lang="uk-UA" dirty="0">
                <a:highlight>
                  <a:srgbClr val="C0C0C0"/>
                </a:highlight>
                <a:latin typeface="Courier New" panose="02070309020205020404" pitchFamily="49" charset="0"/>
                <a:cs typeface="Courier New" panose="02070309020205020404" pitchFamily="49" charset="0"/>
              </a:rPr>
              <a:t>SET стовпець1 = значення1, стовпець2 = значення2, ... </a:t>
            </a:r>
            <a:r>
              <a:rPr lang="uk-UA" dirty="0" err="1">
                <a:highlight>
                  <a:srgbClr val="C0C0C0"/>
                </a:highlight>
                <a:latin typeface="Courier New" panose="02070309020205020404" pitchFamily="49" charset="0"/>
                <a:cs typeface="Courier New" panose="02070309020205020404" pitchFamily="49" charset="0"/>
              </a:rPr>
              <a:t>стовпецьN</a:t>
            </a:r>
            <a:r>
              <a:rPr lang="uk-UA" dirty="0">
                <a:highlight>
                  <a:srgbClr val="C0C0C0"/>
                </a:highlight>
                <a:latin typeface="Courier New" panose="02070309020205020404" pitchFamily="49" charset="0"/>
                <a:cs typeface="Courier New" panose="02070309020205020404" pitchFamily="49" charset="0"/>
              </a:rPr>
              <a:t> = </a:t>
            </a:r>
            <a:r>
              <a:rPr lang="uk-UA" dirty="0" err="1">
                <a:highlight>
                  <a:srgbClr val="C0C0C0"/>
                </a:highlight>
                <a:latin typeface="Courier New" panose="02070309020205020404" pitchFamily="49" charset="0"/>
                <a:cs typeface="Courier New" panose="02070309020205020404" pitchFamily="49" charset="0"/>
              </a:rPr>
              <a:t>значенняN</a:t>
            </a:r>
            <a:endParaRPr lang="uk-UA" dirty="0">
              <a:highlight>
                <a:srgbClr val="C0C0C0"/>
              </a:highlight>
              <a:latin typeface="Courier New" panose="02070309020205020404" pitchFamily="49" charset="0"/>
              <a:cs typeface="Courier New" panose="02070309020205020404" pitchFamily="49" charset="0"/>
            </a:endParaRPr>
          </a:p>
          <a:p>
            <a:r>
              <a:rPr lang="uk-UA" dirty="0">
                <a:highlight>
                  <a:srgbClr val="C0C0C0"/>
                </a:highlight>
                <a:latin typeface="Courier New" panose="02070309020205020404" pitchFamily="49" charset="0"/>
                <a:cs typeface="Courier New" panose="02070309020205020404" pitchFamily="49" charset="0"/>
              </a:rPr>
              <a:t>[WHERE </a:t>
            </a:r>
            <a:r>
              <a:rPr lang="uk-UA" dirty="0" err="1">
                <a:highlight>
                  <a:srgbClr val="C0C0C0"/>
                </a:highlight>
                <a:latin typeface="Courier New" panose="02070309020205020404" pitchFamily="49" charset="0"/>
                <a:cs typeface="Courier New" panose="02070309020205020404" pitchFamily="49" charset="0"/>
              </a:rPr>
              <a:t>умова_оновлення</a:t>
            </a:r>
            <a:r>
              <a:rPr lang="uk-UA" dirty="0">
                <a:highlight>
                  <a:srgbClr val="C0C0C0"/>
                </a:highlight>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4C10ABAF-AB7E-EBC3-6DB0-3E17335DAB74}"/>
              </a:ext>
            </a:extLst>
          </p:cNvPr>
          <p:cNvSpPr txBox="1"/>
          <p:nvPr/>
        </p:nvSpPr>
        <p:spPr>
          <a:xfrm>
            <a:off x="403121" y="2874107"/>
            <a:ext cx="9399639" cy="461665"/>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збільшимо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ціну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на 3000:</a:t>
            </a:r>
            <a:endParaRPr lang="uk-UA" sz="2400" dirty="0">
              <a:latin typeface="Times New Roman" panose="02020603050405020304" pitchFamily="18" charset="0"/>
              <a:cs typeface="Times New Roman" panose="02020603050405020304" pitchFamily="18" charset="0"/>
            </a:endParaRPr>
          </a:p>
        </p:txBody>
      </p:sp>
      <p:sp>
        <p:nvSpPr>
          <p:cNvPr id="10" name="Rectangle 2">
            <a:extLst>
              <a:ext uri="{FF2B5EF4-FFF2-40B4-BE49-F238E27FC236}">
                <a16:creationId xmlns:a16="http://schemas.microsoft.com/office/drawing/2014/main" id="{D92642E5-8E97-6F8C-4EF6-D482054FBB32}"/>
              </a:ext>
            </a:extLst>
          </p:cNvPr>
          <p:cNvSpPr>
            <a:spLocks noChangeArrowheads="1"/>
          </p:cNvSpPr>
          <p:nvPr/>
        </p:nvSpPr>
        <p:spPr bwMode="auto">
          <a:xfrm>
            <a:off x="403121" y="3370902"/>
            <a:ext cx="308578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UPDATE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SET Price = Price + 3000;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31771852-B624-55F9-4DC8-5B83FB796692}"/>
              </a:ext>
            </a:extLst>
          </p:cNvPr>
          <p:cNvSpPr txBox="1"/>
          <p:nvPr/>
        </p:nvSpPr>
        <p:spPr>
          <a:xfrm>
            <a:off x="403121" y="4048990"/>
            <a:ext cx="11385755"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Однак</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при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виконанні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цього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запиту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MySQL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Workbench</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ми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зіткнутися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помилкою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pic>
        <p:nvPicPr>
          <p:cNvPr id="14" name="Рисунок 13">
            <a:extLst>
              <a:ext uri="{FF2B5EF4-FFF2-40B4-BE49-F238E27FC236}">
                <a16:creationId xmlns:a16="http://schemas.microsoft.com/office/drawing/2014/main" id="{1ED79FED-0B92-E81F-A0AF-EFDD63ED7D24}"/>
              </a:ext>
            </a:extLst>
          </p:cNvPr>
          <p:cNvPicPr>
            <a:picLocks noChangeAspect="1"/>
          </p:cNvPicPr>
          <p:nvPr/>
        </p:nvPicPr>
        <p:blipFill>
          <a:blip r:embed="rId2"/>
          <a:stretch>
            <a:fillRect/>
          </a:stretch>
        </p:blipFill>
        <p:spPr>
          <a:xfrm>
            <a:off x="2748192" y="4697845"/>
            <a:ext cx="7501859" cy="2047335"/>
          </a:xfrm>
          <a:prstGeom prst="rect">
            <a:avLst/>
          </a:prstGeom>
        </p:spPr>
      </p:pic>
    </p:spTree>
    <p:extLst>
      <p:ext uri="{BB962C8B-B14F-4D97-AF65-F5344CB8AC3E}">
        <p14:creationId xmlns:p14="http://schemas.microsoft.com/office/powerpoint/2010/main" val="19370856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AAECFFA-AE20-C76E-B892-91A0D6F3127F}"/>
              </a:ext>
            </a:extLst>
          </p:cNvPr>
          <p:cNvSpPr>
            <a:spLocks noGrp="1"/>
          </p:cNvSpPr>
          <p:nvPr>
            <p:ph idx="1"/>
          </p:nvPr>
        </p:nvSpPr>
        <p:spPr>
          <a:xfrm>
            <a:off x="501445" y="681037"/>
            <a:ext cx="11189109" cy="4351338"/>
          </a:xfrm>
        </p:spPr>
        <p:txBody>
          <a:bodyPr>
            <a:normAutofit/>
          </a:bodyPr>
          <a:lstStyle/>
          <a:p>
            <a:pPr marL="0" indent="0">
              <a:buNone/>
            </a:pP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Помилка говорить про те, що ми перебуваємо в безпечному режимі. І щоб його відключити, в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MySQL Workbench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треба перейти в меню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Edit -&gt; Preferences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і у вікні, що відкрилося, перейти до пункту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SQL Editor:</a:t>
            </a:r>
            <a:endParaRPr lang="uk-UA" sz="2400" dirty="0">
              <a:latin typeface="Times New Roman" panose="02020603050405020304" pitchFamily="18" charset="0"/>
              <a:cs typeface="Times New Roman" panose="02020603050405020304" pitchFamily="18" charset="0"/>
            </a:endParaRPr>
          </a:p>
        </p:txBody>
      </p:sp>
      <p:sp>
        <p:nvSpPr>
          <p:cNvPr id="4" name="Заголовок 1">
            <a:extLst>
              <a:ext uri="{FF2B5EF4-FFF2-40B4-BE49-F238E27FC236}">
                <a16:creationId xmlns:a16="http://schemas.microsoft.com/office/drawing/2014/main" id="{A69CD268-F5A1-B252-9E49-31D7D7BEEA8C}"/>
              </a:ext>
            </a:extLst>
          </p:cNvPr>
          <p:cNvSpPr>
            <a:spLocks noGrp="1"/>
          </p:cNvSpPr>
          <p:nvPr>
            <p:ph type="title"/>
          </p:nvPr>
        </p:nvSpPr>
        <p:spPr>
          <a:xfrm>
            <a:off x="0" y="0"/>
            <a:ext cx="12192000" cy="681037"/>
          </a:xfrm>
        </p:spPr>
        <p:txBody>
          <a:bodyPr>
            <a:normAutofit fontScale="90000"/>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Оновлення даних. Команда </a:t>
            </a:r>
            <a:r>
              <a:rPr lang="en-US" b="0" i="0" dirty="0">
                <a:solidFill>
                  <a:srgbClr val="252525"/>
                </a:solidFill>
                <a:effectLst/>
                <a:highlight>
                  <a:srgbClr val="FFFFFF"/>
                </a:highlight>
                <a:latin typeface="Times New Roman" panose="02020603050405020304" pitchFamily="18" charset="0"/>
                <a:cs typeface="Times New Roman" panose="02020603050405020304" pitchFamily="18" charset="0"/>
              </a:rPr>
              <a:t>UPDATE</a:t>
            </a:r>
            <a:endParaRPr lang="uk-UA" dirty="0">
              <a:latin typeface="Times New Roman" panose="02020603050405020304" pitchFamily="18" charset="0"/>
              <a:cs typeface="Times New Roman" panose="02020603050405020304" pitchFamily="18" charset="0"/>
            </a:endParaRPr>
          </a:p>
        </p:txBody>
      </p:sp>
      <p:pic>
        <p:nvPicPr>
          <p:cNvPr id="6" name="Рисунок 5">
            <a:extLst>
              <a:ext uri="{FF2B5EF4-FFF2-40B4-BE49-F238E27FC236}">
                <a16:creationId xmlns:a16="http://schemas.microsoft.com/office/drawing/2014/main" id="{6E3CBBC3-6A8B-CE58-7A4F-0F3EE83DA3B1}"/>
              </a:ext>
            </a:extLst>
          </p:cNvPr>
          <p:cNvPicPr>
            <a:picLocks noChangeAspect="1"/>
          </p:cNvPicPr>
          <p:nvPr/>
        </p:nvPicPr>
        <p:blipFill>
          <a:blip r:embed="rId2"/>
          <a:stretch>
            <a:fillRect/>
          </a:stretch>
        </p:blipFill>
        <p:spPr>
          <a:xfrm>
            <a:off x="585688" y="1894451"/>
            <a:ext cx="5927513" cy="4456318"/>
          </a:xfrm>
          <a:prstGeom prst="rect">
            <a:avLst/>
          </a:prstGeom>
        </p:spPr>
      </p:pic>
      <p:sp>
        <p:nvSpPr>
          <p:cNvPr id="8" name="TextBox 7">
            <a:extLst>
              <a:ext uri="{FF2B5EF4-FFF2-40B4-BE49-F238E27FC236}">
                <a16:creationId xmlns:a16="http://schemas.microsoft.com/office/drawing/2014/main" id="{4C63E6A0-B705-D73F-6816-C5076C902436}"/>
              </a:ext>
            </a:extLst>
          </p:cNvPr>
          <p:cNvSpPr txBox="1"/>
          <p:nvPr/>
        </p:nvSpPr>
        <p:spPr>
          <a:xfrm>
            <a:off x="6862915" y="1875301"/>
            <a:ext cx="4827639" cy="2677656"/>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У вкладці, що відкрилася, в самому низу треба зняти прапорець з поля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Safe Updates (reject UPDATEs and DELETEs with no restrictions)"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і потім зберегти зміни, натиснувши на кнопку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OK.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Після цього треба </a:t>
            </a:r>
            <a:r>
              <a:rPr lang="uk-UA"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перепідключитись</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до сервера.</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21796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4AF85F97-5F2B-E62D-463A-F10664512A34}"/>
              </a:ext>
            </a:extLst>
          </p:cNvPr>
          <p:cNvSpPr txBox="1">
            <a:spLocks/>
          </p:cNvSpPr>
          <p:nvPr/>
        </p:nvSpPr>
        <p:spPr>
          <a:xfrm>
            <a:off x="0" y="0"/>
            <a:ext cx="12192000" cy="681037"/>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a:solidFill>
                  <a:srgbClr val="252525"/>
                </a:solidFill>
                <a:highlight>
                  <a:srgbClr val="FFFFFF"/>
                </a:highlight>
                <a:latin typeface="Times New Roman" panose="02020603050405020304" pitchFamily="18" charset="0"/>
                <a:cs typeface="Times New Roman" panose="02020603050405020304" pitchFamily="18" charset="0"/>
              </a:rPr>
              <a:t>Оновлення даних. Команда </a:t>
            </a:r>
            <a:r>
              <a:rPr lang="en-US">
                <a:solidFill>
                  <a:srgbClr val="252525"/>
                </a:solidFill>
                <a:highlight>
                  <a:srgbClr val="FFFFFF"/>
                </a:highlight>
                <a:latin typeface="Times New Roman" panose="02020603050405020304" pitchFamily="18" charset="0"/>
                <a:cs typeface="Times New Roman" panose="02020603050405020304" pitchFamily="18" charset="0"/>
              </a:rPr>
              <a:t>UPDATE</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488079B-3A97-4BBF-9B65-97CD90A5A400}"/>
              </a:ext>
            </a:extLst>
          </p:cNvPr>
          <p:cNvSpPr txBox="1"/>
          <p:nvPr/>
        </p:nvSpPr>
        <p:spPr>
          <a:xfrm>
            <a:off x="304799" y="681037"/>
            <a:ext cx="6508955"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Використовуємо вираз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WHERE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 змінимо назву виробника з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Samsung"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на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Samsung Inc.":</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07041EA6-5B7F-9964-24F4-78B68CFF4F81}"/>
              </a:ext>
            </a:extLst>
          </p:cNvPr>
          <p:cNvSpPr>
            <a:spLocks noChangeArrowheads="1"/>
          </p:cNvSpPr>
          <p:nvPr/>
        </p:nvSpPr>
        <p:spPr bwMode="auto">
          <a:xfrm>
            <a:off x="7118553" y="681037"/>
            <a:ext cx="407323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UPDATE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Samsung</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Inc</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Samsung</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F55A2F7D-7949-A3F3-4B57-C6C99C6939F0}"/>
              </a:ext>
            </a:extLst>
          </p:cNvPr>
          <p:cNvSpPr txBox="1"/>
          <p:nvPr/>
        </p:nvSpPr>
        <p:spPr>
          <a:xfrm>
            <a:off x="304800" y="2193071"/>
            <a:ext cx="6508954"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Також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оновлювати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одразу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кілька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00D928A0-8486-3E52-9147-04F1A091EF3C}"/>
              </a:ext>
            </a:extLst>
          </p:cNvPr>
          <p:cNvSpPr>
            <a:spLocks noChangeArrowheads="1"/>
          </p:cNvSpPr>
          <p:nvPr/>
        </p:nvSpPr>
        <p:spPr bwMode="auto">
          <a:xfrm>
            <a:off x="7118553" y="2031249"/>
            <a:ext cx="4443524"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UPDATE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Samsung</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+ 3</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Samsung</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Inc</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05A5C43C-6F1A-78C1-642F-93F62CB43429}"/>
              </a:ext>
            </a:extLst>
          </p:cNvPr>
          <p:cNvSpPr txBox="1"/>
          <p:nvPr/>
        </p:nvSpPr>
        <p:spPr>
          <a:xfrm>
            <a:off x="304799" y="4055410"/>
            <a:ext cx="6508954" cy="1938992"/>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При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оновленні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замість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конкретних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виразів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ми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використовувати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ключові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слова DEFAULT та NULL 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встановлення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відповідно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замовчуванням</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або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NULL:</a:t>
            </a:r>
            <a:endParaRPr lang="uk-UA" sz="2400" dirty="0">
              <a:latin typeface="Times New Roman" panose="02020603050405020304" pitchFamily="18" charset="0"/>
              <a:cs typeface="Times New Roman" panose="02020603050405020304" pitchFamily="18" charset="0"/>
            </a:endParaRPr>
          </a:p>
        </p:txBody>
      </p:sp>
      <p:sp>
        <p:nvSpPr>
          <p:cNvPr id="13" name="Rectangle 4">
            <a:extLst>
              <a:ext uri="{FF2B5EF4-FFF2-40B4-BE49-F238E27FC236}">
                <a16:creationId xmlns:a16="http://schemas.microsoft.com/office/drawing/2014/main" id="{5669E24B-1756-1537-7AFF-B65DFB31E689}"/>
              </a:ext>
            </a:extLst>
          </p:cNvPr>
          <p:cNvSpPr>
            <a:spLocks noChangeArrowheads="1"/>
          </p:cNvSpPr>
          <p:nvPr/>
        </p:nvSpPr>
        <p:spPr bwMode="auto">
          <a:xfrm>
            <a:off x="7118553" y="4366346"/>
            <a:ext cx="370293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UPDATE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DEFAULT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Huawei</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32117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8308D6-B2B1-8053-C6D6-25D967CCDCC6}"/>
              </a:ext>
            </a:extLst>
          </p:cNvPr>
          <p:cNvSpPr>
            <a:spLocks noGrp="1"/>
          </p:cNvSpPr>
          <p:nvPr>
            <p:ph type="title"/>
          </p:nvPr>
        </p:nvSpPr>
        <p:spPr>
          <a:xfrm>
            <a:off x="838200" y="0"/>
            <a:ext cx="10515600" cy="490281"/>
          </a:xfrm>
        </p:spPr>
        <p:txBody>
          <a:bodyPr>
            <a:noAutofit/>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Видалення бази даних</a:t>
            </a:r>
            <a:endParaRPr lang="uk-UA"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3FB9268F-12D6-6A70-1A9F-CFD9A4842744}"/>
              </a:ext>
            </a:extLst>
          </p:cNvPr>
          <p:cNvSpPr>
            <a:spLocks noGrp="1"/>
          </p:cNvSpPr>
          <p:nvPr>
            <p:ph idx="1"/>
          </p:nvPr>
        </p:nvSpPr>
        <p:spPr>
          <a:xfrm>
            <a:off x="838200" y="950554"/>
            <a:ext cx="10515600" cy="4351338"/>
          </a:xfrm>
        </p:spPr>
        <p:txBody>
          <a:bodyPr>
            <a:normAutofit fontScale="92500"/>
          </a:bodyPr>
          <a:lstStyle/>
          <a:p>
            <a:pPr marL="0" indent="0">
              <a:buNone/>
            </a:pP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Для </a:t>
            </a:r>
            <a:r>
              <a:rPr lang="ru-RU"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видалення</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бази</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застосовується</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команда </a:t>
            </a:r>
            <a:r>
              <a:rPr lang="ru-RU" b="1" i="0" dirty="0">
                <a:solidFill>
                  <a:srgbClr val="252525"/>
                </a:solidFill>
                <a:effectLst/>
                <a:highlight>
                  <a:srgbClr val="FFFFFF"/>
                </a:highlight>
                <a:latin typeface="Courier New" panose="02070309020205020404" pitchFamily="49" charset="0"/>
                <a:cs typeface="Courier New" panose="02070309020205020404" pitchFamily="49" charset="0"/>
              </a:rPr>
              <a:t>DROP DATABASE</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яка </a:t>
            </a:r>
            <a:r>
              <a:rPr lang="ru-RU"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має</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наступний</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синтаксис:</a:t>
            </a:r>
          </a:p>
          <a:p>
            <a:pPr marL="0" indent="0">
              <a:buNone/>
            </a:pPr>
            <a:endParaRPr lang="uk-UA" dirty="0">
              <a:latin typeface="Times New Roman" panose="02020603050405020304" pitchFamily="18" charset="0"/>
              <a:cs typeface="Times New Roman" panose="02020603050405020304" pitchFamily="18" charset="0"/>
            </a:endParaRPr>
          </a:p>
          <a:p>
            <a:pPr marL="0" indent="0">
              <a:buNone/>
            </a:pPr>
            <a:endParaRPr lang="uk-UA" dirty="0">
              <a:latin typeface="Times New Roman" panose="02020603050405020304" pitchFamily="18" charset="0"/>
              <a:cs typeface="Times New Roman" panose="02020603050405020304" pitchFamily="18" charset="0"/>
            </a:endParaRPr>
          </a:p>
          <a:p>
            <a:pPr marL="0" indent="0">
              <a:buNone/>
            </a:pPr>
            <a:r>
              <a:rPr lang="uk-UA" dirty="0">
                <a:latin typeface="Times New Roman" panose="02020603050405020304" pitchFamily="18" charset="0"/>
                <a:cs typeface="Times New Roman" panose="02020603050405020304" pitchFamily="18" charset="0"/>
              </a:rPr>
              <a:t>Перша форма </a:t>
            </a:r>
            <a:r>
              <a:rPr lang="en-US" b="1" dirty="0">
                <a:latin typeface="Courier New" panose="02070309020205020404" pitchFamily="49" charset="0"/>
                <a:cs typeface="Courier New" panose="02070309020205020404" pitchFamily="49" charset="0"/>
              </a:rPr>
              <a:t>DROP DATABASE </a:t>
            </a:r>
            <a:r>
              <a:rPr lang="uk-UA" b="1" dirty="0" err="1">
                <a:latin typeface="Courier New" panose="02070309020205020404" pitchFamily="49" charset="0"/>
                <a:cs typeface="Courier New" panose="02070309020205020404" pitchFamily="49" charset="0"/>
              </a:rPr>
              <a:t>імя_бази_даних</a:t>
            </a:r>
            <a:r>
              <a:rPr lang="uk-UA" b="1" dirty="0">
                <a:latin typeface="Courier New" panose="02070309020205020404" pitchFamily="49" charset="0"/>
                <a:cs typeface="Courier New" panose="02070309020205020404" pitchFamily="49" charset="0"/>
              </a:rPr>
              <a:t> </a:t>
            </a:r>
            <a:r>
              <a:rPr lang="uk-UA" dirty="0">
                <a:latin typeface="Times New Roman" panose="02020603050405020304" pitchFamily="18" charset="0"/>
                <a:cs typeface="Times New Roman" panose="02020603050405020304" pitchFamily="18" charset="0"/>
              </a:rPr>
              <a:t>намагається видалити базу даних, але якщо така база даних відсутня на сервері, операція поверне помилку. </a:t>
            </a:r>
          </a:p>
          <a:p>
            <a:pPr marL="0" indent="0">
              <a:buNone/>
            </a:pPr>
            <a:r>
              <a:rPr lang="uk-UA" dirty="0">
                <a:latin typeface="Times New Roman" panose="02020603050405020304" pitchFamily="18" charset="0"/>
                <a:cs typeface="Times New Roman" panose="02020603050405020304" pitchFamily="18" charset="0"/>
              </a:rPr>
              <a:t>Друга форма </a:t>
            </a:r>
            <a:r>
              <a:rPr lang="en-US" b="1" dirty="0">
                <a:latin typeface="Courier New" panose="02070309020205020404" pitchFamily="49" charset="0"/>
                <a:cs typeface="Courier New" panose="02070309020205020404" pitchFamily="49" charset="0"/>
              </a:rPr>
              <a:t>DROP DATABASE IF EXISTS </a:t>
            </a:r>
            <a:r>
              <a:rPr lang="uk-UA" b="1" dirty="0" err="1">
                <a:latin typeface="Courier New" panose="02070309020205020404" pitchFamily="49" charset="0"/>
                <a:cs typeface="Courier New" panose="02070309020205020404" pitchFamily="49" charset="0"/>
              </a:rPr>
              <a:t>назва_бази_даних</a:t>
            </a:r>
            <a:r>
              <a:rPr lang="uk-UA" b="1" dirty="0">
                <a:latin typeface="Courier New" panose="02070309020205020404" pitchFamily="49" charset="0"/>
                <a:cs typeface="Courier New" panose="02070309020205020404" pitchFamily="49" charset="0"/>
              </a:rPr>
              <a:t> </a:t>
            </a:r>
            <a:r>
              <a:rPr lang="uk-UA" dirty="0">
                <a:latin typeface="Times New Roman" panose="02020603050405020304" pitchFamily="18" charset="0"/>
                <a:cs typeface="Times New Roman" panose="02020603050405020304" pitchFamily="18" charset="0"/>
              </a:rPr>
              <a:t>намагається видалити базу даних, якщо на сервері є </a:t>
            </a:r>
            <a:r>
              <a:rPr lang="uk-UA" dirty="0" err="1">
                <a:latin typeface="Times New Roman" panose="02020603050405020304" pitchFamily="18" charset="0"/>
                <a:cs typeface="Times New Roman" panose="02020603050405020304" pitchFamily="18" charset="0"/>
              </a:rPr>
              <a:t>бд</a:t>
            </a:r>
            <a:r>
              <a:rPr lang="uk-UA" dirty="0">
                <a:latin typeface="Times New Roman" panose="02020603050405020304" pitchFamily="18" charset="0"/>
                <a:cs typeface="Times New Roman" panose="02020603050405020304" pitchFamily="18" charset="0"/>
              </a:rPr>
              <a:t> з таким ім'ям. </a:t>
            </a:r>
          </a:p>
          <a:p>
            <a:pPr marL="0" indent="0">
              <a:buNone/>
            </a:pPr>
            <a:r>
              <a:rPr lang="uk-UA" dirty="0">
                <a:latin typeface="Times New Roman" panose="02020603050405020304" pitchFamily="18" charset="0"/>
                <a:cs typeface="Times New Roman" panose="02020603050405020304" pitchFamily="18" charset="0"/>
              </a:rPr>
              <a:t>Наприклад, видалимо вище створену базу даних </a:t>
            </a:r>
            <a:r>
              <a:rPr lang="en-US" b="1" dirty="0" err="1">
                <a:latin typeface="Courier New" panose="02070309020205020404" pitchFamily="49" charset="0"/>
                <a:cs typeface="Courier New" panose="02070309020205020404" pitchFamily="49" charset="0"/>
              </a:rPr>
              <a:t>productsdb</a:t>
            </a:r>
            <a:r>
              <a:rPr lang="en-US" dirty="0">
                <a:latin typeface="Times New Roman" panose="02020603050405020304" pitchFamily="18" charset="0"/>
                <a:cs typeface="Times New Roman" panose="02020603050405020304" pitchFamily="18" charset="0"/>
              </a:rPr>
              <a:t>:</a:t>
            </a:r>
            <a:endParaRPr lang="uk-UA"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2C0C7098-E32C-EB59-D425-50171E0150B8}"/>
              </a:ext>
            </a:extLst>
          </p:cNvPr>
          <p:cNvSpPr>
            <a:spLocks noChangeArrowheads="1"/>
          </p:cNvSpPr>
          <p:nvPr/>
        </p:nvSpPr>
        <p:spPr bwMode="auto">
          <a:xfrm>
            <a:off x="838200" y="2039883"/>
            <a:ext cx="80647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DROP</a:t>
            </a:r>
            <a:r>
              <a:rPr kumimoji="0" lang="uk-UA" altLang="uk-UA" sz="2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2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DATABASE</a:t>
            </a:r>
            <a:r>
              <a:rPr kumimoji="0" lang="uk-UA" altLang="uk-UA" sz="2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[IF EXISTS] </a:t>
            </a:r>
            <a:r>
              <a:rPr lang="uk-UA" sz="2400" dirty="0" err="1">
                <a:highlight>
                  <a:srgbClr val="C0C0C0"/>
                </a:highlight>
                <a:latin typeface="Courier New" panose="02070309020205020404" pitchFamily="49" charset="0"/>
                <a:cs typeface="Courier New" panose="02070309020205020404" pitchFamily="49" charset="0"/>
              </a:rPr>
              <a:t>імя_бази_даних</a:t>
            </a:r>
            <a:r>
              <a:rPr lang="uk-UA" sz="2400" dirty="0">
                <a:highlight>
                  <a:srgbClr val="C0C0C0"/>
                </a:highlight>
                <a:latin typeface="Courier New" panose="02070309020205020404" pitchFamily="49" charset="0"/>
                <a:cs typeface="Courier New" panose="02070309020205020404" pitchFamily="49" charset="0"/>
              </a:rPr>
              <a:t> </a:t>
            </a:r>
            <a:r>
              <a:rPr kumimoji="0" lang="uk-UA" altLang="uk-UA" sz="2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endParaRPr kumimoji="0" lang="uk-UA" altLang="uk-UA" sz="48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5" name="Rectangle 3">
            <a:extLst>
              <a:ext uri="{FF2B5EF4-FFF2-40B4-BE49-F238E27FC236}">
                <a16:creationId xmlns:a16="http://schemas.microsoft.com/office/drawing/2014/main" id="{AFFD65E8-BB6F-B314-02E4-EAD286A350F8}"/>
              </a:ext>
            </a:extLst>
          </p:cNvPr>
          <p:cNvSpPr>
            <a:spLocks noChangeArrowheads="1"/>
          </p:cNvSpPr>
          <p:nvPr/>
        </p:nvSpPr>
        <p:spPr bwMode="auto">
          <a:xfrm>
            <a:off x="838200" y="5538114"/>
            <a:ext cx="47929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DROP</a:t>
            </a:r>
            <a:r>
              <a:rPr kumimoji="0" lang="uk-UA" altLang="uk-UA" sz="2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2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DATABASE</a:t>
            </a:r>
            <a:r>
              <a:rPr kumimoji="0" lang="uk-UA" altLang="uk-UA" sz="2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2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productsdb</a:t>
            </a:r>
            <a:r>
              <a:rPr kumimoji="0" lang="uk-UA" altLang="uk-UA" sz="2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2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8526007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E3D7511-45AA-C88C-9300-719DCB6BB8A8}"/>
              </a:ext>
            </a:extLst>
          </p:cNvPr>
          <p:cNvSpPr>
            <a:spLocks noGrp="1"/>
          </p:cNvSpPr>
          <p:nvPr>
            <p:ph type="title"/>
          </p:nvPr>
        </p:nvSpPr>
        <p:spPr>
          <a:xfrm>
            <a:off x="0" y="1"/>
            <a:ext cx="12192000" cy="678425"/>
          </a:xfrm>
        </p:spPr>
        <p:txBody>
          <a:bodyPr>
            <a:normAutofit fontScale="90000"/>
          </a:bodyPr>
          <a:lstStyle/>
          <a:p>
            <a:pPr algn="ctr"/>
            <a:r>
              <a:rPr lang="uk-UA" b="0" i="0">
                <a:solidFill>
                  <a:srgbClr val="252525"/>
                </a:solidFill>
                <a:effectLst/>
                <a:highlight>
                  <a:srgbClr val="FFFFFF"/>
                </a:highlight>
                <a:latin typeface="Times New Roman" panose="02020603050405020304" pitchFamily="18" charset="0"/>
                <a:cs typeface="Times New Roman" panose="02020603050405020304" pitchFamily="18" charset="0"/>
              </a:rPr>
              <a:t>Видалення даних. Команда </a:t>
            </a:r>
            <a:r>
              <a:rPr lang="en-US" b="0" i="0">
                <a:solidFill>
                  <a:srgbClr val="252525"/>
                </a:solidFill>
                <a:effectLst/>
                <a:highlight>
                  <a:srgbClr val="FFFFFF"/>
                </a:highlight>
                <a:latin typeface="Times New Roman" panose="02020603050405020304" pitchFamily="18" charset="0"/>
                <a:cs typeface="Times New Roman" panose="02020603050405020304" pitchFamily="18" charset="0"/>
              </a:rPr>
              <a:t>DELETE</a:t>
            </a:r>
            <a:endParaRPr lang="uk-UA"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57E74C2-8E8A-DDA8-F694-31D0DF425848}"/>
              </a:ext>
            </a:extLst>
          </p:cNvPr>
          <p:cNvSpPr txBox="1"/>
          <p:nvPr/>
        </p:nvSpPr>
        <p:spPr>
          <a:xfrm>
            <a:off x="363792" y="678426"/>
            <a:ext cx="5447073" cy="830997"/>
          </a:xfrm>
          <a:prstGeom prst="rect">
            <a:avLst/>
          </a:prstGeom>
          <a:noFill/>
        </p:spPr>
        <p:txBody>
          <a:bodyPr wrap="square">
            <a:spAutoFit/>
          </a:bodyPr>
          <a:lstStyle/>
          <a:p>
            <a:pPr algn="l"/>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Команда DELETE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видаляє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із</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БД. Вона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такий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формальний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синтаксис:</a:t>
            </a:r>
          </a:p>
        </p:txBody>
      </p:sp>
      <p:sp>
        <p:nvSpPr>
          <p:cNvPr id="9" name="TextBox 8">
            <a:extLst>
              <a:ext uri="{FF2B5EF4-FFF2-40B4-BE49-F238E27FC236}">
                <a16:creationId xmlns:a16="http://schemas.microsoft.com/office/drawing/2014/main" id="{EACB49BA-C9E2-D141-56EF-078AC809F2E9}"/>
              </a:ext>
            </a:extLst>
          </p:cNvPr>
          <p:cNvSpPr txBox="1"/>
          <p:nvPr/>
        </p:nvSpPr>
        <p:spPr>
          <a:xfrm>
            <a:off x="363792" y="1561251"/>
            <a:ext cx="8927692" cy="461665"/>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видалимо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рядки, 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виробник</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 Huawei:</a:t>
            </a:r>
            <a:endParaRPr lang="uk-UA"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3136E0A-EB17-E7F5-0942-6134DED08DEB}"/>
              </a:ext>
            </a:extLst>
          </p:cNvPr>
          <p:cNvSpPr txBox="1"/>
          <p:nvPr/>
        </p:nvSpPr>
        <p:spPr>
          <a:xfrm>
            <a:off x="6381137" y="764548"/>
            <a:ext cx="6096000" cy="584775"/>
          </a:xfrm>
          <a:prstGeom prst="rect">
            <a:avLst/>
          </a:prstGeom>
          <a:noFill/>
        </p:spPr>
        <p:txBody>
          <a:bodyPr wrap="square">
            <a:spAutoFit/>
          </a:bodyPr>
          <a:lstStyle/>
          <a:p>
            <a:r>
              <a:rPr lang="uk-UA" sz="1600" dirty="0">
                <a:highlight>
                  <a:srgbClr val="C0C0C0"/>
                </a:highlight>
                <a:latin typeface="Courier New" panose="02070309020205020404" pitchFamily="49" charset="0"/>
                <a:cs typeface="Courier New" panose="02070309020205020404" pitchFamily="49" charset="0"/>
              </a:rPr>
              <a:t>DELETE FROM </a:t>
            </a:r>
            <a:r>
              <a:rPr lang="uk-UA" sz="1600" dirty="0" err="1">
                <a:highlight>
                  <a:srgbClr val="C0C0C0"/>
                </a:highlight>
                <a:latin typeface="Courier New" panose="02070309020205020404" pitchFamily="49" charset="0"/>
                <a:cs typeface="Courier New" panose="02070309020205020404" pitchFamily="49" charset="0"/>
              </a:rPr>
              <a:t>ім'я_таблиці</a:t>
            </a:r>
            <a:endParaRPr lang="uk-UA" sz="1600" dirty="0">
              <a:highlight>
                <a:srgbClr val="C0C0C0"/>
              </a:highlight>
              <a:latin typeface="Courier New" panose="02070309020205020404" pitchFamily="49" charset="0"/>
              <a:cs typeface="Courier New" panose="02070309020205020404" pitchFamily="49" charset="0"/>
            </a:endParaRPr>
          </a:p>
          <a:p>
            <a:r>
              <a:rPr lang="uk-UA" sz="1600" dirty="0">
                <a:highlight>
                  <a:srgbClr val="C0C0C0"/>
                </a:highlight>
                <a:latin typeface="Courier New" panose="02070309020205020404" pitchFamily="49" charset="0"/>
                <a:cs typeface="Courier New" panose="02070309020205020404" pitchFamily="49" charset="0"/>
              </a:rPr>
              <a:t>[WHERE </a:t>
            </a:r>
            <a:r>
              <a:rPr lang="uk-UA" sz="1600" dirty="0" err="1">
                <a:highlight>
                  <a:srgbClr val="C0C0C0"/>
                </a:highlight>
                <a:latin typeface="Courier New" panose="02070309020205020404" pitchFamily="49" charset="0"/>
                <a:cs typeface="Courier New" panose="02070309020205020404" pitchFamily="49" charset="0"/>
              </a:rPr>
              <a:t>умова_видалення</a:t>
            </a:r>
            <a:r>
              <a:rPr lang="uk-UA" sz="1600" dirty="0">
                <a:highlight>
                  <a:srgbClr val="C0C0C0"/>
                </a:highlight>
                <a:latin typeface="Courier New" panose="02070309020205020404" pitchFamily="49" charset="0"/>
                <a:cs typeface="Courier New" panose="02070309020205020404" pitchFamily="49" charset="0"/>
              </a:rPr>
              <a:t>]</a:t>
            </a:r>
          </a:p>
        </p:txBody>
      </p:sp>
      <p:sp>
        <p:nvSpPr>
          <p:cNvPr id="12" name="Rectangle 2">
            <a:extLst>
              <a:ext uri="{FF2B5EF4-FFF2-40B4-BE49-F238E27FC236}">
                <a16:creationId xmlns:a16="http://schemas.microsoft.com/office/drawing/2014/main" id="{9451BE67-02C9-7CA7-4085-B596FEA517BC}"/>
              </a:ext>
            </a:extLst>
          </p:cNvPr>
          <p:cNvSpPr>
            <a:spLocks noChangeArrowheads="1"/>
          </p:cNvSpPr>
          <p:nvPr/>
        </p:nvSpPr>
        <p:spPr bwMode="auto">
          <a:xfrm>
            <a:off x="8082114" y="1545861"/>
            <a:ext cx="345607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DELETE FROM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Huawei</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14" name="Рисунок 13">
            <a:extLst>
              <a:ext uri="{FF2B5EF4-FFF2-40B4-BE49-F238E27FC236}">
                <a16:creationId xmlns:a16="http://schemas.microsoft.com/office/drawing/2014/main" id="{A77A5AA0-A883-092C-C159-CE050ABDC6D3}"/>
              </a:ext>
            </a:extLst>
          </p:cNvPr>
          <p:cNvPicPr>
            <a:picLocks noChangeAspect="1"/>
          </p:cNvPicPr>
          <p:nvPr/>
        </p:nvPicPr>
        <p:blipFill>
          <a:blip r:embed="rId2"/>
          <a:stretch>
            <a:fillRect/>
          </a:stretch>
        </p:blipFill>
        <p:spPr>
          <a:xfrm>
            <a:off x="6967384" y="2500403"/>
            <a:ext cx="4648200" cy="2981325"/>
          </a:xfrm>
          <a:prstGeom prst="rect">
            <a:avLst/>
          </a:prstGeom>
        </p:spPr>
      </p:pic>
      <p:sp>
        <p:nvSpPr>
          <p:cNvPr id="16" name="TextBox 15">
            <a:extLst>
              <a:ext uri="{FF2B5EF4-FFF2-40B4-BE49-F238E27FC236}">
                <a16:creationId xmlns:a16="http://schemas.microsoft.com/office/drawing/2014/main" id="{D5766F91-B163-5453-F838-80E1C0C593BE}"/>
              </a:ext>
            </a:extLst>
          </p:cNvPr>
          <p:cNvSpPr txBox="1"/>
          <p:nvPr/>
        </p:nvSpPr>
        <p:spPr>
          <a:xfrm>
            <a:off x="363792" y="2392248"/>
            <a:ext cx="6238566"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Або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видалимо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виробником</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є Apple і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мають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ціну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меншу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60000:</a:t>
            </a:r>
            <a:endParaRPr lang="uk-UA" sz="2400" dirty="0">
              <a:latin typeface="Times New Roman" panose="02020603050405020304" pitchFamily="18" charset="0"/>
              <a:cs typeface="Times New Roman" panose="02020603050405020304" pitchFamily="18" charset="0"/>
            </a:endParaRPr>
          </a:p>
        </p:txBody>
      </p:sp>
      <p:sp>
        <p:nvSpPr>
          <p:cNvPr id="17" name="Rectangle 3">
            <a:extLst>
              <a:ext uri="{FF2B5EF4-FFF2-40B4-BE49-F238E27FC236}">
                <a16:creationId xmlns:a16="http://schemas.microsoft.com/office/drawing/2014/main" id="{D73221D5-0C67-0093-9FCA-617106105CE1}"/>
              </a:ext>
            </a:extLst>
          </p:cNvPr>
          <p:cNvSpPr>
            <a:spLocks noChangeArrowheads="1"/>
          </p:cNvSpPr>
          <p:nvPr/>
        </p:nvSpPr>
        <p:spPr bwMode="auto">
          <a:xfrm>
            <a:off x="363792" y="3493067"/>
            <a:ext cx="555440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DELETE FROM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Apple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&lt; 60000;</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9" name="TextBox 18">
            <a:extLst>
              <a:ext uri="{FF2B5EF4-FFF2-40B4-BE49-F238E27FC236}">
                <a16:creationId xmlns:a16="http://schemas.microsoft.com/office/drawing/2014/main" id="{74BA3582-089B-B641-C5EC-A82F73C5CD8D}"/>
              </a:ext>
            </a:extLst>
          </p:cNvPr>
          <p:cNvSpPr txBox="1"/>
          <p:nvPr/>
        </p:nvSpPr>
        <p:spPr>
          <a:xfrm>
            <a:off x="363792" y="4255332"/>
            <a:ext cx="6238566" cy="1200329"/>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Якщо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необхідно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видалити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рядки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незалежно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умови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умову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вказувати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20" name="Rectangle 4">
            <a:extLst>
              <a:ext uri="{FF2B5EF4-FFF2-40B4-BE49-F238E27FC236}">
                <a16:creationId xmlns:a16="http://schemas.microsoft.com/office/drawing/2014/main" id="{92E4BD24-FF66-0B6F-6A76-E5FD202E8285}"/>
              </a:ext>
            </a:extLst>
          </p:cNvPr>
          <p:cNvSpPr>
            <a:spLocks noChangeArrowheads="1"/>
          </p:cNvSpPr>
          <p:nvPr/>
        </p:nvSpPr>
        <p:spPr bwMode="auto">
          <a:xfrm>
            <a:off x="363792" y="5525429"/>
            <a:ext cx="27154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DELETE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FROM</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3938633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58ACCB-2F75-CE07-95E6-371DC650C021}"/>
              </a:ext>
            </a:extLst>
          </p:cNvPr>
          <p:cNvSpPr>
            <a:spLocks noGrp="1"/>
          </p:cNvSpPr>
          <p:nvPr>
            <p:ph type="title"/>
          </p:nvPr>
        </p:nvSpPr>
        <p:spPr>
          <a:xfrm>
            <a:off x="0" y="1"/>
            <a:ext cx="12192000" cy="681036"/>
          </a:xfrm>
        </p:spPr>
        <p:txBody>
          <a:bodyPr>
            <a:normAutofit fontScale="90000"/>
          </a:bodyPr>
          <a:lstStyle/>
          <a:p>
            <a:pPr algn="ctr"/>
            <a:r>
              <a:rPr lang="ru-RU"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Вибір</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унікальних</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значень</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Оператор DISTINCT</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80731BC-66AA-6E4F-B8A0-2FBEF84C7EC8}"/>
              </a:ext>
            </a:extLst>
          </p:cNvPr>
          <p:cNvSpPr txBox="1"/>
          <p:nvPr/>
        </p:nvSpPr>
        <p:spPr>
          <a:xfrm>
            <a:off x="216309" y="681037"/>
            <a:ext cx="11543071" cy="1200329"/>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допомогою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оператора DISTINCT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вибрати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унікальні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щодо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певних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різні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можуть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тих самих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виробників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і,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припустимо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ми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наступна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товаров:</a:t>
            </a:r>
            <a:endParaRPr lang="uk-UA" sz="24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2BE1FFB1-59FC-1B09-B701-F1B20E106363}"/>
              </a:ext>
            </a:extLst>
          </p:cNvPr>
          <p:cNvSpPr>
            <a:spLocks noChangeArrowheads="1"/>
          </p:cNvSpPr>
          <p:nvPr/>
        </p:nvSpPr>
        <p:spPr bwMode="auto">
          <a:xfrm>
            <a:off x="334297" y="1820867"/>
            <a:ext cx="11661058" cy="3216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USE productsdb;</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DROP TABLE IF EXISTS Products;</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Products</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 AUTO_INCREMENT PRIMARY KEY,</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ProductName VARCHAR(30) </a:t>
            </a:r>
            <a:r>
              <a:rPr kumimoji="0" lang="uk-UA" altLang="uk-UA" sz="11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Manufacturer VARCHAR(20) </a:t>
            </a:r>
            <a:r>
              <a:rPr kumimoji="0" lang="uk-UA" altLang="uk-UA" sz="11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ProductCount INT DEFAULT 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Price DECIMAL </a:t>
            </a:r>
            <a:r>
              <a:rPr kumimoji="0" lang="uk-UA" altLang="uk-UA" sz="11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INSERT INTO Products  (ProductName, Manufacturer, ProductCount, Price)</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VALUES</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('iPhone X', 'Apple', 3, 71000),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('iPhone 8', 'Apple', 3, 56000),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('Galaxy S9', 'Samsung', 6, 56000),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('Galaxy S8', 'Samsung', 2, 46000),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('Honor 10', 'Huawei', 3, 26000);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888AB601-DFE0-C186-DB09-9722AE33BBFA}"/>
              </a:ext>
            </a:extLst>
          </p:cNvPr>
          <p:cNvSpPr txBox="1"/>
          <p:nvPr/>
        </p:nvSpPr>
        <p:spPr>
          <a:xfrm>
            <a:off x="6646606" y="1881366"/>
            <a:ext cx="6096000" cy="461665"/>
          </a:xfrm>
          <a:prstGeom prst="rect">
            <a:avLst/>
          </a:prstGeom>
          <a:noFill/>
        </p:spPr>
        <p:txBody>
          <a:bodyPr wrap="square">
            <a:spAutoFit/>
          </a:bodyPr>
          <a:lstStyle/>
          <a:p>
            <a:pPr algn="l"/>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Виберемо всіх виробників:</a:t>
            </a:r>
          </a:p>
        </p:txBody>
      </p:sp>
      <p:sp>
        <p:nvSpPr>
          <p:cNvPr id="9" name="Rectangle 3">
            <a:extLst>
              <a:ext uri="{FF2B5EF4-FFF2-40B4-BE49-F238E27FC236}">
                <a16:creationId xmlns:a16="http://schemas.microsoft.com/office/drawing/2014/main" id="{C4F614F2-B119-3778-28D1-C066AAB39967}"/>
              </a:ext>
            </a:extLst>
          </p:cNvPr>
          <p:cNvSpPr>
            <a:spLocks noChangeArrowheads="1"/>
          </p:cNvSpPr>
          <p:nvPr/>
        </p:nvSpPr>
        <p:spPr bwMode="auto">
          <a:xfrm>
            <a:off x="6744929" y="2362348"/>
            <a:ext cx="432009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SELECT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Manufacturer </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FROM</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pic>
        <p:nvPicPr>
          <p:cNvPr id="11" name="Рисунок 10">
            <a:extLst>
              <a:ext uri="{FF2B5EF4-FFF2-40B4-BE49-F238E27FC236}">
                <a16:creationId xmlns:a16="http://schemas.microsoft.com/office/drawing/2014/main" id="{BE5CD3E9-B184-A660-1823-8738DBFE395B}"/>
              </a:ext>
            </a:extLst>
          </p:cNvPr>
          <p:cNvPicPr>
            <a:picLocks noChangeAspect="1"/>
          </p:cNvPicPr>
          <p:nvPr/>
        </p:nvPicPr>
        <p:blipFill>
          <a:blip r:embed="rId2"/>
          <a:stretch>
            <a:fillRect/>
          </a:stretch>
        </p:blipFill>
        <p:spPr>
          <a:xfrm>
            <a:off x="6744929" y="2693014"/>
            <a:ext cx="3818931" cy="2259673"/>
          </a:xfrm>
          <a:prstGeom prst="rect">
            <a:avLst/>
          </a:prstGeom>
        </p:spPr>
      </p:pic>
    </p:spTree>
    <p:extLst>
      <p:ext uri="{BB962C8B-B14F-4D97-AF65-F5344CB8AC3E}">
        <p14:creationId xmlns:p14="http://schemas.microsoft.com/office/powerpoint/2010/main" val="21103348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312D5123-8D84-D6D8-8763-1649D7CD7978}"/>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a:solidFill>
                  <a:srgbClr val="252525"/>
                </a:solidFill>
                <a:highlight>
                  <a:srgbClr val="FFFFFF"/>
                </a:highlight>
                <a:latin typeface="Times New Roman" panose="02020603050405020304" pitchFamily="18" charset="0"/>
                <a:cs typeface="Times New Roman" panose="02020603050405020304" pitchFamily="18" charset="0"/>
              </a:rPr>
              <a:t>Вибір унікальних значень. Оператор DISTINCT</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AD00770-7FBF-144C-865B-CDD920A35B40}"/>
              </a:ext>
            </a:extLst>
          </p:cNvPr>
          <p:cNvSpPr txBox="1"/>
          <p:nvPr/>
        </p:nvSpPr>
        <p:spPr>
          <a:xfrm>
            <a:off x="285135" y="681037"/>
            <a:ext cx="6204156" cy="1200329"/>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Однак</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такого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запиту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виробники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повторюються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Тепер</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застосуємо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оператор DISTINCT 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вибірки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унікальних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8989C8B1-145D-2229-1058-0EF118B0CD82}"/>
              </a:ext>
            </a:extLst>
          </p:cNvPr>
          <p:cNvSpPr>
            <a:spLocks noChangeArrowheads="1"/>
          </p:cNvSpPr>
          <p:nvPr/>
        </p:nvSpPr>
        <p:spPr bwMode="auto">
          <a:xfrm>
            <a:off x="333380" y="1946848"/>
            <a:ext cx="543097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SELECT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DISTINCT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FROM</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pic>
        <p:nvPicPr>
          <p:cNvPr id="9" name="Рисунок 8">
            <a:extLst>
              <a:ext uri="{FF2B5EF4-FFF2-40B4-BE49-F238E27FC236}">
                <a16:creationId xmlns:a16="http://schemas.microsoft.com/office/drawing/2014/main" id="{38ABDCB1-A90B-A331-FDC5-6D74B58875C0}"/>
              </a:ext>
            </a:extLst>
          </p:cNvPr>
          <p:cNvPicPr>
            <a:picLocks noChangeAspect="1"/>
          </p:cNvPicPr>
          <p:nvPr/>
        </p:nvPicPr>
        <p:blipFill>
          <a:blip r:embed="rId2"/>
          <a:stretch>
            <a:fillRect/>
          </a:stretch>
        </p:blipFill>
        <p:spPr>
          <a:xfrm>
            <a:off x="6656439" y="638480"/>
            <a:ext cx="3398090" cy="1638996"/>
          </a:xfrm>
          <a:prstGeom prst="rect">
            <a:avLst/>
          </a:prstGeom>
        </p:spPr>
      </p:pic>
      <p:sp>
        <p:nvSpPr>
          <p:cNvPr id="13" name="TextBox 12">
            <a:extLst>
              <a:ext uri="{FF2B5EF4-FFF2-40B4-BE49-F238E27FC236}">
                <a16:creationId xmlns:a16="http://schemas.microsoft.com/office/drawing/2014/main" id="{0D2CDBA9-C527-7422-2782-465285ECB353}"/>
              </a:ext>
            </a:extLst>
          </p:cNvPr>
          <p:cNvSpPr txBox="1"/>
          <p:nvPr/>
        </p:nvSpPr>
        <p:spPr>
          <a:xfrm>
            <a:off x="285135" y="2300091"/>
            <a:ext cx="11375924" cy="461665"/>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Також ми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задавати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вибірку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унікальних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кількома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стовпцями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14" name="Rectangle 3">
            <a:extLst>
              <a:ext uri="{FF2B5EF4-FFF2-40B4-BE49-F238E27FC236}">
                <a16:creationId xmlns:a16="http://schemas.microsoft.com/office/drawing/2014/main" id="{10F46C4F-1114-4950-4A9D-110A0EE99A52}"/>
              </a:ext>
            </a:extLst>
          </p:cNvPr>
          <p:cNvSpPr>
            <a:spLocks noChangeArrowheads="1"/>
          </p:cNvSpPr>
          <p:nvPr/>
        </p:nvSpPr>
        <p:spPr bwMode="auto">
          <a:xfrm>
            <a:off x="333380" y="2958512"/>
            <a:ext cx="715901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SELECT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DISTINCT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Manufacturer, ProductCount </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FROM</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
        <p:nvSpPr>
          <p:cNvPr id="16" name="TextBox 15">
            <a:extLst>
              <a:ext uri="{FF2B5EF4-FFF2-40B4-BE49-F238E27FC236}">
                <a16:creationId xmlns:a16="http://schemas.microsoft.com/office/drawing/2014/main" id="{2DFD1372-90B5-49DE-1705-EB1D2D7AD70B}"/>
              </a:ext>
            </a:extLst>
          </p:cNvPr>
          <p:cNvSpPr txBox="1"/>
          <p:nvPr/>
        </p:nvSpPr>
        <p:spPr>
          <a:xfrm>
            <a:off x="339213" y="3374155"/>
            <a:ext cx="11321846" cy="1200329"/>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В даному випадку для вибірки використовуються стовпці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Manufacturer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 </a:t>
            </a:r>
            <a:r>
              <a:rPr lang="en-US"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ProductCount</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З п'яти рядків тільки для двох рядків ці стовпці мають значення, що повторюються. Тому у вибірці буде 4 рядки:</a:t>
            </a:r>
            <a:endParaRPr lang="uk-UA" sz="2400" dirty="0">
              <a:latin typeface="Times New Roman" panose="02020603050405020304" pitchFamily="18" charset="0"/>
              <a:cs typeface="Times New Roman" panose="02020603050405020304" pitchFamily="18" charset="0"/>
            </a:endParaRPr>
          </a:p>
        </p:txBody>
      </p:sp>
      <p:pic>
        <p:nvPicPr>
          <p:cNvPr id="18" name="Рисунок 17">
            <a:extLst>
              <a:ext uri="{FF2B5EF4-FFF2-40B4-BE49-F238E27FC236}">
                <a16:creationId xmlns:a16="http://schemas.microsoft.com/office/drawing/2014/main" id="{CEB1F44B-EF41-BDA7-74C0-440F18208CFB}"/>
              </a:ext>
            </a:extLst>
          </p:cNvPr>
          <p:cNvPicPr>
            <a:picLocks noChangeAspect="1"/>
          </p:cNvPicPr>
          <p:nvPr/>
        </p:nvPicPr>
        <p:blipFill>
          <a:blip r:embed="rId3"/>
          <a:stretch>
            <a:fillRect/>
          </a:stretch>
        </p:blipFill>
        <p:spPr>
          <a:xfrm>
            <a:off x="3195637" y="4574484"/>
            <a:ext cx="5800725" cy="2266950"/>
          </a:xfrm>
          <a:prstGeom prst="rect">
            <a:avLst/>
          </a:prstGeom>
        </p:spPr>
      </p:pic>
    </p:spTree>
    <p:extLst>
      <p:ext uri="{BB962C8B-B14F-4D97-AF65-F5344CB8AC3E}">
        <p14:creationId xmlns:p14="http://schemas.microsoft.com/office/powerpoint/2010/main" val="39464023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5E788B-3592-7F11-E377-8FD7BAD1D16E}"/>
              </a:ext>
            </a:extLst>
          </p:cNvPr>
          <p:cNvSpPr>
            <a:spLocks noGrp="1"/>
          </p:cNvSpPr>
          <p:nvPr>
            <p:ph type="title"/>
          </p:nvPr>
        </p:nvSpPr>
        <p:spPr>
          <a:xfrm>
            <a:off x="0" y="1"/>
            <a:ext cx="12192000" cy="599767"/>
          </a:xfrm>
        </p:spPr>
        <p:txBody>
          <a:bodyPr>
            <a:normAutofit fontScale="90000"/>
          </a:bodyPr>
          <a:lstStyle/>
          <a:p>
            <a:pPr algn="ctr"/>
            <a:r>
              <a:rPr lang="uk-UA" b="0" i="0" dirty="0">
                <a:solidFill>
                  <a:srgbClr val="252525"/>
                </a:solidFill>
                <a:effectLst/>
                <a:latin typeface="Times New Roman" panose="02020603050405020304" pitchFamily="18" charset="0"/>
                <a:cs typeface="Times New Roman" panose="02020603050405020304" pitchFamily="18" charset="0"/>
              </a:rPr>
              <a:t>Оператори фільтрації. </a:t>
            </a:r>
            <a:r>
              <a:rPr lang="uk-UA" dirty="0">
                <a:solidFill>
                  <a:srgbClr val="252525"/>
                </a:solidFill>
                <a:latin typeface="Times New Roman" panose="02020603050405020304" pitchFamily="18" charset="0"/>
                <a:cs typeface="Times New Roman" panose="02020603050405020304" pitchFamily="18" charset="0"/>
              </a:rPr>
              <a:t>Оператор </a:t>
            </a:r>
            <a:r>
              <a:rPr lang="en-US" b="0" i="0" dirty="0">
                <a:solidFill>
                  <a:srgbClr val="252525"/>
                </a:solidFill>
                <a:effectLst/>
                <a:latin typeface="Times New Roman" panose="02020603050405020304" pitchFamily="18" charset="0"/>
                <a:cs typeface="Times New Roman" panose="02020603050405020304" pitchFamily="18" charset="0"/>
              </a:rPr>
              <a:t>IN</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384BF6E-C674-629B-9C29-40193015EB9B}"/>
              </a:ext>
            </a:extLst>
          </p:cNvPr>
          <p:cNvSpPr txBox="1"/>
          <p:nvPr/>
        </p:nvSpPr>
        <p:spPr>
          <a:xfrm>
            <a:off x="334298" y="628209"/>
            <a:ext cx="9881418" cy="461665"/>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Оператор IN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визначає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набір</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повинні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15E757E-42F5-254D-0E68-A72AEDE5D641}"/>
              </a:ext>
            </a:extLst>
          </p:cNvPr>
          <p:cNvSpPr txBox="1"/>
          <p:nvPr/>
        </p:nvSpPr>
        <p:spPr>
          <a:xfrm>
            <a:off x="334298" y="1199535"/>
            <a:ext cx="6096000" cy="369332"/>
          </a:xfrm>
          <a:prstGeom prst="rect">
            <a:avLst/>
          </a:prstGeom>
          <a:noFill/>
        </p:spPr>
        <p:txBody>
          <a:bodyPr wrap="square">
            <a:spAutoFit/>
          </a:bodyPr>
          <a:lstStyle/>
          <a:p>
            <a:r>
              <a:rPr lang="en-US" b="0" i="0" dirty="0">
                <a:solidFill>
                  <a:srgbClr val="252525"/>
                </a:solidFill>
                <a:effectLst/>
                <a:highlight>
                  <a:srgbClr val="C0C0C0"/>
                </a:highlight>
                <a:latin typeface="Courier New" panose="02070309020205020404" pitchFamily="49" charset="0"/>
                <a:cs typeface="Courier New" panose="02070309020205020404" pitchFamily="49" charset="0"/>
              </a:rPr>
              <a:t>WHERE </a:t>
            </a:r>
            <a:r>
              <a:rPr lang="en-US" b="0" i="0" dirty="0" err="1">
                <a:solidFill>
                  <a:srgbClr val="252525"/>
                </a:solidFill>
                <a:effectLst/>
                <a:highlight>
                  <a:srgbClr val="C0C0C0"/>
                </a:highlight>
                <a:latin typeface="Courier New" panose="02070309020205020404" pitchFamily="49" charset="0"/>
                <a:cs typeface="Courier New" panose="02070309020205020404" pitchFamily="49" charset="0"/>
              </a:rPr>
              <a:t>вираз</a:t>
            </a:r>
            <a:r>
              <a:rPr lang="en-US" b="0" i="0" dirty="0">
                <a:solidFill>
                  <a:srgbClr val="252525"/>
                </a:solidFill>
                <a:effectLst/>
                <a:highlight>
                  <a:srgbClr val="C0C0C0"/>
                </a:highlight>
                <a:latin typeface="Courier New" panose="02070309020205020404" pitchFamily="49" charset="0"/>
                <a:cs typeface="Courier New" panose="02070309020205020404" pitchFamily="49" charset="0"/>
              </a:rPr>
              <a:t> [NOT] IN (</a:t>
            </a:r>
            <a:r>
              <a:rPr lang="en-US" b="0" i="0" dirty="0" err="1">
                <a:solidFill>
                  <a:srgbClr val="252525"/>
                </a:solidFill>
                <a:effectLst/>
                <a:highlight>
                  <a:srgbClr val="C0C0C0"/>
                </a:highlight>
                <a:latin typeface="Courier New" panose="02070309020205020404" pitchFamily="49" charset="0"/>
                <a:cs typeface="Courier New" panose="02070309020205020404" pitchFamily="49" charset="0"/>
              </a:rPr>
              <a:t>вираз</a:t>
            </a:r>
            <a:r>
              <a:rPr lang="en-US" b="0" i="0" dirty="0">
                <a:solidFill>
                  <a:srgbClr val="252525"/>
                </a:solidFill>
                <a:effectLst/>
                <a:highlight>
                  <a:srgbClr val="C0C0C0"/>
                </a:highlight>
                <a:latin typeface="Courier New" panose="02070309020205020404" pitchFamily="49" charset="0"/>
                <a:cs typeface="Courier New" panose="02070309020205020404" pitchFamily="49" charset="0"/>
              </a:rPr>
              <a:t>)</a:t>
            </a:r>
            <a:endParaRPr lang="uk-UA" dirty="0">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E5384B9B-AE7D-A056-1784-2BA7FAA50816}"/>
              </a:ext>
            </a:extLst>
          </p:cNvPr>
          <p:cNvSpPr txBox="1"/>
          <p:nvPr/>
        </p:nvSpPr>
        <p:spPr>
          <a:xfrm>
            <a:off x="334298" y="1645414"/>
            <a:ext cx="11474244" cy="1569660"/>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Вираз у дужках після IN визначає набір значень. Цей набір може обчислюватися </a:t>
            </a:r>
            <a:r>
              <a:rPr lang="uk-UA" sz="2400" dirty="0" err="1">
                <a:latin typeface="Times New Roman" panose="02020603050405020304" pitchFamily="18" charset="0"/>
                <a:cs typeface="Times New Roman" panose="02020603050405020304" pitchFamily="18" charset="0"/>
              </a:rPr>
              <a:t>динамічно</a:t>
            </a:r>
            <a:r>
              <a:rPr lang="uk-UA" sz="2400" dirty="0">
                <a:latin typeface="Times New Roman" panose="02020603050405020304" pitchFamily="18" charset="0"/>
                <a:cs typeface="Times New Roman" panose="02020603050405020304" pitchFamily="18" charset="0"/>
              </a:rPr>
              <a:t> на підставі, наприклад, ще одного запиту або це можуть бути константні значення. </a:t>
            </a:r>
          </a:p>
          <a:p>
            <a:r>
              <a:rPr lang="uk-UA" sz="2400" dirty="0">
                <a:latin typeface="Times New Roman" panose="02020603050405020304" pitchFamily="18" charset="0"/>
                <a:cs typeface="Times New Roman" panose="02020603050405020304" pitchFamily="18" charset="0"/>
              </a:rPr>
              <a:t>Наприклад, виберемо товари, у яких виробник або </a:t>
            </a:r>
            <a:r>
              <a:rPr lang="uk-UA" sz="2400" dirty="0" err="1">
                <a:latin typeface="Times New Roman" panose="02020603050405020304" pitchFamily="18" charset="0"/>
                <a:cs typeface="Times New Roman" panose="02020603050405020304" pitchFamily="18" charset="0"/>
              </a:rPr>
              <a:t>Samsung</a:t>
            </a:r>
            <a:r>
              <a:rPr lang="uk-UA" sz="2400" dirty="0">
                <a:latin typeface="Times New Roman" panose="02020603050405020304" pitchFamily="18" charset="0"/>
                <a:cs typeface="Times New Roman" panose="02020603050405020304" pitchFamily="18" charset="0"/>
              </a:rPr>
              <a:t>, або </a:t>
            </a:r>
            <a:r>
              <a:rPr lang="uk-UA" sz="2400" dirty="0" err="1">
                <a:latin typeface="Times New Roman" panose="02020603050405020304" pitchFamily="18" charset="0"/>
                <a:cs typeface="Times New Roman" panose="02020603050405020304" pitchFamily="18" charset="0"/>
              </a:rPr>
              <a:t>Xiaomi</a:t>
            </a:r>
            <a:r>
              <a:rPr lang="uk-UA" sz="2400" dirty="0">
                <a:latin typeface="Times New Roman" panose="02020603050405020304" pitchFamily="18" charset="0"/>
                <a:cs typeface="Times New Roman" panose="02020603050405020304" pitchFamily="18" charset="0"/>
              </a:rPr>
              <a:t>, або </a:t>
            </a:r>
            <a:r>
              <a:rPr lang="uk-UA" sz="2400" dirty="0" err="1">
                <a:latin typeface="Times New Roman" panose="02020603050405020304" pitchFamily="18" charset="0"/>
                <a:cs typeface="Times New Roman" panose="02020603050405020304" pitchFamily="18" charset="0"/>
              </a:rPr>
              <a:t>Huawei</a:t>
            </a:r>
            <a:r>
              <a:rPr lang="uk-UA" sz="2400" dirty="0">
                <a:latin typeface="Times New Roman" panose="02020603050405020304" pitchFamily="18" charset="0"/>
                <a:cs typeface="Times New Roman" panose="02020603050405020304" pitchFamily="18" charset="0"/>
              </a:rPr>
              <a:t>:</a:t>
            </a:r>
          </a:p>
        </p:txBody>
      </p:sp>
      <p:sp>
        <p:nvSpPr>
          <p:cNvPr id="10" name="Rectangle 2">
            <a:extLst>
              <a:ext uri="{FF2B5EF4-FFF2-40B4-BE49-F238E27FC236}">
                <a16:creationId xmlns:a16="http://schemas.microsoft.com/office/drawing/2014/main" id="{292267DB-04DC-C8A6-DC8C-118B84328EDD}"/>
              </a:ext>
            </a:extLst>
          </p:cNvPr>
          <p:cNvSpPr>
            <a:spLocks noChangeArrowheads="1"/>
          </p:cNvSpPr>
          <p:nvPr/>
        </p:nvSpPr>
        <p:spPr bwMode="auto">
          <a:xfrm>
            <a:off x="334298" y="3311286"/>
            <a:ext cx="629499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Manufacturer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IN</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('Samsung', 'HTC', 'Huawei');</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12" name="Рисунок 11">
            <a:extLst>
              <a:ext uri="{FF2B5EF4-FFF2-40B4-BE49-F238E27FC236}">
                <a16:creationId xmlns:a16="http://schemas.microsoft.com/office/drawing/2014/main" id="{841BA23A-B9AE-121B-B87E-1AA63FD638E5}"/>
              </a:ext>
            </a:extLst>
          </p:cNvPr>
          <p:cNvPicPr>
            <a:picLocks noChangeAspect="1"/>
          </p:cNvPicPr>
          <p:nvPr/>
        </p:nvPicPr>
        <p:blipFill>
          <a:blip r:embed="rId2"/>
          <a:stretch>
            <a:fillRect/>
          </a:stretch>
        </p:blipFill>
        <p:spPr>
          <a:xfrm>
            <a:off x="3280595" y="3979098"/>
            <a:ext cx="5581650" cy="2466975"/>
          </a:xfrm>
          <a:prstGeom prst="rect">
            <a:avLst/>
          </a:prstGeom>
        </p:spPr>
      </p:pic>
    </p:spTree>
    <p:extLst>
      <p:ext uri="{BB962C8B-B14F-4D97-AF65-F5344CB8AC3E}">
        <p14:creationId xmlns:p14="http://schemas.microsoft.com/office/powerpoint/2010/main" val="39734232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AD94EE6F-5B0B-08C8-C35D-A7A69238BC27}"/>
              </a:ext>
            </a:extLst>
          </p:cNvPr>
          <p:cNvSpPr txBox="1">
            <a:spLocks/>
          </p:cNvSpPr>
          <p:nvPr/>
        </p:nvSpPr>
        <p:spPr>
          <a:xfrm>
            <a:off x="0" y="1"/>
            <a:ext cx="12192000" cy="599767"/>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latin typeface="Times New Roman" panose="02020603050405020304" pitchFamily="18" charset="0"/>
                <a:cs typeface="Times New Roman" panose="02020603050405020304" pitchFamily="18" charset="0"/>
              </a:rPr>
              <a:t>Оператори фільтрації. Оператор </a:t>
            </a:r>
            <a:r>
              <a:rPr lang="en-US" dirty="0">
                <a:solidFill>
                  <a:srgbClr val="252525"/>
                </a:solidFill>
                <a:latin typeface="Times New Roman" panose="02020603050405020304" pitchFamily="18" charset="0"/>
                <a:cs typeface="Times New Roman" panose="02020603050405020304" pitchFamily="18" charset="0"/>
              </a:rPr>
              <a:t>IN</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78EB0AF-5D95-DA66-1A74-53E0F1EA79EC}"/>
              </a:ext>
            </a:extLst>
          </p:cNvPr>
          <p:cNvSpPr txBox="1"/>
          <p:nvPr/>
        </p:nvSpPr>
        <p:spPr>
          <a:xfrm>
            <a:off x="324465" y="743635"/>
            <a:ext cx="11454580"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Оператор NOT,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навпаки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дозволяє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вибрати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рядки,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мають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певних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388EF117-EE94-F400-B17D-49C39671E2C0}"/>
              </a:ext>
            </a:extLst>
          </p:cNvPr>
          <p:cNvSpPr>
            <a:spLocks noChangeArrowheads="1"/>
          </p:cNvSpPr>
          <p:nvPr/>
        </p:nvSpPr>
        <p:spPr bwMode="auto">
          <a:xfrm>
            <a:off x="324465" y="1718499"/>
            <a:ext cx="678871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Manufacturer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IN</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('Samsung', 'HTC', 'Huawei');</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9" name="Рисунок 8">
            <a:extLst>
              <a:ext uri="{FF2B5EF4-FFF2-40B4-BE49-F238E27FC236}">
                <a16:creationId xmlns:a16="http://schemas.microsoft.com/office/drawing/2014/main" id="{F960E06B-AFA0-A5D2-BFB5-11F011BF3EB5}"/>
              </a:ext>
            </a:extLst>
          </p:cNvPr>
          <p:cNvPicPr>
            <a:picLocks noChangeAspect="1"/>
          </p:cNvPicPr>
          <p:nvPr/>
        </p:nvPicPr>
        <p:blipFill>
          <a:blip r:embed="rId2"/>
          <a:stretch>
            <a:fillRect/>
          </a:stretch>
        </p:blipFill>
        <p:spPr>
          <a:xfrm>
            <a:off x="2962275" y="2281237"/>
            <a:ext cx="6267450" cy="2295525"/>
          </a:xfrm>
          <a:prstGeom prst="rect">
            <a:avLst/>
          </a:prstGeom>
        </p:spPr>
      </p:pic>
    </p:spTree>
    <p:extLst>
      <p:ext uri="{BB962C8B-B14F-4D97-AF65-F5344CB8AC3E}">
        <p14:creationId xmlns:p14="http://schemas.microsoft.com/office/powerpoint/2010/main" val="37018551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2AB051-E462-DEC4-3543-FF937193915B}"/>
              </a:ext>
            </a:extLst>
          </p:cNvPr>
          <p:cNvSpPr>
            <a:spLocks noGrp="1"/>
          </p:cNvSpPr>
          <p:nvPr>
            <p:ph type="title"/>
          </p:nvPr>
        </p:nvSpPr>
        <p:spPr>
          <a:xfrm>
            <a:off x="0" y="1"/>
            <a:ext cx="12192000" cy="589934"/>
          </a:xfrm>
        </p:spPr>
        <p:txBody>
          <a:bodyPr>
            <a:normAutofit fontScale="90000"/>
          </a:bodyPr>
          <a:lstStyle/>
          <a:p>
            <a:pPr algn="ctr"/>
            <a:r>
              <a:rPr lang="uk-UA" dirty="0">
                <a:solidFill>
                  <a:srgbClr val="252525"/>
                </a:solidFill>
                <a:latin typeface="Times New Roman" panose="02020603050405020304" pitchFamily="18" charset="0"/>
                <a:cs typeface="Times New Roman" panose="02020603050405020304" pitchFamily="18" charset="0"/>
              </a:rPr>
              <a:t>Оператори фільтрації. </a:t>
            </a:r>
            <a:r>
              <a:rPr lang="uk-UA" i="0" dirty="0">
                <a:solidFill>
                  <a:srgbClr val="000000"/>
                </a:solidFill>
                <a:effectLst/>
                <a:latin typeface="Times New Roman" panose="02020603050405020304" pitchFamily="18" charset="0"/>
                <a:cs typeface="Times New Roman" panose="02020603050405020304" pitchFamily="18" charset="0"/>
              </a:rPr>
              <a:t>Оператор </a:t>
            </a:r>
            <a:r>
              <a:rPr lang="en-US" i="0" dirty="0">
                <a:solidFill>
                  <a:srgbClr val="000000"/>
                </a:solidFill>
                <a:effectLst/>
                <a:latin typeface="Times New Roman" panose="02020603050405020304" pitchFamily="18" charset="0"/>
                <a:cs typeface="Times New Roman" panose="02020603050405020304" pitchFamily="18" charset="0"/>
              </a:rPr>
              <a:t>BETWEEN</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FD38103-8B83-0BD3-CD49-566965519399}"/>
              </a:ext>
            </a:extLst>
          </p:cNvPr>
          <p:cNvSpPr txBox="1"/>
          <p:nvPr/>
        </p:nvSpPr>
        <p:spPr>
          <a:xfrm>
            <a:off x="265471" y="589935"/>
            <a:ext cx="11503742"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Оператор BETWEEN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визначає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діапазон</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допомогою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початкового та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кінцевого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якому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відповідати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вираз</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BB7B09C-9F31-EBC0-7DC5-7142FBFB6A3D}"/>
              </a:ext>
            </a:extLst>
          </p:cNvPr>
          <p:cNvSpPr txBox="1"/>
          <p:nvPr/>
        </p:nvSpPr>
        <p:spPr>
          <a:xfrm>
            <a:off x="265470" y="1420932"/>
            <a:ext cx="10028903" cy="338554"/>
          </a:xfrm>
          <a:prstGeom prst="rect">
            <a:avLst/>
          </a:prstGeom>
          <a:noFill/>
        </p:spPr>
        <p:txBody>
          <a:bodyPr wrap="square">
            <a:spAutoFit/>
          </a:bodyPr>
          <a:lstStyle/>
          <a:p>
            <a:r>
              <a:rPr lang="en-US" sz="1600" b="0" i="0" dirty="0">
                <a:solidFill>
                  <a:srgbClr val="252525"/>
                </a:solidFill>
                <a:effectLst/>
                <a:highlight>
                  <a:srgbClr val="C0C0C0"/>
                </a:highlight>
                <a:latin typeface="Courier New" panose="02070309020205020404" pitchFamily="49" charset="0"/>
                <a:cs typeface="Courier New" panose="02070309020205020404" pitchFamily="49" charset="0"/>
              </a:rPr>
              <a:t>WHERE </a:t>
            </a:r>
            <a:r>
              <a:rPr lang="uk-UA" sz="1600" b="0" i="0" dirty="0">
                <a:solidFill>
                  <a:srgbClr val="252525"/>
                </a:solidFill>
                <a:effectLst/>
                <a:highlight>
                  <a:srgbClr val="C0C0C0"/>
                </a:highlight>
                <a:latin typeface="Courier New" panose="02070309020205020404" pitchFamily="49" charset="0"/>
                <a:cs typeface="Courier New" panose="02070309020205020404" pitchFamily="49" charset="0"/>
              </a:rPr>
              <a:t>вираз [</a:t>
            </a:r>
            <a:r>
              <a:rPr lang="en-US" sz="1600" b="0" i="0" dirty="0">
                <a:solidFill>
                  <a:srgbClr val="252525"/>
                </a:solidFill>
                <a:effectLst/>
                <a:highlight>
                  <a:srgbClr val="C0C0C0"/>
                </a:highlight>
                <a:latin typeface="Courier New" panose="02070309020205020404" pitchFamily="49" charset="0"/>
                <a:cs typeface="Courier New" panose="02070309020205020404" pitchFamily="49" charset="0"/>
              </a:rPr>
              <a:t>NOT] BETWEEN </a:t>
            </a:r>
            <a:r>
              <a:rPr lang="uk-UA" sz="1600" b="0" i="0" dirty="0">
                <a:solidFill>
                  <a:srgbClr val="252525"/>
                </a:solidFill>
                <a:effectLst/>
                <a:highlight>
                  <a:srgbClr val="C0C0C0"/>
                </a:highlight>
                <a:latin typeface="Courier New" panose="02070309020205020404" pitchFamily="49" charset="0"/>
                <a:cs typeface="Courier New" panose="02070309020205020404" pitchFamily="49" charset="0"/>
              </a:rPr>
              <a:t>початкове значення </a:t>
            </a:r>
            <a:r>
              <a:rPr lang="en-US" sz="1600" b="0" i="0" dirty="0">
                <a:solidFill>
                  <a:srgbClr val="252525"/>
                </a:solidFill>
                <a:effectLst/>
                <a:highlight>
                  <a:srgbClr val="C0C0C0"/>
                </a:highlight>
                <a:latin typeface="Courier New" panose="02070309020205020404" pitchFamily="49" charset="0"/>
                <a:cs typeface="Courier New" panose="02070309020205020404" pitchFamily="49" charset="0"/>
              </a:rPr>
              <a:t>AND </a:t>
            </a:r>
            <a:r>
              <a:rPr lang="uk-UA" sz="1600" b="0" i="0" dirty="0">
                <a:solidFill>
                  <a:srgbClr val="252525"/>
                </a:solidFill>
                <a:effectLst/>
                <a:highlight>
                  <a:srgbClr val="C0C0C0"/>
                </a:highlight>
                <a:latin typeface="Courier New" panose="02070309020205020404" pitchFamily="49" charset="0"/>
                <a:cs typeface="Courier New" panose="02070309020205020404" pitchFamily="49" charset="0"/>
              </a:rPr>
              <a:t>кінцеве значення</a:t>
            </a:r>
            <a:endParaRPr lang="uk-UA" sz="1600" dirty="0">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894C1EDA-BD9B-91DD-396B-4A5BE64FD7EC}"/>
              </a:ext>
            </a:extLst>
          </p:cNvPr>
          <p:cNvSpPr txBox="1"/>
          <p:nvPr/>
        </p:nvSpPr>
        <p:spPr>
          <a:xfrm>
            <a:off x="265469" y="1759486"/>
            <a:ext cx="11503742"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отримаємо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20 000 до 50 000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початкове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кінцеве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також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включаються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діапазону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10" name="Rectangle 2">
            <a:extLst>
              <a:ext uri="{FF2B5EF4-FFF2-40B4-BE49-F238E27FC236}">
                <a16:creationId xmlns:a16="http://schemas.microsoft.com/office/drawing/2014/main" id="{B389B1A7-9842-7D46-FA8C-5EC6F4391D05}"/>
              </a:ext>
            </a:extLst>
          </p:cNvPr>
          <p:cNvSpPr>
            <a:spLocks noChangeArrowheads="1"/>
          </p:cNvSpPr>
          <p:nvPr/>
        </p:nvSpPr>
        <p:spPr bwMode="auto">
          <a:xfrm>
            <a:off x="265469" y="2682815"/>
            <a:ext cx="444352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Price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BETWEEN</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20000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50000;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12" name="Рисунок 11">
            <a:extLst>
              <a:ext uri="{FF2B5EF4-FFF2-40B4-BE49-F238E27FC236}">
                <a16:creationId xmlns:a16="http://schemas.microsoft.com/office/drawing/2014/main" id="{9206DF56-E7DB-D438-49D8-284C8A1DAB9D}"/>
              </a:ext>
            </a:extLst>
          </p:cNvPr>
          <p:cNvPicPr>
            <a:picLocks noChangeAspect="1"/>
          </p:cNvPicPr>
          <p:nvPr/>
        </p:nvPicPr>
        <p:blipFill>
          <a:blip r:embed="rId2"/>
          <a:stretch>
            <a:fillRect/>
          </a:stretch>
        </p:blipFill>
        <p:spPr>
          <a:xfrm>
            <a:off x="265469" y="3629126"/>
            <a:ext cx="4514850" cy="2257425"/>
          </a:xfrm>
          <a:prstGeom prst="rect">
            <a:avLst/>
          </a:prstGeom>
        </p:spPr>
      </p:pic>
      <p:sp>
        <p:nvSpPr>
          <p:cNvPr id="14" name="TextBox 13">
            <a:extLst>
              <a:ext uri="{FF2B5EF4-FFF2-40B4-BE49-F238E27FC236}">
                <a16:creationId xmlns:a16="http://schemas.microsoft.com/office/drawing/2014/main" id="{3E275134-0443-D4B2-81FF-AAAAD59B0189}"/>
              </a:ext>
            </a:extLst>
          </p:cNvPr>
          <p:cNvSpPr txBox="1"/>
          <p:nvPr/>
        </p:nvSpPr>
        <p:spPr>
          <a:xfrm>
            <a:off x="5356739" y="2692086"/>
            <a:ext cx="6412472" cy="1200329"/>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Якщо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треба,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навпаки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вибрати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рядки,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потрапляють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цей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діапазон</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додається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оператор NOT:</a:t>
            </a:r>
            <a:endParaRPr lang="uk-UA" sz="2400" dirty="0">
              <a:latin typeface="Times New Roman" panose="02020603050405020304" pitchFamily="18" charset="0"/>
              <a:cs typeface="Times New Roman" panose="02020603050405020304" pitchFamily="18" charset="0"/>
            </a:endParaRPr>
          </a:p>
        </p:txBody>
      </p:sp>
      <p:sp>
        <p:nvSpPr>
          <p:cNvPr id="15" name="Rectangle 3">
            <a:extLst>
              <a:ext uri="{FF2B5EF4-FFF2-40B4-BE49-F238E27FC236}">
                <a16:creationId xmlns:a16="http://schemas.microsoft.com/office/drawing/2014/main" id="{53292345-ED8F-A011-EA58-B56F05BC69DB}"/>
              </a:ext>
            </a:extLst>
          </p:cNvPr>
          <p:cNvSpPr>
            <a:spLocks noChangeArrowheads="1"/>
          </p:cNvSpPr>
          <p:nvPr/>
        </p:nvSpPr>
        <p:spPr bwMode="auto">
          <a:xfrm>
            <a:off x="5406550" y="3870280"/>
            <a:ext cx="493724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BETWEEN</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20000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50000;</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7" name="TextBox 16">
            <a:extLst>
              <a:ext uri="{FF2B5EF4-FFF2-40B4-BE49-F238E27FC236}">
                <a16:creationId xmlns:a16="http://schemas.microsoft.com/office/drawing/2014/main" id="{2B2B5A25-F3AE-9CEA-67C7-7DD3ABFBBBEE}"/>
              </a:ext>
            </a:extLst>
          </p:cNvPr>
          <p:cNvSpPr txBox="1"/>
          <p:nvPr/>
        </p:nvSpPr>
        <p:spPr>
          <a:xfrm>
            <a:off x="5279921" y="4564479"/>
            <a:ext cx="6489290" cy="1200329"/>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Також можна використовувати складніші висловлювання. Наприклад, отримаємо товари за сукупною вартістю (ціна * кількість):</a:t>
            </a:r>
          </a:p>
        </p:txBody>
      </p:sp>
      <p:sp>
        <p:nvSpPr>
          <p:cNvPr id="18" name="Rectangle 4">
            <a:extLst>
              <a:ext uri="{FF2B5EF4-FFF2-40B4-BE49-F238E27FC236}">
                <a16:creationId xmlns:a16="http://schemas.microsoft.com/office/drawing/2014/main" id="{3A8A1D40-B14B-4235-7F7B-5D5D7337CCA5}"/>
              </a:ext>
            </a:extLst>
          </p:cNvPr>
          <p:cNvSpPr>
            <a:spLocks noChangeArrowheads="1"/>
          </p:cNvSpPr>
          <p:nvPr/>
        </p:nvSpPr>
        <p:spPr bwMode="auto">
          <a:xfrm>
            <a:off x="5356739" y="5780041"/>
            <a:ext cx="641842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Price * ProductCount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BETWEEN</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90000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150000;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50017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43AFB7-4C96-4124-3862-030569A3CBBE}"/>
              </a:ext>
            </a:extLst>
          </p:cNvPr>
          <p:cNvSpPr>
            <a:spLocks noGrp="1"/>
          </p:cNvSpPr>
          <p:nvPr>
            <p:ph type="title"/>
          </p:nvPr>
        </p:nvSpPr>
        <p:spPr>
          <a:xfrm>
            <a:off x="0" y="1"/>
            <a:ext cx="12192000" cy="481780"/>
          </a:xfrm>
        </p:spPr>
        <p:txBody>
          <a:bodyPr>
            <a:normAutofit fontScale="90000"/>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Оператори </a:t>
            </a:r>
            <a:r>
              <a:rPr lang="en-US" b="0" i="0" dirty="0">
                <a:solidFill>
                  <a:srgbClr val="252525"/>
                </a:solidFill>
                <a:effectLst/>
                <a:highlight>
                  <a:srgbClr val="FFFFFF"/>
                </a:highlight>
                <a:latin typeface="Times New Roman" panose="02020603050405020304" pitchFamily="18" charset="0"/>
                <a:cs typeface="Times New Roman" panose="02020603050405020304" pitchFamily="18" charset="0"/>
              </a:rPr>
              <a:t>LIKE </a:t>
            </a: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та </a:t>
            </a:r>
            <a:r>
              <a:rPr lang="en-US" b="0" i="0" dirty="0">
                <a:solidFill>
                  <a:srgbClr val="252525"/>
                </a:solidFill>
                <a:effectLst/>
                <a:highlight>
                  <a:srgbClr val="FFFFFF"/>
                </a:highlight>
                <a:latin typeface="Times New Roman" panose="02020603050405020304" pitchFamily="18" charset="0"/>
                <a:cs typeface="Times New Roman" panose="02020603050405020304" pitchFamily="18" charset="0"/>
              </a:rPr>
              <a:t>REGEXP</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0A59E8D-000A-79DD-CB14-F25CF8D8D256}"/>
              </a:ext>
            </a:extLst>
          </p:cNvPr>
          <p:cNvSpPr txBox="1"/>
          <p:nvPr/>
        </p:nvSpPr>
        <p:spPr>
          <a:xfrm>
            <a:off x="285135" y="782965"/>
            <a:ext cx="10028904" cy="461665"/>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Оператор LIKE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приймає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шаблон рядка,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якому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відповідати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вираз</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DAD086C-5FD9-D91B-C125-B683BF58932B}"/>
              </a:ext>
            </a:extLst>
          </p:cNvPr>
          <p:cNvSpPr txBox="1"/>
          <p:nvPr/>
        </p:nvSpPr>
        <p:spPr>
          <a:xfrm>
            <a:off x="285135" y="1361148"/>
            <a:ext cx="6096000" cy="369332"/>
          </a:xfrm>
          <a:prstGeom prst="rect">
            <a:avLst/>
          </a:prstGeom>
          <a:noFill/>
        </p:spPr>
        <p:txBody>
          <a:bodyPr wrap="square">
            <a:spAutoFit/>
          </a:bodyPr>
          <a:lstStyle/>
          <a:p>
            <a:r>
              <a:rPr lang="en-US" b="0" i="0" dirty="0">
                <a:solidFill>
                  <a:srgbClr val="252525"/>
                </a:solidFill>
                <a:effectLst/>
                <a:highlight>
                  <a:srgbClr val="C0C0C0"/>
                </a:highlight>
                <a:latin typeface="Courier New" panose="02070309020205020404" pitchFamily="49" charset="0"/>
                <a:cs typeface="Courier New" panose="02070309020205020404" pitchFamily="49" charset="0"/>
              </a:rPr>
              <a:t>WHERE </a:t>
            </a:r>
            <a:r>
              <a:rPr lang="uk-UA" b="0" i="0" dirty="0">
                <a:solidFill>
                  <a:srgbClr val="252525"/>
                </a:solidFill>
                <a:effectLst/>
                <a:highlight>
                  <a:srgbClr val="C0C0C0"/>
                </a:highlight>
                <a:latin typeface="Courier New" panose="02070309020205020404" pitchFamily="49" charset="0"/>
                <a:cs typeface="Courier New" panose="02070309020205020404" pitchFamily="49" charset="0"/>
              </a:rPr>
              <a:t>вираз [</a:t>
            </a:r>
            <a:r>
              <a:rPr lang="en-US" b="0" i="0" dirty="0">
                <a:solidFill>
                  <a:srgbClr val="252525"/>
                </a:solidFill>
                <a:effectLst/>
                <a:highlight>
                  <a:srgbClr val="C0C0C0"/>
                </a:highlight>
                <a:latin typeface="Courier New" panose="02070309020205020404" pitchFamily="49" charset="0"/>
                <a:cs typeface="Courier New" panose="02070309020205020404" pitchFamily="49" charset="0"/>
              </a:rPr>
              <a:t>NOT] LIKE </a:t>
            </a:r>
            <a:r>
              <a:rPr lang="uk-UA" b="0" i="0" dirty="0" err="1">
                <a:solidFill>
                  <a:srgbClr val="252525"/>
                </a:solidFill>
                <a:effectLst/>
                <a:highlight>
                  <a:srgbClr val="C0C0C0"/>
                </a:highlight>
                <a:latin typeface="Courier New" panose="02070309020205020404" pitchFamily="49" charset="0"/>
                <a:cs typeface="Courier New" panose="02070309020205020404" pitchFamily="49" charset="0"/>
              </a:rPr>
              <a:t>шаблон_рядка</a:t>
            </a:r>
            <a:endParaRPr lang="uk-UA" dirty="0">
              <a:highlight>
                <a:srgbClr val="C0C0C0"/>
              </a:highlight>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4FC3A0EE-AB0A-4161-FAF3-F131482FDE59}"/>
              </a:ext>
            </a:extLst>
          </p:cNvPr>
          <p:cNvSpPr txBox="1"/>
          <p:nvPr/>
        </p:nvSpPr>
        <p:spPr>
          <a:xfrm>
            <a:off x="285134" y="1911757"/>
            <a:ext cx="11533239" cy="3785652"/>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Для визначення шаблону можуть застосовуватися ряд спеціальних символів підстановки:</a:t>
            </a:r>
          </a:p>
          <a:p>
            <a:endParaRPr lang="uk-UA" sz="2400" dirty="0">
              <a:latin typeface="Times New Roman" panose="02020603050405020304" pitchFamily="18" charset="0"/>
              <a:cs typeface="Times New Roman" panose="02020603050405020304" pitchFamily="18" charset="0"/>
            </a:endParaRPr>
          </a:p>
          <a:p>
            <a:r>
              <a:rPr lang="uk-UA" sz="2400" dirty="0">
                <a:latin typeface="Times New Roman" panose="02020603050405020304" pitchFamily="18" charset="0"/>
                <a:cs typeface="Times New Roman" panose="02020603050405020304" pitchFamily="18" charset="0"/>
              </a:rPr>
              <a:t>%: відповідає будь-якій </a:t>
            </a:r>
            <a:r>
              <a:rPr lang="uk-UA" sz="2400" dirty="0" err="1">
                <a:latin typeface="Times New Roman" panose="02020603050405020304" pitchFamily="18" charset="0"/>
                <a:cs typeface="Times New Roman" panose="02020603050405020304" pitchFamily="18" charset="0"/>
              </a:rPr>
              <a:t>підстрічці</a:t>
            </a:r>
            <a:r>
              <a:rPr lang="uk-UA" sz="2400" dirty="0">
                <a:latin typeface="Times New Roman" panose="02020603050405020304" pitchFamily="18" charset="0"/>
                <a:cs typeface="Times New Roman" panose="02020603050405020304" pitchFamily="18" charset="0"/>
              </a:rPr>
              <a:t>, яка може містити будь-яку кількість символів, при цьому </a:t>
            </a:r>
            <a:r>
              <a:rPr lang="uk-UA" sz="2400" dirty="0" err="1">
                <a:latin typeface="Times New Roman" panose="02020603050405020304" pitchFamily="18" charset="0"/>
                <a:cs typeface="Times New Roman" panose="02020603050405020304" pitchFamily="18" charset="0"/>
              </a:rPr>
              <a:t>підстрічка</a:t>
            </a:r>
            <a:r>
              <a:rPr lang="uk-UA" sz="2400" dirty="0">
                <a:latin typeface="Times New Roman" panose="02020603050405020304" pitchFamily="18" charset="0"/>
                <a:cs typeface="Times New Roman" panose="02020603050405020304" pitchFamily="18" charset="0"/>
              </a:rPr>
              <a:t> може і не містити жодного символу. Наприклад, вираз WHERE </a:t>
            </a:r>
            <a:r>
              <a:rPr lang="uk-UA" sz="2400" dirty="0" err="1">
                <a:latin typeface="Times New Roman" panose="02020603050405020304" pitchFamily="18" charset="0"/>
                <a:cs typeface="Times New Roman" panose="02020603050405020304" pitchFamily="18" charset="0"/>
              </a:rPr>
              <a:t>ProductName</a:t>
            </a:r>
            <a:r>
              <a:rPr lang="uk-UA" sz="2400" dirty="0">
                <a:latin typeface="Times New Roman" panose="02020603050405020304" pitchFamily="18" charset="0"/>
                <a:cs typeface="Times New Roman" panose="02020603050405020304" pitchFamily="18" charset="0"/>
              </a:rPr>
              <a:t> LIKE '</a:t>
            </a:r>
            <a:r>
              <a:rPr lang="uk-UA" sz="2400" dirty="0" err="1">
                <a:latin typeface="Times New Roman" panose="02020603050405020304" pitchFamily="18" charset="0"/>
                <a:cs typeface="Times New Roman" panose="02020603050405020304" pitchFamily="18" charset="0"/>
              </a:rPr>
              <a:t>Galaxy</a:t>
            </a:r>
            <a:r>
              <a:rPr lang="uk-UA" sz="2400" dirty="0">
                <a:latin typeface="Times New Roman" panose="02020603050405020304" pitchFamily="18" charset="0"/>
                <a:cs typeface="Times New Roman" panose="02020603050405020304" pitchFamily="18" charset="0"/>
              </a:rPr>
              <a:t>%' відповідає таким значенням як "</a:t>
            </a:r>
            <a:r>
              <a:rPr lang="uk-UA" sz="2400" dirty="0" err="1">
                <a:latin typeface="Times New Roman" panose="02020603050405020304" pitchFamily="18" charset="0"/>
                <a:cs typeface="Times New Roman" panose="02020603050405020304" pitchFamily="18" charset="0"/>
              </a:rPr>
              <a:t>Galaxy</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Ace</a:t>
            </a:r>
            <a:r>
              <a:rPr lang="uk-UA" sz="2400" dirty="0">
                <a:latin typeface="Times New Roman" panose="02020603050405020304" pitchFamily="18" charset="0"/>
                <a:cs typeface="Times New Roman" panose="02020603050405020304" pitchFamily="18" charset="0"/>
              </a:rPr>
              <a:t> 2" або "</a:t>
            </a:r>
            <a:r>
              <a:rPr lang="uk-UA" sz="2400" dirty="0" err="1">
                <a:latin typeface="Times New Roman" panose="02020603050405020304" pitchFamily="18" charset="0"/>
                <a:cs typeface="Times New Roman" panose="02020603050405020304" pitchFamily="18" charset="0"/>
              </a:rPr>
              <a:t>Galaxy</a:t>
            </a:r>
            <a:r>
              <a:rPr lang="uk-UA" sz="2400" dirty="0">
                <a:latin typeface="Times New Roman" panose="02020603050405020304" pitchFamily="18" charset="0"/>
                <a:cs typeface="Times New Roman" panose="02020603050405020304" pitchFamily="18" charset="0"/>
              </a:rPr>
              <a:t> S7".</a:t>
            </a:r>
          </a:p>
          <a:p>
            <a:endParaRPr lang="uk-UA" sz="2400" dirty="0">
              <a:latin typeface="Times New Roman" panose="02020603050405020304" pitchFamily="18" charset="0"/>
              <a:cs typeface="Times New Roman" panose="02020603050405020304" pitchFamily="18" charset="0"/>
            </a:endParaRPr>
          </a:p>
          <a:p>
            <a:r>
              <a:rPr lang="uk-UA" sz="2400" dirty="0">
                <a:latin typeface="Times New Roman" panose="02020603050405020304" pitchFamily="18" charset="0"/>
                <a:cs typeface="Times New Roman" panose="02020603050405020304" pitchFamily="18" charset="0"/>
              </a:rPr>
              <a:t>_: відповідає будь-якому одиночному символу. Наприклад, вираз WHERE </a:t>
            </a:r>
            <a:r>
              <a:rPr lang="uk-UA" sz="2400" dirty="0" err="1">
                <a:latin typeface="Times New Roman" panose="02020603050405020304" pitchFamily="18" charset="0"/>
                <a:cs typeface="Times New Roman" panose="02020603050405020304" pitchFamily="18" charset="0"/>
              </a:rPr>
              <a:t>ProductName</a:t>
            </a:r>
            <a:r>
              <a:rPr lang="uk-UA" sz="2400" dirty="0">
                <a:latin typeface="Times New Roman" panose="02020603050405020304" pitchFamily="18" charset="0"/>
                <a:cs typeface="Times New Roman" panose="02020603050405020304" pitchFamily="18" charset="0"/>
              </a:rPr>
              <a:t> LIKE '</a:t>
            </a:r>
            <a:r>
              <a:rPr lang="uk-UA" sz="2400" dirty="0" err="1">
                <a:latin typeface="Times New Roman" panose="02020603050405020304" pitchFamily="18" charset="0"/>
                <a:cs typeface="Times New Roman" panose="02020603050405020304" pitchFamily="18" charset="0"/>
              </a:rPr>
              <a:t>Galaxy</a:t>
            </a:r>
            <a:r>
              <a:rPr lang="uk-UA" sz="2400" dirty="0">
                <a:latin typeface="Times New Roman" panose="02020603050405020304" pitchFamily="18" charset="0"/>
                <a:cs typeface="Times New Roman" panose="02020603050405020304" pitchFamily="18" charset="0"/>
              </a:rPr>
              <a:t> S_' відповідає таким значенням як "</a:t>
            </a:r>
            <a:r>
              <a:rPr lang="uk-UA" sz="2400" dirty="0" err="1">
                <a:latin typeface="Times New Roman" panose="02020603050405020304" pitchFamily="18" charset="0"/>
                <a:cs typeface="Times New Roman" panose="02020603050405020304" pitchFamily="18" charset="0"/>
              </a:rPr>
              <a:t>Galaxy</a:t>
            </a:r>
            <a:r>
              <a:rPr lang="uk-UA" sz="2400" dirty="0">
                <a:latin typeface="Times New Roman" panose="02020603050405020304" pitchFamily="18" charset="0"/>
                <a:cs typeface="Times New Roman" panose="02020603050405020304" pitchFamily="18" charset="0"/>
              </a:rPr>
              <a:t> S7" або "</a:t>
            </a:r>
            <a:r>
              <a:rPr lang="uk-UA" sz="2400" dirty="0" err="1">
                <a:latin typeface="Times New Roman" panose="02020603050405020304" pitchFamily="18" charset="0"/>
                <a:cs typeface="Times New Roman" panose="02020603050405020304" pitchFamily="18" charset="0"/>
              </a:rPr>
              <a:t>Galaxy</a:t>
            </a:r>
            <a:r>
              <a:rPr lang="uk-UA" sz="2400" dirty="0">
                <a:latin typeface="Times New Roman" panose="02020603050405020304" pitchFamily="18" charset="0"/>
                <a:cs typeface="Times New Roman" panose="02020603050405020304" pitchFamily="18" charset="0"/>
              </a:rPr>
              <a:t> S8".</a:t>
            </a:r>
          </a:p>
        </p:txBody>
      </p:sp>
    </p:spTree>
    <p:extLst>
      <p:ext uri="{BB962C8B-B14F-4D97-AF65-F5344CB8AC3E}">
        <p14:creationId xmlns:p14="http://schemas.microsoft.com/office/powerpoint/2010/main" val="32910529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0425B7C0-88F6-806B-9774-C8F5D36C2EA5}"/>
              </a:ext>
            </a:extLst>
          </p:cNvPr>
          <p:cNvSpPr txBox="1">
            <a:spLocks/>
          </p:cNvSpPr>
          <p:nvPr/>
        </p:nvSpPr>
        <p:spPr>
          <a:xfrm>
            <a:off x="0" y="1"/>
            <a:ext cx="12192000" cy="481780"/>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Оператори </a:t>
            </a:r>
            <a:r>
              <a:rPr lang="en-US" dirty="0">
                <a:solidFill>
                  <a:srgbClr val="252525"/>
                </a:solidFill>
                <a:highlight>
                  <a:srgbClr val="FFFFFF"/>
                </a:highlight>
                <a:latin typeface="Times New Roman" panose="02020603050405020304" pitchFamily="18" charset="0"/>
                <a:cs typeface="Times New Roman" panose="02020603050405020304" pitchFamily="18" charset="0"/>
              </a:rPr>
              <a:t>LIKE </a:t>
            </a:r>
            <a:r>
              <a:rPr lang="uk-UA" dirty="0">
                <a:solidFill>
                  <a:srgbClr val="252525"/>
                </a:solidFill>
                <a:highlight>
                  <a:srgbClr val="FFFFFF"/>
                </a:highlight>
                <a:latin typeface="Times New Roman" panose="02020603050405020304" pitchFamily="18" charset="0"/>
                <a:cs typeface="Times New Roman" panose="02020603050405020304" pitchFamily="18" charset="0"/>
              </a:rPr>
              <a:t>та </a:t>
            </a:r>
            <a:r>
              <a:rPr lang="en-US" dirty="0">
                <a:solidFill>
                  <a:srgbClr val="252525"/>
                </a:solidFill>
                <a:highlight>
                  <a:srgbClr val="FFFFFF"/>
                </a:highlight>
                <a:latin typeface="Times New Roman" panose="02020603050405020304" pitchFamily="18" charset="0"/>
                <a:cs typeface="Times New Roman" panose="02020603050405020304" pitchFamily="18" charset="0"/>
              </a:rPr>
              <a:t>REGEXP</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A320AD0-B505-F2AE-8BD1-E19D8AA6CF1F}"/>
              </a:ext>
            </a:extLst>
          </p:cNvPr>
          <p:cNvSpPr txBox="1"/>
          <p:nvPr/>
        </p:nvSpPr>
        <p:spPr>
          <a:xfrm>
            <a:off x="550607" y="646160"/>
            <a:ext cx="6096000" cy="461665"/>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Застосуємо оператор LIKE:</a:t>
            </a:r>
          </a:p>
        </p:txBody>
      </p:sp>
      <p:sp>
        <p:nvSpPr>
          <p:cNvPr id="7" name="Rectangle 2">
            <a:extLst>
              <a:ext uri="{FF2B5EF4-FFF2-40B4-BE49-F238E27FC236}">
                <a16:creationId xmlns:a16="http://schemas.microsoft.com/office/drawing/2014/main" id="{1C49D41C-CB17-DA4A-6EA7-D316D4D95BBF}"/>
              </a:ext>
            </a:extLst>
          </p:cNvPr>
          <p:cNvSpPr>
            <a:spLocks noChangeArrowheads="1"/>
          </p:cNvSpPr>
          <p:nvPr/>
        </p:nvSpPr>
        <p:spPr bwMode="auto">
          <a:xfrm>
            <a:off x="639097" y="1137322"/>
            <a:ext cx="40732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ProductName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LIKE</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'iPhone%';</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9" name="Рисунок 8">
            <a:extLst>
              <a:ext uri="{FF2B5EF4-FFF2-40B4-BE49-F238E27FC236}">
                <a16:creationId xmlns:a16="http://schemas.microsoft.com/office/drawing/2014/main" id="{458224F2-3286-3182-1B95-2A811D4EFD9F}"/>
              </a:ext>
            </a:extLst>
          </p:cNvPr>
          <p:cNvPicPr>
            <a:picLocks noChangeAspect="1"/>
          </p:cNvPicPr>
          <p:nvPr/>
        </p:nvPicPr>
        <p:blipFill>
          <a:blip r:embed="rId2"/>
          <a:stretch>
            <a:fillRect/>
          </a:stretch>
        </p:blipFill>
        <p:spPr>
          <a:xfrm>
            <a:off x="5946058" y="481781"/>
            <a:ext cx="4724400" cy="2324100"/>
          </a:xfrm>
          <a:prstGeom prst="rect">
            <a:avLst/>
          </a:prstGeom>
        </p:spPr>
      </p:pic>
      <p:sp>
        <p:nvSpPr>
          <p:cNvPr id="13" name="TextBox 12">
            <a:extLst>
              <a:ext uri="{FF2B5EF4-FFF2-40B4-BE49-F238E27FC236}">
                <a16:creationId xmlns:a16="http://schemas.microsoft.com/office/drawing/2014/main" id="{F4CB36EB-3A14-5893-B674-2D30872ABA84}"/>
              </a:ext>
            </a:extLst>
          </p:cNvPr>
          <p:cNvSpPr txBox="1"/>
          <p:nvPr/>
        </p:nvSpPr>
        <p:spPr>
          <a:xfrm>
            <a:off x="550607" y="2970260"/>
            <a:ext cx="11100619" cy="1200329"/>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REGEXP дозволяє встановити регулярний вираз, якому має відповідати значення стовпця. У цьому плані REGEXP представляє більш витончений та комплексний спосіб фільтрації, ніж оператор LIKE. REGEXP має схожий синтаксис:</a:t>
            </a:r>
          </a:p>
        </p:txBody>
      </p:sp>
      <p:sp>
        <p:nvSpPr>
          <p:cNvPr id="15" name="TextBox 14">
            <a:extLst>
              <a:ext uri="{FF2B5EF4-FFF2-40B4-BE49-F238E27FC236}">
                <a16:creationId xmlns:a16="http://schemas.microsoft.com/office/drawing/2014/main" id="{C18FFA04-BBBD-7849-A6C5-E45FD1DE0F91}"/>
              </a:ext>
            </a:extLst>
          </p:cNvPr>
          <p:cNvSpPr txBox="1"/>
          <p:nvPr/>
        </p:nvSpPr>
        <p:spPr>
          <a:xfrm>
            <a:off x="550607" y="4298984"/>
            <a:ext cx="6096000" cy="338554"/>
          </a:xfrm>
          <a:prstGeom prst="rect">
            <a:avLst/>
          </a:prstGeom>
          <a:noFill/>
        </p:spPr>
        <p:txBody>
          <a:bodyPr wrap="square">
            <a:spAutoFit/>
          </a:bodyPr>
          <a:lstStyle/>
          <a:p>
            <a:r>
              <a:rPr lang="en-US" sz="1600" b="0" i="0" dirty="0">
                <a:solidFill>
                  <a:srgbClr val="252525"/>
                </a:solidFill>
                <a:effectLst/>
                <a:highlight>
                  <a:srgbClr val="C0C0C0"/>
                </a:highlight>
                <a:latin typeface="Courier New" panose="02070309020205020404" pitchFamily="49" charset="0"/>
                <a:cs typeface="Courier New" panose="02070309020205020404" pitchFamily="49" charset="0"/>
              </a:rPr>
              <a:t>WHERE </a:t>
            </a:r>
            <a:r>
              <a:rPr lang="uk-UA" sz="1600" b="0" i="0" dirty="0">
                <a:solidFill>
                  <a:srgbClr val="252525"/>
                </a:solidFill>
                <a:effectLst/>
                <a:highlight>
                  <a:srgbClr val="C0C0C0"/>
                </a:highlight>
                <a:latin typeface="Courier New" panose="02070309020205020404" pitchFamily="49" charset="0"/>
                <a:cs typeface="Courier New" panose="02070309020205020404" pitchFamily="49" charset="0"/>
              </a:rPr>
              <a:t>вираз [</a:t>
            </a:r>
            <a:r>
              <a:rPr lang="en-US" sz="1600" b="0" i="0" dirty="0">
                <a:solidFill>
                  <a:srgbClr val="252525"/>
                </a:solidFill>
                <a:effectLst/>
                <a:highlight>
                  <a:srgbClr val="C0C0C0"/>
                </a:highlight>
                <a:latin typeface="Courier New" panose="02070309020205020404" pitchFamily="49" charset="0"/>
                <a:cs typeface="Courier New" panose="02070309020205020404" pitchFamily="49" charset="0"/>
              </a:rPr>
              <a:t>NOT] REGEXP </a:t>
            </a:r>
            <a:r>
              <a:rPr lang="uk-UA" sz="1600" b="0" i="0" dirty="0">
                <a:solidFill>
                  <a:srgbClr val="252525"/>
                </a:solidFill>
                <a:effectLst/>
                <a:highlight>
                  <a:srgbClr val="C0C0C0"/>
                </a:highlight>
                <a:latin typeface="Courier New" panose="02070309020205020404" pitchFamily="49" charset="0"/>
                <a:cs typeface="Courier New" panose="02070309020205020404" pitchFamily="49" charset="0"/>
              </a:rPr>
              <a:t>регулярний вираз</a:t>
            </a:r>
            <a:endParaRPr lang="uk-UA" sz="1600" dirty="0">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797814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74C3F9A5-6ADE-BC68-C918-4B0192EA1F7A}"/>
              </a:ext>
            </a:extLst>
          </p:cNvPr>
          <p:cNvSpPr txBox="1">
            <a:spLocks/>
          </p:cNvSpPr>
          <p:nvPr/>
        </p:nvSpPr>
        <p:spPr>
          <a:xfrm>
            <a:off x="0" y="1"/>
            <a:ext cx="12192000" cy="481780"/>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Оператори </a:t>
            </a:r>
            <a:r>
              <a:rPr lang="en-US" dirty="0">
                <a:solidFill>
                  <a:srgbClr val="252525"/>
                </a:solidFill>
                <a:highlight>
                  <a:srgbClr val="FFFFFF"/>
                </a:highlight>
                <a:latin typeface="Times New Roman" panose="02020603050405020304" pitchFamily="18" charset="0"/>
                <a:cs typeface="Times New Roman" panose="02020603050405020304" pitchFamily="18" charset="0"/>
              </a:rPr>
              <a:t>LIKE </a:t>
            </a:r>
            <a:r>
              <a:rPr lang="uk-UA" dirty="0">
                <a:solidFill>
                  <a:srgbClr val="252525"/>
                </a:solidFill>
                <a:highlight>
                  <a:srgbClr val="FFFFFF"/>
                </a:highlight>
                <a:latin typeface="Times New Roman" panose="02020603050405020304" pitchFamily="18" charset="0"/>
                <a:cs typeface="Times New Roman" panose="02020603050405020304" pitchFamily="18" charset="0"/>
              </a:rPr>
              <a:t>та </a:t>
            </a:r>
            <a:r>
              <a:rPr lang="en-US" dirty="0">
                <a:solidFill>
                  <a:srgbClr val="252525"/>
                </a:solidFill>
                <a:highlight>
                  <a:srgbClr val="FFFFFF"/>
                </a:highlight>
                <a:latin typeface="Times New Roman" panose="02020603050405020304" pitchFamily="18" charset="0"/>
                <a:cs typeface="Times New Roman" panose="02020603050405020304" pitchFamily="18" charset="0"/>
              </a:rPr>
              <a:t>REGEXP</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74507CF-A1A3-9EB1-5D00-7A32C7664FC5}"/>
              </a:ext>
            </a:extLst>
          </p:cNvPr>
          <p:cNvSpPr txBox="1"/>
          <p:nvPr/>
        </p:nvSpPr>
        <p:spPr>
          <a:xfrm>
            <a:off x="452283" y="691588"/>
            <a:ext cx="10019071" cy="3785652"/>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Регулярний вираз може приймати такі спеціальні символи:</a:t>
            </a:r>
          </a:p>
          <a:p>
            <a:endParaRPr lang="uk-U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 вказує на початок рядка</a:t>
            </a:r>
          </a:p>
          <a:p>
            <a:pPr marL="34290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 вказує на кінець рядка</a:t>
            </a:r>
          </a:p>
          <a:p>
            <a:pPr marL="34290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 відповідає будь-якому одиночному символу</a:t>
            </a:r>
          </a:p>
          <a:p>
            <a:pPr marL="34290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[символи]: відповідає будь-якому одиночному символу з дужок</a:t>
            </a:r>
          </a:p>
          <a:p>
            <a:pPr marL="34290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a:t>
            </a:r>
            <a:r>
              <a:rPr lang="uk-UA" sz="2400" dirty="0" err="1">
                <a:latin typeface="Times New Roman" panose="02020603050405020304" pitchFamily="18" charset="0"/>
                <a:cs typeface="Times New Roman" panose="02020603050405020304" pitchFamily="18" charset="0"/>
              </a:rPr>
              <a:t>початковий_символ-кінцевий_символ</a:t>
            </a:r>
            <a:r>
              <a:rPr lang="uk-UA" sz="2400" dirty="0">
                <a:latin typeface="Times New Roman" panose="02020603050405020304" pitchFamily="18" charset="0"/>
                <a:cs typeface="Times New Roman" panose="02020603050405020304" pitchFamily="18" charset="0"/>
              </a:rPr>
              <a:t>]: відповідає будь-якому одиночному символу з діапазону символів</a:t>
            </a:r>
          </a:p>
          <a:p>
            <a:pPr marL="34290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 відокремлює два шаблони рядка, і значення має відповідати одному з цих шаблонів</a:t>
            </a:r>
          </a:p>
        </p:txBody>
      </p:sp>
    </p:spTree>
    <p:extLst>
      <p:ext uri="{BB962C8B-B14F-4D97-AF65-F5344CB8AC3E}">
        <p14:creationId xmlns:p14="http://schemas.microsoft.com/office/powerpoint/2010/main" val="3708163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397278C4-8033-1424-8370-8084E6B35633}"/>
              </a:ext>
            </a:extLst>
          </p:cNvPr>
          <p:cNvSpPr txBox="1">
            <a:spLocks/>
          </p:cNvSpPr>
          <p:nvPr/>
        </p:nvSpPr>
        <p:spPr>
          <a:xfrm>
            <a:off x="0" y="1"/>
            <a:ext cx="12192000" cy="481780"/>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Оператори </a:t>
            </a:r>
            <a:r>
              <a:rPr lang="en-US" dirty="0">
                <a:solidFill>
                  <a:srgbClr val="252525"/>
                </a:solidFill>
                <a:highlight>
                  <a:srgbClr val="FFFFFF"/>
                </a:highlight>
                <a:latin typeface="Times New Roman" panose="02020603050405020304" pitchFamily="18" charset="0"/>
                <a:cs typeface="Times New Roman" panose="02020603050405020304" pitchFamily="18" charset="0"/>
              </a:rPr>
              <a:t>LIKE </a:t>
            </a:r>
            <a:r>
              <a:rPr lang="uk-UA" dirty="0">
                <a:solidFill>
                  <a:srgbClr val="252525"/>
                </a:solidFill>
                <a:highlight>
                  <a:srgbClr val="FFFFFF"/>
                </a:highlight>
                <a:latin typeface="Times New Roman" panose="02020603050405020304" pitchFamily="18" charset="0"/>
                <a:cs typeface="Times New Roman" panose="02020603050405020304" pitchFamily="18" charset="0"/>
              </a:rPr>
              <a:t>та </a:t>
            </a:r>
            <a:r>
              <a:rPr lang="en-US" dirty="0">
                <a:solidFill>
                  <a:srgbClr val="252525"/>
                </a:solidFill>
                <a:highlight>
                  <a:srgbClr val="FFFFFF"/>
                </a:highlight>
                <a:latin typeface="Times New Roman" panose="02020603050405020304" pitchFamily="18" charset="0"/>
                <a:cs typeface="Times New Roman" panose="02020603050405020304" pitchFamily="18" charset="0"/>
              </a:rPr>
              <a:t>REGEXP</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E6F9374-C19D-F63B-16EF-B15E4A71CC70}"/>
              </a:ext>
            </a:extLst>
          </p:cNvPr>
          <p:cNvSpPr txBox="1"/>
          <p:nvPr/>
        </p:nvSpPr>
        <p:spPr>
          <a:xfrm>
            <a:off x="403123" y="717755"/>
            <a:ext cx="11493909" cy="461665"/>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Приклади використання REGEXP:</a:t>
            </a:r>
          </a:p>
        </p:txBody>
      </p:sp>
      <p:sp>
        <p:nvSpPr>
          <p:cNvPr id="8" name="TextBox 7">
            <a:extLst>
              <a:ext uri="{FF2B5EF4-FFF2-40B4-BE49-F238E27FC236}">
                <a16:creationId xmlns:a16="http://schemas.microsoft.com/office/drawing/2014/main" id="{B7AE5F1E-D638-B9DC-C197-081448E96717}"/>
              </a:ext>
            </a:extLst>
          </p:cNvPr>
          <p:cNvSpPr txBox="1"/>
          <p:nvPr/>
        </p:nvSpPr>
        <p:spPr>
          <a:xfrm>
            <a:off x="403122" y="1415394"/>
            <a:ext cx="11493909" cy="2031325"/>
          </a:xfrm>
          <a:prstGeom prst="rect">
            <a:avLst/>
          </a:prstGeom>
          <a:noFill/>
        </p:spPr>
        <p:txBody>
          <a:bodyPr wrap="square">
            <a:spAutoFit/>
          </a:bodyPr>
          <a:lstStyle/>
          <a:p>
            <a:r>
              <a:rPr lang="uk-UA" sz="1800" dirty="0">
                <a:latin typeface="Courier New" panose="02070309020205020404" pitchFamily="49" charset="0"/>
                <a:cs typeface="Courier New" panose="02070309020205020404" pitchFamily="49" charset="0"/>
              </a:rPr>
              <a:t>WHERE </a:t>
            </a:r>
            <a:r>
              <a:rPr lang="uk-UA" sz="1800" dirty="0" err="1">
                <a:latin typeface="Courier New" panose="02070309020205020404" pitchFamily="49" charset="0"/>
                <a:cs typeface="Courier New" panose="02070309020205020404" pitchFamily="49" charset="0"/>
              </a:rPr>
              <a:t>ProductName</a:t>
            </a:r>
            <a:r>
              <a:rPr lang="uk-UA" sz="1800" dirty="0">
                <a:latin typeface="Courier New" panose="02070309020205020404" pitchFamily="49" charset="0"/>
                <a:cs typeface="Courier New" panose="02070309020205020404" pitchFamily="49" charset="0"/>
              </a:rPr>
              <a:t> REGEXP '</a:t>
            </a:r>
            <a:r>
              <a:rPr lang="uk-UA" sz="1800" dirty="0" err="1">
                <a:latin typeface="Courier New" panose="02070309020205020404" pitchFamily="49" charset="0"/>
                <a:cs typeface="Courier New" panose="02070309020205020404" pitchFamily="49" charset="0"/>
              </a:rPr>
              <a:t>Phone</a:t>
            </a:r>
            <a:r>
              <a:rPr lang="uk-UA" sz="1800" dirty="0">
                <a:latin typeface="Courier New" panose="02070309020205020404" pitchFamily="49" charset="0"/>
                <a:cs typeface="Courier New" panose="02070309020205020404" pitchFamily="49" charset="0"/>
              </a:rPr>
              <a:t>’: </a:t>
            </a:r>
            <a:r>
              <a:rPr lang="uk-UA" sz="1800" dirty="0">
                <a:latin typeface="Times New Roman" panose="02020603050405020304" pitchFamily="18" charset="0"/>
                <a:cs typeface="Times New Roman" panose="02020603050405020304" pitchFamily="18" charset="0"/>
              </a:rPr>
              <a:t>рядок має містити "</a:t>
            </a:r>
            <a:r>
              <a:rPr lang="uk-UA" sz="1800" dirty="0" err="1">
                <a:latin typeface="Times New Roman" panose="02020603050405020304" pitchFamily="18" charset="0"/>
                <a:cs typeface="Times New Roman" panose="02020603050405020304" pitchFamily="18" charset="0"/>
              </a:rPr>
              <a:t>Phone</a:t>
            </a:r>
            <a:r>
              <a:rPr lang="uk-UA" sz="1800" dirty="0">
                <a:latin typeface="Times New Roman" panose="02020603050405020304" pitchFamily="18" charset="0"/>
                <a:cs typeface="Times New Roman" panose="02020603050405020304" pitchFamily="18" charset="0"/>
              </a:rPr>
              <a:t>", наприклад, </a:t>
            </a:r>
            <a:r>
              <a:rPr lang="uk-UA" sz="1800" dirty="0" err="1">
                <a:latin typeface="Times New Roman" panose="02020603050405020304" pitchFamily="18" charset="0"/>
                <a:cs typeface="Times New Roman" panose="02020603050405020304" pitchFamily="18" charset="0"/>
              </a:rPr>
              <a:t>iPhone</a:t>
            </a:r>
            <a:r>
              <a:rPr lang="uk-UA" sz="1800" dirty="0">
                <a:latin typeface="Times New Roman" panose="02020603050405020304" pitchFamily="18" charset="0"/>
                <a:cs typeface="Times New Roman" panose="02020603050405020304" pitchFamily="18" charset="0"/>
              </a:rPr>
              <a:t> X, </a:t>
            </a:r>
            <a:r>
              <a:rPr lang="uk-UA" sz="1800" dirty="0" err="1">
                <a:latin typeface="Times New Roman" panose="02020603050405020304" pitchFamily="18" charset="0"/>
                <a:cs typeface="Times New Roman" panose="02020603050405020304" pitchFamily="18" charset="0"/>
              </a:rPr>
              <a:t>Nokia</a:t>
            </a:r>
            <a:r>
              <a:rPr lang="uk-UA" sz="1800" dirty="0">
                <a:latin typeface="Times New Roman" panose="02020603050405020304" pitchFamily="18" charset="0"/>
                <a:cs typeface="Times New Roman" panose="02020603050405020304" pitchFamily="18" charset="0"/>
              </a:rPr>
              <a:t> </a:t>
            </a:r>
            <a:r>
              <a:rPr lang="uk-UA" sz="1800" dirty="0" err="1">
                <a:latin typeface="Times New Roman" panose="02020603050405020304" pitchFamily="18" charset="0"/>
                <a:cs typeface="Times New Roman" panose="02020603050405020304" pitchFamily="18" charset="0"/>
              </a:rPr>
              <a:t>Phone</a:t>
            </a:r>
            <a:r>
              <a:rPr lang="uk-UA" sz="1800" dirty="0">
                <a:latin typeface="Times New Roman" panose="02020603050405020304" pitchFamily="18" charset="0"/>
                <a:cs typeface="Times New Roman" panose="02020603050405020304" pitchFamily="18" charset="0"/>
              </a:rPr>
              <a:t> N, </a:t>
            </a:r>
            <a:r>
              <a:rPr lang="uk-UA" sz="1800" dirty="0" err="1">
                <a:latin typeface="Times New Roman" panose="02020603050405020304" pitchFamily="18" charset="0"/>
                <a:cs typeface="Times New Roman" panose="02020603050405020304" pitchFamily="18" charset="0"/>
              </a:rPr>
              <a:t>iPhone</a:t>
            </a:r>
            <a:r>
              <a:rPr lang="uk-UA" sz="1800" dirty="0">
                <a:latin typeface="Times New Roman" panose="02020603050405020304" pitchFamily="18" charset="0"/>
                <a:cs typeface="Times New Roman" panose="02020603050405020304" pitchFamily="18" charset="0"/>
              </a:rPr>
              <a:t>.</a:t>
            </a:r>
          </a:p>
          <a:p>
            <a:r>
              <a:rPr lang="uk-UA" sz="1800" dirty="0">
                <a:latin typeface="Courier New" panose="02070309020205020404" pitchFamily="49" charset="0"/>
                <a:cs typeface="Courier New" panose="02070309020205020404" pitchFamily="49" charset="0"/>
              </a:rPr>
              <a:t>WHERE </a:t>
            </a:r>
            <a:r>
              <a:rPr lang="uk-UA" sz="1800" dirty="0" err="1">
                <a:latin typeface="Courier New" panose="02070309020205020404" pitchFamily="49" charset="0"/>
                <a:cs typeface="Courier New" panose="02070309020205020404" pitchFamily="49" charset="0"/>
              </a:rPr>
              <a:t>ProductName</a:t>
            </a:r>
            <a:r>
              <a:rPr lang="uk-UA" sz="1800" dirty="0">
                <a:latin typeface="Courier New" panose="02070309020205020404" pitchFamily="49" charset="0"/>
                <a:cs typeface="Courier New" panose="02070309020205020404" pitchFamily="49" charset="0"/>
              </a:rPr>
              <a:t> REGEXP '^</a:t>
            </a:r>
            <a:r>
              <a:rPr lang="uk-UA" sz="1800" dirty="0" err="1">
                <a:latin typeface="Courier New" panose="02070309020205020404" pitchFamily="49" charset="0"/>
                <a:cs typeface="Courier New" panose="02070309020205020404" pitchFamily="49" charset="0"/>
              </a:rPr>
              <a:t>Phone</a:t>
            </a:r>
            <a:r>
              <a:rPr lang="uk-UA" sz="1800" dirty="0">
                <a:latin typeface="Courier New" panose="02070309020205020404" pitchFamily="49" charset="0"/>
                <a:cs typeface="Courier New" panose="02070309020205020404" pitchFamily="49" charset="0"/>
              </a:rPr>
              <a:t>': </a:t>
            </a:r>
            <a:r>
              <a:rPr lang="uk-UA" sz="1800" dirty="0">
                <a:latin typeface="Times New Roman" panose="02020603050405020304" pitchFamily="18" charset="0"/>
                <a:cs typeface="Times New Roman" panose="02020603050405020304" pitchFamily="18" charset="0"/>
              </a:rPr>
              <a:t>рядок має починатися з "</a:t>
            </a:r>
            <a:r>
              <a:rPr lang="uk-UA" sz="1800" dirty="0" err="1">
                <a:latin typeface="Times New Roman" panose="02020603050405020304" pitchFamily="18" charset="0"/>
                <a:cs typeface="Times New Roman" panose="02020603050405020304" pitchFamily="18" charset="0"/>
              </a:rPr>
              <a:t>Phone</a:t>
            </a:r>
            <a:r>
              <a:rPr lang="uk-UA" sz="1800" dirty="0">
                <a:latin typeface="Times New Roman" panose="02020603050405020304" pitchFamily="18" charset="0"/>
                <a:cs typeface="Times New Roman" panose="02020603050405020304" pitchFamily="18" charset="0"/>
              </a:rPr>
              <a:t>", наприклад, </a:t>
            </a:r>
            <a:r>
              <a:rPr lang="uk-UA" sz="1800" dirty="0" err="1">
                <a:latin typeface="Times New Roman" panose="02020603050405020304" pitchFamily="18" charset="0"/>
                <a:cs typeface="Times New Roman" panose="02020603050405020304" pitchFamily="18" charset="0"/>
              </a:rPr>
              <a:t>Phone</a:t>
            </a:r>
            <a:r>
              <a:rPr lang="uk-UA" sz="1800" dirty="0">
                <a:latin typeface="Times New Roman" panose="02020603050405020304" pitchFamily="18" charset="0"/>
                <a:cs typeface="Times New Roman" panose="02020603050405020304" pitchFamily="18" charset="0"/>
              </a:rPr>
              <a:t> 34, </a:t>
            </a:r>
            <a:r>
              <a:rPr lang="uk-UA" sz="1800" dirty="0" err="1">
                <a:latin typeface="Times New Roman" panose="02020603050405020304" pitchFamily="18" charset="0"/>
                <a:cs typeface="Times New Roman" panose="02020603050405020304" pitchFamily="18" charset="0"/>
              </a:rPr>
              <a:t>PhoneX</a:t>
            </a:r>
            <a:r>
              <a:rPr lang="uk-UA" sz="1800" dirty="0">
                <a:latin typeface="Times New Roman" panose="02020603050405020304" pitchFamily="18" charset="0"/>
                <a:cs typeface="Times New Roman" panose="02020603050405020304" pitchFamily="18" charset="0"/>
              </a:rPr>
              <a:t>.</a:t>
            </a:r>
          </a:p>
          <a:p>
            <a:r>
              <a:rPr lang="uk-UA" sz="1800" dirty="0">
                <a:latin typeface="Courier New" panose="02070309020205020404" pitchFamily="49" charset="0"/>
                <a:cs typeface="Courier New" panose="02070309020205020404" pitchFamily="49" charset="0"/>
              </a:rPr>
              <a:t>WHERE </a:t>
            </a:r>
            <a:r>
              <a:rPr lang="uk-UA" sz="1800" dirty="0" err="1">
                <a:latin typeface="Courier New" panose="02070309020205020404" pitchFamily="49" charset="0"/>
                <a:cs typeface="Courier New" panose="02070309020205020404" pitchFamily="49" charset="0"/>
              </a:rPr>
              <a:t>ProductName</a:t>
            </a:r>
            <a:r>
              <a:rPr lang="uk-UA" sz="1800" dirty="0">
                <a:latin typeface="Courier New" panose="02070309020205020404" pitchFamily="49" charset="0"/>
                <a:cs typeface="Courier New" panose="02070309020205020404" pitchFamily="49" charset="0"/>
              </a:rPr>
              <a:t> REGEXP '</a:t>
            </a:r>
            <a:r>
              <a:rPr lang="uk-UA" sz="1800" dirty="0" err="1">
                <a:latin typeface="Courier New" panose="02070309020205020404" pitchFamily="49" charset="0"/>
                <a:cs typeface="Courier New" panose="02070309020205020404" pitchFamily="49" charset="0"/>
              </a:rPr>
              <a:t>Phone</a:t>
            </a:r>
            <a:r>
              <a:rPr lang="uk-UA" sz="1800" dirty="0">
                <a:latin typeface="Courier New" panose="02070309020205020404" pitchFamily="49" charset="0"/>
                <a:cs typeface="Courier New" panose="02070309020205020404" pitchFamily="49" charset="0"/>
              </a:rPr>
              <a:t>$': </a:t>
            </a:r>
            <a:r>
              <a:rPr lang="uk-UA" sz="1800" dirty="0">
                <a:latin typeface="Times New Roman" panose="02020603050405020304" pitchFamily="18" charset="0"/>
                <a:cs typeface="Times New Roman" panose="02020603050405020304" pitchFamily="18" charset="0"/>
              </a:rPr>
              <a:t>рядок має закінчуватися на "</a:t>
            </a:r>
            <a:r>
              <a:rPr lang="uk-UA" sz="1800" dirty="0" err="1">
                <a:latin typeface="Times New Roman" panose="02020603050405020304" pitchFamily="18" charset="0"/>
                <a:cs typeface="Times New Roman" panose="02020603050405020304" pitchFamily="18" charset="0"/>
              </a:rPr>
              <a:t>Phone</a:t>
            </a:r>
            <a:r>
              <a:rPr lang="uk-UA" sz="1800" dirty="0">
                <a:latin typeface="Times New Roman" panose="02020603050405020304" pitchFamily="18" charset="0"/>
                <a:cs typeface="Times New Roman" panose="02020603050405020304" pitchFamily="18" charset="0"/>
              </a:rPr>
              <a:t>", наприклад, </a:t>
            </a:r>
            <a:r>
              <a:rPr lang="uk-UA" sz="1800" dirty="0" err="1">
                <a:latin typeface="Times New Roman" panose="02020603050405020304" pitchFamily="18" charset="0"/>
                <a:cs typeface="Times New Roman" panose="02020603050405020304" pitchFamily="18" charset="0"/>
              </a:rPr>
              <a:t>iPhone</a:t>
            </a:r>
            <a:r>
              <a:rPr lang="uk-UA" sz="1800" dirty="0">
                <a:latin typeface="Times New Roman" panose="02020603050405020304" pitchFamily="18" charset="0"/>
                <a:cs typeface="Times New Roman" panose="02020603050405020304" pitchFamily="18" charset="0"/>
              </a:rPr>
              <a:t>, </a:t>
            </a:r>
            <a:r>
              <a:rPr lang="uk-UA" sz="1800" dirty="0" err="1">
                <a:latin typeface="Times New Roman" panose="02020603050405020304" pitchFamily="18" charset="0"/>
                <a:cs typeface="Times New Roman" panose="02020603050405020304" pitchFamily="18" charset="0"/>
              </a:rPr>
              <a:t>Nokia</a:t>
            </a:r>
            <a:r>
              <a:rPr lang="uk-UA" sz="1800" dirty="0">
                <a:latin typeface="Times New Roman" panose="02020603050405020304" pitchFamily="18" charset="0"/>
                <a:cs typeface="Times New Roman" panose="02020603050405020304" pitchFamily="18" charset="0"/>
              </a:rPr>
              <a:t> </a:t>
            </a:r>
            <a:r>
              <a:rPr lang="uk-UA" sz="1800" dirty="0" err="1">
                <a:latin typeface="Times New Roman" panose="02020603050405020304" pitchFamily="18" charset="0"/>
                <a:cs typeface="Times New Roman" panose="02020603050405020304" pitchFamily="18" charset="0"/>
              </a:rPr>
              <a:t>Phone</a:t>
            </a:r>
            <a:r>
              <a:rPr lang="uk-UA" sz="1800" dirty="0">
                <a:latin typeface="Times New Roman" panose="02020603050405020304" pitchFamily="18" charset="0"/>
                <a:cs typeface="Times New Roman" panose="02020603050405020304" pitchFamily="18" charset="0"/>
              </a:rPr>
              <a:t>.</a:t>
            </a:r>
          </a:p>
          <a:p>
            <a:r>
              <a:rPr lang="uk-UA" sz="1800" dirty="0">
                <a:latin typeface="Courier New" panose="02070309020205020404" pitchFamily="49" charset="0"/>
                <a:cs typeface="Courier New" panose="02070309020205020404" pitchFamily="49" charset="0"/>
              </a:rPr>
              <a:t>WHERE </a:t>
            </a:r>
            <a:r>
              <a:rPr lang="uk-UA" sz="1800" dirty="0" err="1">
                <a:latin typeface="Courier New" panose="02070309020205020404" pitchFamily="49" charset="0"/>
                <a:cs typeface="Courier New" panose="02070309020205020404" pitchFamily="49" charset="0"/>
              </a:rPr>
              <a:t>ProductName</a:t>
            </a:r>
            <a:r>
              <a:rPr lang="uk-UA" sz="1800" dirty="0">
                <a:latin typeface="Courier New" panose="02070309020205020404" pitchFamily="49" charset="0"/>
                <a:cs typeface="Courier New" panose="02070309020205020404" pitchFamily="49" charset="0"/>
              </a:rPr>
              <a:t> REGEXP '</a:t>
            </a:r>
            <a:r>
              <a:rPr lang="uk-UA" sz="1800" dirty="0" err="1">
                <a:latin typeface="Courier New" panose="02070309020205020404" pitchFamily="49" charset="0"/>
                <a:cs typeface="Courier New" panose="02070309020205020404" pitchFamily="49" charset="0"/>
              </a:rPr>
              <a:t>iPhone</a:t>
            </a:r>
            <a:r>
              <a:rPr lang="uk-UA" sz="1800" dirty="0">
                <a:latin typeface="Courier New" panose="02070309020205020404" pitchFamily="49" charset="0"/>
                <a:cs typeface="Courier New" panose="02070309020205020404" pitchFamily="49" charset="0"/>
              </a:rPr>
              <a:t> [78</a:t>
            </a:r>
            <a:r>
              <a:rPr lang="uk-UA" sz="1800" dirty="0">
                <a:latin typeface="Times New Roman" panose="02020603050405020304" pitchFamily="18" charset="0"/>
                <a:cs typeface="Times New Roman" panose="02020603050405020304" pitchFamily="18" charset="0"/>
              </a:rPr>
              <a:t>]': рядок має містити або </a:t>
            </a:r>
            <a:r>
              <a:rPr lang="uk-UA" sz="1800" dirty="0" err="1">
                <a:latin typeface="Times New Roman" panose="02020603050405020304" pitchFamily="18" charset="0"/>
                <a:cs typeface="Times New Roman" panose="02020603050405020304" pitchFamily="18" charset="0"/>
              </a:rPr>
              <a:t>iPhone</a:t>
            </a:r>
            <a:r>
              <a:rPr lang="uk-UA" sz="1800" dirty="0">
                <a:latin typeface="Times New Roman" panose="02020603050405020304" pitchFamily="18" charset="0"/>
                <a:cs typeface="Times New Roman" panose="02020603050405020304" pitchFamily="18" charset="0"/>
              </a:rPr>
              <a:t> 7, або </a:t>
            </a:r>
            <a:r>
              <a:rPr lang="uk-UA" sz="1800" dirty="0" err="1">
                <a:latin typeface="Times New Roman" panose="02020603050405020304" pitchFamily="18" charset="0"/>
                <a:cs typeface="Times New Roman" panose="02020603050405020304" pitchFamily="18" charset="0"/>
              </a:rPr>
              <a:t>iPhone</a:t>
            </a:r>
            <a:r>
              <a:rPr lang="uk-UA" sz="1800" dirty="0">
                <a:latin typeface="Times New Roman" panose="02020603050405020304" pitchFamily="18" charset="0"/>
                <a:cs typeface="Times New Roman" panose="02020603050405020304" pitchFamily="18" charset="0"/>
              </a:rPr>
              <a:t> 8.</a:t>
            </a:r>
          </a:p>
          <a:p>
            <a:r>
              <a:rPr lang="uk-UA" sz="1800" dirty="0">
                <a:latin typeface="Courier New" panose="02070309020205020404" pitchFamily="49" charset="0"/>
                <a:cs typeface="Courier New" panose="02070309020205020404" pitchFamily="49" charset="0"/>
              </a:rPr>
              <a:t>WHERE </a:t>
            </a:r>
            <a:r>
              <a:rPr lang="uk-UA" sz="1800" dirty="0" err="1">
                <a:latin typeface="Courier New" panose="02070309020205020404" pitchFamily="49" charset="0"/>
                <a:cs typeface="Courier New" panose="02070309020205020404" pitchFamily="49" charset="0"/>
              </a:rPr>
              <a:t>ProductName</a:t>
            </a:r>
            <a:r>
              <a:rPr lang="uk-UA" sz="1800" dirty="0">
                <a:latin typeface="Courier New" panose="02070309020205020404" pitchFamily="49" charset="0"/>
                <a:cs typeface="Courier New" panose="02070309020205020404" pitchFamily="49" charset="0"/>
              </a:rPr>
              <a:t> REGEXP '</a:t>
            </a:r>
            <a:r>
              <a:rPr lang="uk-UA" sz="1800" dirty="0" err="1">
                <a:latin typeface="Courier New" panose="02070309020205020404" pitchFamily="49" charset="0"/>
                <a:cs typeface="Courier New" panose="02070309020205020404" pitchFamily="49" charset="0"/>
              </a:rPr>
              <a:t>iPhone</a:t>
            </a:r>
            <a:r>
              <a:rPr lang="uk-UA" sz="1800" dirty="0">
                <a:latin typeface="Courier New" panose="02070309020205020404" pitchFamily="49" charset="0"/>
                <a:cs typeface="Courier New" panose="02070309020205020404" pitchFamily="49" charset="0"/>
              </a:rPr>
              <a:t> [6-8</a:t>
            </a:r>
            <a:r>
              <a:rPr lang="uk-UA" sz="1800" dirty="0">
                <a:latin typeface="Times New Roman" panose="02020603050405020304" pitchFamily="18" charset="0"/>
                <a:cs typeface="Times New Roman" panose="02020603050405020304" pitchFamily="18" charset="0"/>
              </a:rPr>
              <a:t>]': рядок має містити або </a:t>
            </a:r>
            <a:r>
              <a:rPr lang="uk-UA" sz="1800" dirty="0" err="1">
                <a:latin typeface="Times New Roman" panose="02020603050405020304" pitchFamily="18" charset="0"/>
                <a:cs typeface="Times New Roman" panose="02020603050405020304" pitchFamily="18" charset="0"/>
              </a:rPr>
              <a:t>iPhone</a:t>
            </a:r>
            <a:r>
              <a:rPr lang="uk-UA" sz="1800" dirty="0">
                <a:latin typeface="Times New Roman" panose="02020603050405020304" pitchFamily="18" charset="0"/>
                <a:cs typeface="Times New Roman" panose="02020603050405020304" pitchFamily="18" charset="0"/>
              </a:rPr>
              <a:t> 6, або </a:t>
            </a:r>
            <a:r>
              <a:rPr lang="uk-UA" sz="1800" dirty="0" err="1">
                <a:latin typeface="Times New Roman" panose="02020603050405020304" pitchFamily="18" charset="0"/>
                <a:cs typeface="Times New Roman" panose="02020603050405020304" pitchFamily="18" charset="0"/>
              </a:rPr>
              <a:t>iPhone</a:t>
            </a:r>
            <a:r>
              <a:rPr lang="uk-UA" sz="1800" dirty="0">
                <a:latin typeface="Times New Roman" panose="02020603050405020304" pitchFamily="18" charset="0"/>
                <a:cs typeface="Times New Roman" panose="02020603050405020304" pitchFamily="18" charset="0"/>
              </a:rPr>
              <a:t> 7, або </a:t>
            </a:r>
            <a:r>
              <a:rPr lang="uk-UA" sz="1800" dirty="0" err="1">
                <a:latin typeface="Times New Roman" panose="02020603050405020304" pitchFamily="18" charset="0"/>
                <a:cs typeface="Times New Roman" panose="02020603050405020304" pitchFamily="18" charset="0"/>
              </a:rPr>
              <a:t>iPhone</a:t>
            </a:r>
            <a:r>
              <a:rPr lang="uk-UA" sz="1800" dirty="0">
                <a:latin typeface="Times New Roman" panose="02020603050405020304" pitchFamily="18" charset="0"/>
                <a:cs typeface="Times New Roman" panose="02020603050405020304" pitchFamily="18" charset="0"/>
              </a:rPr>
              <a:t> 8.</a:t>
            </a:r>
          </a:p>
        </p:txBody>
      </p:sp>
      <p:sp>
        <p:nvSpPr>
          <p:cNvPr id="12" name="TextBox 11">
            <a:extLst>
              <a:ext uri="{FF2B5EF4-FFF2-40B4-BE49-F238E27FC236}">
                <a16:creationId xmlns:a16="http://schemas.microsoft.com/office/drawing/2014/main" id="{3138B61B-3AAA-DE0F-A561-6DB28CAD93C3}"/>
              </a:ext>
            </a:extLst>
          </p:cNvPr>
          <p:cNvSpPr txBox="1"/>
          <p:nvPr/>
        </p:nvSpPr>
        <p:spPr>
          <a:xfrm>
            <a:off x="403121" y="3545828"/>
            <a:ext cx="11493909" cy="369332"/>
          </a:xfrm>
          <a:prstGeom prst="rect">
            <a:avLst/>
          </a:prstGeom>
          <a:noFill/>
        </p:spPr>
        <p:txBody>
          <a:bodyPr wrap="square">
            <a:spAutoFit/>
          </a:bodyPr>
          <a:lstStyle/>
          <a:p>
            <a:r>
              <a:rPr lang="ru-RU" sz="1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1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1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знайдемо</a:t>
            </a:r>
            <a:r>
              <a:rPr lang="ru-RU" sz="1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1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товари</a:t>
            </a:r>
            <a:r>
              <a:rPr lang="ru-RU" sz="1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1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назви</a:t>
            </a:r>
            <a:r>
              <a:rPr lang="ru-RU" sz="1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1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яких</a:t>
            </a:r>
            <a:r>
              <a:rPr lang="ru-RU" sz="1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1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містять</a:t>
            </a:r>
            <a:r>
              <a:rPr lang="ru-RU" sz="1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1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або</a:t>
            </a:r>
            <a:r>
              <a:rPr lang="ru-RU" sz="1800" b="0" i="0" dirty="0">
                <a:solidFill>
                  <a:srgbClr val="252525"/>
                </a:solidFill>
                <a:effectLst/>
                <a:highlight>
                  <a:srgbClr val="FFFFFF"/>
                </a:highlight>
                <a:latin typeface="Times New Roman" panose="02020603050405020304" pitchFamily="18" charset="0"/>
                <a:cs typeface="Times New Roman" panose="02020603050405020304" pitchFamily="18" charset="0"/>
              </a:rPr>
              <a:t> "Phone", </a:t>
            </a:r>
            <a:r>
              <a:rPr lang="ru-RU" sz="1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або</a:t>
            </a:r>
            <a:r>
              <a:rPr lang="ru-RU" sz="1800" b="0" i="0" dirty="0">
                <a:solidFill>
                  <a:srgbClr val="252525"/>
                </a:solidFill>
                <a:effectLst/>
                <a:highlight>
                  <a:srgbClr val="FFFFFF"/>
                </a:highlight>
                <a:latin typeface="Times New Roman" panose="02020603050405020304" pitchFamily="18" charset="0"/>
                <a:cs typeface="Times New Roman" panose="02020603050405020304" pitchFamily="18" charset="0"/>
              </a:rPr>
              <a:t> "Galaxy":</a:t>
            </a:r>
            <a:endParaRPr lang="uk-UA" sz="1800" dirty="0">
              <a:latin typeface="Times New Roman" panose="02020603050405020304" pitchFamily="18" charset="0"/>
              <a:cs typeface="Times New Roman" panose="02020603050405020304" pitchFamily="18" charset="0"/>
            </a:endParaRPr>
          </a:p>
        </p:txBody>
      </p:sp>
      <p:sp>
        <p:nvSpPr>
          <p:cNvPr id="13" name="Rectangle 2">
            <a:extLst>
              <a:ext uri="{FF2B5EF4-FFF2-40B4-BE49-F238E27FC236}">
                <a16:creationId xmlns:a16="http://schemas.microsoft.com/office/drawing/2014/main" id="{6892F5B2-CC68-B072-A513-DCEF98733875}"/>
              </a:ext>
            </a:extLst>
          </p:cNvPr>
          <p:cNvSpPr>
            <a:spLocks noChangeArrowheads="1"/>
          </p:cNvSpPr>
          <p:nvPr/>
        </p:nvSpPr>
        <p:spPr bwMode="auto">
          <a:xfrm>
            <a:off x="403121" y="3997245"/>
            <a:ext cx="493724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REGEXP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Phone|Galaxy</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15" name="Рисунок 14">
            <a:extLst>
              <a:ext uri="{FF2B5EF4-FFF2-40B4-BE49-F238E27FC236}">
                <a16:creationId xmlns:a16="http://schemas.microsoft.com/office/drawing/2014/main" id="{A9874F92-6A2D-7D2B-213E-8829076ECF50}"/>
              </a:ext>
            </a:extLst>
          </p:cNvPr>
          <p:cNvPicPr>
            <a:picLocks noChangeAspect="1"/>
          </p:cNvPicPr>
          <p:nvPr/>
        </p:nvPicPr>
        <p:blipFill>
          <a:blip r:embed="rId2"/>
          <a:stretch>
            <a:fillRect/>
          </a:stretch>
        </p:blipFill>
        <p:spPr>
          <a:xfrm>
            <a:off x="4146665" y="4571773"/>
            <a:ext cx="3898669" cy="2174556"/>
          </a:xfrm>
          <a:prstGeom prst="rect">
            <a:avLst/>
          </a:prstGeom>
        </p:spPr>
      </p:pic>
    </p:spTree>
    <p:extLst>
      <p:ext uri="{BB962C8B-B14F-4D97-AF65-F5344CB8AC3E}">
        <p14:creationId xmlns:p14="http://schemas.microsoft.com/office/powerpoint/2010/main" val="9936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F38867-7294-ED5E-4A1D-B940B72C007A}"/>
              </a:ext>
            </a:extLst>
          </p:cNvPr>
          <p:cNvSpPr>
            <a:spLocks noGrp="1"/>
          </p:cNvSpPr>
          <p:nvPr>
            <p:ph type="title"/>
          </p:nvPr>
        </p:nvSpPr>
        <p:spPr>
          <a:xfrm>
            <a:off x="0" y="0"/>
            <a:ext cx="12192000" cy="972934"/>
          </a:xfrm>
        </p:spPr>
        <p:txBody>
          <a:bodyPr>
            <a:normAutofit/>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Створення таблиць</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E8AF04B-0081-0A34-2BD2-2784052F85E8}"/>
              </a:ext>
            </a:extLst>
          </p:cNvPr>
          <p:cNvSpPr txBox="1"/>
          <p:nvPr/>
        </p:nvSpPr>
        <p:spPr>
          <a:xfrm>
            <a:off x="658761" y="863994"/>
            <a:ext cx="11110451" cy="1815882"/>
          </a:xfrm>
          <a:prstGeom prst="rect">
            <a:avLst/>
          </a:prstGeom>
          <a:noFill/>
        </p:spPr>
        <p:txBody>
          <a:bodyPr wrap="square">
            <a:spAutoFit/>
          </a:bodyPr>
          <a:lstStyle/>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Для створення таблиць використовується команда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CREATE TABLE.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Ця команда застосовує ряд операторів, які визначають стовпці таблиці та їх атрибути. Загальний формальний синтаксис команди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CREATE TABLE:</a:t>
            </a:r>
            <a:endParaRPr lang="uk-UA" sz="28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5D10BF31-F8E7-089B-6004-11DED5A18681}"/>
              </a:ext>
            </a:extLst>
          </p:cNvPr>
          <p:cNvSpPr>
            <a:spLocks noChangeArrowheads="1"/>
          </p:cNvSpPr>
          <p:nvPr/>
        </p:nvSpPr>
        <p:spPr bwMode="auto">
          <a:xfrm>
            <a:off x="737420" y="2679876"/>
            <a:ext cx="1176921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назва_таблиці</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(назва_стовпця1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тип_данних</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атрибути_стовпця1,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назва_стовпця2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тип_данних</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атрибути_стовпця2,</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назва_стовпц</a:t>
            </a:r>
            <a:r>
              <a:rPr lang="uk-UA" altLang="uk-UA" dirty="0" err="1">
                <a:solidFill>
                  <a:srgbClr val="000000"/>
                </a:solidFill>
                <a:highlight>
                  <a:srgbClr val="C0C0C0"/>
                </a:highlight>
                <a:latin typeface="Courier New" panose="02070309020205020404" pitchFamily="49" charset="0"/>
                <a:cs typeface="Courier New" panose="02070309020205020404" pitchFamily="49" charset="0"/>
              </a:rPr>
              <a:t>я</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N</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тип_данних</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атрибути_стовпцяN</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атрибути_рівня_таблиці</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4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C70B9763-8059-AD81-5908-B8FF3F581AB0}"/>
              </a:ext>
            </a:extLst>
          </p:cNvPr>
          <p:cNvSpPr txBox="1"/>
          <p:nvPr/>
        </p:nvSpPr>
        <p:spPr>
          <a:xfrm>
            <a:off x="658761" y="4796049"/>
            <a:ext cx="11110450" cy="1938992"/>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Після команди CREATE TABLE йде назва таблиці. Ім'я таблиці виконує роль її ідентифікатора у базі даних, тому має бути унікальним. Потім у дужках перераховуються назви стовпців, їх типи даних та атрибути. Наприкінці можна визначити атрибути для всієї таблиці. Атрибути стовпців та атрибути таблиці вказувати необов'язково.</a:t>
            </a:r>
          </a:p>
        </p:txBody>
      </p:sp>
    </p:spTree>
    <p:extLst>
      <p:ext uri="{BB962C8B-B14F-4D97-AF65-F5344CB8AC3E}">
        <p14:creationId xmlns:p14="http://schemas.microsoft.com/office/powerpoint/2010/main" val="10380763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7584CA67-DA6E-E203-346E-90825DA41BCB}"/>
              </a:ext>
            </a:extLst>
          </p:cNvPr>
          <p:cNvSpPr txBox="1">
            <a:spLocks/>
          </p:cNvSpPr>
          <p:nvPr/>
        </p:nvSpPr>
        <p:spPr>
          <a:xfrm>
            <a:off x="0" y="1"/>
            <a:ext cx="12192000" cy="481780"/>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latin typeface="Times New Roman" panose="02020603050405020304" pitchFamily="18" charset="0"/>
                <a:cs typeface="Times New Roman" panose="02020603050405020304" pitchFamily="18" charset="0"/>
              </a:rPr>
              <a:t>Оператор </a:t>
            </a:r>
            <a:r>
              <a:rPr lang="en-US" i="0" dirty="0">
                <a:solidFill>
                  <a:srgbClr val="000000"/>
                </a:solidFill>
                <a:effectLst/>
                <a:latin typeface="Times New Roman" panose="02020603050405020304" pitchFamily="18" charset="0"/>
                <a:cs typeface="Times New Roman" panose="02020603050405020304" pitchFamily="18" charset="0"/>
              </a:rPr>
              <a:t>IS NULL</a:t>
            </a:r>
          </a:p>
        </p:txBody>
      </p:sp>
      <p:sp>
        <p:nvSpPr>
          <p:cNvPr id="6" name="TextBox 5">
            <a:extLst>
              <a:ext uri="{FF2B5EF4-FFF2-40B4-BE49-F238E27FC236}">
                <a16:creationId xmlns:a16="http://schemas.microsoft.com/office/drawing/2014/main" id="{2F05AFCD-972D-A177-AD6D-44C3085129C7}"/>
              </a:ext>
            </a:extLst>
          </p:cNvPr>
          <p:cNvSpPr txBox="1"/>
          <p:nvPr/>
        </p:nvSpPr>
        <p:spPr>
          <a:xfrm>
            <a:off x="285135" y="576486"/>
            <a:ext cx="11484077" cy="461665"/>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Оператор IS NULL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дозволяє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вибрати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рядки,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мають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NULL:</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A920DE37-3C6F-6F1B-3E0A-E8F3BDF9BE73}"/>
              </a:ext>
            </a:extLst>
          </p:cNvPr>
          <p:cNvSpPr>
            <a:spLocks noChangeArrowheads="1"/>
          </p:cNvSpPr>
          <p:nvPr/>
        </p:nvSpPr>
        <p:spPr bwMode="auto">
          <a:xfrm>
            <a:off x="373626" y="1132856"/>
            <a:ext cx="333264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ProductCount IS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0FE7E875-BB5F-D3C5-6B83-696A73B7BA56}"/>
              </a:ext>
            </a:extLst>
          </p:cNvPr>
          <p:cNvSpPr txBox="1"/>
          <p:nvPr/>
        </p:nvSpPr>
        <p:spPr>
          <a:xfrm>
            <a:off x="285135" y="1720004"/>
            <a:ext cx="11484076"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допомогою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додавання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оператора NOT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навпаки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вибрати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рядки,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мають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NULL:</a:t>
            </a:r>
            <a:endParaRPr lang="uk-UA" sz="2400" dirty="0">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AF0EA771-ECD5-D5EB-5620-314B74E26CBB}"/>
              </a:ext>
            </a:extLst>
          </p:cNvPr>
          <p:cNvSpPr>
            <a:spLocks noChangeArrowheads="1"/>
          </p:cNvSpPr>
          <p:nvPr/>
        </p:nvSpPr>
        <p:spPr bwMode="auto">
          <a:xfrm>
            <a:off x="373626" y="2657580"/>
            <a:ext cx="382636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ProductCount IS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738228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4657D7-4A9B-A418-928D-02A71F22277D}"/>
              </a:ext>
            </a:extLst>
          </p:cNvPr>
          <p:cNvSpPr>
            <a:spLocks noGrp="1"/>
          </p:cNvSpPr>
          <p:nvPr>
            <p:ph type="title"/>
          </p:nvPr>
        </p:nvSpPr>
        <p:spPr>
          <a:xfrm>
            <a:off x="0" y="1"/>
            <a:ext cx="12192000" cy="681036"/>
          </a:xfrm>
        </p:spPr>
        <p:txBody>
          <a:bodyPr>
            <a:normAutofit fontScale="90000"/>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Сортування. </a:t>
            </a:r>
            <a:r>
              <a:rPr lang="en-US" i="0" dirty="0">
                <a:solidFill>
                  <a:srgbClr val="000000"/>
                </a:solidFill>
                <a:effectLst/>
                <a:latin typeface="Times New Roman" panose="02020603050405020304" pitchFamily="18" charset="0"/>
                <a:cs typeface="Times New Roman" panose="02020603050405020304" pitchFamily="18" charset="0"/>
              </a:rPr>
              <a:t>ORDER BY</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6401617-EA55-1E59-6D3D-6003D2334DA1}"/>
              </a:ext>
            </a:extLst>
          </p:cNvPr>
          <p:cNvSpPr txBox="1"/>
          <p:nvPr/>
        </p:nvSpPr>
        <p:spPr>
          <a:xfrm>
            <a:off x="216310" y="681037"/>
            <a:ext cx="11670890"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Оператор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ORDER BY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сортує значення по одному або кількох стовпцям. Наприклад, упорядкуємо вибірку з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Products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за стовпцем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Price:</a:t>
            </a:r>
            <a:endParaRPr lang="uk-UA" sz="24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73D94277-7274-78EE-9F62-1AB59136722D}"/>
              </a:ext>
            </a:extLst>
          </p:cNvPr>
          <p:cNvSpPr>
            <a:spLocks noChangeArrowheads="1"/>
          </p:cNvSpPr>
          <p:nvPr/>
        </p:nvSpPr>
        <p:spPr bwMode="auto">
          <a:xfrm>
            <a:off x="216310" y="1700627"/>
            <a:ext cx="271548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ORDER BY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8" name="Рисунок 7">
            <a:extLst>
              <a:ext uri="{FF2B5EF4-FFF2-40B4-BE49-F238E27FC236}">
                <a16:creationId xmlns:a16="http://schemas.microsoft.com/office/drawing/2014/main" id="{979178D9-B090-2D0B-D54E-05712E48821E}"/>
              </a:ext>
            </a:extLst>
          </p:cNvPr>
          <p:cNvPicPr>
            <a:picLocks noChangeAspect="1"/>
          </p:cNvPicPr>
          <p:nvPr/>
        </p:nvPicPr>
        <p:blipFill>
          <a:blip r:embed="rId2"/>
          <a:stretch>
            <a:fillRect/>
          </a:stretch>
        </p:blipFill>
        <p:spPr>
          <a:xfrm>
            <a:off x="216310" y="2381663"/>
            <a:ext cx="3810589" cy="2283268"/>
          </a:xfrm>
          <a:prstGeom prst="rect">
            <a:avLst/>
          </a:prstGeom>
        </p:spPr>
      </p:pic>
      <p:sp>
        <p:nvSpPr>
          <p:cNvPr id="10" name="TextBox 9">
            <a:extLst>
              <a:ext uri="{FF2B5EF4-FFF2-40B4-BE49-F238E27FC236}">
                <a16:creationId xmlns:a16="http://schemas.microsoft.com/office/drawing/2014/main" id="{611F9B96-FFEF-F0F2-8419-F2EF77E965CA}"/>
              </a:ext>
            </a:extLst>
          </p:cNvPr>
          <p:cNvSpPr txBox="1"/>
          <p:nvPr/>
        </p:nvSpPr>
        <p:spPr>
          <a:xfrm>
            <a:off x="4965291" y="1700627"/>
            <a:ext cx="6803922" cy="1200329"/>
          </a:xfrm>
          <a:prstGeom prst="rect">
            <a:avLst/>
          </a:prstGeom>
          <a:noFill/>
        </p:spPr>
        <p:txBody>
          <a:bodyPr wrap="square">
            <a:spAutoFit/>
          </a:bodyPr>
          <a:lstStyle/>
          <a:p>
            <a:r>
              <a:rPr lang="ru-RU" sz="2400" b="0" i="0" dirty="0">
                <a:solidFill>
                  <a:srgbClr val="252525"/>
                </a:solidFill>
                <a:effectLst/>
                <a:latin typeface="Times New Roman" panose="02020603050405020304" pitchFamily="18" charset="0"/>
                <a:cs typeface="Times New Roman" panose="02020603050405020304" pitchFamily="18" charset="0"/>
              </a:rPr>
              <a:t>Також </a:t>
            </a:r>
            <a:r>
              <a:rPr lang="ru-RU" sz="2400" b="0" i="0" dirty="0" err="1">
                <a:solidFill>
                  <a:srgbClr val="252525"/>
                </a:solidFill>
                <a:effectLst/>
                <a:latin typeface="Times New Roman" panose="02020603050405020304" pitchFamily="18" charset="0"/>
                <a:cs typeface="Times New Roman" panose="02020603050405020304" pitchFamily="18" charset="0"/>
              </a:rPr>
              <a:t>можна</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проводити</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впорядкування</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даних</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псевдоніму</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стовпця</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який</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визначається</a:t>
            </a:r>
            <a:r>
              <a:rPr lang="ru-RU" sz="2400" b="0" i="0" dirty="0">
                <a:solidFill>
                  <a:srgbClr val="252525"/>
                </a:solidFill>
                <a:effectLst/>
                <a:latin typeface="Times New Roman" panose="02020603050405020304" pitchFamily="18" charset="0"/>
                <a:cs typeface="Times New Roman" panose="02020603050405020304" pitchFamily="18" charset="0"/>
              </a:rPr>
              <a:t> за </a:t>
            </a:r>
            <a:r>
              <a:rPr lang="ru-RU" sz="2400" b="0" i="0" dirty="0" err="1">
                <a:solidFill>
                  <a:srgbClr val="252525"/>
                </a:solidFill>
                <a:effectLst/>
                <a:latin typeface="Times New Roman" panose="02020603050405020304" pitchFamily="18" charset="0"/>
                <a:cs typeface="Times New Roman" panose="02020603050405020304" pitchFamily="18" charset="0"/>
              </a:rPr>
              <a:t>допомогою</a:t>
            </a:r>
            <a:r>
              <a:rPr lang="ru-RU" sz="2400" b="0" i="0" dirty="0">
                <a:solidFill>
                  <a:srgbClr val="252525"/>
                </a:solidFill>
                <a:effectLst/>
                <a:latin typeface="Times New Roman" panose="02020603050405020304" pitchFamily="18" charset="0"/>
                <a:cs typeface="Times New Roman" panose="02020603050405020304" pitchFamily="18" charset="0"/>
              </a:rPr>
              <a:t> оператора AS:</a:t>
            </a:r>
            <a:endParaRPr lang="uk-UA" sz="2400" dirty="0">
              <a:latin typeface="Times New Roman" panose="02020603050405020304" pitchFamily="18" charset="0"/>
              <a:cs typeface="Times New Roman" panose="02020603050405020304" pitchFamily="18" charset="0"/>
            </a:endParaRPr>
          </a:p>
        </p:txBody>
      </p:sp>
      <p:sp>
        <p:nvSpPr>
          <p:cNvPr id="11" name="Rectangle 3">
            <a:extLst>
              <a:ext uri="{FF2B5EF4-FFF2-40B4-BE49-F238E27FC236}">
                <a16:creationId xmlns:a16="http://schemas.microsoft.com/office/drawing/2014/main" id="{18E4743B-57FA-62F5-53FE-FE01BF7E6621}"/>
              </a:ext>
            </a:extLst>
          </p:cNvPr>
          <p:cNvSpPr>
            <a:spLocks noChangeArrowheads="1"/>
          </p:cNvSpPr>
          <p:nvPr/>
        </p:nvSpPr>
        <p:spPr bwMode="auto">
          <a:xfrm>
            <a:off x="4965291" y="2900956"/>
            <a:ext cx="641842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ProductName, ProductCount * Price AS TotalSum</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ORDER BY TotalSum;</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13" name="Рисунок 12">
            <a:extLst>
              <a:ext uri="{FF2B5EF4-FFF2-40B4-BE49-F238E27FC236}">
                <a16:creationId xmlns:a16="http://schemas.microsoft.com/office/drawing/2014/main" id="{33FA824B-DD1D-EA75-8BB2-5628C846F8C8}"/>
              </a:ext>
            </a:extLst>
          </p:cNvPr>
          <p:cNvPicPr>
            <a:picLocks noChangeAspect="1"/>
          </p:cNvPicPr>
          <p:nvPr/>
        </p:nvPicPr>
        <p:blipFill>
          <a:blip r:embed="rId3"/>
          <a:stretch>
            <a:fillRect/>
          </a:stretch>
        </p:blipFill>
        <p:spPr>
          <a:xfrm>
            <a:off x="7353969" y="3270288"/>
            <a:ext cx="4222495" cy="2041966"/>
          </a:xfrm>
          <a:prstGeom prst="rect">
            <a:avLst/>
          </a:prstGeom>
        </p:spPr>
      </p:pic>
      <p:sp>
        <p:nvSpPr>
          <p:cNvPr id="15" name="TextBox 14">
            <a:extLst>
              <a:ext uri="{FF2B5EF4-FFF2-40B4-BE49-F238E27FC236}">
                <a16:creationId xmlns:a16="http://schemas.microsoft.com/office/drawing/2014/main" id="{7355FDBC-FEE6-0766-04D6-EFE9CA5CA365}"/>
              </a:ext>
            </a:extLst>
          </p:cNvPr>
          <p:cNvSpPr txBox="1"/>
          <p:nvPr/>
        </p:nvSpPr>
        <p:spPr>
          <a:xfrm>
            <a:off x="216310" y="4741874"/>
            <a:ext cx="7049729"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Як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критерій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сортування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також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використовувати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складно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вираз</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основі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16" name="Rectangle 4">
            <a:extLst>
              <a:ext uri="{FF2B5EF4-FFF2-40B4-BE49-F238E27FC236}">
                <a16:creationId xmlns:a16="http://schemas.microsoft.com/office/drawing/2014/main" id="{48A7838F-4C0B-078F-387D-640EEEB5A51B}"/>
              </a:ext>
            </a:extLst>
          </p:cNvPr>
          <p:cNvSpPr>
            <a:spLocks noChangeArrowheads="1"/>
          </p:cNvSpPr>
          <p:nvPr/>
        </p:nvSpPr>
        <p:spPr bwMode="auto">
          <a:xfrm>
            <a:off x="216310" y="5649814"/>
            <a:ext cx="481381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ProductName, Price, ProductCount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ORDER BY ProductCount * Price;</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535037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47D190-7BDB-F3EC-4709-DEA1AE78A9D9}"/>
              </a:ext>
            </a:extLst>
          </p:cNvPr>
          <p:cNvSpPr>
            <a:spLocks noGrp="1"/>
          </p:cNvSpPr>
          <p:nvPr>
            <p:ph type="title"/>
          </p:nvPr>
        </p:nvSpPr>
        <p:spPr>
          <a:xfrm>
            <a:off x="0" y="1"/>
            <a:ext cx="12192000" cy="609599"/>
          </a:xfrm>
        </p:spPr>
        <p:txBody>
          <a:bodyPr>
            <a:normAutofit fontScale="90000"/>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Сортування за зменшенням</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8C38BFE-9AD2-5196-9ABB-70E88F348CEF}"/>
              </a:ext>
            </a:extLst>
          </p:cNvPr>
          <p:cNvSpPr txBox="1"/>
          <p:nvPr/>
        </p:nvSpPr>
        <p:spPr>
          <a:xfrm>
            <a:off x="255638" y="609600"/>
            <a:ext cx="11474245"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умовчанням</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сортуються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зростанням</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проте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допомогою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оператора DESC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встановити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сортування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спаданням</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E14E6FC3-4415-7A66-2646-CF35B1A47C89}"/>
              </a:ext>
            </a:extLst>
          </p:cNvPr>
          <p:cNvSpPr>
            <a:spLocks noChangeArrowheads="1"/>
          </p:cNvSpPr>
          <p:nvPr/>
        </p:nvSpPr>
        <p:spPr bwMode="auto">
          <a:xfrm>
            <a:off x="363794" y="1589746"/>
            <a:ext cx="3949799"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ORDER BY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DESC;</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8" name="Рисунок 7">
            <a:extLst>
              <a:ext uri="{FF2B5EF4-FFF2-40B4-BE49-F238E27FC236}">
                <a16:creationId xmlns:a16="http://schemas.microsoft.com/office/drawing/2014/main" id="{FA7F6542-04B0-0FD5-1CFB-A7C3A024BC13}"/>
              </a:ext>
            </a:extLst>
          </p:cNvPr>
          <p:cNvPicPr>
            <a:picLocks noChangeAspect="1"/>
          </p:cNvPicPr>
          <p:nvPr/>
        </p:nvPicPr>
        <p:blipFill>
          <a:blip r:embed="rId2"/>
          <a:stretch>
            <a:fillRect/>
          </a:stretch>
        </p:blipFill>
        <p:spPr>
          <a:xfrm>
            <a:off x="7383564" y="1293556"/>
            <a:ext cx="3933825" cy="2933700"/>
          </a:xfrm>
          <a:prstGeom prst="rect">
            <a:avLst/>
          </a:prstGeom>
        </p:spPr>
      </p:pic>
      <p:sp>
        <p:nvSpPr>
          <p:cNvPr id="12" name="TextBox 11">
            <a:extLst>
              <a:ext uri="{FF2B5EF4-FFF2-40B4-BE49-F238E27FC236}">
                <a16:creationId xmlns:a16="http://schemas.microsoft.com/office/drawing/2014/main" id="{EDD7F9BC-1A45-715D-2E90-0D07C1DCF3EA}"/>
              </a:ext>
            </a:extLst>
          </p:cNvPr>
          <p:cNvSpPr txBox="1"/>
          <p:nvPr/>
        </p:nvSpPr>
        <p:spPr>
          <a:xfrm>
            <a:off x="255638" y="2946060"/>
            <a:ext cx="6715432" cy="1200329"/>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За замовчуванням замість DESC використовується оператор ASC, який сортує за зростанням:</a:t>
            </a:r>
          </a:p>
        </p:txBody>
      </p:sp>
      <p:sp>
        <p:nvSpPr>
          <p:cNvPr id="13" name="Rectangle 3">
            <a:extLst>
              <a:ext uri="{FF2B5EF4-FFF2-40B4-BE49-F238E27FC236}">
                <a16:creationId xmlns:a16="http://schemas.microsoft.com/office/drawing/2014/main" id="{B15FB980-97B3-C1C4-4050-26289FA1056B}"/>
              </a:ext>
            </a:extLst>
          </p:cNvPr>
          <p:cNvSpPr>
            <a:spLocks noChangeArrowheads="1"/>
          </p:cNvSpPr>
          <p:nvPr/>
        </p:nvSpPr>
        <p:spPr bwMode="auto">
          <a:xfrm>
            <a:off x="363793" y="4266585"/>
            <a:ext cx="3949799"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ProductName, ProductCount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ORDER BY ProductCount ASC;</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544132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E65B72-5EA7-DF1C-9EBD-FA1BA8EDD862}"/>
              </a:ext>
            </a:extLst>
          </p:cNvPr>
          <p:cNvSpPr>
            <a:spLocks noGrp="1"/>
          </p:cNvSpPr>
          <p:nvPr>
            <p:ph type="title"/>
          </p:nvPr>
        </p:nvSpPr>
        <p:spPr>
          <a:xfrm>
            <a:off x="0" y="1"/>
            <a:ext cx="12192000" cy="681036"/>
          </a:xfrm>
        </p:spPr>
        <p:txBody>
          <a:bodyPr>
            <a:normAutofit fontScale="90000"/>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Сортування кількома стовпцями</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F85E1D4-95F4-70AB-1896-5BB0C49D3B52}"/>
              </a:ext>
            </a:extLst>
          </p:cNvPr>
          <p:cNvSpPr txBox="1"/>
          <p:nvPr/>
        </p:nvSpPr>
        <p:spPr>
          <a:xfrm>
            <a:off x="452283" y="681037"/>
            <a:ext cx="11316929"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При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сортуванні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відразу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кількома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стовпцями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вказуються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через кому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після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оператора ORDER BY:</a:t>
            </a:r>
            <a:endParaRPr lang="uk-UA" sz="24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2D6F6383-33BC-7EA0-C8C1-7508F80C4255}"/>
              </a:ext>
            </a:extLst>
          </p:cNvPr>
          <p:cNvSpPr>
            <a:spLocks noChangeArrowheads="1"/>
          </p:cNvSpPr>
          <p:nvPr/>
        </p:nvSpPr>
        <p:spPr bwMode="auto">
          <a:xfrm>
            <a:off x="530942" y="1563806"/>
            <a:ext cx="481381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ProductName, Price, Manufacturer</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ORDER BY Manufacturer, ProductName;</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747F0379-5D98-9ED5-4FA3-6765945CB0EC}"/>
              </a:ext>
            </a:extLst>
          </p:cNvPr>
          <p:cNvSpPr txBox="1"/>
          <p:nvPr/>
        </p:nvSpPr>
        <p:spPr>
          <a:xfrm>
            <a:off x="530942" y="2354242"/>
            <a:ext cx="11238270" cy="1938992"/>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Тут рядки спочатку сортуються за стовпцем </a:t>
            </a:r>
            <a:r>
              <a:rPr lang="uk-UA" sz="2400" dirty="0" err="1">
                <a:latin typeface="Times New Roman" panose="02020603050405020304" pitchFamily="18" charset="0"/>
                <a:cs typeface="Times New Roman" panose="02020603050405020304" pitchFamily="18" charset="0"/>
              </a:rPr>
              <a:t>Manufacturer</a:t>
            </a:r>
            <a:r>
              <a:rPr lang="uk-UA" sz="2400" dirty="0">
                <a:latin typeface="Times New Roman" panose="02020603050405020304" pitchFamily="18" charset="0"/>
                <a:cs typeface="Times New Roman" panose="02020603050405020304" pitchFamily="18" charset="0"/>
              </a:rPr>
              <a:t> за зростанням. Потім, якщо є два рядки, в яких стовпець </a:t>
            </a:r>
            <a:r>
              <a:rPr lang="uk-UA" sz="2400" dirty="0" err="1">
                <a:latin typeface="Times New Roman" panose="02020603050405020304" pitchFamily="18" charset="0"/>
                <a:cs typeface="Times New Roman" panose="02020603050405020304" pitchFamily="18" charset="0"/>
              </a:rPr>
              <a:t>Manufacturer</a:t>
            </a:r>
            <a:r>
              <a:rPr lang="uk-UA" sz="2400" dirty="0">
                <a:latin typeface="Times New Roman" panose="02020603050405020304" pitchFamily="18" charset="0"/>
                <a:cs typeface="Times New Roman" panose="02020603050405020304" pitchFamily="18" charset="0"/>
              </a:rPr>
              <a:t> має однакове значення, то вони сортуються за стовпцем </a:t>
            </a:r>
            <a:r>
              <a:rPr lang="uk-UA" sz="2400" dirty="0" err="1">
                <a:latin typeface="Times New Roman" panose="02020603050405020304" pitchFamily="18" charset="0"/>
                <a:cs typeface="Times New Roman" panose="02020603050405020304" pitchFamily="18" charset="0"/>
              </a:rPr>
              <a:t>ProductName</a:t>
            </a:r>
            <a:r>
              <a:rPr lang="uk-UA" sz="2400" dirty="0">
                <a:latin typeface="Times New Roman" panose="02020603050405020304" pitchFamily="18" charset="0"/>
                <a:cs typeface="Times New Roman" panose="02020603050405020304" pitchFamily="18" charset="0"/>
              </a:rPr>
              <a:t> також за зростанням. Але знову ж таки за допомогою ASC і DESC можна окремо для різних стовпців визначити сортування за зростанням та зменшенням:</a:t>
            </a:r>
          </a:p>
        </p:txBody>
      </p:sp>
      <p:sp>
        <p:nvSpPr>
          <p:cNvPr id="9" name="Rectangle 3">
            <a:extLst>
              <a:ext uri="{FF2B5EF4-FFF2-40B4-BE49-F238E27FC236}">
                <a16:creationId xmlns:a16="http://schemas.microsoft.com/office/drawing/2014/main" id="{24EE60A5-5BE9-942B-5FCB-E11765E1BE61}"/>
              </a:ext>
            </a:extLst>
          </p:cNvPr>
          <p:cNvSpPr>
            <a:spLocks noChangeArrowheads="1"/>
          </p:cNvSpPr>
          <p:nvPr/>
        </p:nvSpPr>
        <p:spPr bwMode="auto">
          <a:xfrm>
            <a:off x="530942" y="4293234"/>
            <a:ext cx="543097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ORDER BY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ASC,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DESC;</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11" name="Рисунок 10">
            <a:extLst>
              <a:ext uri="{FF2B5EF4-FFF2-40B4-BE49-F238E27FC236}">
                <a16:creationId xmlns:a16="http://schemas.microsoft.com/office/drawing/2014/main" id="{DC741325-E555-4D41-CA20-0617696E11BE}"/>
              </a:ext>
            </a:extLst>
          </p:cNvPr>
          <p:cNvPicPr>
            <a:picLocks noChangeAspect="1"/>
          </p:cNvPicPr>
          <p:nvPr/>
        </p:nvPicPr>
        <p:blipFill>
          <a:blip r:embed="rId2"/>
          <a:stretch>
            <a:fillRect/>
          </a:stretch>
        </p:blipFill>
        <p:spPr>
          <a:xfrm>
            <a:off x="7354529" y="4108720"/>
            <a:ext cx="4306529" cy="2604755"/>
          </a:xfrm>
          <a:prstGeom prst="rect">
            <a:avLst/>
          </a:prstGeom>
        </p:spPr>
      </p:pic>
    </p:spTree>
    <p:extLst>
      <p:ext uri="{BB962C8B-B14F-4D97-AF65-F5344CB8AC3E}">
        <p14:creationId xmlns:p14="http://schemas.microsoft.com/office/powerpoint/2010/main" val="22697408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05A16F-9049-D578-E13A-BAA5E3B7B8F3}"/>
              </a:ext>
            </a:extLst>
          </p:cNvPr>
          <p:cNvSpPr>
            <a:spLocks noGrp="1"/>
          </p:cNvSpPr>
          <p:nvPr>
            <p:ph type="title"/>
          </p:nvPr>
        </p:nvSpPr>
        <p:spPr>
          <a:xfrm>
            <a:off x="0" y="1"/>
            <a:ext cx="12192000" cy="681036"/>
          </a:xfrm>
        </p:spPr>
        <p:txBody>
          <a:bodyPr>
            <a:normAutofit fontScale="90000"/>
          </a:bodyPr>
          <a:lstStyle/>
          <a:p>
            <a:pPr algn="ctr"/>
            <a:r>
              <a:rPr lang="ru-RU" b="0" i="0" dirty="0" err="1">
                <a:solidFill>
                  <a:srgbClr val="252525"/>
                </a:solidFill>
                <a:effectLst/>
                <a:latin typeface="Times New Roman" panose="02020603050405020304" pitchFamily="18" charset="0"/>
                <a:cs typeface="Times New Roman" panose="02020603050405020304" pitchFamily="18" charset="0"/>
              </a:rPr>
              <a:t>Отримання</a:t>
            </a:r>
            <a:r>
              <a:rPr lang="ru-RU" b="0" i="0" dirty="0">
                <a:solidFill>
                  <a:srgbClr val="252525"/>
                </a:solidFill>
                <a:effectLst/>
                <a:latin typeface="Times New Roman" panose="02020603050405020304" pitchFamily="18" charset="0"/>
                <a:cs typeface="Times New Roman" panose="02020603050405020304" pitchFamily="18" charset="0"/>
              </a:rPr>
              <a:t> </a:t>
            </a:r>
            <a:r>
              <a:rPr lang="ru-RU" b="0" i="0" dirty="0" err="1">
                <a:solidFill>
                  <a:srgbClr val="252525"/>
                </a:solidFill>
                <a:effectLst/>
                <a:latin typeface="Times New Roman" panose="02020603050405020304" pitchFamily="18" charset="0"/>
                <a:cs typeface="Times New Roman" panose="02020603050405020304" pitchFamily="18" charset="0"/>
              </a:rPr>
              <a:t>діапазону</a:t>
            </a:r>
            <a:r>
              <a:rPr lang="ru-RU" b="0" i="0" dirty="0">
                <a:solidFill>
                  <a:srgbClr val="252525"/>
                </a:solidFill>
                <a:effectLst/>
                <a:latin typeface="Times New Roman" panose="02020603050405020304" pitchFamily="18" charset="0"/>
                <a:cs typeface="Times New Roman" panose="02020603050405020304" pitchFamily="18" charset="0"/>
              </a:rPr>
              <a:t> </a:t>
            </a:r>
            <a:r>
              <a:rPr lang="ru-RU" b="0" i="0" dirty="0" err="1">
                <a:solidFill>
                  <a:srgbClr val="252525"/>
                </a:solidFill>
                <a:effectLst/>
                <a:latin typeface="Times New Roman" panose="02020603050405020304" pitchFamily="18" charset="0"/>
                <a:cs typeface="Times New Roman" panose="02020603050405020304" pitchFamily="18" charset="0"/>
              </a:rPr>
              <a:t>рядків</a:t>
            </a:r>
            <a:r>
              <a:rPr lang="ru-RU" b="0" i="0" dirty="0">
                <a:solidFill>
                  <a:srgbClr val="252525"/>
                </a:solidFill>
                <a:effectLst/>
                <a:latin typeface="Times New Roman" panose="02020603050405020304" pitchFamily="18" charset="0"/>
                <a:cs typeface="Times New Roman" panose="02020603050405020304" pitchFamily="18" charset="0"/>
              </a:rPr>
              <a:t>. Оператор LIMIT</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E330BE4-76D7-9FCC-70AA-597F77E70D96}"/>
              </a:ext>
            </a:extLst>
          </p:cNvPr>
          <p:cNvSpPr txBox="1"/>
          <p:nvPr/>
        </p:nvSpPr>
        <p:spPr>
          <a:xfrm>
            <a:off x="226141" y="681037"/>
            <a:ext cx="11680724" cy="461665"/>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Оператор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LIMIT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дозволяє витягти певну кількість рядків і має наступний синтаксис:</a:t>
            </a:r>
            <a:endParaRPr lang="uk-UA"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184A9BF-3C60-EC51-A26F-E2D15B8BB22D}"/>
              </a:ext>
            </a:extLst>
          </p:cNvPr>
          <p:cNvSpPr txBox="1"/>
          <p:nvPr/>
        </p:nvSpPr>
        <p:spPr>
          <a:xfrm>
            <a:off x="226141" y="1177407"/>
            <a:ext cx="6096000" cy="369332"/>
          </a:xfrm>
          <a:prstGeom prst="rect">
            <a:avLst/>
          </a:prstGeom>
          <a:noFill/>
        </p:spPr>
        <p:txBody>
          <a:bodyPr wrap="square">
            <a:spAutoFit/>
          </a:bodyPr>
          <a:lstStyle/>
          <a:p>
            <a:r>
              <a:rPr lang="en-US" b="0" i="0" dirty="0">
                <a:solidFill>
                  <a:srgbClr val="000000"/>
                </a:solidFill>
                <a:effectLst/>
                <a:highlight>
                  <a:srgbClr val="C0C0C0"/>
                </a:highlight>
                <a:latin typeface="Courier New" panose="02070309020205020404" pitchFamily="49" charset="0"/>
                <a:cs typeface="Courier New" panose="02070309020205020404" pitchFamily="49" charset="0"/>
              </a:rPr>
              <a:t>LIMIT [offset,] </a:t>
            </a:r>
            <a:r>
              <a:rPr lang="en-US" b="0" i="0" dirty="0" err="1">
                <a:solidFill>
                  <a:srgbClr val="000000"/>
                </a:solidFill>
                <a:effectLst/>
                <a:highlight>
                  <a:srgbClr val="C0C0C0"/>
                </a:highlight>
                <a:latin typeface="Courier New" panose="02070309020205020404" pitchFamily="49" charset="0"/>
                <a:cs typeface="Courier New" panose="02070309020205020404" pitchFamily="49" charset="0"/>
              </a:rPr>
              <a:t>rowcount</a:t>
            </a:r>
            <a:endParaRPr lang="uk-UA" dirty="0">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3EF7E43F-08C6-EA96-3620-0B134084B6ED}"/>
              </a:ext>
            </a:extLst>
          </p:cNvPr>
          <p:cNvSpPr txBox="1"/>
          <p:nvPr/>
        </p:nvSpPr>
        <p:spPr>
          <a:xfrm>
            <a:off x="226140" y="1546739"/>
            <a:ext cx="11680723" cy="1569660"/>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Якщо оператору LIMIT передається один параметр, він вказує на кількість рядків, що виймаються. Якщо передається два параметри, перший параметр встановлює зміщення щодо початку, тобто скільки рядків потрібно пропустити, а другий параметр також вказує на кількість рядків, що витягуються. Наприклад, виберемо перші три рядки:</a:t>
            </a:r>
          </a:p>
        </p:txBody>
      </p:sp>
      <p:sp>
        <p:nvSpPr>
          <p:cNvPr id="10" name="Rectangle 2">
            <a:extLst>
              <a:ext uri="{FF2B5EF4-FFF2-40B4-BE49-F238E27FC236}">
                <a16:creationId xmlns:a16="http://schemas.microsoft.com/office/drawing/2014/main" id="{51F6A874-52FF-6B17-F483-307A2704F626}"/>
              </a:ext>
            </a:extLst>
          </p:cNvPr>
          <p:cNvSpPr>
            <a:spLocks noChangeArrowheads="1"/>
          </p:cNvSpPr>
          <p:nvPr/>
        </p:nvSpPr>
        <p:spPr bwMode="auto">
          <a:xfrm>
            <a:off x="285137" y="3116399"/>
            <a:ext cx="271548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LIMIT 3;</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12" name="Рисунок 11">
            <a:extLst>
              <a:ext uri="{FF2B5EF4-FFF2-40B4-BE49-F238E27FC236}">
                <a16:creationId xmlns:a16="http://schemas.microsoft.com/office/drawing/2014/main" id="{14AA5177-54B4-A3FF-FFC1-E086370559DE}"/>
              </a:ext>
            </a:extLst>
          </p:cNvPr>
          <p:cNvPicPr>
            <a:picLocks noChangeAspect="1"/>
          </p:cNvPicPr>
          <p:nvPr/>
        </p:nvPicPr>
        <p:blipFill>
          <a:blip r:embed="rId2"/>
          <a:stretch>
            <a:fillRect/>
          </a:stretch>
        </p:blipFill>
        <p:spPr>
          <a:xfrm>
            <a:off x="285137" y="3902152"/>
            <a:ext cx="4188540" cy="2408860"/>
          </a:xfrm>
          <a:prstGeom prst="rect">
            <a:avLst/>
          </a:prstGeom>
        </p:spPr>
      </p:pic>
      <p:sp>
        <p:nvSpPr>
          <p:cNvPr id="16" name="TextBox 15">
            <a:extLst>
              <a:ext uri="{FF2B5EF4-FFF2-40B4-BE49-F238E27FC236}">
                <a16:creationId xmlns:a16="http://schemas.microsoft.com/office/drawing/2014/main" id="{7BCCBA80-B09A-F7C3-C0D9-C159C5962DE5}"/>
              </a:ext>
            </a:extLst>
          </p:cNvPr>
          <p:cNvSpPr txBox="1"/>
          <p:nvPr/>
        </p:nvSpPr>
        <p:spPr>
          <a:xfrm>
            <a:off x="4984953" y="3255821"/>
            <a:ext cx="6921909"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Тепер</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використовуємо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другий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параметр і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вкажемо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усунення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якою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відбуватися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вибірка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17" name="Rectangle 3">
            <a:extLst>
              <a:ext uri="{FF2B5EF4-FFF2-40B4-BE49-F238E27FC236}">
                <a16:creationId xmlns:a16="http://schemas.microsoft.com/office/drawing/2014/main" id="{FDD77C32-A365-294B-F830-C15BCA3FB1A2}"/>
              </a:ext>
            </a:extLst>
          </p:cNvPr>
          <p:cNvSpPr>
            <a:spLocks noChangeArrowheads="1"/>
          </p:cNvSpPr>
          <p:nvPr/>
        </p:nvSpPr>
        <p:spPr bwMode="auto">
          <a:xfrm>
            <a:off x="4984953" y="4226240"/>
            <a:ext cx="271548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LIMIT 2, 3;</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19" name="Рисунок 18">
            <a:extLst>
              <a:ext uri="{FF2B5EF4-FFF2-40B4-BE49-F238E27FC236}">
                <a16:creationId xmlns:a16="http://schemas.microsoft.com/office/drawing/2014/main" id="{1B0F15B8-D1CA-40CC-AB53-688BCE349CAF}"/>
              </a:ext>
            </a:extLst>
          </p:cNvPr>
          <p:cNvPicPr>
            <a:picLocks noChangeAspect="1"/>
          </p:cNvPicPr>
          <p:nvPr/>
        </p:nvPicPr>
        <p:blipFill>
          <a:blip r:embed="rId3"/>
          <a:stretch>
            <a:fillRect/>
          </a:stretch>
        </p:blipFill>
        <p:spPr>
          <a:xfrm>
            <a:off x="8032956" y="4160987"/>
            <a:ext cx="3437294" cy="2030469"/>
          </a:xfrm>
          <a:prstGeom prst="rect">
            <a:avLst/>
          </a:prstGeom>
        </p:spPr>
      </p:pic>
    </p:spTree>
    <p:extLst>
      <p:ext uri="{BB962C8B-B14F-4D97-AF65-F5344CB8AC3E}">
        <p14:creationId xmlns:p14="http://schemas.microsoft.com/office/powerpoint/2010/main" val="30795720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29CF96-0FF0-C29A-66AA-4CE3D2D4BD50}"/>
              </a:ext>
            </a:extLst>
          </p:cNvPr>
          <p:cNvSpPr>
            <a:spLocks noGrp="1"/>
          </p:cNvSpPr>
          <p:nvPr>
            <p:ph type="title"/>
          </p:nvPr>
        </p:nvSpPr>
        <p:spPr>
          <a:xfrm>
            <a:off x="0" y="1"/>
            <a:ext cx="12192000" cy="681036"/>
          </a:xfrm>
        </p:spPr>
        <p:txBody>
          <a:bodyPr>
            <a:normAutofit fontScale="90000"/>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Агрегатні функції</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4D43FE9-FE6A-769C-E84D-CF988E222E17}"/>
              </a:ext>
            </a:extLst>
          </p:cNvPr>
          <p:cNvSpPr txBox="1"/>
          <p:nvPr/>
        </p:nvSpPr>
        <p:spPr>
          <a:xfrm>
            <a:off x="383457" y="566312"/>
            <a:ext cx="11474245" cy="6001643"/>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Агрегатні функції обчислюють деякі скалярні значення набору рядків. У </a:t>
            </a:r>
            <a:r>
              <a:rPr lang="uk-UA" sz="2400" dirty="0" err="1">
                <a:latin typeface="Times New Roman" panose="02020603050405020304" pitchFamily="18" charset="0"/>
                <a:cs typeface="Times New Roman" panose="02020603050405020304" pitchFamily="18" charset="0"/>
              </a:rPr>
              <a:t>MySQL</a:t>
            </a:r>
            <a:r>
              <a:rPr lang="uk-UA" sz="2400" dirty="0">
                <a:latin typeface="Times New Roman" panose="02020603050405020304" pitchFamily="18" charset="0"/>
                <a:cs typeface="Times New Roman" panose="02020603050405020304" pitchFamily="18" charset="0"/>
              </a:rPr>
              <a:t> є такі агрегатні функції: </a:t>
            </a:r>
          </a:p>
          <a:p>
            <a:r>
              <a:rPr lang="uk-UA" sz="2400" dirty="0">
                <a:latin typeface="Times New Roman" panose="02020603050405020304" pitchFamily="18" charset="0"/>
                <a:cs typeface="Times New Roman" panose="02020603050405020304" pitchFamily="18" charset="0"/>
              </a:rPr>
              <a:t>AVG: обчислює середнє значення </a:t>
            </a:r>
          </a:p>
          <a:p>
            <a:r>
              <a:rPr lang="uk-UA" sz="2400" dirty="0">
                <a:latin typeface="Times New Roman" panose="02020603050405020304" pitchFamily="18" charset="0"/>
                <a:cs typeface="Times New Roman" panose="02020603050405020304" pitchFamily="18" charset="0"/>
              </a:rPr>
              <a:t>SUM: обчислює суму значень </a:t>
            </a:r>
          </a:p>
          <a:p>
            <a:r>
              <a:rPr lang="uk-UA" sz="2400" dirty="0">
                <a:latin typeface="Times New Roman" panose="02020603050405020304" pitchFamily="18" charset="0"/>
                <a:cs typeface="Times New Roman" panose="02020603050405020304" pitchFamily="18" charset="0"/>
              </a:rPr>
              <a:t>MIN: обчислює найменше значення </a:t>
            </a:r>
          </a:p>
          <a:p>
            <a:r>
              <a:rPr lang="uk-UA" sz="2400" dirty="0">
                <a:latin typeface="Times New Roman" panose="02020603050405020304" pitchFamily="18" charset="0"/>
                <a:cs typeface="Times New Roman" panose="02020603050405020304" pitchFamily="18" charset="0"/>
              </a:rPr>
              <a:t>MAX: обчислює найбільше значення </a:t>
            </a:r>
          </a:p>
          <a:p>
            <a:r>
              <a:rPr lang="uk-UA" sz="2400" dirty="0">
                <a:latin typeface="Times New Roman" panose="02020603050405020304" pitchFamily="18" charset="0"/>
                <a:cs typeface="Times New Roman" panose="02020603050405020304" pitchFamily="18" charset="0"/>
              </a:rPr>
              <a:t>COUNT: обчислює кількість рядків у запиті </a:t>
            </a:r>
          </a:p>
          <a:p>
            <a:endParaRPr lang="uk-UA" sz="2400" dirty="0">
              <a:latin typeface="Times New Roman" panose="02020603050405020304" pitchFamily="18" charset="0"/>
              <a:cs typeface="Times New Roman" panose="02020603050405020304" pitchFamily="18" charset="0"/>
            </a:endParaRPr>
          </a:p>
          <a:p>
            <a:r>
              <a:rPr lang="uk-UA" sz="2400" dirty="0">
                <a:latin typeface="Times New Roman" panose="02020603050405020304" pitchFamily="18" charset="0"/>
                <a:cs typeface="Times New Roman" panose="02020603050405020304" pitchFamily="18" charset="0"/>
              </a:rPr>
              <a:t>Усі агрегатні функції приймають як параметр вираз, що становить критерій визначення значень. Найчастіше, як вираз виступає назва стовпця, над значеннями якого треба проводити обчислення. </a:t>
            </a:r>
          </a:p>
          <a:p>
            <a:r>
              <a:rPr lang="uk-UA" sz="2400" dirty="0">
                <a:latin typeface="Times New Roman" panose="02020603050405020304" pitchFamily="18" charset="0"/>
                <a:cs typeface="Times New Roman" panose="02020603050405020304" pitchFamily="18" charset="0"/>
              </a:rPr>
              <a:t>Вирази у функціях AVG та SUM мають числове значення (наприклад, стовпець, який зберігає числові значення). </a:t>
            </a:r>
          </a:p>
          <a:p>
            <a:r>
              <a:rPr lang="uk-UA" sz="2400" dirty="0">
                <a:latin typeface="Times New Roman" panose="02020603050405020304" pitchFamily="18" charset="0"/>
                <a:cs typeface="Times New Roman" panose="02020603050405020304" pitchFamily="18" charset="0"/>
              </a:rPr>
              <a:t>Вираз у функціях MIN, MAX та COUNT може представляти числове чи рядкове значення чи дату.</a:t>
            </a:r>
          </a:p>
          <a:p>
            <a:r>
              <a:rPr lang="uk-UA" sz="2400" dirty="0">
                <a:latin typeface="Times New Roman" panose="02020603050405020304" pitchFamily="18" charset="0"/>
                <a:cs typeface="Times New Roman" panose="02020603050405020304" pitchFamily="18" charset="0"/>
              </a:rPr>
              <a:t>Усі агрегатні функції крім COUNT(*) ігнорують значення NULL.</a:t>
            </a:r>
          </a:p>
        </p:txBody>
      </p:sp>
    </p:spTree>
    <p:extLst>
      <p:ext uri="{BB962C8B-B14F-4D97-AF65-F5344CB8AC3E}">
        <p14:creationId xmlns:p14="http://schemas.microsoft.com/office/powerpoint/2010/main" val="8281206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63953AFA-5BDC-C09F-E521-2451384C892F}"/>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Агрегатні функції. </a:t>
            </a:r>
            <a:r>
              <a:rPr lang="en-US" dirty="0">
                <a:solidFill>
                  <a:srgbClr val="252525"/>
                </a:solidFill>
                <a:highlight>
                  <a:srgbClr val="FFFFFF"/>
                </a:highlight>
                <a:latin typeface="Times New Roman" panose="02020603050405020304" pitchFamily="18" charset="0"/>
                <a:cs typeface="Times New Roman" panose="02020603050405020304" pitchFamily="18" charset="0"/>
              </a:rPr>
              <a:t>AVG</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277FEE9-0A51-6B82-1FD4-C6CB2F2C62A2}"/>
              </a:ext>
            </a:extLst>
          </p:cNvPr>
          <p:cNvSpPr txBox="1"/>
          <p:nvPr/>
        </p:nvSpPr>
        <p:spPr>
          <a:xfrm>
            <a:off x="294968" y="681037"/>
            <a:ext cx="11503742"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Функція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Avg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повертає середнє значення діапазону значень стовпця таблиці. Наприклад, нехай є така таблиця товарів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Products:</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6E1EF9D6-AF1E-20DF-BA43-C6179DA8F197}"/>
              </a:ext>
            </a:extLst>
          </p:cNvPr>
          <p:cNvSpPr>
            <a:spLocks noChangeArrowheads="1"/>
          </p:cNvSpPr>
          <p:nvPr/>
        </p:nvSpPr>
        <p:spPr bwMode="auto">
          <a:xfrm>
            <a:off x="393290" y="1512034"/>
            <a:ext cx="8516755"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 AUTO_INCREMENT PRIMARY KEY,</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ProductName VARCHAR(30)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Manufacturer VARCHAR(20)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ProductCount INT DEFAULT 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Price DECIMAL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INSERT INTO Products(ProductName, Manufacturer, ProductCount, Price) </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VALUES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('iPhone X', 'Apple', 3, 76000),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('iPhone 8', 'Apple', 2, 51000),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('iPhone 7', 'Apple', 5, 32000),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('Galaxy S9', 'Samsung', 2, 56000),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('Galaxy S8', 'Samsung', 1, 46000),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('Honor 10', 'Huawei', 5, 28000),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('Nokia 8', 'HMD Global', 6, 38000)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082777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F8A397D8-55C2-1258-2C42-ADAB550B753D}"/>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Агрегатні функції. </a:t>
            </a:r>
            <a:r>
              <a:rPr lang="en-US" dirty="0">
                <a:solidFill>
                  <a:srgbClr val="252525"/>
                </a:solidFill>
                <a:highlight>
                  <a:srgbClr val="FFFFFF"/>
                </a:highlight>
                <a:latin typeface="Times New Roman" panose="02020603050405020304" pitchFamily="18" charset="0"/>
                <a:cs typeface="Times New Roman" panose="02020603050405020304" pitchFamily="18" charset="0"/>
              </a:rPr>
              <a:t>AVG</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85A7118-859A-D888-4034-96D74860F967}"/>
              </a:ext>
            </a:extLst>
          </p:cNvPr>
          <p:cNvSpPr txBox="1"/>
          <p:nvPr/>
        </p:nvSpPr>
        <p:spPr>
          <a:xfrm>
            <a:off x="324464" y="587166"/>
            <a:ext cx="8652387" cy="461665"/>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Знайдемо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середню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ціну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із</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бази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4FDDAC1A-BA83-09AE-B6C4-0A8E5D6DFFAD}"/>
              </a:ext>
            </a:extLst>
          </p:cNvPr>
          <p:cNvSpPr>
            <a:spLocks noChangeArrowheads="1"/>
          </p:cNvSpPr>
          <p:nvPr/>
        </p:nvSpPr>
        <p:spPr bwMode="auto">
          <a:xfrm>
            <a:off x="412955" y="1145091"/>
            <a:ext cx="604813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SELECT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AVG</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(Price) </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AS</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Average_Price </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FROM</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
        <p:nvSpPr>
          <p:cNvPr id="9" name="TextBox 8">
            <a:extLst>
              <a:ext uri="{FF2B5EF4-FFF2-40B4-BE49-F238E27FC236}">
                <a16:creationId xmlns:a16="http://schemas.microsoft.com/office/drawing/2014/main" id="{4E47A5EE-BC65-9731-6E89-EB39C1F10567}"/>
              </a:ext>
            </a:extLst>
          </p:cNvPr>
          <p:cNvSpPr txBox="1"/>
          <p:nvPr/>
        </p:nvSpPr>
        <p:spPr>
          <a:xfrm>
            <a:off x="324464" y="1635996"/>
            <a:ext cx="11503742" cy="1200329"/>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Для пошуку середнього значення як вираз у функцію передається стовпець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Price.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Для значення, що отримується, встановлюється псевдонім </a:t>
            </a:r>
            <a:r>
              <a:rPr lang="en-US"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Average_Price</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хоча в принципі встановлювати псевдонім необов'язково.</a:t>
            </a:r>
            <a:endParaRPr lang="uk-UA" sz="2400" dirty="0">
              <a:latin typeface="Times New Roman" panose="02020603050405020304" pitchFamily="18" charset="0"/>
              <a:cs typeface="Times New Roman" panose="02020603050405020304" pitchFamily="18" charset="0"/>
            </a:endParaRPr>
          </a:p>
        </p:txBody>
      </p:sp>
      <p:pic>
        <p:nvPicPr>
          <p:cNvPr id="11" name="Рисунок 10">
            <a:extLst>
              <a:ext uri="{FF2B5EF4-FFF2-40B4-BE49-F238E27FC236}">
                <a16:creationId xmlns:a16="http://schemas.microsoft.com/office/drawing/2014/main" id="{4DE70723-C061-C515-58F7-129B2E387058}"/>
              </a:ext>
            </a:extLst>
          </p:cNvPr>
          <p:cNvPicPr>
            <a:picLocks noChangeAspect="1"/>
          </p:cNvPicPr>
          <p:nvPr/>
        </p:nvPicPr>
        <p:blipFill>
          <a:blip r:embed="rId2"/>
          <a:stretch>
            <a:fillRect/>
          </a:stretch>
        </p:blipFill>
        <p:spPr>
          <a:xfrm>
            <a:off x="412956" y="2964714"/>
            <a:ext cx="4414684" cy="1800162"/>
          </a:xfrm>
          <a:prstGeom prst="rect">
            <a:avLst/>
          </a:prstGeom>
        </p:spPr>
      </p:pic>
      <p:sp>
        <p:nvSpPr>
          <p:cNvPr id="13" name="TextBox 12">
            <a:extLst>
              <a:ext uri="{FF2B5EF4-FFF2-40B4-BE49-F238E27FC236}">
                <a16:creationId xmlns:a16="http://schemas.microsoft.com/office/drawing/2014/main" id="{8420EE5F-BB11-3BB6-6801-D9F2690C16A6}"/>
              </a:ext>
            </a:extLst>
          </p:cNvPr>
          <p:cNvSpPr txBox="1"/>
          <p:nvPr/>
        </p:nvSpPr>
        <p:spPr>
          <a:xfrm>
            <a:off x="5142271" y="2960086"/>
            <a:ext cx="6096000" cy="1200329"/>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На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етапі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вибірки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використовувати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фільтрацію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знайдемо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середню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ціну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певного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виробника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14" name="Rectangle 3">
            <a:extLst>
              <a:ext uri="{FF2B5EF4-FFF2-40B4-BE49-F238E27FC236}">
                <a16:creationId xmlns:a16="http://schemas.microsoft.com/office/drawing/2014/main" id="{67F4F190-6688-C3AE-1C4D-09F39BC17ABD}"/>
              </a:ext>
            </a:extLst>
          </p:cNvPr>
          <p:cNvSpPr>
            <a:spLocks noChangeArrowheads="1"/>
          </p:cNvSpPr>
          <p:nvPr/>
        </p:nvSpPr>
        <p:spPr bwMode="auto">
          <a:xfrm>
            <a:off x="5268452" y="4364766"/>
            <a:ext cx="382636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6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AVG</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(Price) FROM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Manufacturer='Apple'</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6" name="TextBox 15">
            <a:extLst>
              <a:ext uri="{FF2B5EF4-FFF2-40B4-BE49-F238E27FC236}">
                <a16:creationId xmlns:a16="http://schemas.microsoft.com/office/drawing/2014/main" id="{048E40F9-26B3-2F0E-D099-C1307EA444D4}"/>
              </a:ext>
            </a:extLst>
          </p:cNvPr>
          <p:cNvSpPr txBox="1"/>
          <p:nvPr/>
        </p:nvSpPr>
        <p:spPr>
          <a:xfrm>
            <a:off x="324463" y="4969227"/>
            <a:ext cx="11503741"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Також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знаходити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середнє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складніших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виразів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знайдемо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середню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суму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враховуючи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їх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кількість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17" name="Rectangle 4">
            <a:extLst>
              <a:ext uri="{FF2B5EF4-FFF2-40B4-BE49-F238E27FC236}">
                <a16:creationId xmlns:a16="http://schemas.microsoft.com/office/drawing/2014/main" id="{84910E8B-910A-92F4-5D90-9FF77A53E122}"/>
              </a:ext>
            </a:extLst>
          </p:cNvPr>
          <p:cNvSpPr>
            <a:spLocks noChangeArrowheads="1"/>
          </p:cNvSpPr>
          <p:nvPr/>
        </p:nvSpPr>
        <p:spPr bwMode="auto">
          <a:xfrm>
            <a:off x="412955" y="5800224"/>
            <a:ext cx="580126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SELECT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AVG</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(Price * ProductCount) </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FROM</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1162458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98B3D019-2DD7-82D2-C0DD-7E91F1B907FC}"/>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Агрегатні функції. </a:t>
            </a:r>
            <a:r>
              <a:rPr lang="en-US" dirty="0">
                <a:solidFill>
                  <a:srgbClr val="252525"/>
                </a:solidFill>
                <a:highlight>
                  <a:srgbClr val="FFFFFF"/>
                </a:highlight>
                <a:latin typeface="Times New Roman" panose="02020603050405020304" pitchFamily="18" charset="0"/>
                <a:cs typeface="Times New Roman" panose="02020603050405020304" pitchFamily="18" charset="0"/>
              </a:rPr>
              <a:t>COUNT</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7A8DF59-3423-880B-F761-B57EB3BD1795}"/>
              </a:ext>
            </a:extLst>
          </p:cNvPr>
          <p:cNvSpPr txBox="1"/>
          <p:nvPr/>
        </p:nvSpPr>
        <p:spPr>
          <a:xfrm>
            <a:off x="285134" y="681037"/>
            <a:ext cx="11434917"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Функція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Count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обчислює кількість рядків у вибірці. Існують дві форми цієї функції. Перша форма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COUNT(*)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підраховує кількість рядків у вибірці:</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879F90AC-034C-770A-CD43-7FAD120646F7}"/>
              </a:ext>
            </a:extLst>
          </p:cNvPr>
          <p:cNvSpPr>
            <a:spLocks noChangeArrowheads="1"/>
          </p:cNvSpPr>
          <p:nvPr/>
        </p:nvSpPr>
        <p:spPr bwMode="auto">
          <a:xfrm>
            <a:off x="393290" y="1617524"/>
            <a:ext cx="37029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SELECT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FROM</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pic>
        <p:nvPicPr>
          <p:cNvPr id="10" name="Рисунок 9">
            <a:extLst>
              <a:ext uri="{FF2B5EF4-FFF2-40B4-BE49-F238E27FC236}">
                <a16:creationId xmlns:a16="http://schemas.microsoft.com/office/drawing/2014/main" id="{74EAFEB7-271A-0822-6AF1-242035F8EFB3}"/>
              </a:ext>
            </a:extLst>
          </p:cNvPr>
          <p:cNvPicPr>
            <a:picLocks noChangeAspect="1"/>
          </p:cNvPicPr>
          <p:nvPr/>
        </p:nvPicPr>
        <p:blipFill>
          <a:blip r:embed="rId2"/>
          <a:stretch>
            <a:fillRect/>
          </a:stretch>
        </p:blipFill>
        <p:spPr>
          <a:xfrm>
            <a:off x="393290" y="2100416"/>
            <a:ext cx="3390900" cy="1752600"/>
          </a:xfrm>
          <a:prstGeom prst="rect">
            <a:avLst/>
          </a:prstGeom>
        </p:spPr>
      </p:pic>
      <p:sp>
        <p:nvSpPr>
          <p:cNvPr id="12" name="TextBox 11">
            <a:extLst>
              <a:ext uri="{FF2B5EF4-FFF2-40B4-BE49-F238E27FC236}">
                <a16:creationId xmlns:a16="http://schemas.microsoft.com/office/drawing/2014/main" id="{30DE53E8-97F4-8D6B-24E9-FFD6A0769548}"/>
              </a:ext>
            </a:extLst>
          </p:cNvPr>
          <p:cNvSpPr txBox="1"/>
          <p:nvPr/>
        </p:nvSpPr>
        <p:spPr>
          <a:xfrm>
            <a:off x="4444181" y="1617524"/>
            <a:ext cx="6096000" cy="1200329"/>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Друга форма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функції</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обчислює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кількість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рядків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певним</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стовпцем</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причому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рядки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значеннями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NULL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ігноруються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13" name="Rectangle 4">
            <a:extLst>
              <a:ext uri="{FF2B5EF4-FFF2-40B4-BE49-F238E27FC236}">
                <a16:creationId xmlns:a16="http://schemas.microsoft.com/office/drawing/2014/main" id="{0AD488A3-DD03-4FE9-9A18-3A6E5AC144B8}"/>
              </a:ext>
            </a:extLst>
          </p:cNvPr>
          <p:cNvSpPr>
            <a:spLocks noChangeArrowheads="1"/>
          </p:cNvSpPr>
          <p:nvPr/>
        </p:nvSpPr>
        <p:spPr bwMode="auto">
          <a:xfrm>
            <a:off x="4444181" y="2923343"/>
            <a:ext cx="506068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SELECT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COUNT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 </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FROM</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
        <p:nvSpPr>
          <p:cNvPr id="14" name="Заголовок 1">
            <a:extLst>
              <a:ext uri="{FF2B5EF4-FFF2-40B4-BE49-F238E27FC236}">
                <a16:creationId xmlns:a16="http://schemas.microsoft.com/office/drawing/2014/main" id="{1D539227-FFC2-AD95-9FB8-156BE5965DD5}"/>
              </a:ext>
            </a:extLst>
          </p:cNvPr>
          <p:cNvSpPr txBox="1">
            <a:spLocks/>
          </p:cNvSpPr>
          <p:nvPr/>
        </p:nvSpPr>
        <p:spPr>
          <a:xfrm>
            <a:off x="0" y="3590196"/>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Агрегатні функції. </a:t>
            </a:r>
            <a:r>
              <a:rPr lang="en-US" dirty="0">
                <a:solidFill>
                  <a:srgbClr val="252525"/>
                </a:solidFill>
                <a:highlight>
                  <a:srgbClr val="FFFFFF"/>
                </a:highlight>
                <a:latin typeface="Times New Roman" panose="02020603050405020304" pitchFamily="18" charset="0"/>
                <a:cs typeface="Times New Roman" panose="02020603050405020304" pitchFamily="18" charset="0"/>
              </a:rPr>
              <a:t>MIN </a:t>
            </a:r>
            <a:r>
              <a:rPr lang="en-US" dirty="0" err="1">
                <a:solidFill>
                  <a:srgbClr val="252525"/>
                </a:solidFill>
                <a:highlight>
                  <a:srgbClr val="FFFFFF"/>
                </a:highlight>
                <a:latin typeface="Times New Roman" panose="02020603050405020304" pitchFamily="18" charset="0"/>
                <a:cs typeface="Times New Roman" panose="02020603050405020304" pitchFamily="18" charset="0"/>
              </a:rPr>
              <a:t>i</a:t>
            </a:r>
            <a:r>
              <a:rPr lang="en-US" dirty="0">
                <a:solidFill>
                  <a:srgbClr val="252525"/>
                </a:solidFill>
                <a:highlight>
                  <a:srgbClr val="FFFFFF"/>
                </a:highlight>
                <a:latin typeface="Times New Roman" panose="02020603050405020304" pitchFamily="18" charset="0"/>
                <a:cs typeface="Times New Roman" panose="02020603050405020304" pitchFamily="18" charset="0"/>
              </a:rPr>
              <a:t> MAX</a:t>
            </a:r>
            <a:endParaRPr lang="uk-UA"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250F9BDE-3280-6392-5334-234DE71A3791}"/>
              </a:ext>
            </a:extLst>
          </p:cNvPr>
          <p:cNvSpPr txBox="1"/>
          <p:nvPr/>
        </p:nvSpPr>
        <p:spPr>
          <a:xfrm>
            <a:off x="285133" y="4212817"/>
            <a:ext cx="11434917" cy="830997"/>
          </a:xfrm>
          <a:prstGeom prst="rect">
            <a:avLst/>
          </a:prstGeom>
          <a:noFill/>
        </p:spPr>
        <p:txBody>
          <a:bodyPr wrap="square">
            <a:spAutoFit/>
          </a:bodyPr>
          <a:lstStyle/>
          <a:p>
            <a:r>
              <a:rPr lang="uk-UA" sz="2400" b="0" i="0" dirty="0">
                <a:solidFill>
                  <a:srgbClr val="252525"/>
                </a:solidFill>
                <a:effectLst/>
                <a:latin typeface="Times New Roman" panose="02020603050405020304" pitchFamily="18" charset="0"/>
                <a:cs typeface="Times New Roman" panose="02020603050405020304" pitchFamily="18" charset="0"/>
              </a:rPr>
              <a:t>Функції </a:t>
            </a:r>
            <a:r>
              <a:rPr lang="en-US" sz="2400" b="0" i="0" dirty="0">
                <a:solidFill>
                  <a:srgbClr val="252525"/>
                </a:solidFill>
                <a:effectLst/>
                <a:latin typeface="Times New Roman" panose="02020603050405020304" pitchFamily="18" charset="0"/>
                <a:cs typeface="Times New Roman" panose="02020603050405020304" pitchFamily="18" charset="0"/>
              </a:rPr>
              <a:t>Min </a:t>
            </a:r>
            <a:r>
              <a:rPr lang="uk-UA" sz="2400" b="0" i="0" dirty="0">
                <a:solidFill>
                  <a:srgbClr val="252525"/>
                </a:solidFill>
                <a:effectLst/>
                <a:latin typeface="Times New Roman" panose="02020603050405020304" pitchFamily="18" charset="0"/>
                <a:cs typeface="Times New Roman" panose="02020603050405020304" pitchFamily="18" charset="0"/>
              </a:rPr>
              <a:t>та </a:t>
            </a:r>
            <a:r>
              <a:rPr lang="en-US" sz="2400" b="0" i="0" dirty="0">
                <a:solidFill>
                  <a:srgbClr val="252525"/>
                </a:solidFill>
                <a:effectLst/>
                <a:latin typeface="Times New Roman" panose="02020603050405020304" pitchFamily="18" charset="0"/>
                <a:cs typeface="Times New Roman" panose="02020603050405020304" pitchFamily="18" charset="0"/>
              </a:rPr>
              <a:t>Max </a:t>
            </a:r>
            <a:r>
              <a:rPr lang="uk-UA" sz="2400" b="0" i="0" dirty="0">
                <a:solidFill>
                  <a:srgbClr val="252525"/>
                </a:solidFill>
                <a:effectLst/>
                <a:latin typeface="Times New Roman" panose="02020603050405020304" pitchFamily="18" charset="0"/>
                <a:cs typeface="Times New Roman" panose="02020603050405020304" pitchFamily="18" charset="0"/>
              </a:rPr>
              <a:t>обчислюють мінімальне та максимальне значення по стовпцю відповідно. Наприклад, знайдемо мінімальну ціну серед товарів:</a:t>
            </a:r>
            <a:endParaRPr lang="uk-UA" sz="2400" dirty="0">
              <a:latin typeface="Times New Roman" panose="02020603050405020304" pitchFamily="18" charset="0"/>
              <a:cs typeface="Times New Roman" panose="02020603050405020304" pitchFamily="18" charset="0"/>
            </a:endParaRPr>
          </a:p>
        </p:txBody>
      </p:sp>
      <p:sp>
        <p:nvSpPr>
          <p:cNvPr id="17" name="Rectangle 5">
            <a:extLst>
              <a:ext uri="{FF2B5EF4-FFF2-40B4-BE49-F238E27FC236}">
                <a16:creationId xmlns:a16="http://schemas.microsoft.com/office/drawing/2014/main" id="{395DBD03-1CAD-6FB0-A0F8-AF402769D01C}"/>
              </a:ext>
            </a:extLst>
          </p:cNvPr>
          <p:cNvSpPr>
            <a:spLocks noChangeArrowheads="1"/>
          </p:cNvSpPr>
          <p:nvPr/>
        </p:nvSpPr>
        <p:spPr bwMode="auto">
          <a:xfrm>
            <a:off x="393290" y="5043575"/>
            <a:ext cx="543097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SELECT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MIN</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(Price), </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MAX</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(Price) </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FROM</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pic>
        <p:nvPicPr>
          <p:cNvPr id="19" name="Рисунок 18">
            <a:extLst>
              <a:ext uri="{FF2B5EF4-FFF2-40B4-BE49-F238E27FC236}">
                <a16:creationId xmlns:a16="http://schemas.microsoft.com/office/drawing/2014/main" id="{97F32261-D9B9-E6E5-B916-54421A745A8F}"/>
              </a:ext>
            </a:extLst>
          </p:cNvPr>
          <p:cNvPicPr>
            <a:picLocks noChangeAspect="1"/>
          </p:cNvPicPr>
          <p:nvPr/>
        </p:nvPicPr>
        <p:blipFill>
          <a:blip r:embed="rId3"/>
          <a:stretch>
            <a:fillRect/>
          </a:stretch>
        </p:blipFill>
        <p:spPr>
          <a:xfrm>
            <a:off x="6559191" y="5043575"/>
            <a:ext cx="4638675" cy="1647825"/>
          </a:xfrm>
          <a:prstGeom prst="rect">
            <a:avLst/>
          </a:prstGeom>
        </p:spPr>
      </p:pic>
      <p:sp>
        <p:nvSpPr>
          <p:cNvPr id="21" name="TextBox 20">
            <a:extLst>
              <a:ext uri="{FF2B5EF4-FFF2-40B4-BE49-F238E27FC236}">
                <a16:creationId xmlns:a16="http://schemas.microsoft.com/office/drawing/2014/main" id="{3B90D149-FF54-76A4-5A12-7ADF8B2B88F2}"/>
              </a:ext>
            </a:extLst>
          </p:cNvPr>
          <p:cNvSpPr txBox="1"/>
          <p:nvPr/>
        </p:nvSpPr>
        <p:spPr>
          <a:xfrm>
            <a:off x="285133" y="5931178"/>
            <a:ext cx="6096000"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функції</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також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ігнорують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NULL і не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враховують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їх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при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підрахунку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71093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CAA954DE-BC9C-FEFA-FCB3-260C95B380EF}"/>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Агрегатні функції. </a:t>
            </a:r>
            <a:r>
              <a:rPr lang="en-US" dirty="0">
                <a:solidFill>
                  <a:srgbClr val="252525"/>
                </a:solidFill>
                <a:highlight>
                  <a:srgbClr val="FFFFFF"/>
                </a:highlight>
                <a:latin typeface="Times New Roman" panose="02020603050405020304" pitchFamily="18" charset="0"/>
                <a:cs typeface="Times New Roman" panose="02020603050405020304" pitchFamily="18" charset="0"/>
              </a:rPr>
              <a:t>SUM</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F2B4C81-D315-C053-D8DC-AC849A124125}"/>
              </a:ext>
            </a:extLst>
          </p:cNvPr>
          <p:cNvSpPr txBox="1"/>
          <p:nvPr/>
        </p:nvSpPr>
        <p:spPr>
          <a:xfrm>
            <a:off x="417872" y="681037"/>
            <a:ext cx="11356257" cy="400110"/>
          </a:xfrm>
          <a:prstGeom prst="rect">
            <a:avLst/>
          </a:prstGeom>
          <a:noFill/>
        </p:spPr>
        <p:txBody>
          <a:bodyPr wrap="square">
            <a:spAutoFit/>
          </a:bodyPr>
          <a:lstStyle/>
          <a:p>
            <a:r>
              <a:rPr lang="uk-UA"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Функція </a:t>
            </a:r>
            <a:r>
              <a:rPr lang="en-US"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Sum </a:t>
            </a:r>
            <a:r>
              <a:rPr lang="uk-UA"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обчислює суму значень шпальти. Наприклад, підрахуємо загальну кількість товарів:</a:t>
            </a:r>
            <a:endParaRPr lang="uk-UA" sz="20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1BB56963-1F13-2002-79C1-720FD119654F}"/>
              </a:ext>
            </a:extLst>
          </p:cNvPr>
          <p:cNvSpPr>
            <a:spLocks noChangeArrowheads="1"/>
          </p:cNvSpPr>
          <p:nvPr/>
        </p:nvSpPr>
        <p:spPr bwMode="auto">
          <a:xfrm>
            <a:off x="417872" y="1160779"/>
            <a:ext cx="481381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SELECT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SUM</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FROM</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
        <p:nvSpPr>
          <p:cNvPr id="9" name="TextBox 8">
            <a:extLst>
              <a:ext uri="{FF2B5EF4-FFF2-40B4-BE49-F238E27FC236}">
                <a16:creationId xmlns:a16="http://schemas.microsoft.com/office/drawing/2014/main" id="{2B7E6EB0-EB5F-FA78-D111-AD4E972C3BE3}"/>
              </a:ext>
            </a:extLst>
          </p:cNvPr>
          <p:cNvSpPr txBox="1"/>
          <p:nvPr/>
        </p:nvSpPr>
        <p:spPr>
          <a:xfrm>
            <a:off x="383456" y="1443130"/>
            <a:ext cx="11356256" cy="707886"/>
          </a:xfrm>
          <a:prstGeom prst="rect">
            <a:avLst/>
          </a:prstGeom>
          <a:noFill/>
        </p:spPr>
        <p:txBody>
          <a:bodyPr wrap="square">
            <a:spAutoFit/>
          </a:bodyPr>
          <a:lstStyle/>
          <a:p>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Також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замість</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імені</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стовпця</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передаватися</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вираз</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що</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обчислюється</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знайдемо</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загальну</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вартість</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усіх</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наявних</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товарів</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000" dirty="0">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8E6C49BD-8D75-684C-7FCF-C0CE1895B726}"/>
              </a:ext>
            </a:extLst>
          </p:cNvPr>
          <p:cNvSpPr>
            <a:spLocks noChangeArrowheads="1"/>
          </p:cNvSpPr>
          <p:nvPr/>
        </p:nvSpPr>
        <p:spPr bwMode="auto">
          <a:xfrm>
            <a:off x="417872" y="2187146"/>
            <a:ext cx="580126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SELECT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SUM</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 * Price) </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FROM</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
        <p:nvSpPr>
          <p:cNvPr id="14" name="TextBox 13">
            <a:extLst>
              <a:ext uri="{FF2B5EF4-FFF2-40B4-BE49-F238E27FC236}">
                <a16:creationId xmlns:a16="http://schemas.microsoft.com/office/drawing/2014/main" id="{820C9CE8-CFAF-C5CE-FFA7-412C3F5F7E98}"/>
              </a:ext>
            </a:extLst>
          </p:cNvPr>
          <p:cNvSpPr txBox="1"/>
          <p:nvPr/>
        </p:nvSpPr>
        <p:spPr>
          <a:xfrm>
            <a:off x="349163" y="3253627"/>
            <a:ext cx="11375923" cy="1323439"/>
          </a:xfrm>
          <a:prstGeom prst="rect">
            <a:avLst/>
          </a:prstGeom>
          <a:noFill/>
        </p:spPr>
        <p:txBody>
          <a:bodyPr wrap="square">
            <a:spAutoFit/>
          </a:bodyPr>
          <a:lstStyle/>
          <a:p>
            <a:r>
              <a:rPr lang="uk-UA" sz="2000" dirty="0">
                <a:latin typeface="Times New Roman" panose="02020603050405020304" pitchFamily="18" charset="0"/>
                <a:cs typeface="Times New Roman" panose="02020603050405020304" pitchFamily="18" charset="0"/>
              </a:rPr>
              <a:t>За замовчуванням усі перераховані вище п'ять функцій враховують усі рядки вибірки для обчислення результату. Але вибірка може містити значення, що повторюють. Якщо необхідно виконати обчислення тільки над унікальними значеннями, виключивши з набору значень дані, що повторюються, то для цього застосовується оператор DISTINCT.</a:t>
            </a:r>
          </a:p>
        </p:txBody>
      </p:sp>
      <p:sp>
        <p:nvSpPr>
          <p:cNvPr id="15" name="Заголовок 1">
            <a:extLst>
              <a:ext uri="{FF2B5EF4-FFF2-40B4-BE49-F238E27FC236}">
                <a16:creationId xmlns:a16="http://schemas.microsoft.com/office/drawing/2014/main" id="{76FA6FD9-4414-29DE-71C9-B4823A0D60D5}"/>
              </a:ext>
            </a:extLst>
          </p:cNvPr>
          <p:cNvSpPr txBox="1">
            <a:spLocks/>
          </p:cNvSpPr>
          <p:nvPr/>
        </p:nvSpPr>
        <p:spPr>
          <a:xfrm>
            <a:off x="-34294" y="257259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i="0" dirty="0">
                <a:solidFill>
                  <a:srgbClr val="000000"/>
                </a:solidFill>
                <a:effectLst/>
                <a:latin typeface="Times New Roman" panose="02020603050405020304" pitchFamily="18" charset="0"/>
                <a:cs typeface="Times New Roman" panose="02020603050405020304" pitchFamily="18" charset="0"/>
              </a:rPr>
              <a:t>ALL </a:t>
            </a:r>
            <a:r>
              <a:rPr lang="uk-UA" i="0" dirty="0">
                <a:solidFill>
                  <a:srgbClr val="000000"/>
                </a:solidFill>
                <a:effectLst/>
                <a:latin typeface="Times New Roman" panose="02020603050405020304" pitchFamily="18" charset="0"/>
                <a:cs typeface="Times New Roman" panose="02020603050405020304" pitchFamily="18" charset="0"/>
              </a:rPr>
              <a:t>и </a:t>
            </a:r>
            <a:r>
              <a:rPr lang="en-US" i="0" dirty="0">
                <a:solidFill>
                  <a:srgbClr val="000000"/>
                </a:solidFill>
                <a:effectLst/>
                <a:latin typeface="Times New Roman" panose="02020603050405020304" pitchFamily="18" charset="0"/>
                <a:cs typeface="Times New Roman" panose="02020603050405020304" pitchFamily="18" charset="0"/>
              </a:rPr>
              <a:t>DISTINCT</a:t>
            </a:r>
          </a:p>
        </p:txBody>
      </p:sp>
      <p:sp>
        <p:nvSpPr>
          <p:cNvPr id="16" name="Rectangle 2">
            <a:extLst>
              <a:ext uri="{FF2B5EF4-FFF2-40B4-BE49-F238E27FC236}">
                <a16:creationId xmlns:a16="http://schemas.microsoft.com/office/drawing/2014/main" id="{4D7C7A06-8420-9610-2987-909C1711A7A9}"/>
              </a:ext>
            </a:extLst>
          </p:cNvPr>
          <p:cNvSpPr>
            <a:spLocks noChangeArrowheads="1"/>
          </p:cNvSpPr>
          <p:nvPr/>
        </p:nvSpPr>
        <p:spPr bwMode="auto">
          <a:xfrm>
            <a:off x="417873" y="4688987"/>
            <a:ext cx="617156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SELECT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DISTINCT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FROM</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
        <p:nvSpPr>
          <p:cNvPr id="17" name="TextBox 16">
            <a:extLst>
              <a:ext uri="{FF2B5EF4-FFF2-40B4-BE49-F238E27FC236}">
                <a16:creationId xmlns:a16="http://schemas.microsoft.com/office/drawing/2014/main" id="{4BBFFD10-97B8-6E74-C5F8-61D9EA62A798}"/>
              </a:ext>
            </a:extLst>
          </p:cNvPr>
          <p:cNvSpPr txBox="1"/>
          <p:nvPr/>
        </p:nvSpPr>
        <p:spPr>
          <a:xfrm>
            <a:off x="417872" y="5014840"/>
            <a:ext cx="11375923" cy="400110"/>
          </a:xfrm>
          <a:prstGeom prst="rect">
            <a:avLst/>
          </a:prstGeom>
          <a:noFill/>
        </p:spPr>
        <p:txBody>
          <a:bodyPr wrap="square">
            <a:spAutoFit/>
          </a:bodyPr>
          <a:lstStyle/>
          <a:p>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За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замовчуванням</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замість</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DISTINCT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застосовується</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оператор ALL,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який</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вибирає</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рядки:</a:t>
            </a:r>
            <a:endParaRPr lang="uk-UA" sz="2000" dirty="0">
              <a:latin typeface="Times New Roman" panose="02020603050405020304" pitchFamily="18" charset="0"/>
              <a:cs typeface="Times New Roman" panose="02020603050405020304" pitchFamily="18" charset="0"/>
            </a:endParaRPr>
          </a:p>
        </p:txBody>
      </p:sp>
      <p:sp>
        <p:nvSpPr>
          <p:cNvPr id="18" name="Rectangle 3">
            <a:extLst>
              <a:ext uri="{FF2B5EF4-FFF2-40B4-BE49-F238E27FC236}">
                <a16:creationId xmlns:a16="http://schemas.microsoft.com/office/drawing/2014/main" id="{50F1561E-217E-2BF9-6DC2-32DC9FF65CD6}"/>
              </a:ext>
            </a:extLst>
          </p:cNvPr>
          <p:cNvSpPr>
            <a:spLocks noChangeArrowheads="1"/>
          </p:cNvSpPr>
          <p:nvPr/>
        </p:nvSpPr>
        <p:spPr bwMode="auto">
          <a:xfrm>
            <a:off x="417872" y="5641314"/>
            <a:ext cx="555440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SELECT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ALL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FROM</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82304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69BC2698-C92B-721C-84C1-0644C987D7DC}"/>
              </a:ext>
            </a:extLst>
          </p:cNvPr>
          <p:cNvSpPr txBox="1">
            <a:spLocks/>
          </p:cNvSpPr>
          <p:nvPr/>
        </p:nvSpPr>
        <p:spPr>
          <a:xfrm>
            <a:off x="0" y="0"/>
            <a:ext cx="12192000" cy="9729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Створення таблиць</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FF60205-C39D-419C-BC02-B4B069295912}"/>
              </a:ext>
            </a:extLst>
          </p:cNvPr>
          <p:cNvSpPr txBox="1"/>
          <p:nvPr/>
        </p:nvSpPr>
        <p:spPr>
          <a:xfrm>
            <a:off x="452283" y="896034"/>
            <a:ext cx="11159613" cy="461665"/>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Створимо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найпростішу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цього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виконаємо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наступний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скрипт:</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DA56C331-C104-4986-E7ED-BF9207A81149}"/>
              </a:ext>
            </a:extLst>
          </p:cNvPr>
          <p:cNvSpPr>
            <a:spLocks noChangeArrowheads="1"/>
          </p:cNvSpPr>
          <p:nvPr/>
        </p:nvSpPr>
        <p:spPr bwMode="auto">
          <a:xfrm>
            <a:off x="555522" y="1516809"/>
            <a:ext cx="11080955"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DATABASE productsdb;</a:t>
            </a:r>
            <a:endParaRPr kumimoji="0" lang="uk-UA" altLang="uk-UA" sz="12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2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USE productsdb;</a:t>
            </a:r>
            <a:endParaRPr kumimoji="0" lang="uk-UA" altLang="uk-UA" sz="12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2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Customers</a:t>
            </a:r>
            <a:endParaRPr kumimoji="0" lang="uk-UA" altLang="uk-UA" sz="12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a:t>
            </a:r>
            <a:endParaRPr kumimoji="0" lang="uk-UA" altLang="uk-UA" sz="12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Age INT,</a:t>
            </a:r>
            <a:endParaRPr kumimoji="0" lang="uk-UA" altLang="uk-UA" sz="12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FirstName VARCHAR(20),</a:t>
            </a:r>
            <a:endParaRPr kumimoji="0" lang="uk-UA" altLang="uk-UA" sz="12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LastName VARCHAR(20)</a:t>
            </a:r>
            <a:endParaRPr kumimoji="0" lang="uk-UA" altLang="uk-UA" sz="12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3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EC79A4D8-DB36-26C8-3E4F-FB2D37F6B6C9}"/>
              </a:ext>
            </a:extLst>
          </p:cNvPr>
          <p:cNvSpPr txBox="1"/>
          <p:nvPr/>
        </p:nvSpPr>
        <p:spPr>
          <a:xfrm>
            <a:off x="452283" y="4623138"/>
            <a:ext cx="11184194" cy="1569660"/>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Таблиця неспроможна створюватися як така. Вона завжди створюється у певній базі даних. Спочатку тут створюється база даних </a:t>
            </a:r>
            <a:r>
              <a:rPr lang="uk-UA" sz="2400" dirty="0" err="1">
                <a:latin typeface="Times New Roman" panose="02020603050405020304" pitchFamily="18" charset="0"/>
                <a:cs typeface="Times New Roman" panose="02020603050405020304" pitchFamily="18" charset="0"/>
              </a:rPr>
              <a:t>productsdb</a:t>
            </a:r>
            <a:r>
              <a:rPr lang="uk-UA" sz="2400" dirty="0">
                <a:latin typeface="Times New Roman" panose="02020603050405020304" pitchFamily="18" charset="0"/>
                <a:cs typeface="Times New Roman" panose="02020603050405020304" pitchFamily="18" charset="0"/>
              </a:rPr>
              <a:t>. І для того, щоб вказати, що всі подальші операції, у тому числі створення таблиці, будуть проводитися з цією базою даних, застосовується команда USE.</a:t>
            </a:r>
          </a:p>
        </p:txBody>
      </p:sp>
    </p:spTree>
    <p:extLst>
      <p:ext uri="{BB962C8B-B14F-4D97-AF65-F5344CB8AC3E}">
        <p14:creationId xmlns:p14="http://schemas.microsoft.com/office/powerpoint/2010/main" val="21890076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Заголовок 1">
            <a:extLst>
              <a:ext uri="{FF2B5EF4-FFF2-40B4-BE49-F238E27FC236}">
                <a16:creationId xmlns:a16="http://schemas.microsoft.com/office/drawing/2014/main" id="{7576E6D6-E692-8BCF-7576-3AA812375CA9}"/>
              </a:ext>
            </a:extLst>
          </p:cNvPr>
          <p:cNvSpPr txBox="1">
            <a:spLocks/>
          </p:cNvSpPr>
          <p:nvPr/>
        </p:nvSpPr>
        <p:spPr>
          <a:xfrm>
            <a:off x="0" y="0"/>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Комбінування функцій</a:t>
            </a:r>
            <a:endParaRPr lang="en-US" i="0" dirty="0">
              <a:solidFill>
                <a:srgbClr val="000000"/>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20BF23A-6106-D651-25C9-7C6C445998C6}"/>
              </a:ext>
            </a:extLst>
          </p:cNvPr>
          <p:cNvSpPr txBox="1"/>
          <p:nvPr/>
        </p:nvSpPr>
        <p:spPr>
          <a:xfrm>
            <a:off x="363794" y="681036"/>
            <a:ext cx="6096000" cy="461665"/>
          </a:xfrm>
          <a:prstGeom prst="rect">
            <a:avLst/>
          </a:prstGeom>
          <a:noFill/>
        </p:spPr>
        <p:txBody>
          <a:bodyPr wrap="square">
            <a:spAutoFit/>
          </a:bodyPr>
          <a:lstStyle/>
          <a:p>
            <a:pPr algn="l"/>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Об'єднаємо застосування кількох функцій:</a:t>
            </a:r>
          </a:p>
        </p:txBody>
      </p:sp>
      <p:sp>
        <p:nvSpPr>
          <p:cNvPr id="13" name="Rectangle 4">
            <a:extLst>
              <a:ext uri="{FF2B5EF4-FFF2-40B4-BE49-F238E27FC236}">
                <a16:creationId xmlns:a16="http://schemas.microsoft.com/office/drawing/2014/main" id="{04E91A72-1351-B31C-4169-2DD96317162F}"/>
              </a:ext>
            </a:extLst>
          </p:cNvPr>
          <p:cNvSpPr>
            <a:spLocks noChangeArrowheads="1"/>
          </p:cNvSpPr>
          <p:nvPr/>
        </p:nvSpPr>
        <p:spPr bwMode="auto">
          <a:xfrm>
            <a:off x="442452" y="1142701"/>
            <a:ext cx="481381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6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COUNT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AS ProdCount,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SUM</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 AS TotalCount,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MIN(Price) AS MinPrice,</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MAX(Price) AS MaxPrice,</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AVG</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(Price) AS AvgPrice</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4417942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19AC43FB-1BCF-B74A-6516-6B9A48D24FAA}"/>
              </a:ext>
            </a:extLst>
          </p:cNvPr>
          <p:cNvSpPr txBox="1">
            <a:spLocks/>
          </p:cNvSpPr>
          <p:nvPr/>
        </p:nvSpPr>
        <p:spPr>
          <a:xfrm>
            <a:off x="0" y="0"/>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Групування. </a:t>
            </a:r>
            <a:r>
              <a:rPr lang="en-US" dirty="0">
                <a:solidFill>
                  <a:srgbClr val="000000"/>
                </a:solidFill>
                <a:latin typeface="Times New Roman" panose="02020603050405020304" pitchFamily="18" charset="0"/>
                <a:cs typeface="Times New Roman" panose="02020603050405020304" pitchFamily="18" charset="0"/>
              </a:rPr>
              <a:t>GROUP BY </a:t>
            </a:r>
            <a:r>
              <a:rPr lang="en-US" dirty="0" err="1">
                <a:solidFill>
                  <a:srgbClr val="000000"/>
                </a:solidFill>
                <a:latin typeface="Times New Roman" panose="02020603050405020304" pitchFamily="18" charset="0"/>
                <a:cs typeface="Times New Roman" panose="02020603050405020304" pitchFamily="18" charset="0"/>
              </a:rPr>
              <a:t>i</a:t>
            </a:r>
            <a:r>
              <a:rPr lang="en-US" dirty="0">
                <a:solidFill>
                  <a:srgbClr val="000000"/>
                </a:solidFill>
                <a:latin typeface="Times New Roman" panose="02020603050405020304" pitchFamily="18" charset="0"/>
                <a:cs typeface="Times New Roman" panose="02020603050405020304" pitchFamily="18" charset="0"/>
              </a:rPr>
              <a:t> HAVING</a:t>
            </a:r>
            <a:endParaRPr lang="en-US" i="0" dirty="0">
              <a:solidFill>
                <a:srgbClr val="000000"/>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A77F574-419B-FFBD-4427-8A31F6D74E19}"/>
              </a:ext>
            </a:extLst>
          </p:cNvPr>
          <p:cNvSpPr txBox="1"/>
          <p:nvPr/>
        </p:nvSpPr>
        <p:spPr>
          <a:xfrm>
            <a:off x="186812" y="752619"/>
            <a:ext cx="11818375"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Оператори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GROUP BY та HAVING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дозволяють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згрупувати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Вони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використовуються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 рамках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команди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SELECT:</a:t>
            </a:r>
            <a:endParaRPr lang="uk-UA"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1E3C9FD-DE57-245C-18A2-5AEE19ACB9A9}"/>
              </a:ext>
            </a:extLst>
          </p:cNvPr>
          <p:cNvSpPr txBox="1"/>
          <p:nvPr/>
        </p:nvSpPr>
        <p:spPr>
          <a:xfrm>
            <a:off x="186812" y="1655199"/>
            <a:ext cx="9783098" cy="1323439"/>
          </a:xfrm>
          <a:prstGeom prst="rect">
            <a:avLst/>
          </a:prstGeom>
          <a:noFill/>
        </p:spPr>
        <p:txBody>
          <a:bodyPr wrap="square">
            <a:spAutoFit/>
          </a:bodyPr>
          <a:lstStyle/>
          <a:p>
            <a:r>
              <a:rPr lang="en-US" sz="1600" b="0" i="0" dirty="0">
                <a:solidFill>
                  <a:srgbClr val="252525"/>
                </a:solidFill>
                <a:effectLst/>
                <a:highlight>
                  <a:srgbClr val="C0C0C0"/>
                </a:highlight>
                <a:latin typeface="Courier New" panose="02070309020205020404" pitchFamily="49" charset="0"/>
                <a:cs typeface="Courier New" panose="02070309020205020404" pitchFamily="49" charset="0"/>
              </a:rPr>
              <a:t>SELECT </a:t>
            </a:r>
            <a:r>
              <a:rPr lang="uk-UA" sz="1600" b="0" i="0" dirty="0">
                <a:solidFill>
                  <a:srgbClr val="252525"/>
                </a:solidFill>
                <a:effectLst/>
                <a:highlight>
                  <a:srgbClr val="C0C0C0"/>
                </a:highlight>
                <a:latin typeface="Courier New" panose="02070309020205020404" pitchFamily="49" charset="0"/>
                <a:cs typeface="Courier New" panose="02070309020205020404" pitchFamily="49" charset="0"/>
              </a:rPr>
              <a:t>стовпці </a:t>
            </a:r>
            <a:r>
              <a:rPr lang="en-US" sz="1600" b="0" i="0" dirty="0">
                <a:solidFill>
                  <a:srgbClr val="252525"/>
                </a:solidFill>
                <a:effectLst/>
                <a:highlight>
                  <a:srgbClr val="C0C0C0"/>
                </a:highlight>
                <a:latin typeface="Courier New" panose="02070309020205020404" pitchFamily="49" charset="0"/>
                <a:cs typeface="Courier New" panose="02070309020205020404" pitchFamily="49" charset="0"/>
              </a:rPr>
              <a:t>FROM </a:t>
            </a:r>
            <a:r>
              <a:rPr lang="uk-UA" sz="1600" b="0" i="0" dirty="0">
                <a:solidFill>
                  <a:srgbClr val="252525"/>
                </a:solidFill>
                <a:effectLst/>
                <a:highlight>
                  <a:srgbClr val="C0C0C0"/>
                </a:highlight>
                <a:latin typeface="Courier New" panose="02070309020205020404" pitchFamily="49" charset="0"/>
                <a:cs typeface="Courier New" panose="02070309020205020404" pitchFamily="49" charset="0"/>
              </a:rPr>
              <a:t>таблиця </a:t>
            </a:r>
          </a:p>
          <a:p>
            <a:r>
              <a:rPr lang="uk-UA" sz="1600" b="0" i="0" dirty="0">
                <a:solidFill>
                  <a:srgbClr val="252525"/>
                </a:solidFill>
                <a:effectLst/>
                <a:highlight>
                  <a:srgbClr val="C0C0C0"/>
                </a:highlight>
                <a:latin typeface="Courier New" panose="02070309020205020404" pitchFamily="49" charset="0"/>
                <a:cs typeface="Courier New" panose="02070309020205020404" pitchFamily="49" charset="0"/>
              </a:rPr>
              <a:t>[</a:t>
            </a:r>
            <a:r>
              <a:rPr lang="en-US" sz="1600" b="0" i="0" dirty="0">
                <a:solidFill>
                  <a:srgbClr val="252525"/>
                </a:solidFill>
                <a:effectLst/>
                <a:highlight>
                  <a:srgbClr val="C0C0C0"/>
                </a:highlight>
                <a:latin typeface="Courier New" panose="02070309020205020404" pitchFamily="49" charset="0"/>
                <a:cs typeface="Courier New" panose="02070309020205020404" pitchFamily="49" charset="0"/>
              </a:rPr>
              <a:t>WHERE </a:t>
            </a:r>
            <a:r>
              <a:rPr lang="uk-UA" sz="1600" b="0" i="0" dirty="0" err="1">
                <a:solidFill>
                  <a:srgbClr val="252525"/>
                </a:solidFill>
                <a:effectLst/>
                <a:highlight>
                  <a:srgbClr val="C0C0C0"/>
                </a:highlight>
                <a:latin typeface="Courier New" panose="02070309020205020404" pitchFamily="49" charset="0"/>
                <a:cs typeface="Courier New" panose="02070309020205020404" pitchFamily="49" charset="0"/>
              </a:rPr>
              <a:t>умова_фільтрації_рядків</a:t>
            </a:r>
            <a:r>
              <a:rPr lang="uk-UA" sz="1600" b="0" i="0" dirty="0">
                <a:solidFill>
                  <a:srgbClr val="252525"/>
                </a:solidFill>
                <a:effectLst/>
                <a:highlight>
                  <a:srgbClr val="C0C0C0"/>
                </a:highlight>
                <a:latin typeface="Courier New" panose="02070309020205020404" pitchFamily="49" charset="0"/>
                <a:cs typeface="Courier New" panose="02070309020205020404" pitchFamily="49" charset="0"/>
              </a:rPr>
              <a:t>] </a:t>
            </a:r>
          </a:p>
          <a:p>
            <a:r>
              <a:rPr lang="uk-UA" sz="1600" b="0" i="0" dirty="0">
                <a:solidFill>
                  <a:srgbClr val="252525"/>
                </a:solidFill>
                <a:effectLst/>
                <a:highlight>
                  <a:srgbClr val="C0C0C0"/>
                </a:highlight>
                <a:latin typeface="Courier New" panose="02070309020205020404" pitchFamily="49" charset="0"/>
                <a:cs typeface="Courier New" panose="02070309020205020404" pitchFamily="49" charset="0"/>
              </a:rPr>
              <a:t>[</a:t>
            </a:r>
            <a:r>
              <a:rPr lang="en-US" sz="1600" b="0" i="0" dirty="0">
                <a:solidFill>
                  <a:srgbClr val="252525"/>
                </a:solidFill>
                <a:effectLst/>
                <a:highlight>
                  <a:srgbClr val="C0C0C0"/>
                </a:highlight>
                <a:latin typeface="Courier New" panose="02070309020205020404" pitchFamily="49" charset="0"/>
                <a:cs typeface="Courier New" panose="02070309020205020404" pitchFamily="49" charset="0"/>
              </a:rPr>
              <a:t>GROUP BY </a:t>
            </a:r>
            <a:r>
              <a:rPr lang="uk-UA" sz="1600" b="0" i="0" dirty="0" err="1">
                <a:solidFill>
                  <a:srgbClr val="252525"/>
                </a:solidFill>
                <a:effectLst/>
                <a:highlight>
                  <a:srgbClr val="C0C0C0"/>
                </a:highlight>
                <a:latin typeface="Courier New" panose="02070309020205020404" pitchFamily="49" charset="0"/>
                <a:cs typeface="Courier New" panose="02070309020205020404" pitchFamily="49" charset="0"/>
              </a:rPr>
              <a:t>стовпці_для_угруповання</a:t>
            </a:r>
            <a:r>
              <a:rPr lang="uk-UA" sz="1600" b="0" i="0" dirty="0">
                <a:solidFill>
                  <a:srgbClr val="252525"/>
                </a:solidFill>
                <a:effectLst/>
                <a:highlight>
                  <a:srgbClr val="C0C0C0"/>
                </a:highlight>
                <a:latin typeface="Courier New" panose="02070309020205020404" pitchFamily="49" charset="0"/>
                <a:cs typeface="Courier New" panose="02070309020205020404" pitchFamily="49" charset="0"/>
              </a:rPr>
              <a:t>] </a:t>
            </a:r>
          </a:p>
          <a:p>
            <a:r>
              <a:rPr lang="uk-UA" sz="1600" b="0" i="0" dirty="0">
                <a:solidFill>
                  <a:srgbClr val="252525"/>
                </a:solidFill>
                <a:effectLst/>
                <a:highlight>
                  <a:srgbClr val="C0C0C0"/>
                </a:highlight>
                <a:latin typeface="Courier New" panose="02070309020205020404" pitchFamily="49" charset="0"/>
                <a:cs typeface="Courier New" panose="02070309020205020404" pitchFamily="49" charset="0"/>
              </a:rPr>
              <a:t>[</a:t>
            </a:r>
            <a:r>
              <a:rPr lang="en-US" sz="1600" b="0" i="0" dirty="0">
                <a:solidFill>
                  <a:srgbClr val="252525"/>
                </a:solidFill>
                <a:effectLst/>
                <a:highlight>
                  <a:srgbClr val="C0C0C0"/>
                </a:highlight>
                <a:latin typeface="Courier New" panose="02070309020205020404" pitchFamily="49" charset="0"/>
                <a:cs typeface="Courier New" panose="02070309020205020404" pitchFamily="49" charset="0"/>
              </a:rPr>
              <a:t>HAVING </a:t>
            </a:r>
            <a:r>
              <a:rPr lang="uk-UA" sz="1600" b="0" i="0" dirty="0" err="1">
                <a:solidFill>
                  <a:srgbClr val="252525"/>
                </a:solidFill>
                <a:effectLst/>
                <a:highlight>
                  <a:srgbClr val="C0C0C0"/>
                </a:highlight>
                <a:latin typeface="Courier New" panose="02070309020205020404" pitchFamily="49" charset="0"/>
                <a:cs typeface="Courier New" panose="02070309020205020404" pitchFamily="49" charset="0"/>
              </a:rPr>
              <a:t>умова_фільтрації_груп</a:t>
            </a:r>
            <a:r>
              <a:rPr lang="uk-UA" sz="1600" b="0" i="0" dirty="0">
                <a:solidFill>
                  <a:srgbClr val="252525"/>
                </a:solidFill>
                <a:effectLst/>
                <a:highlight>
                  <a:srgbClr val="C0C0C0"/>
                </a:highlight>
                <a:latin typeface="Courier New" panose="02070309020205020404" pitchFamily="49" charset="0"/>
                <a:cs typeface="Courier New" panose="02070309020205020404" pitchFamily="49" charset="0"/>
              </a:rPr>
              <a:t>] </a:t>
            </a:r>
          </a:p>
          <a:p>
            <a:r>
              <a:rPr lang="uk-UA" sz="1600" b="0" i="0" dirty="0">
                <a:solidFill>
                  <a:srgbClr val="252525"/>
                </a:solidFill>
                <a:effectLst/>
                <a:highlight>
                  <a:srgbClr val="C0C0C0"/>
                </a:highlight>
                <a:latin typeface="Courier New" panose="02070309020205020404" pitchFamily="49" charset="0"/>
                <a:cs typeface="Courier New" panose="02070309020205020404" pitchFamily="49" charset="0"/>
              </a:rPr>
              <a:t>[</a:t>
            </a:r>
            <a:r>
              <a:rPr lang="en-US" sz="1600" b="0" i="0" dirty="0">
                <a:solidFill>
                  <a:srgbClr val="252525"/>
                </a:solidFill>
                <a:effectLst/>
                <a:highlight>
                  <a:srgbClr val="C0C0C0"/>
                </a:highlight>
                <a:latin typeface="Courier New" panose="02070309020205020404" pitchFamily="49" charset="0"/>
                <a:cs typeface="Courier New" panose="02070309020205020404" pitchFamily="49" charset="0"/>
              </a:rPr>
              <a:t>ORDER BY </a:t>
            </a:r>
            <a:r>
              <a:rPr lang="uk-UA" sz="1600" b="0" i="0" dirty="0" err="1">
                <a:solidFill>
                  <a:srgbClr val="252525"/>
                </a:solidFill>
                <a:effectLst/>
                <a:highlight>
                  <a:srgbClr val="C0C0C0"/>
                </a:highlight>
                <a:latin typeface="Courier New" panose="02070309020205020404" pitchFamily="49" charset="0"/>
                <a:cs typeface="Courier New" panose="02070309020205020404" pitchFamily="49" charset="0"/>
              </a:rPr>
              <a:t>стовпці_для_сортування</a:t>
            </a:r>
            <a:r>
              <a:rPr lang="uk-UA" sz="1600" b="0" i="0" dirty="0">
                <a:solidFill>
                  <a:srgbClr val="252525"/>
                </a:solidFill>
                <a:effectLst/>
                <a:highlight>
                  <a:srgbClr val="C0C0C0"/>
                </a:highlight>
                <a:latin typeface="Courier New" panose="02070309020205020404" pitchFamily="49" charset="0"/>
                <a:cs typeface="Courier New" panose="02070309020205020404" pitchFamily="49" charset="0"/>
              </a:rPr>
              <a:t>]</a:t>
            </a:r>
            <a:endParaRPr lang="uk-UA" sz="1600" dirty="0">
              <a:highlight>
                <a:srgbClr val="C0C0C0"/>
              </a:highlight>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06BA74C2-4EED-3AE3-4124-15D058830465}"/>
              </a:ext>
            </a:extLst>
          </p:cNvPr>
          <p:cNvSpPr txBox="1"/>
          <p:nvPr/>
        </p:nvSpPr>
        <p:spPr>
          <a:xfrm>
            <a:off x="186812" y="3132110"/>
            <a:ext cx="11700388"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Оператор GROUP BY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визначає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як рядки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групуватимуться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згрупуємо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виробником</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13" name="Rectangle 2">
            <a:extLst>
              <a:ext uri="{FF2B5EF4-FFF2-40B4-BE49-F238E27FC236}">
                <a16:creationId xmlns:a16="http://schemas.microsoft.com/office/drawing/2014/main" id="{4772BC76-88E2-1A65-46AA-BB96D8ABBB31}"/>
              </a:ext>
            </a:extLst>
          </p:cNvPr>
          <p:cNvSpPr>
            <a:spLocks noChangeArrowheads="1"/>
          </p:cNvSpPr>
          <p:nvPr/>
        </p:nvSpPr>
        <p:spPr bwMode="auto">
          <a:xfrm>
            <a:off x="324464" y="4096294"/>
            <a:ext cx="543097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ModelsCount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GROUP BY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5" name="TextBox 14">
            <a:extLst>
              <a:ext uri="{FF2B5EF4-FFF2-40B4-BE49-F238E27FC236}">
                <a16:creationId xmlns:a16="http://schemas.microsoft.com/office/drawing/2014/main" id="{AAB9EECC-D109-069F-5016-7046CAE5D465}"/>
              </a:ext>
            </a:extLst>
          </p:cNvPr>
          <p:cNvSpPr txBox="1"/>
          <p:nvPr/>
        </p:nvSpPr>
        <p:spPr>
          <a:xfrm>
            <a:off x="186812" y="5038636"/>
            <a:ext cx="7030065" cy="1569660"/>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Перший стовпець у виразі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SELECT - Manufacturer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представляє назву групи, а другий стовпець - </a:t>
            </a:r>
            <a:r>
              <a:rPr lang="en-US"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ModelsCount</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представляє результат функції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Count,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яка обчислює кількість рядків групи</a:t>
            </a:r>
            <a:endParaRPr lang="uk-UA" sz="2400" dirty="0">
              <a:latin typeface="Times New Roman" panose="02020603050405020304" pitchFamily="18" charset="0"/>
              <a:cs typeface="Times New Roman" panose="02020603050405020304" pitchFamily="18" charset="0"/>
            </a:endParaRPr>
          </a:p>
        </p:txBody>
      </p:sp>
      <p:pic>
        <p:nvPicPr>
          <p:cNvPr id="17" name="Рисунок 16">
            <a:extLst>
              <a:ext uri="{FF2B5EF4-FFF2-40B4-BE49-F238E27FC236}">
                <a16:creationId xmlns:a16="http://schemas.microsoft.com/office/drawing/2014/main" id="{A24B06EB-6018-482F-3F4C-A16B3E1704A9}"/>
              </a:ext>
            </a:extLst>
          </p:cNvPr>
          <p:cNvPicPr>
            <a:picLocks noChangeAspect="1"/>
          </p:cNvPicPr>
          <p:nvPr/>
        </p:nvPicPr>
        <p:blipFill>
          <a:blip r:embed="rId2"/>
          <a:stretch>
            <a:fillRect/>
          </a:stretch>
        </p:blipFill>
        <p:spPr>
          <a:xfrm>
            <a:off x="7008249" y="3912163"/>
            <a:ext cx="4743450" cy="2581275"/>
          </a:xfrm>
          <a:prstGeom prst="rect">
            <a:avLst/>
          </a:prstGeom>
        </p:spPr>
      </p:pic>
    </p:spTree>
    <p:extLst>
      <p:ext uri="{BB962C8B-B14F-4D97-AF65-F5344CB8AC3E}">
        <p14:creationId xmlns:p14="http://schemas.microsoft.com/office/powerpoint/2010/main" val="216306594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B2DFED65-CD42-5798-2296-F7D755A6F946}"/>
              </a:ext>
            </a:extLst>
          </p:cNvPr>
          <p:cNvSpPr txBox="1">
            <a:spLocks/>
          </p:cNvSpPr>
          <p:nvPr/>
        </p:nvSpPr>
        <p:spPr>
          <a:xfrm>
            <a:off x="0" y="0"/>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Групування. </a:t>
            </a:r>
            <a:r>
              <a:rPr lang="en-US" dirty="0">
                <a:solidFill>
                  <a:srgbClr val="000000"/>
                </a:solidFill>
                <a:latin typeface="Times New Roman" panose="02020603050405020304" pitchFamily="18" charset="0"/>
                <a:cs typeface="Times New Roman" panose="02020603050405020304" pitchFamily="18" charset="0"/>
              </a:rPr>
              <a:t>GROUP BY </a:t>
            </a:r>
            <a:r>
              <a:rPr lang="en-US" dirty="0" err="1">
                <a:solidFill>
                  <a:srgbClr val="000000"/>
                </a:solidFill>
                <a:latin typeface="Times New Roman" panose="02020603050405020304" pitchFamily="18" charset="0"/>
                <a:cs typeface="Times New Roman" panose="02020603050405020304" pitchFamily="18" charset="0"/>
              </a:rPr>
              <a:t>i</a:t>
            </a:r>
            <a:r>
              <a:rPr lang="en-US" dirty="0">
                <a:solidFill>
                  <a:srgbClr val="000000"/>
                </a:solidFill>
                <a:latin typeface="Times New Roman" panose="02020603050405020304" pitchFamily="18" charset="0"/>
                <a:cs typeface="Times New Roman" panose="02020603050405020304" pitchFamily="18" charset="0"/>
              </a:rPr>
              <a:t> HAVING</a:t>
            </a:r>
            <a:endParaRPr lang="en-US" i="0" dirty="0">
              <a:solidFill>
                <a:srgbClr val="000000"/>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C6F3478-CE5E-B1D5-A00E-A9F2FBDD287B}"/>
              </a:ext>
            </a:extLst>
          </p:cNvPr>
          <p:cNvSpPr txBox="1"/>
          <p:nvPr/>
        </p:nvSpPr>
        <p:spPr>
          <a:xfrm>
            <a:off x="294966" y="681036"/>
            <a:ext cx="5633885" cy="3046988"/>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І якщо у виразі SELECT проводиться вибірка по одному або декільком стовпцям і також використовуються агрегатні функції, необхідно використовувати вираз GROUP BY. Так, наступний приклад працювати не буде, оскільки він не містить виразу угруповання:</a:t>
            </a:r>
          </a:p>
        </p:txBody>
      </p:sp>
      <p:sp>
        <p:nvSpPr>
          <p:cNvPr id="7" name="Rectangle 2">
            <a:extLst>
              <a:ext uri="{FF2B5EF4-FFF2-40B4-BE49-F238E27FC236}">
                <a16:creationId xmlns:a16="http://schemas.microsoft.com/office/drawing/2014/main" id="{821C865A-B6A7-1611-E299-99E069A125C2}"/>
              </a:ext>
            </a:extLst>
          </p:cNvPr>
          <p:cNvSpPr>
            <a:spLocks noChangeArrowheads="1"/>
          </p:cNvSpPr>
          <p:nvPr/>
        </p:nvSpPr>
        <p:spPr bwMode="auto">
          <a:xfrm>
            <a:off x="294965" y="3761107"/>
            <a:ext cx="543097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ModelsCount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7E6FDB93-6C80-4BE7-8AA4-5FD33F8A3CE2}"/>
              </a:ext>
            </a:extLst>
          </p:cNvPr>
          <p:cNvSpPr txBox="1"/>
          <p:nvPr/>
        </p:nvSpPr>
        <p:spPr>
          <a:xfrm>
            <a:off x="6597445" y="727445"/>
            <a:ext cx="5132436" cy="1569660"/>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Оператор GROUP BY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виконувати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угруповання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безлічі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Так,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угруповання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кількістю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4D313B60-547D-23C7-479F-9A3C1A9067E2}"/>
              </a:ext>
            </a:extLst>
          </p:cNvPr>
          <p:cNvSpPr>
            <a:spLocks noChangeArrowheads="1"/>
          </p:cNvSpPr>
          <p:nvPr/>
        </p:nvSpPr>
        <p:spPr bwMode="auto">
          <a:xfrm>
            <a:off x="6634298" y="2960458"/>
            <a:ext cx="5132436"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ModelsCount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GROUP BY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FD09E27E-20D3-16B8-DA02-2D927AD83F24}"/>
              </a:ext>
            </a:extLst>
          </p:cNvPr>
          <p:cNvSpPr txBox="1"/>
          <p:nvPr/>
        </p:nvSpPr>
        <p:spPr>
          <a:xfrm>
            <a:off x="294965" y="4546179"/>
            <a:ext cx="7005484"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Слід враховувати, що вираз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GROUP BY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має йти після виразу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WHERE,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але до виразу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ORDER BY:</a:t>
            </a:r>
            <a:endParaRPr lang="uk-UA" sz="2400" dirty="0">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36B2D38E-7D35-B38E-194C-FEC6ED632DD6}"/>
              </a:ext>
            </a:extLst>
          </p:cNvPr>
          <p:cNvSpPr>
            <a:spLocks noChangeArrowheads="1"/>
          </p:cNvSpPr>
          <p:nvPr/>
        </p:nvSpPr>
        <p:spPr bwMode="auto">
          <a:xfrm>
            <a:off x="294965" y="5377176"/>
            <a:ext cx="12093677"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ModelsCount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&gt; 30000</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GROUP BY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ORDER BY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ModelsCount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DESC</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12" name="Рисунок 11">
            <a:extLst>
              <a:ext uri="{FF2B5EF4-FFF2-40B4-BE49-F238E27FC236}">
                <a16:creationId xmlns:a16="http://schemas.microsoft.com/office/drawing/2014/main" id="{9DB5FCB5-999F-27F1-413B-9C14C06FCA62}"/>
              </a:ext>
            </a:extLst>
          </p:cNvPr>
          <p:cNvPicPr>
            <a:picLocks noChangeAspect="1"/>
          </p:cNvPicPr>
          <p:nvPr/>
        </p:nvPicPr>
        <p:blipFill>
          <a:blip r:embed="rId2"/>
          <a:stretch>
            <a:fillRect/>
          </a:stretch>
        </p:blipFill>
        <p:spPr>
          <a:xfrm>
            <a:off x="7197365" y="4369932"/>
            <a:ext cx="3922916" cy="2396490"/>
          </a:xfrm>
          <a:prstGeom prst="rect">
            <a:avLst/>
          </a:prstGeom>
        </p:spPr>
      </p:pic>
    </p:spTree>
    <p:extLst>
      <p:ext uri="{BB962C8B-B14F-4D97-AF65-F5344CB8AC3E}">
        <p14:creationId xmlns:p14="http://schemas.microsoft.com/office/powerpoint/2010/main" val="10071408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1C504F-0E8D-6787-137E-C33AC5152991}"/>
              </a:ext>
            </a:extLst>
          </p:cNvPr>
          <p:cNvSpPr>
            <a:spLocks noGrp="1"/>
          </p:cNvSpPr>
          <p:nvPr>
            <p:ph type="title"/>
          </p:nvPr>
        </p:nvSpPr>
        <p:spPr>
          <a:xfrm>
            <a:off x="0" y="1"/>
            <a:ext cx="12192000" cy="560438"/>
          </a:xfrm>
        </p:spPr>
        <p:txBody>
          <a:bodyPr>
            <a:normAutofit fontScale="90000"/>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Фільтра</a:t>
            </a:r>
            <a:r>
              <a:rPr lang="uk-UA" dirty="0">
                <a:solidFill>
                  <a:srgbClr val="000000"/>
                </a:solidFill>
                <a:latin typeface="Times New Roman" panose="02020603050405020304" pitchFamily="18" charset="0"/>
                <a:cs typeface="Times New Roman" panose="02020603050405020304" pitchFamily="18" charset="0"/>
              </a:rPr>
              <a:t>ці</a:t>
            </a:r>
            <a:r>
              <a:rPr lang="uk-UA" i="0" dirty="0">
                <a:solidFill>
                  <a:srgbClr val="000000"/>
                </a:solidFill>
                <a:effectLst/>
                <a:latin typeface="Times New Roman" panose="02020603050405020304" pitchFamily="18" charset="0"/>
                <a:cs typeface="Times New Roman" panose="02020603050405020304" pitchFamily="18" charset="0"/>
              </a:rPr>
              <a:t>я груп. </a:t>
            </a:r>
            <a:r>
              <a:rPr lang="en-US" i="0" dirty="0">
                <a:solidFill>
                  <a:srgbClr val="000000"/>
                </a:solidFill>
                <a:effectLst/>
                <a:latin typeface="Times New Roman" panose="02020603050405020304" pitchFamily="18" charset="0"/>
                <a:cs typeface="Times New Roman" panose="02020603050405020304" pitchFamily="18" charset="0"/>
              </a:rPr>
              <a:t>HAVING</a:t>
            </a:r>
            <a:endParaRPr lang="uk-UA"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878C406-743C-B0DC-BFA8-A06674818675}"/>
              </a:ext>
            </a:extLst>
          </p:cNvPr>
          <p:cNvSpPr txBox="1"/>
          <p:nvPr/>
        </p:nvSpPr>
        <p:spPr>
          <a:xfrm>
            <a:off x="216309" y="560439"/>
            <a:ext cx="11759381" cy="1938992"/>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Оператор HAVING дозволяє виконати фільтрацію груп, тобто визначає які групи будуть включені у вихідний результат. Використання HAVING багато в чому аналогічне до застосування WHERE. Тільки якщо WHERE застосовується для фільтрації рядків, HAVING - для фільтрації груп. Наприклад, знайдемо всі групи товарів за виробниками, для яких визначено понад 1 модель:</a:t>
            </a:r>
          </a:p>
        </p:txBody>
      </p:sp>
      <p:sp>
        <p:nvSpPr>
          <p:cNvPr id="3" name="Rectangle 2">
            <a:extLst>
              <a:ext uri="{FF2B5EF4-FFF2-40B4-BE49-F238E27FC236}">
                <a16:creationId xmlns:a16="http://schemas.microsoft.com/office/drawing/2014/main" id="{C0795411-E9E3-96D4-CE49-672F4C1EAE3B}"/>
              </a:ext>
            </a:extLst>
          </p:cNvPr>
          <p:cNvSpPr>
            <a:spLocks noChangeArrowheads="1"/>
          </p:cNvSpPr>
          <p:nvPr/>
        </p:nvSpPr>
        <p:spPr bwMode="auto">
          <a:xfrm>
            <a:off x="216309" y="2499431"/>
            <a:ext cx="5430974"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ModelsCount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GROUP BY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HAVING </a:t>
            </a:r>
            <a:r>
              <a:rPr kumimoji="0" lang="uk-UA" altLang="uk-UA" sz="16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&gt; 1</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5" name="Рисунок 4">
            <a:extLst>
              <a:ext uri="{FF2B5EF4-FFF2-40B4-BE49-F238E27FC236}">
                <a16:creationId xmlns:a16="http://schemas.microsoft.com/office/drawing/2014/main" id="{2B3C72A3-B58C-219E-BA51-DDE4B2A24040}"/>
              </a:ext>
            </a:extLst>
          </p:cNvPr>
          <p:cNvPicPr>
            <a:picLocks noChangeAspect="1"/>
          </p:cNvPicPr>
          <p:nvPr/>
        </p:nvPicPr>
        <p:blipFill>
          <a:blip r:embed="rId2"/>
          <a:stretch>
            <a:fillRect/>
          </a:stretch>
        </p:blipFill>
        <p:spPr>
          <a:xfrm>
            <a:off x="216309" y="3704461"/>
            <a:ext cx="3296694" cy="1718847"/>
          </a:xfrm>
          <a:prstGeom prst="rect">
            <a:avLst/>
          </a:prstGeom>
        </p:spPr>
      </p:pic>
    </p:spTree>
    <p:extLst>
      <p:ext uri="{BB962C8B-B14F-4D97-AF65-F5344CB8AC3E}">
        <p14:creationId xmlns:p14="http://schemas.microsoft.com/office/powerpoint/2010/main" val="11426408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15CA99-AE20-9C8F-D43A-845343A5EDAA}"/>
              </a:ext>
            </a:extLst>
          </p:cNvPr>
          <p:cNvSpPr txBox="1"/>
          <p:nvPr/>
        </p:nvSpPr>
        <p:spPr>
          <a:xfrm>
            <a:off x="145702" y="560439"/>
            <a:ext cx="4079631" cy="1200329"/>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В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одній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команді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також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поєднувати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вирази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WHERE та HAVING:</a:t>
            </a:r>
            <a:endParaRPr lang="uk-UA" sz="24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163A80F5-1944-FF87-0555-6C6BB545A560}"/>
              </a:ext>
            </a:extLst>
          </p:cNvPr>
          <p:cNvSpPr txBox="1">
            <a:spLocks/>
          </p:cNvSpPr>
          <p:nvPr/>
        </p:nvSpPr>
        <p:spPr>
          <a:xfrm>
            <a:off x="0" y="1"/>
            <a:ext cx="12192000" cy="560438"/>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a:solidFill>
                  <a:srgbClr val="000000"/>
                </a:solidFill>
                <a:latin typeface="Times New Roman" panose="02020603050405020304" pitchFamily="18" charset="0"/>
                <a:cs typeface="Times New Roman" panose="02020603050405020304" pitchFamily="18" charset="0"/>
              </a:rPr>
              <a:t>Фільтрація груп. </a:t>
            </a:r>
            <a:r>
              <a:rPr lang="en-US">
                <a:solidFill>
                  <a:srgbClr val="000000"/>
                </a:solidFill>
                <a:latin typeface="Times New Roman" panose="02020603050405020304" pitchFamily="18" charset="0"/>
                <a:cs typeface="Times New Roman" panose="02020603050405020304" pitchFamily="18" charset="0"/>
              </a:rPr>
              <a:t>HAVING</a:t>
            </a:r>
            <a:endParaRPr lang="uk-UA"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1962F88A-74B1-2830-3F26-676678164A1D}"/>
              </a:ext>
            </a:extLst>
          </p:cNvPr>
          <p:cNvSpPr>
            <a:spLocks noChangeArrowheads="1"/>
          </p:cNvSpPr>
          <p:nvPr/>
        </p:nvSpPr>
        <p:spPr bwMode="auto">
          <a:xfrm>
            <a:off x="4800842" y="560439"/>
            <a:ext cx="5430974"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ModelsCount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&gt; 80000</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GROUP BY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HAVING </a:t>
            </a:r>
            <a:r>
              <a:rPr kumimoji="0" lang="uk-UA" altLang="uk-UA" sz="16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&gt; 1;</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2E89E2E0-293F-0DB6-CA25-4B71F9171815}"/>
              </a:ext>
            </a:extLst>
          </p:cNvPr>
          <p:cNvSpPr txBox="1"/>
          <p:nvPr/>
        </p:nvSpPr>
        <p:spPr>
          <a:xfrm>
            <a:off x="145701" y="1951672"/>
            <a:ext cx="11590773" cy="1200329"/>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Тобто в даному випадку спочатку фільтруються рядки: вибираються ті товари, загальна вартість яких більша за 80000. Потім вибрані товари групуються за виробниками. І далі фільтруються самі групи - вибираються ті групи, які містять понад 1 модель.</a:t>
            </a:r>
          </a:p>
        </p:txBody>
      </p:sp>
      <p:sp>
        <p:nvSpPr>
          <p:cNvPr id="11" name="TextBox 10">
            <a:extLst>
              <a:ext uri="{FF2B5EF4-FFF2-40B4-BE49-F238E27FC236}">
                <a16:creationId xmlns:a16="http://schemas.microsoft.com/office/drawing/2014/main" id="{F330B75A-C55C-A821-68AE-F8547477123F}"/>
              </a:ext>
            </a:extLst>
          </p:cNvPr>
          <p:cNvSpPr txBox="1"/>
          <p:nvPr/>
        </p:nvSpPr>
        <p:spPr>
          <a:xfrm>
            <a:off x="145701" y="3152001"/>
            <a:ext cx="4655141" cy="1569660"/>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Якщо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при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цьому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необхідно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провести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сортування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вираз</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ORDER BY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йде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після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виразу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HAVING:</a:t>
            </a:r>
            <a:endParaRPr lang="uk-UA" sz="2400" dirty="0">
              <a:latin typeface="Times New Roman" panose="02020603050405020304" pitchFamily="18" charset="0"/>
              <a:cs typeface="Times New Roman" panose="02020603050405020304" pitchFamily="18" charset="0"/>
            </a:endParaRPr>
          </a:p>
        </p:txBody>
      </p:sp>
      <p:sp>
        <p:nvSpPr>
          <p:cNvPr id="12" name="Rectangle 3">
            <a:extLst>
              <a:ext uri="{FF2B5EF4-FFF2-40B4-BE49-F238E27FC236}">
                <a16:creationId xmlns:a16="http://schemas.microsoft.com/office/drawing/2014/main" id="{556ACD92-239D-DFDA-5844-3458B45FB1CB}"/>
              </a:ext>
            </a:extLst>
          </p:cNvPr>
          <p:cNvSpPr>
            <a:spLocks noChangeArrowheads="1"/>
          </p:cNvSpPr>
          <p:nvPr/>
        </p:nvSpPr>
        <p:spPr bwMode="auto">
          <a:xfrm>
            <a:off x="4540593" y="3342905"/>
            <a:ext cx="7195881"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COUNT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Models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SUM</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Units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&gt; 80000</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GROUP BY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HAVING </a:t>
            </a:r>
            <a:r>
              <a:rPr kumimoji="0" lang="uk-UA" altLang="uk-UA" sz="14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SUM</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&gt; 2</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ORDER BY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Units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DESC;</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4" name="TextBox 13">
            <a:extLst>
              <a:ext uri="{FF2B5EF4-FFF2-40B4-BE49-F238E27FC236}">
                <a16:creationId xmlns:a16="http://schemas.microsoft.com/office/drawing/2014/main" id="{8B846974-257E-30C9-6908-291946721242}"/>
              </a:ext>
            </a:extLst>
          </p:cNvPr>
          <p:cNvSpPr txBox="1"/>
          <p:nvPr/>
        </p:nvSpPr>
        <p:spPr>
          <a:xfrm>
            <a:off x="4107430" y="4809637"/>
            <a:ext cx="7812594" cy="1938992"/>
          </a:xfrm>
          <a:prstGeom prst="rect">
            <a:avLst/>
          </a:prstGeom>
          <a:noFill/>
        </p:spPr>
        <p:txBody>
          <a:bodyPr wrap="square">
            <a:spAutoFit/>
          </a:bodyPr>
          <a:lstStyle/>
          <a:p>
            <a:r>
              <a:rPr lang="uk-UA" sz="2400" b="0" i="0" dirty="0">
                <a:solidFill>
                  <a:srgbClr val="252525"/>
                </a:solidFill>
                <a:effectLst/>
                <a:latin typeface="Times New Roman" panose="02020603050405020304" pitchFamily="18" charset="0"/>
                <a:cs typeface="Times New Roman" panose="02020603050405020304" pitchFamily="18" charset="0"/>
              </a:rPr>
              <a:t>Тут угруповання йде за виробниками, і також вибирається кількість моделей для кожного виробника (</a:t>
            </a:r>
            <a:r>
              <a:rPr lang="en-US" sz="2400" b="0" i="0" dirty="0">
                <a:solidFill>
                  <a:srgbClr val="252525"/>
                </a:solidFill>
                <a:effectLst/>
                <a:latin typeface="Times New Roman" panose="02020603050405020304" pitchFamily="18" charset="0"/>
                <a:cs typeface="Times New Roman" panose="02020603050405020304" pitchFamily="18" charset="0"/>
              </a:rPr>
              <a:t>Models) </a:t>
            </a:r>
            <a:r>
              <a:rPr lang="uk-UA" sz="2400" b="0" i="0" dirty="0">
                <a:solidFill>
                  <a:srgbClr val="252525"/>
                </a:solidFill>
                <a:effectLst/>
                <a:latin typeface="Times New Roman" panose="02020603050405020304" pitchFamily="18" charset="0"/>
                <a:cs typeface="Times New Roman" panose="02020603050405020304" pitchFamily="18" charset="0"/>
              </a:rPr>
              <a:t>та загальна кількість усіх товарів за всіма цими моделями (</a:t>
            </a:r>
            <a:r>
              <a:rPr lang="en-US" sz="2400" b="0" i="0" dirty="0">
                <a:solidFill>
                  <a:srgbClr val="252525"/>
                </a:solidFill>
                <a:effectLst/>
                <a:latin typeface="Times New Roman" panose="02020603050405020304" pitchFamily="18" charset="0"/>
                <a:cs typeface="Times New Roman" panose="02020603050405020304" pitchFamily="18" charset="0"/>
              </a:rPr>
              <a:t>Units). </a:t>
            </a:r>
            <a:r>
              <a:rPr lang="uk-UA" sz="2400" b="0" i="0" dirty="0">
                <a:solidFill>
                  <a:srgbClr val="252525"/>
                </a:solidFill>
                <a:effectLst/>
                <a:latin typeface="Times New Roman" panose="02020603050405020304" pitchFamily="18" charset="0"/>
                <a:cs typeface="Times New Roman" panose="02020603050405020304" pitchFamily="18" charset="0"/>
              </a:rPr>
              <a:t>Наприкінці групи сортуються за кількістю товарів зі спадання.</a:t>
            </a:r>
            <a:endParaRPr lang="uk-UA" sz="2400" dirty="0">
              <a:latin typeface="Times New Roman" panose="02020603050405020304" pitchFamily="18" charset="0"/>
              <a:cs typeface="Times New Roman" panose="02020603050405020304" pitchFamily="18" charset="0"/>
            </a:endParaRPr>
          </a:p>
        </p:txBody>
      </p:sp>
      <p:pic>
        <p:nvPicPr>
          <p:cNvPr id="16" name="Рисунок 15">
            <a:extLst>
              <a:ext uri="{FF2B5EF4-FFF2-40B4-BE49-F238E27FC236}">
                <a16:creationId xmlns:a16="http://schemas.microsoft.com/office/drawing/2014/main" id="{B4A34529-E134-3AB7-54F0-A8A2FF00F0FA}"/>
              </a:ext>
            </a:extLst>
          </p:cNvPr>
          <p:cNvPicPr>
            <a:picLocks noChangeAspect="1"/>
          </p:cNvPicPr>
          <p:nvPr/>
        </p:nvPicPr>
        <p:blipFill>
          <a:blip r:embed="rId2"/>
          <a:stretch>
            <a:fillRect/>
          </a:stretch>
        </p:blipFill>
        <p:spPr>
          <a:xfrm>
            <a:off x="263604" y="4809637"/>
            <a:ext cx="3843826" cy="1741647"/>
          </a:xfrm>
          <a:prstGeom prst="rect">
            <a:avLst/>
          </a:prstGeom>
        </p:spPr>
      </p:pic>
    </p:spTree>
    <p:extLst>
      <p:ext uri="{BB962C8B-B14F-4D97-AF65-F5344CB8AC3E}">
        <p14:creationId xmlns:p14="http://schemas.microsoft.com/office/powerpoint/2010/main" val="303096796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2B21C2-9D36-FAF6-8A26-59060F714B07}"/>
              </a:ext>
            </a:extLst>
          </p:cNvPr>
          <p:cNvSpPr>
            <a:spLocks noGrp="1"/>
          </p:cNvSpPr>
          <p:nvPr>
            <p:ph type="title"/>
          </p:nvPr>
        </p:nvSpPr>
        <p:spPr>
          <a:xfrm>
            <a:off x="0" y="1"/>
            <a:ext cx="12192000" cy="681036"/>
          </a:xfrm>
        </p:spPr>
        <p:txBody>
          <a:bodyPr>
            <a:normAutofit fontScale="90000"/>
          </a:bodyPr>
          <a:lstStyle/>
          <a:p>
            <a:pPr algn="ctr"/>
            <a:r>
              <a:rPr lang="uk-UA"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Підзапити</a:t>
            </a:r>
            <a:endParaRPr lang="uk-UA"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B462A4A-8F5C-0B4D-D660-C03BA87F79F2}"/>
              </a:ext>
            </a:extLst>
          </p:cNvPr>
          <p:cNvSpPr txBox="1"/>
          <p:nvPr/>
        </p:nvSpPr>
        <p:spPr>
          <a:xfrm>
            <a:off x="265471" y="681037"/>
            <a:ext cx="6096000" cy="1938992"/>
          </a:xfrm>
          <a:prstGeom prst="rect">
            <a:avLst/>
          </a:prstGeom>
          <a:noFill/>
        </p:spPr>
        <p:txBody>
          <a:bodyPr wrap="square">
            <a:spAutoFit/>
          </a:bodyPr>
          <a:lstStyle/>
          <a:p>
            <a:r>
              <a:rPr lang="uk-UA"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Підзапити</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являють собою вирази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SELECT,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які вбудовані в інші запити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SQL.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Розглянемо найпростіший приклад застосування </a:t>
            </a:r>
            <a:r>
              <a:rPr lang="uk-UA"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підзапитів</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Наприклад, створимо таблиці для товарів та замовлень:</a:t>
            </a:r>
            <a:endParaRPr lang="uk-UA" sz="2400" dirty="0">
              <a:latin typeface="Times New Roman" panose="02020603050405020304" pitchFamily="18" charset="0"/>
              <a:cs typeface="Times New Roman" panose="02020603050405020304" pitchFamily="18" charset="0"/>
            </a:endParaRPr>
          </a:p>
        </p:txBody>
      </p:sp>
      <p:sp>
        <p:nvSpPr>
          <p:cNvPr id="8" name="Rectangle 2">
            <a:extLst>
              <a:ext uri="{FF2B5EF4-FFF2-40B4-BE49-F238E27FC236}">
                <a16:creationId xmlns:a16="http://schemas.microsoft.com/office/drawing/2014/main" id="{114A21F0-7FF9-D27C-CB9E-3457BEF0C74F}"/>
              </a:ext>
            </a:extLst>
          </p:cNvPr>
          <p:cNvSpPr>
            <a:spLocks noChangeArrowheads="1"/>
          </p:cNvSpPr>
          <p:nvPr/>
        </p:nvSpPr>
        <p:spPr bwMode="auto">
          <a:xfrm>
            <a:off x="265472" y="2598599"/>
            <a:ext cx="5122606"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Products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 AUTO_INCREMENT PRIMARY KEY,</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ProductName VARCHAR(30)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Manufacturer VARCHAR(20)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ProductCount INT DEFAULT 0,</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Price DECIMAL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Orders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 AUTO_INCREMENT PRIMARY KEY,</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ProductId INT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ProductCount INT DEFAULT 1,</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CreatedAt DATE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Price DECIMAL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FOREIGN KEY (ProductId) REFERENCES Products(Id) ON DELETE CASCADE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9896303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3A4A09-CB97-53BB-BC73-F1791792BE0A}"/>
              </a:ext>
            </a:extLst>
          </p:cNvPr>
          <p:cNvSpPr txBox="1"/>
          <p:nvPr/>
        </p:nvSpPr>
        <p:spPr>
          <a:xfrm>
            <a:off x="147484" y="576730"/>
            <a:ext cx="11897032"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Таблиця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Orders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містить дані про куплені товари з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Products. </a:t>
            </a:r>
            <a:r>
              <a:rPr lang="uk-UA"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Додамо</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до таблиці деякі дані:</a:t>
            </a:r>
            <a:endParaRPr lang="uk-UA" sz="24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1BE1E434-4FCD-0CCC-FAEE-753B51A88795}"/>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err="1">
                <a:solidFill>
                  <a:srgbClr val="252525"/>
                </a:solidFill>
                <a:highlight>
                  <a:srgbClr val="FFFFFF"/>
                </a:highlight>
                <a:latin typeface="Times New Roman" panose="02020603050405020304" pitchFamily="18" charset="0"/>
                <a:cs typeface="Times New Roman" panose="02020603050405020304" pitchFamily="18" charset="0"/>
              </a:rPr>
              <a:t>Підзапити</a:t>
            </a:r>
            <a:endParaRPr lang="uk-UA"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B11A3395-0F27-D0B5-41D1-B46801E6CDCF}"/>
              </a:ext>
            </a:extLst>
          </p:cNvPr>
          <p:cNvSpPr>
            <a:spLocks noChangeArrowheads="1"/>
          </p:cNvSpPr>
          <p:nvPr/>
        </p:nvSpPr>
        <p:spPr bwMode="auto">
          <a:xfrm>
            <a:off x="147484" y="1407727"/>
            <a:ext cx="12044516" cy="4909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INSERT INTO Products (ProductName, Manufacturer, ProductCount, Price)</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VALUES ('iPhone X', 'Apple', 2, 76000),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('iPhone 8', 'Apple', 2, 51000),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('iPhone 7', 'Apple', 5, 42000),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('Galaxy S9', 'Samsung', 2, 56000),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('Galaxy S8', 'Samsung', 1, 46000),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('Honor 10', 'Huawei', 2, 26000),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('Nokia 8', 'HMD Global', 6, 38000);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INSERT INTO Orders (ProductId, CreatedAt, ProductCount, Price)</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VALUES</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Id FROM Products WHERE ProductName='Galaxy S8'),</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'2018-05-21', </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2, </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Price FROM Products WHERE ProductName='Galaxy S8')</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Id FROM Products WHERE ProductName='iPhone X'),</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'2018-05-23',  </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1, </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Price FROM Products WHERE ProductName='iPhone X')</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Id FROM Products WHERE ProductName='iPhone 8'),</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'2018-05-21',  </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1, </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Price FROM Products WHERE ProductName='iPhone 8')</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1459575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06C8E1-1786-3F16-75FF-8BD67163DF32}"/>
              </a:ext>
            </a:extLst>
          </p:cNvPr>
          <p:cNvSpPr txBox="1"/>
          <p:nvPr/>
        </p:nvSpPr>
        <p:spPr>
          <a:xfrm>
            <a:off x="285134" y="555803"/>
            <a:ext cx="11444749" cy="2308324"/>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При додаванні даних до таблиці </a:t>
            </a:r>
            <a:r>
              <a:rPr lang="uk-UA" sz="2400" dirty="0" err="1">
                <a:latin typeface="Times New Roman" panose="02020603050405020304" pitchFamily="18" charset="0"/>
                <a:cs typeface="Times New Roman" panose="02020603050405020304" pitchFamily="18" charset="0"/>
              </a:rPr>
              <a:t>Orders</a:t>
            </a:r>
            <a:r>
              <a:rPr lang="uk-UA" sz="2400" dirty="0">
                <a:latin typeface="Times New Roman" panose="02020603050405020304" pitchFamily="18" charset="0"/>
                <a:cs typeface="Times New Roman" panose="02020603050405020304" pitchFamily="18" charset="0"/>
              </a:rPr>
              <a:t> використовуються </a:t>
            </a:r>
            <a:r>
              <a:rPr lang="uk-UA" sz="2400" dirty="0" err="1">
                <a:latin typeface="Times New Roman" panose="02020603050405020304" pitchFamily="18" charset="0"/>
                <a:cs typeface="Times New Roman" panose="02020603050405020304" pitchFamily="18" charset="0"/>
              </a:rPr>
              <a:t>підзапити</a:t>
            </a:r>
            <a:r>
              <a:rPr lang="uk-UA" sz="2400" dirty="0">
                <a:latin typeface="Times New Roman" panose="02020603050405020304" pitchFamily="18" charset="0"/>
                <a:cs typeface="Times New Roman" panose="02020603050405020304" pitchFamily="18" charset="0"/>
              </a:rPr>
              <a:t>. Наприклад, перше замовлення було зроблено на товар </a:t>
            </a:r>
            <a:r>
              <a:rPr lang="uk-UA" sz="2400" dirty="0" err="1">
                <a:latin typeface="Times New Roman" panose="02020603050405020304" pitchFamily="18" charset="0"/>
                <a:cs typeface="Times New Roman" panose="02020603050405020304" pitchFamily="18" charset="0"/>
              </a:rPr>
              <a:t>Galaxy</a:t>
            </a:r>
            <a:r>
              <a:rPr lang="uk-UA" sz="2400" dirty="0">
                <a:latin typeface="Times New Roman" panose="02020603050405020304" pitchFamily="18" charset="0"/>
                <a:cs typeface="Times New Roman" panose="02020603050405020304" pitchFamily="18" charset="0"/>
              </a:rPr>
              <a:t> S8. Відповідно до таблиці </a:t>
            </a:r>
            <a:r>
              <a:rPr lang="uk-UA" sz="2400" dirty="0" err="1">
                <a:latin typeface="Times New Roman" panose="02020603050405020304" pitchFamily="18" charset="0"/>
                <a:cs typeface="Times New Roman" panose="02020603050405020304" pitchFamily="18" charset="0"/>
              </a:rPr>
              <a:t>Orders</a:t>
            </a:r>
            <a:r>
              <a:rPr lang="uk-UA" sz="2400" dirty="0">
                <a:latin typeface="Times New Roman" panose="02020603050405020304" pitchFamily="18" charset="0"/>
                <a:cs typeface="Times New Roman" panose="02020603050405020304" pitchFamily="18" charset="0"/>
              </a:rPr>
              <a:t> нам треба зберегти інформацію про замовлення, де поле </a:t>
            </a:r>
            <a:r>
              <a:rPr lang="uk-UA" sz="2400" dirty="0" err="1">
                <a:latin typeface="Times New Roman" panose="02020603050405020304" pitchFamily="18" charset="0"/>
                <a:cs typeface="Times New Roman" panose="02020603050405020304" pitchFamily="18" charset="0"/>
              </a:rPr>
              <a:t>ProductId</a:t>
            </a:r>
            <a:r>
              <a:rPr lang="uk-UA" sz="2400" dirty="0">
                <a:latin typeface="Times New Roman" panose="02020603050405020304" pitchFamily="18" charset="0"/>
                <a:cs typeface="Times New Roman" panose="02020603050405020304" pitchFamily="18" charset="0"/>
              </a:rPr>
              <a:t> вказує на </a:t>
            </a:r>
            <a:r>
              <a:rPr lang="uk-UA" sz="2400" dirty="0" err="1">
                <a:latin typeface="Times New Roman" panose="02020603050405020304" pitchFamily="18" charset="0"/>
                <a:cs typeface="Times New Roman" panose="02020603050405020304" pitchFamily="18" charset="0"/>
              </a:rPr>
              <a:t>Id</a:t>
            </a:r>
            <a:r>
              <a:rPr lang="uk-UA" sz="2400" dirty="0">
                <a:latin typeface="Times New Roman" panose="02020603050405020304" pitchFamily="18" charset="0"/>
                <a:cs typeface="Times New Roman" panose="02020603050405020304" pitchFamily="18" charset="0"/>
              </a:rPr>
              <a:t> товару </a:t>
            </a:r>
            <a:r>
              <a:rPr lang="uk-UA" sz="2400" dirty="0" err="1">
                <a:latin typeface="Times New Roman" panose="02020603050405020304" pitchFamily="18" charset="0"/>
                <a:cs typeface="Times New Roman" panose="02020603050405020304" pitchFamily="18" charset="0"/>
              </a:rPr>
              <a:t>Galaxy</a:t>
            </a:r>
            <a:r>
              <a:rPr lang="uk-UA" sz="2400" dirty="0">
                <a:latin typeface="Times New Roman" panose="02020603050405020304" pitchFamily="18" charset="0"/>
                <a:cs typeface="Times New Roman" panose="02020603050405020304" pitchFamily="18" charset="0"/>
              </a:rPr>
              <a:t> S8, поле </a:t>
            </a:r>
            <a:r>
              <a:rPr lang="uk-UA" sz="2400" dirty="0" err="1">
                <a:latin typeface="Times New Roman" panose="02020603050405020304" pitchFamily="18" charset="0"/>
                <a:cs typeface="Times New Roman" panose="02020603050405020304" pitchFamily="18" charset="0"/>
              </a:rPr>
              <a:t>Price</a:t>
            </a:r>
            <a:r>
              <a:rPr lang="uk-UA" sz="2400" dirty="0">
                <a:latin typeface="Times New Roman" panose="02020603050405020304" pitchFamily="18" charset="0"/>
                <a:cs typeface="Times New Roman" panose="02020603050405020304" pitchFamily="18" charset="0"/>
              </a:rPr>
              <a:t> – на його ціну. Але на момент написання запиту нам може бути невідомим ні </a:t>
            </a:r>
            <a:r>
              <a:rPr lang="uk-UA" sz="2400" dirty="0" err="1">
                <a:latin typeface="Times New Roman" panose="02020603050405020304" pitchFamily="18" charset="0"/>
                <a:cs typeface="Times New Roman" panose="02020603050405020304" pitchFamily="18" charset="0"/>
              </a:rPr>
              <a:t>Id</a:t>
            </a:r>
            <a:r>
              <a:rPr lang="uk-UA" sz="2400" dirty="0">
                <a:latin typeface="Times New Roman" panose="02020603050405020304" pitchFamily="18" charset="0"/>
                <a:cs typeface="Times New Roman" panose="02020603050405020304" pitchFamily="18" charset="0"/>
              </a:rPr>
              <a:t> покупця, ні </a:t>
            </a:r>
            <a:r>
              <a:rPr lang="uk-UA" sz="2400" dirty="0" err="1">
                <a:latin typeface="Times New Roman" panose="02020603050405020304" pitchFamily="18" charset="0"/>
                <a:cs typeface="Times New Roman" panose="02020603050405020304" pitchFamily="18" charset="0"/>
              </a:rPr>
              <a:t>Id</a:t>
            </a:r>
            <a:r>
              <a:rPr lang="uk-UA" sz="2400" dirty="0">
                <a:latin typeface="Times New Roman" panose="02020603050405020304" pitchFamily="18" charset="0"/>
                <a:cs typeface="Times New Roman" panose="02020603050405020304" pitchFamily="18" charset="0"/>
              </a:rPr>
              <a:t> товару, ні ціна товару. У цьому випадку можна виконати </a:t>
            </a:r>
            <a:r>
              <a:rPr lang="uk-UA" sz="2400" dirty="0" err="1">
                <a:latin typeface="Times New Roman" panose="02020603050405020304" pitchFamily="18" charset="0"/>
                <a:cs typeface="Times New Roman" panose="02020603050405020304" pitchFamily="18" charset="0"/>
              </a:rPr>
              <a:t>підзапит</a:t>
            </a:r>
            <a:r>
              <a:rPr lang="uk-UA" sz="2400" dirty="0">
                <a:latin typeface="Times New Roman" panose="02020603050405020304" pitchFamily="18" charset="0"/>
                <a:cs typeface="Times New Roman" panose="02020603050405020304" pitchFamily="18" charset="0"/>
              </a:rPr>
              <a:t> у вигляді</a:t>
            </a:r>
          </a:p>
        </p:txBody>
      </p:sp>
      <p:sp>
        <p:nvSpPr>
          <p:cNvPr id="6" name="Заголовок 1">
            <a:extLst>
              <a:ext uri="{FF2B5EF4-FFF2-40B4-BE49-F238E27FC236}">
                <a16:creationId xmlns:a16="http://schemas.microsoft.com/office/drawing/2014/main" id="{AD1FB4E6-4F77-01B0-7D01-B5F904ADC7C9}"/>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err="1">
                <a:solidFill>
                  <a:srgbClr val="252525"/>
                </a:solidFill>
                <a:highlight>
                  <a:srgbClr val="FFFFFF"/>
                </a:highlight>
                <a:latin typeface="Times New Roman" panose="02020603050405020304" pitchFamily="18" charset="0"/>
                <a:cs typeface="Times New Roman" panose="02020603050405020304" pitchFamily="18" charset="0"/>
              </a:rPr>
              <a:t>Підзапити</a:t>
            </a:r>
            <a:endParaRPr lang="uk-UA"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419F573B-AC20-8579-9DB8-040AD501A222}"/>
              </a:ext>
            </a:extLst>
          </p:cNvPr>
          <p:cNvSpPr>
            <a:spLocks noChangeArrowheads="1"/>
          </p:cNvSpPr>
          <p:nvPr/>
        </p:nvSpPr>
        <p:spPr bwMode="auto">
          <a:xfrm>
            <a:off x="285134" y="2985006"/>
            <a:ext cx="6229269"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SELECT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Price </a:t>
            </a:r>
            <a:r>
              <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FROM</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 </a:t>
            </a:r>
            <a:r>
              <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WHERE</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ProductName=</a:t>
            </a:r>
            <a:r>
              <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'iPhone 8'</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
        <p:nvSpPr>
          <p:cNvPr id="9" name="TextBox 8">
            <a:extLst>
              <a:ext uri="{FF2B5EF4-FFF2-40B4-BE49-F238E27FC236}">
                <a16:creationId xmlns:a16="http://schemas.microsoft.com/office/drawing/2014/main" id="{97D306A0-0B2B-C273-F983-0EDB3E12DD5F}"/>
              </a:ext>
            </a:extLst>
          </p:cNvPr>
          <p:cNvSpPr txBox="1"/>
          <p:nvPr/>
        </p:nvSpPr>
        <p:spPr>
          <a:xfrm>
            <a:off x="285134" y="3429000"/>
            <a:ext cx="11444748" cy="2308324"/>
          </a:xfrm>
          <a:prstGeom prst="rect">
            <a:avLst/>
          </a:prstGeom>
          <a:noFill/>
        </p:spPr>
        <p:txBody>
          <a:bodyPr wrap="square">
            <a:spAutoFit/>
          </a:bodyPr>
          <a:lstStyle/>
          <a:p>
            <a:r>
              <a:rPr lang="uk-UA" sz="2400" dirty="0" err="1">
                <a:latin typeface="Times New Roman" panose="02020603050405020304" pitchFamily="18" charset="0"/>
                <a:cs typeface="Times New Roman" panose="02020603050405020304" pitchFamily="18" charset="0"/>
              </a:rPr>
              <a:t>Підзапит</a:t>
            </a:r>
            <a:r>
              <a:rPr lang="uk-UA" sz="2400" dirty="0">
                <a:latin typeface="Times New Roman" panose="02020603050405020304" pitchFamily="18" charset="0"/>
                <a:cs typeface="Times New Roman" panose="02020603050405020304" pitchFamily="18" charset="0"/>
              </a:rPr>
              <a:t> виконує команду SELECT і полягає у дужках. У цьому випадку при додаванні одного товару виконується два </a:t>
            </a:r>
            <a:r>
              <a:rPr lang="uk-UA" sz="2400" dirty="0" err="1">
                <a:latin typeface="Times New Roman" panose="02020603050405020304" pitchFamily="18" charset="0"/>
                <a:cs typeface="Times New Roman" panose="02020603050405020304" pitchFamily="18" charset="0"/>
              </a:rPr>
              <a:t>подзапроса</a:t>
            </a:r>
            <a:r>
              <a:rPr lang="uk-UA" sz="2400" dirty="0">
                <a:latin typeface="Times New Roman" panose="02020603050405020304" pitchFamily="18" charset="0"/>
                <a:cs typeface="Times New Roman" panose="02020603050405020304" pitchFamily="18" charset="0"/>
              </a:rPr>
              <a:t>. Кожен </a:t>
            </a:r>
            <a:r>
              <a:rPr lang="uk-UA" sz="2400" dirty="0" err="1">
                <a:latin typeface="Times New Roman" panose="02020603050405020304" pitchFamily="18" charset="0"/>
                <a:cs typeface="Times New Roman" panose="02020603050405020304" pitchFamily="18" charset="0"/>
              </a:rPr>
              <a:t>підзапит</a:t>
            </a:r>
            <a:r>
              <a:rPr lang="uk-UA" sz="2400" dirty="0">
                <a:latin typeface="Times New Roman" panose="02020603050405020304" pitchFamily="18" charset="0"/>
                <a:cs typeface="Times New Roman" panose="02020603050405020304" pitchFamily="18" charset="0"/>
              </a:rPr>
              <a:t> повертає одного скалярного значення, наприклад, числовий ідентифікатор. У прикладі вище </a:t>
            </a:r>
            <a:r>
              <a:rPr lang="uk-UA" sz="2400" dirty="0" err="1">
                <a:latin typeface="Times New Roman" panose="02020603050405020304" pitchFamily="18" charset="0"/>
                <a:cs typeface="Times New Roman" panose="02020603050405020304" pitchFamily="18" charset="0"/>
              </a:rPr>
              <a:t>підзапити</a:t>
            </a:r>
            <a:r>
              <a:rPr lang="uk-UA" sz="2400" dirty="0">
                <a:latin typeface="Times New Roman" panose="02020603050405020304" pitchFamily="18" charset="0"/>
                <a:cs typeface="Times New Roman" panose="02020603050405020304" pitchFamily="18" charset="0"/>
              </a:rPr>
              <a:t> виконувались до іншої таблиці, але можуть виконуватися і до тієї ж, на яку викликається основний запит. Наприклад, знайдемо товари з таблиці </a:t>
            </a:r>
            <a:r>
              <a:rPr lang="uk-UA" sz="2400" dirty="0" err="1">
                <a:latin typeface="Times New Roman" panose="02020603050405020304" pitchFamily="18" charset="0"/>
                <a:cs typeface="Times New Roman" panose="02020603050405020304" pitchFamily="18" charset="0"/>
              </a:rPr>
              <a:t>Products</a:t>
            </a:r>
            <a:r>
              <a:rPr lang="uk-UA" sz="2400" dirty="0">
                <a:latin typeface="Times New Roman" panose="02020603050405020304" pitchFamily="18" charset="0"/>
                <a:cs typeface="Times New Roman" panose="02020603050405020304" pitchFamily="18" charset="0"/>
              </a:rPr>
              <a:t>, які мають мінімальну ціну:</a:t>
            </a:r>
          </a:p>
        </p:txBody>
      </p:sp>
      <p:sp>
        <p:nvSpPr>
          <p:cNvPr id="10" name="Rectangle 3">
            <a:extLst>
              <a:ext uri="{FF2B5EF4-FFF2-40B4-BE49-F238E27FC236}">
                <a16:creationId xmlns:a16="http://schemas.microsoft.com/office/drawing/2014/main" id="{B6FE46CE-BBD6-2761-F0A5-77660C56D5B2}"/>
              </a:ext>
            </a:extLst>
          </p:cNvPr>
          <p:cNvSpPr>
            <a:spLocks noChangeArrowheads="1"/>
          </p:cNvSpPr>
          <p:nvPr/>
        </p:nvSpPr>
        <p:spPr bwMode="auto">
          <a:xfrm>
            <a:off x="285134" y="5750430"/>
            <a:ext cx="515525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Products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Price = (SELECT MIN(Price) FROM Products);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953825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A38BA33D-7B43-A3A4-F937-1CEEAE90E782}"/>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err="1">
                <a:solidFill>
                  <a:srgbClr val="252525"/>
                </a:solidFill>
                <a:highlight>
                  <a:srgbClr val="FFFFFF"/>
                </a:highlight>
                <a:latin typeface="Times New Roman" panose="02020603050405020304" pitchFamily="18" charset="0"/>
                <a:cs typeface="Times New Roman" panose="02020603050405020304" pitchFamily="18" charset="0"/>
              </a:rPr>
              <a:t>Підзапити</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362E8ED-A728-7AF7-768A-6C6692293393}"/>
              </a:ext>
            </a:extLst>
          </p:cNvPr>
          <p:cNvSpPr txBox="1"/>
          <p:nvPr/>
        </p:nvSpPr>
        <p:spPr>
          <a:xfrm>
            <a:off x="157316" y="681037"/>
            <a:ext cx="8524568" cy="461665"/>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Або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знайдемо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вища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середню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47B0FC36-AFC5-73EB-3DAA-B96CC27596A5}"/>
              </a:ext>
            </a:extLst>
          </p:cNvPr>
          <p:cNvSpPr>
            <a:spLocks noChangeArrowheads="1"/>
          </p:cNvSpPr>
          <p:nvPr/>
        </p:nvSpPr>
        <p:spPr bwMode="auto">
          <a:xfrm>
            <a:off x="245806" y="1146629"/>
            <a:ext cx="515525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Products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Price &gt; (SELECT </a:t>
            </a:r>
            <a:r>
              <a:rPr kumimoji="0" lang="uk-UA" altLang="uk-UA" sz="14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AVG</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(Price) FROM Products);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9" name="Рисунок 8">
            <a:extLst>
              <a:ext uri="{FF2B5EF4-FFF2-40B4-BE49-F238E27FC236}">
                <a16:creationId xmlns:a16="http://schemas.microsoft.com/office/drawing/2014/main" id="{973E8508-2745-A0BF-5B67-29AB6EA9D6AD}"/>
              </a:ext>
            </a:extLst>
          </p:cNvPr>
          <p:cNvPicPr>
            <a:picLocks noChangeAspect="1"/>
          </p:cNvPicPr>
          <p:nvPr/>
        </p:nvPicPr>
        <p:blipFill>
          <a:blip r:embed="rId2"/>
          <a:stretch>
            <a:fillRect/>
          </a:stretch>
        </p:blipFill>
        <p:spPr>
          <a:xfrm>
            <a:off x="245806" y="1823738"/>
            <a:ext cx="5200650" cy="2381250"/>
          </a:xfrm>
          <a:prstGeom prst="rect">
            <a:avLst/>
          </a:prstGeom>
        </p:spPr>
      </p:pic>
    </p:spTree>
    <p:extLst>
      <p:ext uri="{BB962C8B-B14F-4D97-AF65-F5344CB8AC3E}">
        <p14:creationId xmlns:p14="http://schemas.microsoft.com/office/powerpoint/2010/main" val="98226730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D7C7E6-1920-0703-3063-82062003D86D}"/>
              </a:ext>
            </a:extLst>
          </p:cNvPr>
          <p:cNvSpPr>
            <a:spLocks noGrp="1"/>
          </p:cNvSpPr>
          <p:nvPr>
            <p:ph type="title"/>
          </p:nvPr>
        </p:nvSpPr>
        <p:spPr>
          <a:xfrm>
            <a:off x="0" y="1"/>
            <a:ext cx="12192000" cy="681036"/>
          </a:xfrm>
        </p:spPr>
        <p:txBody>
          <a:bodyPr>
            <a:normAutofit fontScale="90000"/>
          </a:bodyPr>
          <a:lstStyle/>
          <a:p>
            <a:pPr algn="ctr"/>
            <a:r>
              <a:rPr lang="uk-UA"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Корелюючі</a:t>
            </a: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 та </a:t>
            </a:r>
            <a:r>
              <a:rPr lang="uk-UA"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некорелюючі</a:t>
            </a: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uk-UA"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підзапити</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EC796F9-B51D-D996-9EF5-E8F149C6EA85}"/>
              </a:ext>
            </a:extLst>
          </p:cNvPr>
          <p:cNvSpPr txBox="1"/>
          <p:nvPr/>
        </p:nvSpPr>
        <p:spPr>
          <a:xfrm>
            <a:off x="285136" y="681037"/>
            <a:ext cx="11602064" cy="3046988"/>
          </a:xfrm>
          <a:prstGeom prst="rect">
            <a:avLst/>
          </a:prstGeom>
          <a:noFill/>
        </p:spPr>
        <p:txBody>
          <a:bodyPr wrap="square">
            <a:spAutoFit/>
          </a:bodyPr>
          <a:lstStyle/>
          <a:p>
            <a:r>
              <a:rPr lang="uk-UA" sz="2400" dirty="0" err="1">
                <a:latin typeface="Times New Roman" panose="02020603050405020304" pitchFamily="18" charset="0"/>
                <a:cs typeface="Times New Roman" panose="02020603050405020304" pitchFamily="18" charset="0"/>
              </a:rPr>
              <a:t>Підзапити</a:t>
            </a:r>
            <a:r>
              <a:rPr lang="uk-UA" sz="2400" dirty="0">
                <a:latin typeface="Times New Roman" panose="02020603050405020304" pitchFamily="18" charset="0"/>
                <a:cs typeface="Times New Roman" panose="02020603050405020304" pitchFamily="18" charset="0"/>
              </a:rPr>
              <a:t> бувають </a:t>
            </a:r>
            <a:r>
              <a:rPr lang="uk-UA" sz="2400" dirty="0" err="1">
                <a:latin typeface="Times New Roman" panose="02020603050405020304" pitchFamily="18" charset="0"/>
                <a:cs typeface="Times New Roman" panose="02020603050405020304" pitchFamily="18" charset="0"/>
              </a:rPr>
              <a:t>корелюючими</a:t>
            </a:r>
            <a:r>
              <a:rPr lang="uk-UA" sz="2400" dirty="0">
                <a:latin typeface="Times New Roman" panose="02020603050405020304" pitchFamily="18" charset="0"/>
                <a:cs typeface="Times New Roman" panose="02020603050405020304" pitchFamily="18" charset="0"/>
              </a:rPr>
              <a:t> та </a:t>
            </a:r>
            <a:r>
              <a:rPr lang="uk-UA" sz="2400" dirty="0" err="1">
                <a:latin typeface="Times New Roman" panose="02020603050405020304" pitchFamily="18" charset="0"/>
                <a:cs typeface="Times New Roman" panose="02020603050405020304" pitchFamily="18" charset="0"/>
              </a:rPr>
              <a:t>некорелюючими</a:t>
            </a:r>
            <a:r>
              <a:rPr lang="uk-UA" sz="2400" dirty="0">
                <a:latin typeface="Times New Roman" panose="02020603050405020304" pitchFamily="18" charset="0"/>
                <a:cs typeface="Times New Roman" panose="02020603050405020304" pitchFamily="18" charset="0"/>
              </a:rPr>
              <a:t>. У прикладах вище команди SELECT фактично виконували один </a:t>
            </a:r>
            <a:r>
              <a:rPr lang="uk-UA" sz="2400" dirty="0" err="1">
                <a:latin typeface="Times New Roman" panose="02020603050405020304" pitchFamily="18" charset="0"/>
                <a:cs typeface="Times New Roman" panose="02020603050405020304" pitchFamily="18" charset="0"/>
              </a:rPr>
              <a:t>підзапит</a:t>
            </a:r>
            <a:r>
              <a:rPr lang="uk-UA" sz="2400" dirty="0">
                <a:latin typeface="Times New Roman" panose="02020603050405020304" pitchFamily="18" charset="0"/>
                <a:cs typeface="Times New Roman" panose="02020603050405020304" pitchFamily="18" charset="0"/>
              </a:rPr>
              <a:t> всім рядків, що витягуються командою. Наприклад, </a:t>
            </a:r>
            <a:r>
              <a:rPr lang="uk-UA" sz="2400" dirty="0" err="1">
                <a:latin typeface="Times New Roman" panose="02020603050405020304" pitchFamily="18" charset="0"/>
                <a:cs typeface="Times New Roman" panose="02020603050405020304" pitchFamily="18" charset="0"/>
              </a:rPr>
              <a:t>підзапит</a:t>
            </a:r>
            <a:r>
              <a:rPr lang="uk-UA" sz="2400" dirty="0">
                <a:latin typeface="Times New Roman" panose="02020603050405020304" pitchFamily="18" charset="0"/>
                <a:cs typeface="Times New Roman" panose="02020603050405020304" pitchFamily="18" charset="0"/>
              </a:rPr>
              <a:t> повертає мінімальну чи середню ціну, яка не зміниться, скільки б ми рядків не обирали в основному запиті. Тобто результат </a:t>
            </a:r>
            <a:r>
              <a:rPr lang="uk-UA" sz="2400" dirty="0" err="1">
                <a:latin typeface="Times New Roman" panose="02020603050405020304" pitchFamily="18" charset="0"/>
                <a:cs typeface="Times New Roman" panose="02020603050405020304" pitchFamily="18" charset="0"/>
              </a:rPr>
              <a:t>підзапиту</a:t>
            </a:r>
            <a:r>
              <a:rPr lang="uk-UA" sz="2400" dirty="0">
                <a:latin typeface="Times New Roman" panose="02020603050405020304" pitchFamily="18" charset="0"/>
                <a:cs typeface="Times New Roman" panose="02020603050405020304" pitchFamily="18" charset="0"/>
              </a:rPr>
              <a:t> не залежав від рядків, які вибираються переважно запитом. І такий </a:t>
            </a:r>
            <a:r>
              <a:rPr lang="uk-UA" sz="2400" dirty="0" err="1">
                <a:latin typeface="Times New Roman" panose="02020603050405020304" pitchFamily="18" charset="0"/>
                <a:cs typeface="Times New Roman" panose="02020603050405020304" pitchFamily="18" charset="0"/>
              </a:rPr>
              <a:t>підзапит</a:t>
            </a:r>
            <a:r>
              <a:rPr lang="uk-UA" sz="2400" dirty="0">
                <a:latin typeface="Times New Roman" panose="02020603050405020304" pitchFamily="18" charset="0"/>
                <a:cs typeface="Times New Roman" panose="02020603050405020304" pitchFamily="18" charset="0"/>
              </a:rPr>
              <a:t> виконується один раз для всього зовнішнього запиту. Але також можна використовувати </a:t>
            </a:r>
            <a:r>
              <a:rPr lang="uk-UA" sz="2400" dirty="0" err="1">
                <a:latin typeface="Times New Roman" panose="02020603050405020304" pitchFamily="18" charset="0"/>
                <a:cs typeface="Times New Roman" panose="02020603050405020304" pitchFamily="18" charset="0"/>
              </a:rPr>
              <a:t>корелюючі</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підзапити</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correlated</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subquery</a:t>
            </a:r>
            <a:r>
              <a:rPr lang="uk-UA" sz="2400" dirty="0">
                <a:latin typeface="Times New Roman" panose="02020603050405020304" pitchFamily="18" charset="0"/>
                <a:cs typeface="Times New Roman" panose="02020603050405020304" pitchFamily="18" charset="0"/>
              </a:rPr>
              <a:t>), результати яких залежать від рядків, які вибираються в основному запиті.</a:t>
            </a:r>
          </a:p>
        </p:txBody>
      </p:sp>
      <p:sp>
        <p:nvSpPr>
          <p:cNvPr id="4" name="TextBox 3">
            <a:extLst>
              <a:ext uri="{FF2B5EF4-FFF2-40B4-BE49-F238E27FC236}">
                <a16:creationId xmlns:a16="http://schemas.microsoft.com/office/drawing/2014/main" id="{5932BB0B-0647-DAB6-72B9-35904B961E25}"/>
              </a:ext>
            </a:extLst>
          </p:cNvPr>
          <p:cNvSpPr txBox="1"/>
          <p:nvPr/>
        </p:nvSpPr>
        <p:spPr>
          <a:xfrm>
            <a:off x="285135" y="3728025"/>
            <a:ext cx="5152104" cy="1200329"/>
          </a:xfrm>
          <a:prstGeom prst="rect">
            <a:avLst/>
          </a:prstGeom>
          <a:noFill/>
        </p:spPr>
        <p:txBody>
          <a:bodyPr wrap="square">
            <a:spAutoFit/>
          </a:bodyPr>
          <a:lstStyle/>
          <a:p>
            <a:r>
              <a:rPr lang="ru-RU" sz="2400" b="0" i="0" dirty="0" err="1">
                <a:solidFill>
                  <a:srgbClr val="252525"/>
                </a:solidFill>
                <a:effectLst/>
                <a:latin typeface="Times New Roman" panose="02020603050405020304" pitchFamily="18" charset="0"/>
                <a:cs typeface="Times New Roman" panose="02020603050405020304" pitchFamily="18" charset="0"/>
              </a:rPr>
              <a:t>Наприклад</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виберемо</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всі</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замовлення</a:t>
            </a:r>
            <a:r>
              <a:rPr lang="ru-RU" sz="2400" b="0" i="0" dirty="0">
                <a:solidFill>
                  <a:srgbClr val="252525"/>
                </a:solidFill>
                <a:effectLst/>
                <a:latin typeface="Times New Roman" panose="02020603050405020304" pitchFamily="18" charset="0"/>
                <a:cs typeface="Times New Roman" panose="02020603050405020304" pitchFamily="18" charset="0"/>
              </a:rPr>
              <a:t> з </a:t>
            </a:r>
            <a:r>
              <a:rPr lang="ru-RU" sz="2400" b="0" i="0" dirty="0" err="1">
                <a:solidFill>
                  <a:srgbClr val="252525"/>
                </a:solidFill>
                <a:effectLst/>
                <a:latin typeface="Times New Roman" panose="02020603050405020304" pitchFamily="18" charset="0"/>
                <a:cs typeface="Times New Roman" panose="02020603050405020304" pitchFamily="18" charset="0"/>
              </a:rPr>
              <a:t>таблиці</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Orders</a:t>
            </a:r>
            <a:r>
              <a:rPr lang="ru-RU" sz="2400" b="0" i="0" dirty="0">
                <a:solidFill>
                  <a:srgbClr val="252525"/>
                </a:solidFill>
                <a:effectLst/>
                <a:latin typeface="Times New Roman" panose="02020603050405020304" pitchFamily="18" charset="0"/>
                <a:cs typeface="Times New Roman" panose="02020603050405020304" pitchFamily="18" charset="0"/>
              </a:rPr>
              <a:t>, додавши до них </a:t>
            </a:r>
            <a:r>
              <a:rPr lang="ru-RU" sz="2400" b="0" i="0" dirty="0" err="1">
                <a:solidFill>
                  <a:srgbClr val="252525"/>
                </a:solidFill>
                <a:effectLst/>
                <a:latin typeface="Times New Roman" panose="02020603050405020304" pitchFamily="18" charset="0"/>
                <a:cs typeface="Times New Roman" panose="02020603050405020304" pitchFamily="18" charset="0"/>
              </a:rPr>
              <a:t>інформацію</a:t>
            </a:r>
            <a:r>
              <a:rPr lang="ru-RU" sz="2400" b="0" i="0" dirty="0">
                <a:solidFill>
                  <a:srgbClr val="252525"/>
                </a:solidFill>
                <a:effectLst/>
                <a:latin typeface="Times New Roman" panose="02020603050405020304" pitchFamily="18" charset="0"/>
                <a:cs typeface="Times New Roman" panose="02020603050405020304" pitchFamily="18" charset="0"/>
              </a:rPr>
              <a:t> про товар:</a:t>
            </a:r>
            <a:endParaRPr lang="uk-UA" sz="24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109C62BA-720A-4E27-5D37-4E4C35852320}"/>
              </a:ext>
            </a:extLst>
          </p:cNvPr>
          <p:cNvSpPr>
            <a:spLocks noChangeArrowheads="1"/>
          </p:cNvSpPr>
          <p:nvPr/>
        </p:nvSpPr>
        <p:spPr bwMode="auto">
          <a:xfrm>
            <a:off x="5437239" y="3849740"/>
            <a:ext cx="6014467"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CreatedAt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WHERE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Orders.ProductId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3DE3FDAD-F0C5-5393-B59D-7F1104195409}"/>
              </a:ext>
            </a:extLst>
          </p:cNvPr>
          <p:cNvSpPr txBox="1"/>
          <p:nvPr/>
        </p:nvSpPr>
        <p:spPr>
          <a:xfrm>
            <a:off x="285135" y="5050069"/>
            <a:ext cx="6322142" cy="1569660"/>
          </a:xfrm>
          <a:prstGeom prst="rect">
            <a:avLst/>
          </a:prstGeom>
          <a:noFill/>
        </p:spPr>
        <p:txBody>
          <a:bodyPr wrap="square">
            <a:spAutoFit/>
          </a:bodyPr>
          <a:lstStyle/>
          <a:p>
            <a:r>
              <a:rPr lang="ru-RU" sz="2400" b="0" i="0" dirty="0">
                <a:solidFill>
                  <a:srgbClr val="252525"/>
                </a:solidFill>
                <a:effectLst/>
                <a:latin typeface="Times New Roman" panose="02020603050405020304" pitchFamily="18" charset="0"/>
                <a:cs typeface="Times New Roman" panose="02020603050405020304" pitchFamily="18" charset="0"/>
              </a:rPr>
              <a:t>У </a:t>
            </a:r>
            <a:r>
              <a:rPr lang="ru-RU" sz="2400" b="0" i="0" dirty="0" err="1">
                <a:solidFill>
                  <a:srgbClr val="252525"/>
                </a:solidFill>
                <a:effectLst/>
                <a:latin typeface="Times New Roman" panose="02020603050405020304" pitchFamily="18" charset="0"/>
                <a:cs typeface="Times New Roman" panose="02020603050405020304" pitchFamily="18" charset="0"/>
              </a:rPr>
              <a:t>цьому</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випадку</a:t>
            </a:r>
            <a:r>
              <a:rPr lang="ru-RU" sz="2400" b="0" i="0" dirty="0">
                <a:solidFill>
                  <a:srgbClr val="252525"/>
                </a:solidFill>
                <a:effectLst/>
                <a:latin typeface="Times New Roman" panose="02020603050405020304" pitchFamily="18" charset="0"/>
                <a:cs typeface="Times New Roman" panose="02020603050405020304" pitchFamily="18" charset="0"/>
              </a:rPr>
              <a:t> для кожного рядка з </a:t>
            </a:r>
            <a:r>
              <a:rPr lang="ru-RU" sz="2400" b="0" i="0" dirty="0" err="1">
                <a:solidFill>
                  <a:srgbClr val="252525"/>
                </a:solidFill>
                <a:effectLst/>
                <a:latin typeface="Times New Roman" panose="02020603050405020304" pitchFamily="18" charset="0"/>
                <a:cs typeface="Times New Roman" panose="02020603050405020304" pitchFamily="18" charset="0"/>
              </a:rPr>
              <a:t>таблиці</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Orders</a:t>
            </a:r>
            <a:r>
              <a:rPr lang="ru-RU" sz="2400" b="0" i="0" dirty="0">
                <a:solidFill>
                  <a:srgbClr val="252525"/>
                </a:solidFill>
                <a:effectLst/>
                <a:latin typeface="Times New Roman" panose="02020603050405020304" pitchFamily="18" charset="0"/>
                <a:cs typeface="Times New Roman" panose="02020603050405020304" pitchFamily="18" charset="0"/>
              </a:rPr>
              <a:t> буде </a:t>
            </a:r>
            <a:r>
              <a:rPr lang="ru-RU" sz="2400" b="0" i="0" dirty="0" err="1">
                <a:solidFill>
                  <a:srgbClr val="252525"/>
                </a:solidFill>
                <a:effectLst/>
                <a:latin typeface="Times New Roman" panose="02020603050405020304" pitchFamily="18" charset="0"/>
                <a:cs typeface="Times New Roman" panose="02020603050405020304" pitchFamily="18" charset="0"/>
              </a:rPr>
              <a:t>виконуватися</a:t>
            </a:r>
            <a:r>
              <a:rPr lang="ru-RU" sz="2400" b="0" i="0" dirty="0">
                <a:solidFill>
                  <a:srgbClr val="252525"/>
                </a:solidFill>
                <a:effectLst/>
                <a:latin typeface="Times New Roman" panose="02020603050405020304" pitchFamily="18" charset="0"/>
                <a:cs typeface="Times New Roman" panose="02020603050405020304" pitchFamily="18" charset="0"/>
              </a:rPr>
              <a:t> запит, результат </a:t>
            </a:r>
            <a:r>
              <a:rPr lang="ru-RU" sz="2400" b="0" i="0" dirty="0" err="1">
                <a:solidFill>
                  <a:srgbClr val="252525"/>
                </a:solidFill>
                <a:effectLst/>
                <a:latin typeface="Times New Roman" panose="02020603050405020304" pitchFamily="18" charset="0"/>
                <a:cs typeface="Times New Roman" panose="02020603050405020304" pitchFamily="18" charset="0"/>
              </a:rPr>
              <a:t>якого</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залежить</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від</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стовпця</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ProductId</a:t>
            </a:r>
            <a:r>
              <a:rPr lang="ru-RU" sz="2400" b="0" i="0" dirty="0">
                <a:solidFill>
                  <a:srgbClr val="252525"/>
                </a:solidFill>
                <a:effectLst/>
                <a:latin typeface="Times New Roman" panose="02020603050405020304" pitchFamily="18" charset="0"/>
                <a:cs typeface="Times New Roman" panose="02020603050405020304" pitchFamily="18" charset="0"/>
              </a:rPr>
              <a:t>. І </a:t>
            </a:r>
            <a:r>
              <a:rPr lang="ru-RU" sz="2400" b="0" i="0" dirty="0" err="1">
                <a:solidFill>
                  <a:srgbClr val="252525"/>
                </a:solidFill>
                <a:effectLst/>
                <a:latin typeface="Times New Roman" panose="02020603050405020304" pitchFamily="18" charset="0"/>
                <a:cs typeface="Times New Roman" panose="02020603050405020304" pitchFamily="18" charset="0"/>
              </a:rPr>
              <a:t>кожен</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підзапит</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може</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повертати</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різні</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дані</a:t>
            </a:r>
            <a:r>
              <a:rPr lang="ru-RU" sz="2400" b="0" i="0" dirty="0">
                <a:solidFill>
                  <a:srgbClr val="252525"/>
                </a:solidFill>
                <a:effectLs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pic>
        <p:nvPicPr>
          <p:cNvPr id="10" name="Рисунок 9">
            <a:extLst>
              <a:ext uri="{FF2B5EF4-FFF2-40B4-BE49-F238E27FC236}">
                <a16:creationId xmlns:a16="http://schemas.microsoft.com/office/drawing/2014/main" id="{349E8E7F-B2A0-F6AB-8C3E-ED5ACF097D30}"/>
              </a:ext>
            </a:extLst>
          </p:cNvPr>
          <p:cNvPicPr>
            <a:picLocks noChangeAspect="1"/>
          </p:cNvPicPr>
          <p:nvPr/>
        </p:nvPicPr>
        <p:blipFill>
          <a:blip r:embed="rId2"/>
          <a:stretch>
            <a:fillRect/>
          </a:stretch>
        </p:blipFill>
        <p:spPr>
          <a:xfrm>
            <a:off x="7226708" y="4632856"/>
            <a:ext cx="4758813" cy="2117595"/>
          </a:xfrm>
          <a:prstGeom prst="rect">
            <a:avLst/>
          </a:prstGeom>
        </p:spPr>
      </p:pic>
    </p:spTree>
    <p:extLst>
      <p:ext uri="{BB962C8B-B14F-4D97-AF65-F5344CB8AC3E}">
        <p14:creationId xmlns:p14="http://schemas.microsoft.com/office/powerpoint/2010/main" val="3375607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17A19645-5541-58CE-A5C8-50C4DC11FA34}"/>
              </a:ext>
            </a:extLst>
          </p:cNvPr>
          <p:cNvSpPr txBox="1">
            <a:spLocks/>
          </p:cNvSpPr>
          <p:nvPr/>
        </p:nvSpPr>
        <p:spPr>
          <a:xfrm>
            <a:off x="0" y="0"/>
            <a:ext cx="12192000" cy="9729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Створення таблиць</a:t>
            </a:r>
            <a:endParaRPr lang="uk-UA"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AAE5EEF2-EA8F-B3F2-A145-107AD9084E09}"/>
              </a:ext>
            </a:extLst>
          </p:cNvPr>
          <p:cNvSpPr>
            <a:spLocks noChangeArrowheads="1"/>
          </p:cNvSpPr>
          <p:nvPr/>
        </p:nvSpPr>
        <p:spPr bwMode="auto">
          <a:xfrm>
            <a:off x="555522" y="1516809"/>
            <a:ext cx="11080955"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DATABASE productsdb;</a:t>
            </a:r>
            <a:endParaRPr kumimoji="0" lang="uk-UA" altLang="uk-UA" sz="12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2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USE productsdb;</a:t>
            </a:r>
            <a:endParaRPr kumimoji="0" lang="uk-UA" altLang="uk-UA" sz="12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2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Customers</a:t>
            </a:r>
            <a:endParaRPr kumimoji="0" lang="uk-UA" altLang="uk-UA" sz="12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a:t>
            </a:r>
            <a:endParaRPr kumimoji="0" lang="uk-UA" altLang="uk-UA" sz="12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Age INT,</a:t>
            </a:r>
            <a:endParaRPr kumimoji="0" lang="uk-UA" altLang="uk-UA" sz="12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FirstName VARCHAR(20),</a:t>
            </a:r>
            <a:endParaRPr kumimoji="0" lang="uk-UA" altLang="uk-UA" sz="12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LastName VARCHAR(20)</a:t>
            </a:r>
            <a:endParaRPr kumimoji="0" lang="uk-UA" altLang="uk-UA" sz="12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3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A59414C7-9988-DF27-7513-22D33C53C9F4}"/>
              </a:ext>
            </a:extLst>
          </p:cNvPr>
          <p:cNvSpPr txBox="1"/>
          <p:nvPr/>
        </p:nvSpPr>
        <p:spPr>
          <a:xfrm>
            <a:off x="4621162" y="1166842"/>
            <a:ext cx="6892413" cy="4524315"/>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Далі, власне, йде створення таблиці, яка називається </a:t>
            </a:r>
            <a:r>
              <a:rPr lang="uk-UA" sz="2400" dirty="0" err="1">
                <a:latin typeface="Times New Roman" panose="02020603050405020304" pitchFamily="18" charset="0"/>
                <a:cs typeface="Times New Roman" panose="02020603050405020304" pitchFamily="18" charset="0"/>
              </a:rPr>
              <a:t>Customers</a:t>
            </a:r>
            <a:r>
              <a:rPr lang="uk-UA" sz="2400" dirty="0">
                <a:latin typeface="Times New Roman" panose="02020603050405020304" pitchFamily="18" charset="0"/>
                <a:cs typeface="Times New Roman" panose="02020603050405020304" pitchFamily="18" charset="0"/>
              </a:rPr>
              <a:t>. Вона визначає чотири стовпці: </a:t>
            </a:r>
            <a:r>
              <a:rPr lang="uk-UA" sz="2400" dirty="0" err="1">
                <a:latin typeface="Times New Roman" panose="02020603050405020304" pitchFamily="18" charset="0"/>
                <a:cs typeface="Times New Roman" panose="02020603050405020304" pitchFamily="18" charset="0"/>
              </a:rPr>
              <a:t>Id</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Age</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FirstName</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LastName</a:t>
            </a:r>
            <a:r>
              <a:rPr lang="uk-UA" sz="2400" dirty="0">
                <a:latin typeface="Times New Roman" panose="02020603050405020304" pitchFamily="18" charset="0"/>
                <a:cs typeface="Times New Roman" panose="02020603050405020304" pitchFamily="18" charset="0"/>
              </a:rPr>
              <a:t>. Перші два стовпці представляють ідентифікатор клієнта та його вік і мають тип INT, тобто зберігатимуть числові значення. Наступні стовпці представляють ім'я та прізвище клієнта і мають тип VARCHAR(20), тобто представляють рядок завдовжки трохи більше 20 символів. В даному випадку для кожного стовпця визначено ім'я та тип даних, при цьому атрибути стовпців та таблиці загалом відсутні.</a:t>
            </a:r>
          </a:p>
        </p:txBody>
      </p:sp>
    </p:spTree>
    <p:extLst>
      <p:ext uri="{BB962C8B-B14F-4D97-AF65-F5344CB8AC3E}">
        <p14:creationId xmlns:p14="http://schemas.microsoft.com/office/powerpoint/2010/main" val="41376456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ED5620-55C3-3295-CB4D-4F97EEF5BAC6}"/>
              </a:ext>
            </a:extLst>
          </p:cNvPr>
          <p:cNvSpPr txBox="1"/>
          <p:nvPr/>
        </p:nvSpPr>
        <p:spPr>
          <a:xfrm>
            <a:off x="373626" y="637852"/>
            <a:ext cx="11503742" cy="1200329"/>
          </a:xfrm>
          <a:prstGeom prst="rect">
            <a:avLst/>
          </a:prstGeom>
          <a:noFill/>
        </p:spPr>
        <p:txBody>
          <a:bodyPr wrap="square">
            <a:spAutoFit/>
          </a:bodyPr>
          <a:lstStyle/>
          <a:p>
            <a:r>
              <a:rPr lang="uk-UA"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Корелюючий</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uk-UA"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може виконуватися і тієї ж таблиці, до якої виконується основний запит. Наприклад, виберемо з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Products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ті товари, вартість яких вища за середню ціну товарів для даного виробника:</a:t>
            </a:r>
            <a:endParaRPr lang="uk-UA" sz="24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0BF628CC-B297-51AD-AFC5-2034087773DA}"/>
              </a:ext>
            </a:extLst>
          </p:cNvPr>
          <p:cNvSpPr>
            <a:spLocks noGrp="1"/>
          </p:cNvSpPr>
          <p:nvPr>
            <p:ph type="title"/>
          </p:nvPr>
        </p:nvSpPr>
        <p:spPr>
          <a:xfrm>
            <a:off x="0" y="1"/>
            <a:ext cx="12192000" cy="681036"/>
          </a:xfrm>
        </p:spPr>
        <p:txBody>
          <a:bodyPr>
            <a:normAutofit fontScale="90000"/>
          </a:bodyPr>
          <a:lstStyle/>
          <a:p>
            <a:pPr algn="ctr"/>
            <a:r>
              <a:rPr lang="uk-UA"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Корелюючі</a:t>
            </a: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 та </a:t>
            </a:r>
            <a:r>
              <a:rPr lang="uk-UA"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некорелюючі</a:t>
            </a: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uk-UA"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підзапити</a:t>
            </a:r>
            <a:endParaRPr lang="uk-UA"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B0A8A07B-5368-1CB0-1FAB-AE2DF4E33940}"/>
              </a:ext>
            </a:extLst>
          </p:cNvPr>
          <p:cNvSpPr>
            <a:spLocks noChangeArrowheads="1"/>
          </p:cNvSpPr>
          <p:nvPr/>
        </p:nvSpPr>
        <p:spPr bwMode="auto">
          <a:xfrm>
            <a:off x="373626" y="1913814"/>
            <a:ext cx="741068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ProductName,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Manufacturer,</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Price,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a:t>
            </a:r>
            <a:r>
              <a:rPr kumimoji="0" lang="uk-UA" altLang="uk-UA" sz="14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AVG</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(Price) FROM Products AS SubProds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WHERE SubProds.Manufacturer=Prods.Manufacturer)  AS AvgPrice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Products AS Prods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Price &gt;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a:t>
            </a:r>
            <a:r>
              <a:rPr kumimoji="0" lang="uk-UA" altLang="uk-UA" sz="14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AVG</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(Price) FROM Products AS SubProds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WHERE SubProds.Manufacturer=Prods.Manufacturer);</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9" name="Рисунок 8">
            <a:extLst>
              <a:ext uri="{FF2B5EF4-FFF2-40B4-BE49-F238E27FC236}">
                <a16:creationId xmlns:a16="http://schemas.microsoft.com/office/drawing/2014/main" id="{634A9409-C999-993F-E9E5-F49322A81A0A}"/>
              </a:ext>
            </a:extLst>
          </p:cNvPr>
          <p:cNvPicPr>
            <a:picLocks noChangeAspect="1"/>
          </p:cNvPicPr>
          <p:nvPr/>
        </p:nvPicPr>
        <p:blipFill>
          <a:blip r:embed="rId2"/>
          <a:stretch>
            <a:fillRect/>
          </a:stretch>
        </p:blipFill>
        <p:spPr>
          <a:xfrm>
            <a:off x="373626" y="3928439"/>
            <a:ext cx="6400800" cy="2800350"/>
          </a:xfrm>
          <a:prstGeom prst="rect">
            <a:avLst/>
          </a:prstGeom>
        </p:spPr>
      </p:pic>
    </p:spTree>
    <p:extLst>
      <p:ext uri="{BB962C8B-B14F-4D97-AF65-F5344CB8AC3E}">
        <p14:creationId xmlns:p14="http://schemas.microsoft.com/office/powerpoint/2010/main" val="90859924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5904702-BBB7-B7A1-4C09-441A0DFB3B14}"/>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a:solidFill>
                  <a:srgbClr val="252525"/>
                </a:solidFill>
                <a:highlight>
                  <a:srgbClr val="FFFFFF"/>
                </a:highlight>
                <a:latin typeface="Times New Roman" panose="02020603050405020304" pitchFamily="18" charset="0"/>
                <a:cs typeface="Times New Roman" panose="02020603050405020304" pitchFamily="18" charset="0"/>
              </a:rPr>
              <a:t>Корелюючі та некорелюючі підзапити</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7813661-837B-03E6-0943-A2D1E07368F9}"/>
              </a:ext>
            </a:extLst>
          </p:cNvPr>
          <p:cNvSpPr txBox="1"/>
          <p:nvPr/>
        </p:nvSpPr>
        <p:spPr>
          <a:xfrm>
            <a:off x="275303" y="640731"/>
            <a:ext cx="11375923" cy="4893647"/>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Тут визначено два </a:t>
            </a:r>
            <a:r>
              <a:rPr lang="uk-UA" sz="2400" dirty="0" err="1">
                <a:latin typeface="Times New Roman" panose="02020603050405020304" pitchFamily="18" charset="0"/>
                <a:cs typeface="Times New Roman" panose="02020603050405020304" pitchFamily="18" charset="0"/>
              </a:rPr>
              <a:t>корелюючі</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підзапити</a:t>
            </a:r>
            <a:r>
              <a:rPr lang="uk-UA" sz="2400" dirty="0">
                <a:latin typeface="Times New Roman" panose="02020603050405020304" pitchFamily="18" charset="0"/>
                <a:cs typeface="Times New Roman" panose="02020603050405020304" pitchFamily="18" charset="0"/>
              </a:rPr>
              <a:t>. Перше </a:t>
            </a:r>
            <a:r>
              <a:rPr lang="uk-UA" sz="2400" dirty="0" err="1">
                <a:latin typeface="Times New Roman" panose="02020603050405020304" pitchFamily="18" charset="0"/>
                <a:cs typeface="Times New Roman" panose="02020603050405020304" pitchFamily="18" charset="0"/>
              </a:rPr>
              <a:t>підзапит</a:t>
            </a:r>
            <a:r>
              <a:rPr lang="uk-UA" sz="2400" dirty="0">
                <a:latin typeface="Times New Roman" panose="02020603050405020304" pitchFamily="18" charset="0"/>
                <a:cs typeface="Times New Roman" panose="02020603050405020304" pitchFamily="18" charset="0"/>
              </a:rPr>
              <a:t> визначає специфікацію стовпця </a:t>
            </a:r>
            <a:r>
              <a:rPr lang="uk-UA" sz="2400" dirty="0" err="1">
                <a:latin typeface="Times New Roman" panose="02020603050405020304" pitchFamily="18" charset="0"/>
                <a:cs typeface="Times New Roman" panose="02020603050405020304" pitchFamily="18" charset="0"/>
              </a:rPr>
              <a:t>AvgPrice</a:t>
            </a:r>
            <a:r>
              <a:rPr lang="uk-UA" sz="2400" dirty="0">
                <a:latin typeface="Times New Roman" panose="02020603050405020304" pitchFamily="18" charset="0"/>
                <a:cs typeface="Times New Roman" panose="02020603050405020304" pitchFamily="18" charset="0"/>
              </a:rPr>
              <a:t>. Він буде виконуватися для кожного рядка, що витягується з таблиці </a:t>
            </a:r>
            <a:r>
              <a:rPr lang="uk-UA" sz="2400" dirty="0" err="1">
                <a:latin typeface="Times New Roman" panose="02020603050405020304" pitchFamily="18" charset="0"/>
                <a:cs typeface="Times New Roman" panose="02020603050405020304" pitchFamily="18" charset="0"/>
              </a:rPr>
              <a:t>Products</a:t>
            </a:r>
            <a:r>
              <a:rPr lang="uk-UA" sz="2400" dirty="0">
                <a:latin typeface="Times New Roman" panose="02020603050405020304" pitchFamily="18" charset="0"/>
                <a:cs typeface="Times New Roman" panose="02020603050405020304" pitchFamily="18" charset="0"/>
              </a:rPr>
              <a:t>. У </a:t>
            </a:r>
            <a:r>
              <a:rPr lang="uk-UA" sz="2400" dirty="0" err="1">
                <a:latin typeface="Times New Roman" panose="02020603050405020304" pitchFamily="18" charset="0"/>
                <a:cs typeface="Times New Roman" panose="02020603050405020304" pitchFamily="18" charset="0"/>
              </a:rPr>
              <a:t>підзапит</a:t>
            </a:r>
            <a:r>
              <a:rPr lang="uk-UA" sz="2400" dirty="0">
                <a:latin typeface="Times New Roman" panose="02020603050405020304" pitchFamily="18" charset="0"/>
                <a:cs typeface="Times New Roman" panose="02020603050405020304" pitchFamily="18" charset="0"/>
              </a:rPr>
              <a:t> передається виробник товару та на його основі вибирається середня ціна для товарів саме цього виробника. І оскільки виробник у товарів може відрізнятися, то результат </a:t>
            </a:r>
            <a:r>
              <a:rPr lang="uk-UA" sz="2400" dirty="0" err="1">
                <a:latin typeface="Times New Roman" panose="02020603050405020304" pitchFamily="18" charset="0"/>
                <a:cs typeface="Times New Roman" panose="02020603050405020304" pitchFamily="18" charset="0"/>
              </a:rPr>
              <a:t>підзапиту</a:t>
            </a:r>
            <a:r>
              <a:rPr lang="uk-UA" sz="2400" dirty="0">
                <a:latin typeface="Times New Roman" panose="02020603050405020304" pitchFamily="18" charset="0"/>
                <a:cs typeface="Times New Roman" panose="02020603050405020304" pitchFamily="18" charset="0"/>
              </a:rPr>
              <a:t> в кожному випадку також може відрізнятися. Другий </a:t>
            </a:r>
            <a:r>
              <a:rPr lang="uk-UA" sz="2400" dirty="0" err="1">
                <a:latin typeface="Times New Roman" panose="02020603050405020304" pitchFamily="18" charset="0"/>
                <a:cs typeface="Times New Roman" panose="02020603050405020304" pitchFamily="18" charset="0"/>
              </a:rPr>
              <a:t>підзапит</a:t>
            </a:r>
            <a:r>
              <a:rPr lang="uk-UA" sz="2400" dirty="0">
                <a:latin typeface="Times New Roman" panose="02020603050405020304" pitchFamily="18" charset="0"/>
                <a:cs typeface="Times New Roman" panose="02020603050405020304" pitchFamily="18" charset="0"/>
              </a:rPr>
              <a:t> аналогічний, тільки він використовується для фільтрації видобутих з таблиці </a:t>
            </a:r>
            <a:r>
              <a:rPr lang="uk-UA" sz="2400" dirty="0" err="1">
                <a:latin typeface="Times New Roman" panose="02020603050405020304" pitchFamily="18" charset="0"/>
                <a:cs typeface="Times New Roman" panose="02020603050405020304" pitchFamily="18" charset="0"/>
              </a:rPr>
              <a:t>Products</a:t>
            </a:r>
            <a:r>
              <a:rPr lang="uk-UA" sz="2400" dirty="0">
                <a:latin typeface="Times New Roman" panose="02020603050405020304" pitchFamily="18" charset="0"/>
                <a:cs typeface="Times New Roman" panose="02020603050405020304" pitchFamily="18" charset="0"/>
              </a:rPr>
              <a:t>. І він буде виконуватися для кожного рядка. Щоб уникнути двоїстості при фільтрації в </a:t>
            </a:r>
            <a:r>
              <a:rPr lang="uk-UA" sz="2400" dirty="0" err="1">
                <a:latin typeface="Times New Roman" panose="02020603050405020304" pitchFamily="18" charset="0"/>
                <a:cs typeface="Times New Roman" panose="02020603050405020304" pitchFamily="18" charset="0"/>
              </a:rPr>
              <a:t>підзапиті</a:t>
            </a:r>
            <a:r>
              <a:rPr lang="uk-UA" sz="2400" dirty="0">
                <a:latin typeface="Times New Roman" panose="02020603050405020304" pitchFamily="18" charset="0"/>
                <a:cs typeface="Times New Roman" panose="02020603050405020304" pitchFamily="18" charset="0"/>
              </a:rPr>
              <a:t> при порівнянні виробників (</a:t>
            </a:r>
            <a:r>
              <a:rPr lang="uk-UA" sz="2400" dirty="0" err="1">
                <a:latin typeface="Times New Roman" panose="02020603050405020304" pitchFamily="18" charset="0"/>
                <a:cs typeface="Times New Roman" panose="02020603050405020304" pitchFamily="18" charset="0"/>
              </a:rPr>
              <a:t>SubProds.Manufacturer</a:t>
            </a:r>
            <a:r>
              <a:rPr lang="uk-UA" sz="2400" dirty="0">
                <a:latin typeface="Times New Roman" panose="02020603050405020304" pitchFamily="18" charset="0"/>
                <a:cs typeface="Times New Roman" panose="02020603050405020304" pitchFamily="18" charset="0"/>
              </a:rPr>
              <a:t>=</a:t>
            </a:r>
            <a:r>
              <a:rPr lang="uk-UA" sz="2400" dirty="0" err="1">
                <a:latin typeface="Times New Roman" panose="02020603050405020304" pitchFamily="18" charset="0"/>
                <a:cs typeface="Times New Roman" panose="02020603050405020304" pitchFamily="18" charset="0"/>
              </a:rPr>
              <a:t>Prods.Manufacturer</a:t>
            </a:r>
            <a:r>
              <a:rPr lang="uk-UA" sz="2400" dirty="0">
                <a:latin typeface="Times New Roman" panose="02020603050405020304" pitchFamily="18" charset="0"/>
                <a:cs typeface="Times New Roman" panose="02020603050405020304" pitchFamily="18" charset="0"/>
              </a:rPr>
              <a:t>) для зовнішньої вибірки встановлено псевдонім </a:t>
            </a:r>
            <a:r>
              <a:rPr lang="uk-UA" sz="2400" dirty="0" err="1">
                <a:latin typeface="Times New Roman" panose="02020603050405020304" pitchFamily="18" charset="0"/>
                <a:cs typeface="Times New Roman" panose="02020603050405020304" pitchFamily="18" charset="0"/>
              </a:rPr>
              <a:t>Prods</a:t>
            </a:r>
            <a:r>
              <a:rPr lang="uk-UA" sz="2400" dirty="0">
                <a:latin typeface="Times New Roman" panose="02020603050405020304" pitchFamily="18" charset="0"/>
                <a:cs typeface="Times New Roman" panose="02020603050405020304" pitchFamily="18" charset="0"/>
              </a:rPr>
              <a:t>, а вибірки з </a:t>
            </a:r>
            <a:r>
              <a:rPr lang="uk-UA" sz="2400" dirty="0" err="1">
                <a:latin typeface="Times New Roman" panose="02020603050405020304" pitchFamily="18" charset="0"/>
                <a:cs typeface="Times New Roman" panose="02020603050405020304" pitchFamily="18" charset="0"/>
              </a:rPr>
              <a:t>підзапитів</a:t>
            </a:r>
            <a:r>
              <a:rPr lang="uk-UA" sz="2400" dirty="0">
                <a:latin typeface="Times New Roman" panose="02020603050405020304" pitchFamily="18" charset="0"/>
                <a:cs typeface="Times New Roman" panose="02020603050405020304" pitchFamily="18" charset="0"/>
              </a:rPr>
              <a:t> визначено псевдонім </a:t>
            </a:r>
            <a:r>
              <a:rPr lang="uk-UA" sz="2400" dirty="0" err="1">
                <a:latin typeface="Times New Roman" panose="02020603050405020304" pitchFamily="18" charset="0"/>
                <a:cs typeface="Times New Roman" panose="02020603050405020304" pitchFamily="18" charset="0"/>
              </a:rPr>
              <a:t>SubProds</a:t>
            </a:r>
            <a:r>
              <a:rPr lang="uk-UA" sz="2400" dirty="0">
                <a:latin typeface="Times New Roman" panose="02020603050405020304" pitchFamily="18" charset="0"/>
                <a:cs typeface="Times New Roman" panose="02020603050405020304" pitchFamily="18" charset="0"/>
              </a:rPr>
              <a:t>. Слід враховувати, що </a:t>
            </a:r>
            <a:r>
              <a:rPr lang="uk-UA" sz="2400" dirty="0" err="1">
                <a:latin typeface="Times New Roman" panose="02020603050405020304" pitchFamily="18" charset="0"/>
                <a:cs typeface="Times New Roman" panose="02020603050405020304" pitchFamily="18" charset="0"/>
              </a:rPr>
              <a:t>коррелирующие</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підзапити</a:t>
            </a:r>
            <a:r>
              <a:rPr lang="uk-UA" sz="2400" dirty="0">
                <a:latin typeface="Times New Roman" panose="02020603050405020304" pitchFamily="18" charset="0"/>
                <a:cs typeface="Times New Roman" panose="02020603050405020304" pitchFamily="18" charset="0"/>
              </a:rPr>
              <a:t> виконуються кожної окремої рядки вибірки, то виконання таких </a:t>
            </a:r>
            <a:r>
              <a:rPr lang="uk-UA" sz="2400" dirty="0" err="1">
                <a:latin typeface="Times New Roman" panose="02020603050405020304" pitchFamily="18" charset="0"/>
                <a:cs typeface="Times New Roman" panose="02020603050405020304" pitchFamily="18" charset="0"/>
              </a:rPr>
              <a:t>підзапитів</a:t>
            </a:r>
            <a:r>
              <a:rPr lang="uk-UA" sz="2400" dirty="0">
                <a:latin typeface="Times New Roman" panose="02020603050405020304" pitchFamily="18" charset="0"/>
                <a:cs typeface="Times New Roman" panose="02020603050405020304" pitchFamily="18" charset="0"/>
              </a:rPr>
              <a:t> може уповільнювати виконання всього запиту загалом.</a:t>
            </a:r>
          </a:p>
        </p:txBody>
      </p:sp>
    </p:spTree>
    <p:extLst>
      <p:ext uri="{BB962C8B-B14F-4D97-AF65-F5344CB8AC3E}">
        <p14:creationId xmlns:p14="http://schemas.microsoft.com/office/powerpoint/2010/main" val="95504184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857683-2A92-C083-3D93-A841F902045E}"/>
              </a:ext>
            </a:extLst>
          </p:cNvPr>
          <p:cNvSpPr>
            <a:spLocks noGrp="1"/>
          </p:cNvSpPr>
          <p:nvPr>
            <p:ph type="title"/>
          </p:nvPr>
        </p:nvSpPr>
        <p:spPr>
          <a:xfrm>
            <a:off x="0" y="1"/>
            <a:ext cx="12192000" cy="796412"/>
          </a:xfrm>
        </p:spPr>
        <p:txBody>
          <a:bodyPr>
            <a:noAutofit/>
          </a:bodyPr>
          <a:lstStyle/>
          <a:p>
            <a:pPr algn="ctr"/>
            <a:r>
              <a:rPr lang="ru-RU"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Підзапити</a:t>
            </a:r>
            <a:r>
              <a:rPr lang="ru-RU" sz="3600" b="0" i="0" dirty="0">
                <a:solidFill>
                  <a:srgbClr val="252525"/>
                </a:solidFill>
                <a:effectLst/>
                <a:highlight>
                  <a:srgbClr val="FFFFFF"/>
                </a:highlight>
                <a:latin typeface="Times New Roman" panose="02020603050405020304" pitchFamily="18" charset="0"/>
                <a:cs typeface="Times New Roman" panose="02020603050405020304" pitchFamily="18" charset="0"/>
              </a:rPr>
              <a:t> в </a:t>
            </a:r>
            <a:r>
              <a:rPr lang="ru-RU"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основних</a:t>
            </a:r>
            <a:r>
              <a:rPr lang="ru-RU" sz="3600" b="0" i="0" dirty="0">
                <a:solidFill>
                  <a:srgbClr val="252525"/>
                </a:solidFill>
                <a:effectLst/>
                <a:highlight>
                  <a:srgbClr val="FFFFFF"/>
                </a:highlight>
                <a:latin typeface="Times New Roman" panose="02020603050405020304" pitchFamily="18" charset="0"/>
                <a:cs typeface="Times New Roman" panose="02020603050405020304" pitchFamily="18" charset="0"/>
              </a:rPr>
              <a:t> командах SQL</a:t>
            </a:r>
            <a:r>
              <a:rPr lang="en-US" sz="3600" dirty="0">
                <a:solidFill>
                  <a:srgbClr val="252525"/>
                </a:solidFill>
                <a:highlight>
                  <a:srgbClr val="FFFFFF"/>
                </a:highlight>
                <a:latin typeface="Times New Roman" panose="02020603050405020304" pitchFamily="18" charset="0"/>
                <a:cs typeface="Times New Roman" panose="02020603050405020304" pitchFamily="18" charset="0"/>
              </a:rPr>
              <a:t>.</a:t>
            </a:r>
            <a:r>
              <a:rPr lang="uk-UA" sz="36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uk-UA"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Підзапити</a:t>
            </a:r>
            <a:r>
              <a:rPr lang="uk-UA" sz="3600" b="0" i="0" dirty="0">
                <a:solidFill>
                  <a:srgbClr val="252525"/>
                </a:solidFill>
                <a:effectLst/>
                <a:highlight>
                  <a:srgbClr val="FFFFFF"/>
                </a:highlight>
                <a:latin typeface="Times New Roman" panose="02020603050405020304" pitchFamily="18" charset="0"/>
                <a:cs typeface="Times New Roman" panose="02020603050405020304" pitchFamily="18" charset="0"/>
              </a:rPr>
              <a:t> у </a:t>
            </a:r>
            <a:r>
              <a:rPr lang="en-US" sz="3600" b="0" i="0" dirty="0">
                <a:solidFill>
                  <a:srgbClr val="252525"/>
                </a:solidFill>
                <a:effectLst/>
                <a:highlight>
                  <a:srgbClr val="FFFFFF"/>
                </a:highlight>
                <a:latin typeface="Times New Roman" panose="02020603050405020304" pitchFamily="18" charset="0"/>
                <a:cs typeface="Times New Roman" panose="02020603050405020304" pitchFamily="18" charset="0"/>
              </a:rPr>
              <a:t>SELECT</a:t>
            </a:r>
            <a:endParaRPr lang="uk-UA"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C9574AC-6AE1-AAAE-1A13-91108DD1C1BC}"/>
              </a:ext>
            </a:extLst>
          </p:cNvPr>
          <p:cNvSpPr txBox="1"/>
          <p:nvPr/>
        </p:nvSpPr>
        <p:spPr>
          <a:xfrm>
            <a:off x="145024" y="796413"/>
            <a:ext cx="11732344" cy="2677656"/>
          </a:xfrm>
          <a:prstGeom prst="rect">
            <a:avLst/>
          </a:prstGeom>
          <a:noFill/>
        </p:spPr>
        <p:txBody>
          <a:bodyPr wrap="square">
            <a:spAutoFit/>
          </a:bodyPr>
          <a:lstStyle/>
          <a:p>
            <a:r>
              <a:rPr lang="uk-UA" sz="2400" b="0" i="0" dirty="0">
                <a:solidFill>
                  <a:srgbClr val="252525"/>
                </a:solidFill>
                <a:effectLst/>
                <a:latin typeface="Times New Roman" panose="02020603050405020304" pitchFamily="18" charset="0"/>
                <a:cs typeface="Times New Roman" panose="02020603050405020304" pitchFamily="18" charset="0"/>
              </a:rPr>
              <a:t>У виразі </a:t>
            </a:r>
            <a:r>
              <a:rPr lang="en-US" sz="2400" b="0" i="0" dirty="0">
                <a:solidFill>
                  <a:srgbClr val="252525"/>
                </a:solidFill>
                <a:effectLst/>
                <a:latin typeface="Times New Roman" panose="02020603050405020304" pitchFamily="18" charset="0"/>
                <a:cs typeface="Times New Roman" panose="02020603050405020304" pitchFamily="18" charset="0"/>
              </a:rPr>
              <a:t>SELECT </a:t>
            </a:r>
            <a:r>
              <a:rPr lang="uk-UA" sz="2400" b="0" i="0" dirty="0">
                <a:solidFill>
                  <a:srgbClr val="252525"/>
                </a:solidFill>
                <a:effectLst/>
                <a:latin typeface="Times New Roman" panose="02020603050405020304" pitchFamily="18" charset="0"/>
                <a:cs typeface="Times New Roman" panose="02020603050405020304" pitchFamily="18" charset="0"/>
              </a:rPr>
              <a:t>ми можемо вводити </a:t>
            </a:r>
            <a:r>
              <a:rPr lang="uk-UA" sz="2400" b="0" i="0" dirty="0" err="1">
                <a:solidFill>
                  <a:srgbClr val="252525"/>
                </a:solidFill>
                <a:effectLst/>
                <a:latin typeface="Times New Roman" panose="02020603050405020304" pitchFamily="18" charset="0"/>
                <a:cs typeface="Times New Roman" panose="02020603050405020304" pitchFamily="18" charset="0"/>
              </a:rPr>
              <a:t>підзапити</a:t>
            </a:r>
            <a:r>
              <a:rPr lang="uk-UA" sz="2400" b="0" i="0" dirty="0">
                <a:solidFill>
                  <a:srgbClr val="252525"/>
                </a:solidFill>
                <a:effectLst/>
                <a:latin typeface="Times New Roman" panose="02020603050405020304" pitchFamily="18" charset="0"/>
                <a:cs typeface="Times New Roman" panose="02020603050405020304" pitchFamily="18" charset="0"/>
              </a:rPr>
              <a:t> чотирма способами: </a:t>
            </a:r>
            <a:endParaRPr lang="en-US" sz="2400" b="0" i="0" dirty="0">
              <a:solidFill>
                <a:srgbClr val="252525"/>
              </a:solidFill>
              <a:effectLst/>
              <a:latin typeface="Times New Roman" panose="02020603050405020304" pitchFamily="18" charset="0"/>
              <a:cs typeface="Times New Roman" panose="02020603050405020304" pitchFamily="18" charset="0"/>
            </a:endParaRPr>
          </a:p>
          <a:p>
            <a:pPr marL="342900" indent="-342900">
              <a:buAutoNum type="arabicPeriod"/>
            </a:pPr>
            <a:r>
              <a:rPr lang="uk-UA" sz="2400" b="0" i="0" dirty="0">
                <a:solidFill>
                  <a:srgbClr val="252525"/>
                </a:solidFill>
                <a:effectLst/>
                <a:latin typeface="Times New Roman" panose="02020603050405020304" pitchFamily="18" charset="0"/>
                <a:cs typeface="Times New Roman" panose="02020603050405020304" pitchFamily="18" charset="0"/>
              </a:rPr>
              <a:t>В умові у виразі </a:t>
            </a:r>
            <a:r>
              <a:rPr lang="en-US" sz="2400" b="0" i="0" dirty="0">
                <a:solidFill>
                  <a:srgbClr val="252525"/>
                </a:solidFill>
                <a:effectLst/>
                <a:latin typeface="Times New Roman" panose="02020603050405020304" pitchFamily="18" charset="0"/>
                <a:cs typeface="Times New Roman" panose="02020603050405020304" pitchFamily="18" charset="0"/>
              </a:rPr>
              <a:t>WHERE </a:t>
            </a:r>
          </a:p>
          <a:p>
            <a:pPr marL="342900" indent="-342900">
              <a:buAutoNum type="arabicPeriod"/>
            </a:pPr>
            <a:r>
              <a:rPr lang="uk-UA" sz="2400" b="0" i="0" dirty="0">
                <a:solidFill>
                  <a:srgbClr val="252525"/>
                </a:solidFill>
                <a:effectLst/>
                <a:latin typeface="Times New Roman" panose="02020603050405020304" pitchFamily="18" charset="0"/>
                <a:cs typeface="Times New Roman" panose="02020603050405020304" pitchFamily="18" charset="0"/>
              </a:rPr>
              <a:t>В умові у виразі </a:t>
            </a:r>
            <a:r>
              <a:rPr lang="en-US" sz="2400" b="0" i="0" dirty="0">
                <a:solidFill>
                  <a:srgbClr val="252525"/>
                </a:solidFill>
                <a:effectLst/>
                <a:latin typeface="Times New Roman" panose="02020603050405020304" pitchFamily="18" charset="0"/>
                <a:cs typeface="Times New Roman" panose="02020603050405020304" pitchFamily="18" charset="0"/>
              </a:rPr>
              <a:t>HAVING </a:t>
            </a:r>
          </a:p>
          <a:p>
            <a:pPr marL="342900" indent="-342900">
              <a:buAutoNum type="arabicPeriod"/>
            </a:pPr>
            <a:r>
              <a:rPr lang="uk-UA" sz="2400" b="0" i="0" dirty="0">
                <a:solidFill>
                  <a:srgbClr val="252525"/>
                </a:solidFill>
                <a:effectLst/>
                <a:latin typeface="Times New Roman" panose="02020603050405020304" pitchFamily="18" charset="0"/>
                <a:cs typeface="Times New Roman" panose="02020603050405020304" pitchFamily="18" charset="0"/>
              </a:rPr>
              <a:t>Як таблиця для вибірки у виразі </a:t>
            </a:r>
            <a:r>
              <a:rPr lang="en-US" sz="2400" b="0" i="0" dirty="0">
                <a:solidFill>
                  <a:srgbClr val="252525"/>
                </a:solidFill>
                <a:effectLst/>
                <a:latin typeface="Times New Roman" panose="02020603050405020304" pitchFamily="18" charset="0"/>
                <a:cs typeface="Times New Roman" panose="02020603050405020304" pitchFamily="18" charset="0"/>
              </a:rPr>
              <a:t>FROM </a:t>
            </a:r>
          </a:p>
          <a:p>
            <a:pPr marL="342900" indent="-342900">
              <a:buAutoNum type="arabicPeriod"/>
            </a:pPr>
            <a:r>
              <a:rPr lang="uk-UA" sz="2400" b="0" i="0" dirty="0">
                <a:solidFill>
                  <a:srgbClr val="252525"/>
                </a:solidFill>
                <a:effectLst/>
                <a:latin typeface="Times New Roman" panose="02020603050405020304" pitchFamily="18" charset="0"/>
                <a:cs typeface="Times New Roman" panose="02020603050405020304" pitchFamily="18" charset="0"/>
              </a:rPr>
              <a:t>Як специфікація стовпця у виразі </a:t>
            </a:r>
            <a:r>
              <a:rPr lang="en-US" sz="2400" b="0" i="0" dirty="0">
                <a:solidFill>
                  <a:srgbClr val="252525"/>
                </a:solidFill>
                <a:effectLst/>
                <a:latin typeface="Times New Roman" panose="02020603050405020304" pitchFamily="18" charset="0"/>
                <a:cs typeface="Times New Roman" panose="02020603050405020304" pitchFamily="18" charset="0"/>
              </a:rPr>
              <a:t>SELECT </a:t>
            </a:r>
          </a:p>
          <a:p>
            <a:r>
              <a:rPr lang="uk-UA" sz="2400" b="0" i="0" dirty="0">
                <a:solidFill>
                  <a:srgbClr val="252525"/>
                </a:solidFill>
                <a:effectLst/>
                <a:latin typeface="Times New Roman" panose="02020603050405020304" pitchFamily="18" charset="0"/>
                <a:cs typeface="Times New Roman" panose="02020603050405020304" pitchFamily="18" charset="0"/>
              </a:rPr>
              <a:t>Розглянемо деякі з цих випадків. Наприклад, отримаємо всі товари, у яких ціна вища за середню:</a:t>
            </a:r>
            <a:endParaRPr lang="uk-UA" sz="24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DABBAC16-E165-5199-0F0F-0F1AB8DBD97C}"/>
              </a:ext>
            </a:extLst>
          </p:cNvPr>
          <p:cNvSpPr>
            <a:spLocks noChangeArrowheads="1"/>
          </p:cNvSpPr>
          <p:nvPr/>
        </p:nvSpPr>
        <p:spPr bwMode="auto">
          <a:xfrm>
            <a:off x="243347" y="3542915"/>
            <a:ext cx="504785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&gt; (SELECT </a:t>
            </a:r>
            <a:r>
              <a:rPr kumimoji="0" lang="uk-UA" altLang="uk-UA" sz="14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AVG</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D039613E-3C40-95A7-BE14-073781BC5A01}"/>
              </a:ext>
            </a:extLst>
          </p:cNvPr>
          <p:cNvSpPr txBox="1"/>
          <p:nvPr/>
        </p:nvSpPr>
        <p:spPr>
          <a:xfrm>
            <a:off x="145024" y="4042649"/>
            <a:ext cx="11830666"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Щоб отримати потрібні товари, ми спочатку повинні виконати </a:t>
            </a:r>
            <a:r>
              <a:rPr lang="uk-UA"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на отримання середньої ціни товару: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SELECT AVG(Price) FROM Products.</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207380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A76C835A-54FF-0F35-81BB-E7AB4711C17C}"/>
              </a:ext>
            </a:extLst>
          </p:cNvPr>
          <p:cNvSpPr txBox="1">
            <a:spLocks/>
          </p:cNvSpPr>
          <p:nvPr/>
        </p:nvSpPr>
        <p:spPr>
          <a:xfrm>
            <a:off x="0" y="1"/>
            <a:ext cx="12192000" cy="7964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3600" dirty="0" err="1">
                <a:solidFill>
                  <a:srgbClr val="252525"/>
                </a:solidFill>
                <a:highlight>
                  <a:srgbClr val="FFFFFF"/>
                </a:highlight>
                <a:latin typeface="Times New Roman" panose="02020603050405020304" pitchFamily="18" charset="0"/>
                <a:cs typeface="Times New Roman" panose="02020603050405020304" pitchFamily="18" charset="0"/>
              </a:rPr>
              <a:t>Підзапити</a:t>
            </a:r>
            <a:r>
              <a:rPr lang="ru-RU" sz="3600" dirty="0">
                <a:solidFill>
                  <a:srgbClr val="252525"/>
                </a:solidFill>
                <a:highlight>
                  <a:srgbClr val="FFFFFF"/>
                </a:highlight>
                <a:latin typeface="Times New Roman" panose="02020603050405020304" pitchFamily="18" charset="0"/>
                <a:cs typeface="Times New Roman" panose="02020603050405020304" pitchFamily="18" charset="0"/>
              </a:rPr>
              <a:t> в </a:t>
            </a:r>
            <a:r>
              <a:rPr lang="ru-RU" sz="3600" dirty="0" err="1">
                <a:solidFill>
                  <a:srgbClr val="252525"/>
                </a:solidFill>
                <a:highlight>
                  <a:srgbClr val="FFFFFF"/>
                </a:highlight>
                <a:latin typeface="Times New Roman" panose="02020603050405020304" pitchFamily="18" charset="0"/>
                <a:cs typeface="Times New Roman" panose="02020603050405020304" pitchFamily="18" charset="0"/>
              </a:rPr>
              <a:t>основних</a:t>
            </a:r>
            <a:r>
              <a:rPr lang="ru-RU" sz="3600" dirty="0">
                <a:solidFill>
                  <a:srgbClr val="252525"/>
                </a:solidFill>
                <a:highlight>
                  <a:srgbClr val="FFFFFF"/>
                </a:highlight>
                <a:latin typeface="Times New Roman" panose="02020603050405020304" pitchFamily="18" charset="0"/>
                <a:cs typeface="Times New Roman" panose="02020603050405020304" pitchFamily="18" charset="0"/>
              </a:rPr>
              <a:t> командах SQL</a:t>
            </a:r>
            <a:r>
              <a:rPr lang="en-US" sz="3600" dirty="0">
                <a:solidFill>
                  <a:srgbClr val="252525"/>
                </a:solidFill>
                <a:highlight>
                  <a:srgbClr val="FFFFFF"/>
                </a:highlight>
                <a:latin typeface="Times New Roman" panose="02020603050405020304" pitchFamily="18" charset="0"/>
                <a:cs typeface="Times New Roman" panose="02020603050405020304" pitchFamily="18" charset="0"/>
              </a:rPr>
              <a:t>.</a:t>
            </a:r>
            <a:r>
              <a:rPr lang="uk-UA" sz="3600" dirty="0">
                <a:solidFill>
                  <a:srgbClr val="252525"/>
                </a:solidFill>
                <a:highlight>
                  <a:srgbClr val="FFFFFF"/>
                </a:highlight>
                <a:latin typeface="Times New Roman" panose="02020603050405020304" pitchFamily="18" charset="0"/>
                <a:cs typeface="Times New Roman" panose="02020603050405020304" pitchFamily="18" charset="0"/>
              </a:rPr>
              <a:t> Оператор </a:t>
            </a:r>
            <a:r>
              <a:rPr lang="en-US" sz="3600" dirty="0">
                <a:solidFill>
                  <a:srgbClr val="252525"/>
                </a:solidFill>
                <a:highlight>
                  <a:srgbClr val="FFFFFF"/>
                </a:highlight>
                <a:latin typeface="Times New Roman" panose="02020603050405020304" pitchFamily="18" charset="0"/>
                <a:cs typeface="Times New Roman" panose="02020603050405020304" pitchFamily="18" charset="0"/>
              </a:rPr>
              <a:t>IN</a:t>
            </a:r>
            <a:endParaRPr lang="uk-UA" sz="3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3FFAF5D-D819-BD2F-A47D-DD9B13344102}"/>
              </a:ext>
            </a:extLst>
          </p:cNvPr>
          <p:cNvSpPr txBox="1"/>
          <p:nvPr/>
        </p:nvSpPr>
        <p:spPr>
          <a:xfrm>
            <a:off x="186811" y="796413"/>
            <a:ext cx="11749549" cy="1200329"/>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Нерідко </a:t>
            </a:r>
            <a:r>
              <a:rPr lang="uk-UA"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підзапити</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застосовуються разом із оператором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IN,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який вибирає із набору значень. І </a:t>
            </a:r>
            <a:r>
              <a:rPr lang="uk-UA"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може надати необхідний набір значень. Наприклад, виберемо всі товари з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Products,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на які є замовлення у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Orders:</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3C7B0015-A6CA-7191-804E-BC8A2972B335}"/>
              </a:ext>
            </a:extLst>
          </p:cNvPr>
          <p:cNvSpPr>
            <a:spLocks noChangeArrowheads="1"/>
          </p:cNvSpPr>
          <p:nvPr/>
        </p:nvSpPr>
        <p:spPr bwMode="auto">
          <a:xfrm>
            <a:off x="294966" y="2123913"/>
            <a:ext cx="451085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IN</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C29347A6-6DF3-29DC-FED2-B66701DE38AE}"/>
              </a:ext>
            </a:extLst>
          </p:cNvPr>
          <p:cNvSpPr txBox="1"/>
          <p:nvPr/>
        </p:nvSpPr>
        <p:spPr>
          <a:xfrm>
            <a:off x="93406" y="2654061"/>
            <a:ext cx="11842954" cy="1938992"/>
          </a:xfrm>
          <a:prstGeom prst="rect">
            <a:avLst/>
          </a:prstGeom>
          <a:noFill/>
        </p:spPr>
        <p:txBody>
          <a:bodyPr wrap="square">
            <a:spAutoFit/>
          </a:bodyPr>
          <a:lstStyle/>
          <a:p>
            <a:r>
              <a:rPr lang="uk-UA" sz="2400" b="0" i="0" dirty="0">
                <a:solidFill>
                  <a:srgbClr val="252525"/>
                </a:solidFill>
                <a:effectLst/>
                <a:latin typeface="Times New Roman" panose="02020603050405020304" pitchFamily="18" charset="0"/>
                <a:cs typeface="Times New Roman" panose="02020603050405020304" pitchFamily="18" charset="0"/>
              </a:rPr>
              <a:t>Тобто </a:t>
            </a:r>
            <a:r>
              <a:rPr lang="uk-UA" sz="2400" b="0" i="0" dirty="0" err="1">
                <a:solidFill>
                  <a:srgbClr val="252525"/>
                </a:solidFill>
                <a:effectLst/>
                <a:latin typeface="Times New Roman" panose="02020603050405020304" pitchFamily="18" charset="0"/>
                <a:cs typeface="Times New Roman" panose="02020603050405020304" pitchFamily="18" charset="0"/>
              </a:rPr>
              <a:t>підзапит</a:t>
            </a:r>
            <a:r>
              <a:rPr lang="uk-UA" sz="2400" b="0" i="0" dirty="0">
                <a:solidFill>
                  <a:srgbClr val="252525"/>
                </a:solidFill>
                <a:effectLst/>
                <a:latin typeface="Times New Roman" panose="02020603050405020304" pitchFamily="18" charset="0"/>
                <a:cs typeface="Times New Roman" panose="02020603050405020304" pitchFamily="18" charset="0"/>
              </a:rPr>
              <a:t> в даному випадку обирає всі ідентифікатори товарів з </a:t>
            </a:r>
            <a:r>
              <a:rPr lang="en-US" sz="2400" b="0" i="0" dirty="0">
                <a:solidFill>
                  <a:srgbClr val="252525"/>
                </a:solidFill>
                <a:effectLst/>
                <a:latin typeface="Times New Roman" panose="02020603050405020304" pitchFamily="18" charset="0"/>
                <a:cs typeface="Times New Roman" panose="02020603050405020304" pitchFamily="18" charset="0"/>
              </a:rPr>
              <a:t>Orders, </a:t>
            </a:r>
            <a:r>
              <a:rPr lang="uk-UA" sz="2400" b="0" i="0" dirty="0">
                <a:solidFill>
                  <a:srgbClr val="252525"/>
                </a:solidFill>
                <a:effectLst/>
                <a:latin typeface="Times New Roman" panose="02020603050405020304" pitchFamily="18" charset="0"/>
                <a:cs typeface="Times New Roman" panose="02020603050405020304" pitchFamily="18" charset="0"/>
              </a:rPr>
              <a:t>потім за цими ідентифікаторами витягують товари з </a:t>
            </a:r>
            <a:r>
              <a:rPr lang="en-US" sz="2400" b="0" i="0" dirty="0">
                <a:solidFill>
                  <a:srgbClr val="252525"/>
                </a:solidFill>
                <a:effectLst/>
                <a:latin typeface="Times New Roman" panose="02020603050405020304" pitchFamily="18" charset="0"/>
                <a:cs typeface="Times New Roman" panose="02020603050405020304" pitchFamily="18" charset="0"/>
              </a:rPr>
              <a:t>Products. </a:t>
            </a:r>
          </a:p>
          <a:p>
            <a:endParaRPr lang="en-US" sz="2400" dirty="0">
              <a:solidFill>
                <a:srgbClr val="252525"/>
              </a:solidFill>
              <a:latin typeface="Times New Roman" panose="02020603050405020304" pitchFamily="18" charset="0"/>
              <a:cs typeface="Times New Roman" panose="02020603050405020304" pitchFamily="18" charset="0"/>
            </a:endParaRPr>
          </a:p>
          <a:p>
            <a:r>
              <a:rPr lang="uk-UA" sz="2400" b="0" i="0" dirty="0">
                <a:solidFill>
                  <a:srgbClr val="252525"/>
                </a:solidFill>
                <a:effectLst/>
                <a:latin typeface="Times New Roman" panose="02020603050405020304" pitchFamily="18" charset="0"/>
                <a:cs typeface="Times New Roman" panose="02020603050405020304" pitchFamily="18" charset="0"/>
              </a:rPr>
              <a:t>Додавши оператор </a:t>
            </a:r>
            <a:r>
              <a:rPr lang="en-US" sz="2400" b="0" i="0" dirty="0">
                <a:solidFill>
                  <a:srgbClr val="252525"/>
                </a:solidFill>
                <a:effectLst/>
                <a:latin typeface="Times New Roman" panose="02020603050405020304" pitchFamily="18" charset="0"/>
                <a:cs typeface="Times New Roman" panose="02020603050405020304" pitchFamily="18" charset="0"/>
              </a:rPr>
              <a:t>NOT, </a:t>
            </a:r>
            <a:r>
              <a:rPr lang="uk-UA" sz="2400" b="0" i="0" dirty="0">
                <a:solidFill>
                  <a:srgbClr val="252525"/>
                </a:solidFill>
                <a:effectLst/>
                <a:latin typeface="Times New Roman" panose="02020603050405020304" pitchFamily="18" charset="0"/>
                <a:cs typeface="Times New Roman" panose="02020603050405020304" pitchFamily="18" charset="0"/>
              </a:rPr>
              <a:t>ми можемо вибрати ті товари, на які немає замовлень у таблиці </a:t>
            </a:r>
            <a:r>
              <a:rPr lang="en-US" sz="2400" b="0" i="0" dirty="0">
                <a:solidFill>
                  <a:srgbClr val="252525"/>
                </a:solidFill>
                <a:effectLst/>
                <a:latin typeface="Times New Roman" panose="02020603050405020304" pitchFamily="18" charset="0"/>
                <a:cs typeface="Times New Roman" panose="02020603050405020304" pitchFamily="18" charset="0"/>
              </a:rPr>
              <a:t>Orders:</a:t>
            </a:r>
            <a:endParaRPr lang="uk-UA" sz="2400" dirty="0">
              <a:latin typeface="Times New Roman" panose="02020603050405020304" pitchFamily="18" charset="0"/>
              <a:cs typeface="Times New Roman" panose="02020603050405020304" pitchFamily="18" charset="0"/>
            </a:endParaRPr>
          </a:p>
        </p:txBody>
      </p:sp>
      <p:sp>
        <p:nvSpPr>
          <p:cNvPr id="12" name="Rectangle 3">
            <a:extLst>
              <a:ext uri="{FF2B5EF4-FFF2-40B4-BE49-F238E27FC236}">
                <a16:creationId xmlns:a16="http://schemas.microsoft.com/office/drawing/2014/main" id="{2869BDF0-4938-27A2-8E45-BC036628EA25}"/>
              </a:ext>
            </a:extLst>
          </p:cNvPr>
          <p:cNvSpPr>
            <a:spLocks noChangeArrowheads="1"/>
          </p:cNvSpPr>
          <p:nvPr/>
        </p:nvSpPr>
        <p:spPr bwMode="auto">
          <a:xfrm>
            <a:off x="294966" y="4706269"/>
            <a:ext cx="494045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IN</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4" name="TextBox 13">
            <a:extLst>
              <a:ext uri="{FF2B5EF4-FFF2-40B4-BE49-F238E27FC236}">
                <a16:creationId xmlns:a16="http://schemas.microsoft.com/office/drawing/2014/main" id="{62D3B7B8-1DA9-C810-8F3D-457F0D183397}"/>
              </a:ext>
            </a:extLst>
          </p:cNvPr>
          <p:cNvSpPr txBox="1"/>
          <p:nvPr/>
        </p:nvSpPr>
        <p:spPr>
          <a:xfrm>
            <a:off x="186810" y="5250372"/>
            <a:ext cx="11749549" cy="1200329"/>
          </a:xfrm>
          <a:prstGeom prst="rect">
            <a:avLst/>
          </a:prstGeom>
          <a:noFill/>
        </p:spPr>
        <p:txBody>
          <a:bodyPr wrap="square">
            <a:spAutoFit/>
          </a:bodyPr>
          <a:lstStyle/>
          <a:p>
            <a:r>
              <a:rPr lang="ru-RU" sz="2400" b="0" i="0" dirty="0">
                <a:solidFill>
                  <a:srgbClr val="252525"/>
                </a:solidFill>
                <a:effectLst/>
                <a:latin typeface="Times New Roman" panose="02020603050405020304" pitchFamily="18" charset="0"/>
                <a:cs typeface="Times New Roman" panose="02020603050405020304" pitchFamily="18" charset="0"/>
              </a:rPr>
              <a:t>Варто </a:t>
            </a:r>
            <a:r>
              <a:rPr lang="ru-RU" sz="2400" b="0" i="0" dirty="0" err="1">
                <a:solidFill>
                  <a:srgbClr val="252525"/>
                </a:solidFill>
                <a:effectLst/>
                <a:latin typeface="Times New Roman" panose="02020603050405020304" pitchFamily="18" charset="0"/>
                <a:cs typeface="Times New Roman" panose="02020603050405020304" pitchFamily="18" charset="0"/>
              </a:rPr>
              <a:t>зазначити</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що</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це</a:t>
            </a:r>
            <a:r>
              <a:rPr lang="ru-RU" sz="2400" b="0" i="0" dirty="0">
                <a:solidFill>
                  <a:srgbClr val="252525"/>
                </a:solidFill>
                <a:effectLst/>
                <a:latin typeface="Times New Roman" panose="02020603050405020304" pitchFamily="18" charset="0"/>
                <a:cs typeface="Times New Roman" panose="02020603050405020304" pitchFamily="18" charset="0"/>
              </a:rPr>
              <a:t> не </a:t>
            </a:r>
            <a:r>
              <a:rPr lang="ru-RU" sz="2400" b="0" i="0" dirty="0" err="1">
                <a:solidFill>
                  <a:srgbClr val="252525"/>
                </a:solidFill>
                <a:effectLst/>
                <a:latin typeface="Times New Roman" panose="02020603050405020304" pitchFamily="18" charset="0"/>
                <a:cs typeface="Times New Roman" panose="02020603050405020304" pitchFamily="18" charset="0"/>
              </a:rPr>
              <a:t>найефективніший</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спосіб</a:t>
            </a:r>
            <a:r>
              <a:rPr lang="ru-RU" sz="2400" b="0" i="0" dirty="0">
                <a:solidFill>
                  <a:srgbClr val="252525"/>
                </a:solidFill>
                <a:effectLst/>
                <a:latin typeface="Times New Roman" panose="02020603050405020304" pitchFamily="18" charset="0"/>
                <a:cs typeface="Times New Roman" panose="02020603050405020304" pitchFamily="18" charset="0"/>
              </a:rPr>
              <a:t> для </a:t>
            </a:r>
            <a:r>
              <a:rPr lang="ru-RU" sz="2400" b="0" i="0" dirty="0" err="1">
                <a:solidFill>
                  <a:srgbClr val="252525"/>
                </a:solidFill>
                <a:effectLst/>
                <a:latin typeface="Times New Roman" panose="02020603050405020304" pitchFamily="18" charset="0"/>
                <a:cs typeface="Times New Roman" panose="02020603050405020304" pitchFamily="18" charset="0"/>
              </a:rPr>
              <a:t>вилучення</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пов'язаних</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даних</a:t>
            </a:r>
            <a:r>
              <a:rPr lang="ru-RU" sz="2400" b="0" i="0" dirty="0">
                <a:solidFill>
                  <a:srgbClr val="252525"/>
                </a:solidFill>
                <a:effectLst/>
                <a:latin typeface="Times New Roman" panose="02020603050405020304" pitchFamily="18" charset="0"/>
                <a:cs typeface="Times New Roman" panose="02020603050405020304" pitchFamily="18" charset="0"/>
              </a:rPr>
              <a:t> з </a:t>
            </a:r>
            <a:r>
              <a:rPr lang="ru-RU" sz="2400" b="0" i="0" dirty="0" err="1">
                <a:solidFill>
                  <a:srgbClr val="252525"/>
                </a:solidFill>
                <a:effectLst/>
                <a:latin typeface="Times New Roman" panose="02020603050405020304" pitchFamily="18" charset="0"/>
                <a:cs typeface="Times New Roman" panose="02020603050405020304" pitchFamily="18" charset="0"/>
              </a:rPr>
              <a:t>інших</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таблиць</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оскільки</a:t>
            </a:r>
            <a:r>
              <a:rPr lang="ru-RU" sz="2400" b="0" i="0" dirty="0">
                <a:solidFill>
                  <a:srgbClr val="252525"/>
                </a:solidFill>
                <a:effectLst/>
                <a:latin typeface="Times New Roman" panose="02020603050405020304" pitchFamily="18" charset="0"/>
                <a:cs typeface="Times New Roman" panose="02020603050405020304" pitchFamily="18" charset="0"/>
              </a:rPr>
              <a:t> для </a:t>
            </a:r>
            <a:r>
              <a:rPr lang="ru-RU" sz="2400" b="0" i="0" dirty="0" err="1">
                <a:solidFill>
                  <a:srgbClr val="252525"/>
                </a:solidFill>
                <a:effectLst/>
                <a:latin typeface="Times New Roman" panose="02020603050405020304" pitchFamily="18" charset="0"/>
                <a:cs typeface="Times New Roman" panose="02020603050405020304" pitchFamily="18" charset="0"/>
              </a:rPr>
              <a:t>даних</a:t>
            </a:r>
            <a:r>
              <a:rPr lang="ru-RU" sz="2400" b="0" i="0" dirty="0">
                <a:solidFill>
                  <a:srgbClr val="252525"/>
                </a:solidFill>
                <a:effectLst/>
                <a:latin typeface="Times New Roman" panose="02020603050405020304" pitchFamily="18" charset="0"/>
                <a:cs typeface="Times New Roman" panose="02020603050405020304" pitchFamily="18" charset="0"/>
              </a:rPr>
              <a:t> з </a:t>
            </a:r>
            <a:r>
              <a:rPr lang="ru-RU" sz="2400" b="0" i="0" dirty="0" err="1">
                <a:solidFill>
                  <a:srgbClr val="252525"/>
                </a:solidFill>
                <a:effectLst/>
                <a:latin typeface="Times New Roman" panose="02020603050405020304" pitchFamily="18" charset="0"/>
                <a:cs typeface="Times New Roman" panose="02020603050405020304" pitchFamily="18" charset="0"/>
              </a:rPr>
              <a:t>різних</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таблиць</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можна</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використовувати</a:t>
            </a:r>
            <a:r>
              <a:rPr lang="ru-RU" sz="2400" b="0" i="0" dirty="0">
                <a:solidFill>
                  <a:srgbClr val="252525"/>
                </a:solidFill>
                <a:effectLst/>
                <a:latin typeface="Times New Roman" panose="02020603050405020304" pitchFamily="18" charset="0"/>
                <a:cs typeface="Times New Roman" panose="02020603050405020304" pitchFamily="18" charset="0"/>
              </a:rPr>
              <a:t> оператор JOIN, </a:t>
            </a:r>
            <a:r>
              <a:rPr lang="ru-RU" sz="2400" b="0" i="0" dirty="0" err="1">
                <a:solidFill>
                  <a:srgbClr val="252525"/>
                </a:solidFill>
                <a:effectLst/>
                <a:latin typeface="Times New Roman" panose="02020603050405020304" pitchFamily="18" charset="0"/>
                <a:cs typeface="Times New Roman" panose="02020603050405020304" pitchFamily="18" charset="0"/>
              </a:rPr>
              <a:t>який</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розглядається</a:t>
            </a:r>
            <a:r>
              <a:rPr lang="ru-RU" sz="2400" b="0" i="0" dirty="0">
                <a:solidFill>
                  <a:srgbClr val="252525"/>
                </a:solidFill>
                <a:effectLst/>
                <a:latin typeface="Times New Roman" panose="02020603050405020304" pitchFamily="18" charset="0"/>
                <a:cs typeface="Times New Roman" panose="02020603050405020304" pitchFamily="18" charset="0"/>
              </a:rPr>
              <a:t> в </a:t>
            </a:r>
            <a:r>
              <a:rPr lang="ru-RU" sz="2400" b="0" i="0" dirty="0" err="1">
                <a:solidFill>
                  <a:srgbClr val="252525"/>
                </a:solidFill>
                <a:effectLst/>
                <a:latin typeface="Times New Roman" panose="02020603050405020304" pitchFamily="18" charset="0"/>
                <a:cs typeface="Times New Roman" panose="02020603050405020304" pitchFamily="18" charset="0"/>
              </a:rPr>
              <a:t>наступному</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розділі</a:t>
            </a:r>
            <a:r>
              <a:rPr lang="ru-RU" sz="2400" b="0" i="0" dirty="0">
                <a:solidFill>
                  <a:srgbClr val="252525"/>
                </a:solidFill>
                <a:effectLs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21670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F99396E8-22CE-6A1D-EEC2-8464FD4DD65B}"/>
              </a:ext>
            </a:extLst>
          </p:cNvPr>
          <p:cNvSpPr txBox="1">
            <a:spLocks/>
          </p:cNvSpPr>
          <p:nvPr/>
        </p:nvSpPr>
        <p:spPr>
          <a:xfrm>
            <a:off x="0" y="1"/>
            <a:ext cx="12192000" cy="7964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3200" dirty="0" err="1">
                <a:solidFill>
                  <a:srgbClr val="252525"/>
                </a:solidFill>
                <a:highlight>
                  <a:srgbClr val="FFFFFF"/>
                </a:highlight>
                <a:latin typeface="Times New Roman" panose="02020603050405020304" pitchFamily="18" charset="0"/>
                <a:cs typeface="Times New Roman" panose="02020603050405020304" pitchFamily="18" charset="0"/>
              </a:rPr>
              <a:t>Підзапити</a:t>
            </a:r>
            <a:r>
              <a:rPr lang="ru-RU" sz="3200" dirty="0">
                <a:solidFill>
                  <a:srgbClr val="252525"/>
                </a:solidFill>
                <a:highlight>
                  <a:srgbClr val="FFFFFF"/>
                </a:highlight>
                <a:latin typeface="Times New Roman" panose="02020603050405020304" pitchFamily="18" charset="0"/>
                <a:cs typeface="Times New Roman" panose="02020603050405020304" pitchFamily="18" charset="0"/>
              </a:rPr>
              <a:t> в </a:t>
            </a:r>
            <a:r>
              <a:rPr lang="ru-RU" sz="3200" dirty="0" err="1">
                <a:solidFill>
                  <a:srgbClr val="252525"/>
                </a:solidFill>
                <a:highlight>
                  <a:srgbClr val="FFFFFF"/>
                </a:highlight>
                <a:latin typeface="Times New Roman" panose="02020603050405020304" pitchFamily="18" charset="0"/>
                <a:cs typeface="Times New Roman" panose="02020603050405020304" pitchFamily="18" charset="0"/>
              </a:rPr>
              <a:t>основних</a:t>
            </a:r>
            <a:r>
              <a:rPr lang="ru-RU" sz="3200" dirty="0">
                <a:solidFill>
                  <a:srgbClr val="252525"/>
                </a:solidFill>
                <a:highlight>
                  <a:srgbClr val="FFFFFF"/>
                </a:highlight>
                <a:latin typeface="Times New Roman" panose="02020603050405020304" pitchFamily="18" charset="0"/>
                <a:cs typeface="Times New Roman" panose="02020603050405020304" pitchFamily="18" charset="0"/>
              </a:rPr>
              <a:t> командах SQL</a:t>
            </a:r>
            <a:r>
              <a:rPr lang="en-US" sz="3200" dirty="0">
                <a:solidFill>
                  <a:srgbClr val="252525"/>
                </a:solidFill>
                <a:highlight>
                  <a:srgbClr val="FFFFFF"/>
                </a:highlight>
                <a:latin typeface="Times New Roman" panose="02020603050405020304" pitchFamily="18" charset="0"/>
                <a:cs typeface="Times New Roman" panose="02020603050405020304" pitchFamily="18" charset="0"/>
              </a:rPr>
              <a:t>.</a:t>
            </a:r>
            <a:r>
              <a:rPr lang="uk-UA" sz="3200" dirty="0">
                <a:solidFill>
                  <a:srgbClr val="252525"/>
                </a:solidFill>
                <a:highlight>
                  <a:srgbClr val="FFFFFF"/>
                </a:highlight>
                <a:latin typeface="Times New Roman" panose="02020603050405020304" pitchFamily="18" charset="0"/>
                <a:cs typeface="Times New Roman" panose="02020603050405020304" pitchFamily="18" charset="0"/>
              </a:rPr>
              <a:t> </a:t>
            </a:r>
            <a:r>
              <a:rPr lang="uk-UA"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Отримання набору значень</a:t>
            </a:r>
          </a:p>
        </p:txBody>
      </p:sp>
      <p:sp>
        <p:nvSpPr>
          <p:cNvPr id="8" name="TextBox 7">
            <a:extLst>
              <a:ext uri="{FF2B5EF4-FFF2-40B4-BE49-F238E27FC236}">
                <a16:creationId xmlns:a16="http://schemas.microsoft.com/office/drawing/2014/main" id="{0C51A81F-D75A-3A10-4401-61C031CF2000}"/>
              </a:ext>
            </a:extLst>
          </p:cNvPr>
          <p:cNvSpPr txBox="1"/>
          <p:nvPr/>
        </p:nvSpPr>
        <p:spPr>
          <a:xfrm>
            <a:off x="245806" y="796413"/>
            <a:ext cx="11710220" cy="2677656"/>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При використанні операторів порівняння </a:t>
            </a:r>
            <a:r>
              <a:rPr lang="uk-UA" sz="2400" dirty="0" err="1">
                <a:latin typeface="Times New Roman" panose="02020603050405020304" pitchFamily="18" charset="0"/>
                <a:cs typeface="Times New Roman" panose="02020603050405020304" pitchFamily="18" charset="0"/>
              </a:rPr>
              <a:t>підзапити</a:t>
            </a:r>
            <a:r>
              <a:rPr lang="uk-UA" sz="2400" dirty="0">
                <a:latin typeface="Times New Roman" panose="02020603050405020304" pitchFamily="18" charset="0"/>
                <a:cs typeface="Times New Roman" panose="02020603050405020304" pitchFamily="18" charset="0"/>
              </a:rPr>
              <a:t> повинні повертати одне скалярне значення. Але іноді виникає потреба отримати набір значень. Щоб при використанні в операторах порівняння </a:t>
            </a:r>
            <a:r>
              <a:rPr lang="uk-UA" sz="2400" dirty="0" err="1">
                <a:latin typeface="Times New Roman" panose="02020603050405020304" pitchFamily="18" charset="0"/>
                <a:cs typeface="Times New Roman" panose="02020603050405020304" pitchFamily="18" charset="0"/>
              </a:rPr>
              <a:t>підзапит</a:t>
            </a:r>
            <a:r>
              <a:rPr lang="uk-UA" sz="2400" dirty="0">
                <a:latin typeface="Times New Roman" panose="02020603050405020304" pitchFamily="18" charset="0"/>
                <a:cs typeface="Times New Roman" panose="02020603050405020304" pitchFamily="18" charset="0"/>
              </a:rPr>
              <a:t> міг повертати набір значень, перед ним необхідно використовувати один із операторів: ALL, SOME або ANY. </a:t>
            </a:r>
            <a:endParaRPr lang="en-US" sz="2400" dirty="0">
              <a:latin typeface="Times New Roman" panose="02020603050405020304" pitchFamily="18" charset="0"/>
              <a:cs typeface="Times New Roman" panose="02020603050405020304" pitchFamily="18" charset="0"/>
            </a:endParaRPr>
          </a:p>
          <a:p>
            <a:r>
              <a:rPr lang="uk-UA" sz="2400" dirty="0">
                <a:latin typeface="Times New Roman" panose="02020603050405020304" pitchFamily="18" charset="0"/>
                <a:cs typeface="Times New Roman" panose="02020603050405020304" pitchFamily="18" charset="0"/>
              </a:rPr>
              <a:t>При використанні ключового слова ALL умова в операції порівняння повинна бути правильною для всіх значень, які повертаються під запитом. Наприклад, знайдемо всі товари, ціна яких менша ніж у будь-якого товару фірми </a:t>
            </a:r>
            <a:r>
              <a:rPr lang="uk-UA" sz="2400" dirty="0" err="1">
                <a:latin typeface="Times New Roman" panose="02020603050405020304" pitchFamily="18" charset="0"/>
                <a:cs typeface="Times New Roman" panose="02020603050405020304" pitchFamily="18" charset="0"/>
              </a:rPr>
              <a:t>Apple</a:t>
            </a:r>
            <a:r>
              <a:rPr lang="uk-UA" sz="2400" dirty="0">
                <a:latin typeface="Times New Roman" panose="02020603050405020304" pitchFamily="18" charset="0"/>
                <a:cs typeface="Times New Roman" panose="02020603050405020304" pitchFamily="18" charset="0"/>
              </a:rPr>
              <a:t>:</a:t>
            </a:r>
          </a:p>
        </p:txBody>
      </p:sp>
      <p:sp>
        <p:nvSpPr>
          <p:cNvPr id="9" name="Rectangle 2">
            <a:extLst>
              <a:ext uri="{FF2B5EF4-FFF2-40B4-BE49-F238E27FC236}">
                <a16:creationId xmlns:a16="http://schemas.microsoft.com/office/drawing/2014/main" id="{66732CAD-E110-8AED-BC78-4C8540A1399C}"/>
              </a:ext>
            </a:extLst>
          </p:cNvPr>
          <p:cNvSpPr>
            <a:spLocks noChangeArrowheads="1"/>
          </p:cNvSpPr>
          <p:nvPr/>
        </p:nvSpPr>
        <p:spPr bwMode="auto">
          <a:xfrm>
            <a:off x="245806" y="3562601"/>
            <a:ext cx="773288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Products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Price &lt;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ALL</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Price FROM Products WHERE Manufacturer='Apple')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46DA7D7B-845C-94F9-CBE4-8E9E399128AB}"/>
              </a:ext>
            </a:extLst>
          </p:cNvPr>
          <p:cNvSpPr txBox="1"/>
          <p:nvPr/>
        </p:nvSpPr>
        <p:spPr>
          <a:xfrm>
            <a:off x="245805" y="4082020"/>
            <a:ext cx="11710219" cy="1569660"/>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Якби ми в даному випадку опустили ключове слово ALL, то ми зіткнулися б з помилкою. Припустимо, якщо даний </a:t>
            </a:r>
            <a:r>
              <a:rPr lang="uk-UA" sz="2400" dirty="0" err="1">
                <a:latin typeface="Times New Roman" panose="02020603050405020304" pitchFamily="18" charset="0"/>
                <a:cs typeface="Times New Roman" panose="02020603050405020304" pitchFamily="18" charset="0"/>
              </a:rPr>
              <a:t>підзапит</a:t>
            </a:r>
            <a:r>
              <a:rPr lang="uk-UA" sz="2400" dirty="0">
                <a:latin typeface="Times New Roman" panose="02020603050405020304" pitchFamily="18" charset="0"/>
                <a:cs typeface="Times New Roman" panose="02020603050405020304" pitchFamily="18" charset="0"/>
              </a:rPr>
              <a:t> повертає значення val1, val2 і val3, то умова фільтрації фактично була б аналогічна об'єднанню цих значень через оператор AND:</a:t>
            </a:r>
          </a:p>
        </p:txBody>
      </p:sp>
      <p:sp>
        <p:nvSpPr>
          <p:cNvPr id="12" name="Rectangle 3">
            <a:extLst>
              <a:ext uri="{FF2B5EF4-FFF2-40B4-BE49-F238E27FC236}">
                <a16:creationId xmlns:a16="http://schemas.microsoft.com/office/drawing/2014/main" id="{B896C989-0B26-0506-4DD1-BEC8746F65B7}"/>
              </a:ext>
            </a:extLst>
          </p:cNvPr>
          <p:cNvSpPr>
            <a:spLocks noChangeArrowheads="1"/>
          </p:cNvSpPr>
          <p:nvPr/>
        </p:nvSpPr>
        <p:spPr bwMode="auto">
          <a:xfrm>
            <a:off x="245805" y="5740212"/>
            <a:ext cx="569226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WHERE</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Price &lt; val1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Price &lt; val2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Price &lt; val3</a:t>
            </a:r>
            <a:r>
              <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10231207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088AAFA5-DBE9-1A63-D7AA-0218BF5A8574}"/>
              </a:ext>
            </a:extLst>
          </p:cNvPr>
          <p:cNvSpPr txBox="1">
            <a:spLocks/>
          </p:cNvSpPr>
          <p:nvPr/>
        </p:nvSpPr>
        <p:spPr>
          <a:xfrm>
            <a:off x="0" y="1"/>
            <a:ext cx="12192000" cy="7964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3200" dirty="0" err="1">
                <a:solidFill>
                  <a:srgbClr val="252525"/>
                </a:solidFill>
                <a:highlight>
                  <a:srgbClr val="FFFFFF"/>
                </a:highlight>
                <a:latin typeface="Times New Roman" panose="02020603050405020304" pitchFamily="18" charset="0"/>
                <a:cs typeface="Times New Roman" panose="02020603050405020304" pitchFamily="18" charset="0"/>
              </a:rPr>
              <a:t>Підзапити</a:t>
            </a:r>
            <a:r>
              <a:rPr lang="ru-RU" sz="3200" dirty="0">
                <a:solidFill>
                  <a:srgbClr val="252525"/>
                </a:solidFill>
                <a:highlight>
                  <a:srgbClr val="FFFFFF"/>
                </a:highlight>
                <a:latin typeface="Times New Roman" panose="02020603050405020304" pitchFamily="18" charset="0"/>
                <a:cs typeface="Times New Roman" panose="02020603050405020304" pitchFamily="18" charset="0"/>
              </a:rPr>
              <a:t> в </a:t>
            </a:r>
            <a:r>
              <a:rPr lang="ru-RU" sz="3200" dirty="0" err="1">
                <a:solidFill>
                  <a:srgbClr val="252525"/>
                </a:solidFill>
                <a:highlight>
                  <a:srgbClr val="FFFFFF"/>
                </a:highlight>
                <a:latin typeface="Times New Roman" panose="02020603050405020304" pitchFamily="18" charset="0"/>
                <a:cs typeface="Times New Roman" panose="02020603050405020304" pitchFamily="18" charset="0"/>
              </a:rPr>
              <a:t>основних</a:t>
            </a:r>
            <a:r>
              <a:rPr lang="ru-RU" sz="3200" dirty="0">
                <a:solidFill>
                  <a:srgbClr val="252525"/>
                </a:solidFill>
                <a:highlight>
                  <a:srgbClr val="FFFFFF"/>
                </a:highlight>
                <a:latin typeface="Times New Roman" panose="02020603050405020304" pitchFamily="18" charset="0"/>
                <a:cs typeface="Times New Roman" panose="02020603050405020304" pitchFamily="18" charset="0"/>
              </a:rPr>
              <a:t> командах SQL</a:t>
            </a:r>
            <a:r>
              <a:rPr lang="en-US" sz="3200" dirty="0">
                <a:solidFill>
                  <a:srgbClr val="252525"/>
                </a:solidFill>
                <a:highlight>
                  <a:srgbClr val="FFFFFF"/>
                </a:highlight>
                <a:latin typeface="Times New Roman" panose="02020603050405020304" pitchFamily="18" charset="0"/>
                <a:cs typeface="Times New Roman" panose="02020603050405020304" pitchFamily="18" charset="0"/>
              </a:rPr>
              <a:t>.</a:t>
            </a:r>
            <a:r>
              <a:rPr lang="uk-UA" sz="3200" dirty="0">
                <a:solidFill>
                  <a:srgbClr val="252525"/>
                </a:solidFill>
                <a:highlight>
                  <a:srgbClr val="FFFFFF"/>
                </a:highlight>
                <a:latin typeface="Times New Roman" panose="02020603050405020304" pitchFamily="18" charset="0"/>
                <a:cs typeface="Times New Roman" panose="02020603050405020304" pitchFamily="18" charset="0"/>
              </a:rPr>
              <a:t> </a:t>
            </a:r>
            <a:r>
              <a:rPr lang="uk-UA"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Отримання набору значень</a:t>
            </a:r>
          </a:p>
        </p:txBody>
      </p:sp>
      <p:sp>
        <p:nvSpPr>
          <p:cNvPr id="6" name="TextBox 5">
            <a:extLst>
              <a:ext uri="{FF2B5EF4-FFF2-40B4-BE49-F238E27FC236}">
                <a16:creationId xmlns:a16="http://schemas.microsoft.com/office/drawing/2014/main" id="{6868E8AE-78E1-ACCE-84CC-17582FFE1799}"/>
              </a:ext>
            </a:extLst>
          </p:cNvPr>
          <p:cNvSpPr txBox="1"/>
          <p:nvPr/>
        </p:nvSpPr>
        <p:spPr>
          <a:xfrm>
            <a:off x="127819" y="796413"/>
            <a:ext cx="11877367" cy="461665"/>
          </a:xfrm>
          <a:prstGeom prst="rect">
            <a:avLst/>
          </a:prstGeom>
          <a:noFill/>
        </p:spPr>
        <p:txBody>
          <a:bodyPr wrap="square">
            <a:spAutoFit/>
          </a:bodyPr>
          <a:lstStyle/>
          <a:p>
            <a:pPr algn="l"/>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У той же час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подібний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запит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набагато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простіше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переписати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іншим</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чином:</a:t>
            </a:r>
          </a:p>
        </p:txBody>
      </p:sp>
      <p:sp>
        <p:nvSpPr>
          <p:cNvPr id="7" name="Rectangle 2">
            <a:extLst>
              <a:ext uri="{FF2B5EF4-FFF2-40B4-BE49-F238E27FC236}">
                <a16:creationId xmlns:a16="http://schemas.microsoft.com/office/drawing/2014/main" id="{2F9B35A1-FD32-4E07-116D-7D26E069C66B}"/>
              </a:ext>
            </a:extLst>
          </p:cNvPr>
          <p:cNvSpPr>
            <a:spLocks noChangeArrowheads="1"/>
          </p:cNvSpPr>
          <p:nvPr/>
        </p:nvSpPr>
        <p:spPr bwMode="auto">
          <a:xfrm>
            <a:off x="127819" y="1377381"/>
            <a:ext cx="794768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Products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Price &lt; (SELECT MIN(Price) FROM Products WHERE Manufacturer='Apple')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FDF5ADE3-3168-2D24-AE04-DB4228C4F00D}"/>
              </a:ext>
            </a:extLst>
          </p:cNvPr>
          <p:cNvSpPr txBox="1"/>
          <p:nvPr/>
        </p:nvSpPr>
        <p:spPr>
          <a:xfrm>
            <a:off x="127818" y="1927571"/>
            <a:ext cx="7947689" cy="1938992"/>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Як працює оператор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ALL: </a:t>
            </a:r>
          </a:p>
          <a:p>
            <a:pPr marL="342900" indent="-342900">
              <a:buFont typeface="Arial" panose="020B0604020202020204" pitchFamily="34" charset="0"/>
              <a:buChar char="•"/>
            </a:pP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x &gt; ALL (1, 2)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еквівалентно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x &gt; 2 </a:t>
            </a:r>
          </a:p>
          <a:p>
            <a:pPr marL="342900" indent="-342900">
              <a:buFont typeface="Arial" panose="020B0604020202020204" pitchFamily="34" charset="0"/>
              <a:buChar char="•"/>
            </a:pP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x &lt; ALL (1, 2)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еквівалентно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x &lt; 1 </a:t>
            </a:r>
          </a:p>
          <a:p>
            <a:pPr marL="342900" indent="-342900">
              <a:buFont typeface="Arial" panose="020B0604020202020204" pitchFamily="34" charset="0"/>
              <a:buChar char="•"/>
            </a:pP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x = ALL (1, 2)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еквівалентно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x = 1) AND (x = 2) </a:t>
            </a:r>
          </a:p>
          <a:p>
            <a:pPr marL="342900" indent="-342900">
              <a:buFont typeface="Arial" panose="020B0604020202020204" pitchFamily="34" charset="0"/>
              <a:buChar char="•"/>
            </a:pP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x &lt;&gt; ALL (1, 2)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еквівалентно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x NOT IN (1, 2)</a:t>
            </a:r>
            <a:endParaRPr lang="uk-UA"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9F39BBA-1005-821E-339C-36B2F37CA473}"/>
              </a:ext>
            </a:extLst>
          </p:cNvPr>
          <p:cNvSpPr txBox="1"/>
          <p:nvPr/>
        </p:nvSpPr>
        <p:spPr>
          <a:xfrm>
            <a:off x="127818" y="3866563"/>
            <a:ext cx="11877366" cy="1569660"/>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Оператори ANY і SOME умова операції порівняння має бути істинним хоча б однієї з значень, </a:t>
            </a:r>
            <a:r>
              <a:rPr lang="uk-UA" sz="2400" dirty="0" err="1">
                <a:latin typeface="Times New Roman" panose="02020603050405020304" pitchFamily="18" charset="0"/>
                <a:cs typeface="Times New Roman" panose="02020603050405020304" pitchFamily="18" charset="0"/>
              </a:rPr>
              <a:t>повертаних</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подзапросом</a:t>
            </a:r>
            <a:r>
              <a:rPr lang="uk-UA" sz="2400" dirty="0">
                <a:latin typeface="Times New Roman" panose="02020603050405020304" pitchFamily="18" charset="0"/>
                <a:cs typeface="Times New Roman" panose="02020603050405020304" pitchFamily="18" charset="0"/>
              </a:rPr>
              <a:t>. За своєю дією обидва ці оператори аналогічні, тому можна застосовувати будь-який з них. Наприклад, у наступному випадку отримаємо товари, які коштують менше за найдорожчий товар компанії </a:t>
            </a:r>
            <a:r>
              <a:rPr lang="uk-UA" sz="2400" dirty="0" err="1">
                <a:latin typeface="Times New Roman" panose="02020603050405020304" pitchFamily="18" charset="0"/>
                <a:cs typeface="Times New Roman" panose="02020603050405020304" pitchFamily="18" charset="0"/>
              </a:rPr>
              <a:t>Apple</a:t>
            </a:r>
            <a:r>
              <a:rPr lang="uk-UA" sz="2400" dirty="0">
                <a:latin typeface="Times New Roman" panose="02020603050405020304" pitchFamily="18" charset="0"/>
                <a:cs typeface="Times New Roman" panose="02020603050405020304" pitchFamily="18" charset="0"/>
              </a:rPr>
              <a:t>:</a:t>
            </a:r>
          </a:p>
        </p:txBody>
      </p:sp>
      <p:sp>
        <p:nvSpPr>
          <p:cNvPr id="13" name="Rectangle 4">
            <a:extLst>
              <a:ext uri="{FF2B5EF4-FFF2-40B4-BE49-F238E27FC236}">
                <a16:creationId xmlns:a16="http://schemas.microsoft.com/office/drawing/2014/main" id="{5396EFEB-A8BC-3F19-8CAE-11B77DAFE02B}"/>
              </a:ext>
            </a:extLst>
          </p:cNvPr>
          <p:cNvSpPr>
            <a:spLocks noChangeArrowheads="1"/>
          </p:cNvSpPr>
          <p:nvPr/>
        </p:nvSpPr>
        <p:spPr bwMode="auto">
          <a:xfrm>
            <a:off x="127818" y="5436223"/>
            <a:ext cx="773288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Products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Price &lt;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ANY</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Price FROM Products WHERE Manufacturer='Apple')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25843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548FD635-584D-78F7-AA77-F700CF0A37D6}"/>
              </a:ext>
            </a:extLst>
          </p:cNvPr>
          <p:cNvSpPr txBox="1">
            <a:spLocks/>
          </p:cNvSpPr>
          <p:nvPr/>
        </p:nvSpPr>
        <p:spPr>
          <a:xfrm>
            <a:off x="0" y="1"/>
            <a:ext cx="12192000" cy="7964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3200" dirty="0" err="1">
                <a:solidFill>
                  <a:srgbClr val="252525"/>
                </a:solidFill>
                <a:highlight>
                  <a:srgbClr val="FFFFFF"/>
                </a:highlight>
                <a:latin typeface="Times New Roman" panose="02020603050405020304" pitchFamily="18" charset="0"/>
                <a:cs typeface="Times New Roman" panose="02020603050405020304" pitchFamily="18" charset="0"/>
              </a:rPr>
              <a:t>Підзапити</a:t>
            </a:r>
            <a:r>
              <a:rPr lang="ru-RU" sz="3200" dirty="0">
                <a:solidFill>
                  <a:srgbClr val="252525"/>
                </a:solidFill>
                <a:highlight>
                  <a:srgbClr val="FFFFFF"/>
                </a:highlight>
                <a:latin typeface="Times New Roman" panose="02020603050405020304" pitchFamily="18" charset="0"/>
                <a:cs typeface="Times New Roman" panose="02020603050405020304" pitchFamily="18" charset="0"/>
              </a:rPr>
              <a:t> в </a:t>
            </a:r>
            <a:r>
              <a:rPr lang="ru-RU" sz="3200" dirty="0" err="1">
                <a:solidFill>
                  <a:srgbClr val="252525"/>
                </a:solidFill>
                <a:highlight>
                  <a:srgbClr val="FFFFFF"/>
                </a:highlight>
                <a:latin typeface="Times New Roman" panose="02020603050405020304" pitchFamily="18" charset="0"/>
                <a:cs typeface="Times New Roman" panose="02020603050405020304" pitchFamily="18" charset="0"/>
              </a:rPr>
              <a:t>основних</a:t>
            </a:r>
            <a:r>
              <a:rPr lang="ru-RU" sz="3200" dirty="0">
                <a:solidFill>
                  <a:srgbClr val="252525"/>
                </a:solidFill>
                <a:highlight>
                  <a:srgbClr val="FFFFFF"/>
                </a:highlight>
                <a:latin typeface="Times New Roman" panose="02020603050405020304" pitchFamily="18" charset="0"/>
                <a:cs typeface="Times New Roman" panose="02020603050405020304" pitchFamily="18" charset="0"/>
              </a:rPr>
              <a:t> командах SQL</a:t>
            </a:r>
            <a:r>
              <a:rPr lang="en-US" sz="3200" dirty="0">
                <a:solidFill>
                  <a:srgbClr val="252525"/>
                </a:solidFill>
                <a:highlight>
                  <a:srgbClr val="FFFFFF"/>
                </a:highlight>
                <a:latin typeface="Times New Roman" panose="02020603050405020304" pitchFamily="18" charset="0"/>
                <a:cs typeface="Times New Roman" panose="02020603050405020304" pitchFamily="18" charset="0"/>
              </a:rPr>
              <a:t>.</a:t>
            </a:r>
            <a:r>
              <a:rPr lang="uk-UA" sz="3200" dirty="0">
                <a:solidFill>
                  <a:srgbClr val="252525"/>
                </a:solidFill>
                <a:highlight>
                  <a:srgbClr val="FFFFFF"/>
                </a:highlight>
                <a:latin typeface="Times New Roman" panose="02020603050405020304" pitchFamily="18" charset="0"/>
                <a:cs typeface="Times New Roman" panose="02020603050405020304" pitchFamily="18" charset="0"/>
              </a:rPr>
              <a:t> </a:t>
            </a:r>
            <a:r>
              <a:rPr lang="uk-UA"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Отримання набору значень</a:t>
            </a:r>
          </a:p>
        </p:txBody>
      </p:sp>
      <p:sp>
        <p:nvSpPr>
          <p:cNvPr id="6" name="TextBox 5">
            <a:extLst>
              <a:ext uri="{FF2B5EF4-FFF2-40B4-BE49-F238E27FC236}">
                <a16:creationId xmlns:a16="http://schemas.microsoft.com/office/drawing/2014/main" id="{44899A9E-C9D7-9EE7-8F3B-831D09740E6A}"/>
              </a:ext>
            </a:extLst>
          </p:cNvPr>
          <p:cNvSpPr txBox="1"/>
          <p:nvPr/>
        </p:nvSpPr>
        <p:spPr>
          <a:xfrm>
            <a:off x="132735" y="698091"/>
            <a:ext cx="11926529" cy="461665"/>
          </a:xfrm>
          <a:prstGeom prst="rect">
            <a:avLst/>
          </a:prstGeom>
          <a:noFill/>
        </p:spPr>
        <p:txBody>
          <a:bodyPr wrap="square">
            <a:spAutoFit/>
          </a:bodyPr>
          <a:lstStyle/>
          <a:p>
            <a:pPr algn="l"/>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І також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варто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зазначити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що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цей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запит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зробити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простіше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переписавши так:</a:t>
            </a:r>
          </a:p>
        </p:txBody>
      </p:sp>
      <p:sp>
        <p:nvSpPr>
          <p:cNvPr id="7" name="TextBox 6">
            <a:extLst>
              <a:ext uri="{FF2B5EF4-FFF2-40B4-BE49-F238E27FC236}">
                <a16:creationId xmlns:a16="http://schemas.microsoft.com/office/drawing/2014/main" id="{6CA2B467-3CA8-AFE0-9C23-19E15411B289}"/>
              </a:ext>
            </a:extLst>
          </p:cNvPr>
          <p:cNvSpPr txBox="1"/>
          <p:nvPr/>
        </p:nvSpPr>
        <p:spPr>
          <a:xfrm>
            <a:off x="132735" y="1159756"/>
            <a:ext cx="10407446" cy="1938992"/>
          </a:xfrm>
          <a:prstGeom prst="rect">
            <a:avLst/>
          </a:prstGeom>
          <a:noFill/>
        </p:spPr>
        <p:txBody>
          <a:bodyPr wrap="square">
            <a:spAutoFit/>
          </a:bodyPr>
          <a:lstStyle/>
          <a:p>
            <a:pPr algn="l"/>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Як працює оператор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ANY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а також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SOME): </a:t>
            </a:r>
            <a:endPar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x &gt; ANY (1, 2)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еквівалентно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x &gt; 1 </a:t>
            </a:r>
            <a:endPar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x &lt; ANY (1, 2)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еквівалентно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x &lt; 2 </a:t>
            </a:r>
            <a:endPar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x = ANY (1, 2)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еквівалентно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x IN (1, 2) </a:t>
            </a:r>
            <a:endPar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x &lt;&gt; ANY (1, 2)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еквівалентно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x &lt;&gt; 1) OR (x &lt;&gt; 2)</a:t>
            </a:r>
          </a:p>
        </p:txBody>
      </p:sp>
    </p:spTree>
    <p:extLst>
      <p:ext uri="{BB962C8B-B14F-4D97-AF65-F5344CB8AC3E}">
        <p14:creationId xmlns:p14="http://schemas.microsoft.com/office/powerpoint/2010/main" val="273332353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4716CF-0F7E-F285-44BD-FC6BC7FE7335}"/>
              </a:ext>
            </a:extLst>
          </p:cNvPr>
          <p:cNvSpPr>
            <a:spLocks noGrp="1"/>
          </p:cNvSpPr>
          <p:nvPr>
            <p:ph type="title"/>
          </p:nvPr>
        </p:nvSpPr>
        <p:spPr>
          <a:xfrm>
            <a:off x="0" y="88493"/>
            <a:ext cx="12192000" cy="865238"/>
          </a:xfrm>
        </p:spPr>
        <p:txBody>
          <a:bodyPr>
            <a:normAutofit fontScale="90000"/>
          </a:bodyPr>
          <a:lstStyle/>
          <a:p>
            <a:pPr algn="ctr"/>
            <a:r>
              <a:rPr lang="ru-RU" sz="4000" dirty="0" err="1">
                <a:solidFill>
                  <a:srgbClr val="252525"/>
                </a:solidFill>
                <a:highlight>
                  <a:srgbClr val="FFFFFF"/>
                </a:highlight>
                <a:latin typeface="Times New Roman" panose="02020603050405020304" pitchFamily="18" charset="0"/>
                <a:cs typeface="Times New Roman" panose="02020603050405020304" pitchFamily="18" charset="0"/>
              </a:rPr>
              <a:t>Підзапити</a:t>
            </a:r>
            <a:r>
              <a:rPr lang="ru-RU" sz="4000" dirty="0">
                <a:solidFill>
                  <a:srgbClr val="252525"/>
                </a:solidFill>
                <a:highlight>
                  <a:srgbClr val="FFFFFF"/>
                </a:highlight>
                <a:latin typeface="Times New Roman" panose="02020603050405020304" pitchFamily="18" charset="0"/>
                <a:cs typeface="Times New Roman" panose="02020603050405020304" pitchFamily="18" charset="0"/>
              </a:rPr>
              <a:t> в </a:t>
            </a:r>
            <a:r>
              <a:rPr lang="ru-RU" sz="4000" dirty="0" err="1">
                <a:solidFill>
                  <a:srgbClr val="252525"/>
                </a:solidFill>
                <a:highlight>
                  <a:srgbClr val="FFFFFF"/>
                </a:highlight>
                <a:latin typeface="Times New Roman" panose="02020603050405020304" pitchFamily="18" charset="0"/>
                <a:cs typeface="Times New Roman" panose="02020603050405020304" pitchFamily="18" charset="0"/>
              </a:rPr>
              <a:t>основних</a:t>
            </a:r>
            <a:r>
              <a:rPr lang="ru-RU" sz="4000" dirty="0">
                <a:solidFill>
                  <a:srgbClr val="252525"/>
                </a:solidFill>
                <a:highlight>
                  <a:srgbClr val="FFFFFF"/>
                </a:highlight>
                <a:latin typeface="Times New Roman" panose="02020603050405020304" pitchFamily="18" charset="0"/>
                <a:cs typeface="Times New Roman" panose="02020603050405020304" pitchFamily="18" charset="0"/>
              </a:rPr>
              <a:t> командах SQL</a:t>
            </a:r>
            <a:r>
              <a:rPr lang="en-US" sz="4000" dirty="0">
                <a:solidFill>
                  <a:srgbClr val="252525"/>
                </a:solidFill>
                <a:highlight>
                  <a:srgbClr val="FFFFFF"/>
                </a:highlight>
                <a:latin typeface="Times New Roman" panose="02020603050405020304" pitchFamily="18" charset="0"/>
                <a:cs typeface="Times New Roman" panose="02020603050405020304" pitchFamily="18" charset="0"/>
              </a:rPr>
              <a:t>.</a:t>
            </a:r>
            <a:r>
              <a:rPr lang="uk-UA" sz="4000" dirty="0">
                <a:solidFill>
                  <a:srgbClr val="252525"/>
                </a:solidFill>
                <a:highlight>
                  <a:srgbClr val="FFFFFF"/>
                </a:highlight>
                <a:latin typeface="Times New Roman" panose="02020603050405020304" pitchFamily="18" charset="0"/>
                <a:cs typeface="Times New Roman" panose="02020603050405020304" pitchFamily="18" charset="0"/>
              </a:rPr>
              <a:t> </a:t>
            </a:r>
            <a:r>
              <a:rPr lang="uk-UA" sz="4000" b="0" i="0" dirty="0">
                <a:solidFill>
                  <a:srgbClr val="252525"/>
                </a:solidFill>
                <a:effectLst/>
                <a:highlight>
                  <a:srgbClr val="FFFFFF"/>
                </a:highlight>
                <a:latin typeface="Times New Roman" panose="02020603050405020304" pitchFamily="18" charset="0"/>
                <a:cs typeface="Times New Roman" panose="02020603050405020304" pitchFamily="18" charset="0"/>
              </a:rPr>
              <a:t>Специфікація стовпця </a:t>
            </a:r>
            <a:r>
              <a:rPr lang="uk-UA" sz="4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підзапиту</a:t>
            </a:r>
            <a:r>
              <a:rPr lang="uk-UA" sz="4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en-US" sz="4000" b="0" i="0" dirty="0">
                <a:solidFill>
                  <a:srgbClr val="252525"/>
                </a:solidFill>
                <a:effectLst/>
                <a:highlight>
                  <a:srgbClr val="FFFFFF"/>
                </a:highlight>
                <a:latin typeface="Times New Roman" panose="02020603050405020304" pitchFamily="18" charset="0"/>
                <a:cs typeface="Times New Roman" panose="02020603050405020304" pitchFamily="18" charset="0"/>
              </a:rPr>
              <a:t>how</a:t>
            </a:r>
            <a:endParaRPr lang="uk-UA"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8012556-6E67-8BA9-3C8E-62EF2D81A2DB}"/>
              </a:ext>
            </a:extLst>
          </p:cNvPr>
          <p:cNvSpPr txBox="1"/>
          <p:nvPr/>
        </p:nvSpPr>
        <p:spPr>
          <a:xfrm>
            <a:off x="179438" y="1071319"/>
            <a:ext cx="11658601"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Результат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представляти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окремий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стовпець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вибірці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виберемо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замовлення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до них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інформацію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про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назву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товару:</a:t>
            </a:r>
            <a:endParaRPr lang="uk-UA" sz="24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1F675228-C261-A99F-EFF5-9F99A00ADCA0}"/>
              </a:ext>
            </a:extLst>
          </p:cNvPr>
          <p:cNvSpPr>
            <a:spLocks noChangeArrowheads="1"/>
          </p:cNvSpPr>
          <p:nvPr/>
        </p:nvSpPr>
        <p:spPr bwMode="auto">
          <a:xfrm>
            <a:off x="179438" y="2019904"/>
            <a:ext cx="77328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WHERE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Orders.ProductId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8" name="Рисунок 7">
            <a:extLst>
              <a:ext uri="{FF2B5EF4-FFF2-40B4-BE49-F238E27FC236}">
                <a16:creationId xmlns:a16="http://schemas.microsoft.com/office/drawing/2014/main" id="{2BA91050-CB83-1A75-1737-CAB71B177C33}"/>
              </a:ext>
            </a:extLst>
          </p:cNvPr>
          <p:cNvPicPr>
            <a:picLocks noChangeAspect="1"/>
          </p:cNvPicPr>
          <p:nvPr/>
        </p:nvPicPr>
        <p:blipFill>
          <a:blip r:embed="rId2"/>
          <a:stretch>
            <a:fillRect/>
          </a:stretch>
        </p:blipFill>
        <p:spPr>
          <a:xfrm>
            <a:off x="2638425" y="2852737"/>
            <a:ext cx="6915150" cy="2371725"/>
          </a:xfrm>
          <a:prstGeom prst="rect">
            <a:avLst/>
          </a:prstGeom>
        </p:spPr>
      </p:pic>
    </p:spTree>
    <p:extLst>
      <p:ext uri="{BB962C8B-B14F-4D97-AF65-F5344CB8AC3E}">
        <p14:creationId xmlns:p14="http://schemas.microsoft.com/office/powerpoint/2010/main" val="295011568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233A95-BE9F-843F-F743-658AC1617E11}"/>
              </a:ext>
            </a:extLst>
          </p:cNvPr>
          <p:cNvSpPr>
            <a:spLocks noGrp="1"/>
          </p:cNvSpPr>
          <p:nvPr>
            <p:ph type="title"/>
          </p:nvPr>
        </p:nvSpPr>
        <p:spPr>
          <a:xfrm>
            <a:off x="0" y="1"/>
            <a:ext cx="12192000" cy="681036"/>
          </a:xfrm>
        </p:spPr>
        <p:txBody>
          <a:bodyPr>
            <a:normAutofit fontScale="90000"/>
          </a:bodyPr>
          <a:lstStyle/>
          <a:p>
            <a:pPr algn="ctr"/>
            <a:r>
              <a:rPr lang="uk-UA"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Підзапити</a:t>
            </a: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 у команді </a:t>
            </a:r>
            <a:r>
              <a:rPr lang="en-US" b="0" i="0" dirty="0">
                <a:solidFill>
                  <a:srgbClr val="252525"/>
                </a:solidFill>
                <a:effectLst/>
                <a:highlight>
                  <a:srgbClr val="FFFFFF"/>
                </a:highlight>
                <a:latin typeface="Times New Roman" panose="02020603050405020304" pitchFamily="18" charset="0"/>
                <a:cs typeface="Times New Roman" panose="02020603050405020304" pitchFamily="18" charset="0"/>
              </a:rPr>
              <a:t>INSERT</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6AD893E-2978-7877-F03E-D24B91E49EC9}"/>
              </a:ext>
            </a:extLst>
          </p:cNvPr>
          <p:cNvSpPr txBox="1"/>
          <p:nvPr/>
        </p:nvSpPr>
        <p:spPr>
          <a:xfrm>
            <a:off x="196644" y="681037"/>
            <a:ext cx="11680723" cy="830997"/>
          </a:xfrm>
          <a:prstGeom prst="rect">
            <a:avLst/>
          </a:prstGeom>
          <a:noFill/>
        </p:spPr>
        <p:txBody>
          <a:bodyPr wrap="square">
            <a:spAutoFit/>
          </a:bodyPr>
          <a:lstStyle/>
          <a:p>
            <a:pPr algn="l"/>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команді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INSERT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можуть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застосовуватись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визначення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яке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вставляється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 один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із</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p>
        </p:txBody>
      </p:sp>
      <p:sp>
        <p:nvSpPr>
          <p:cNvPr id="6" name="Rectangle 2">
            <a:extLst>
              <a:ext uri="{FF2B5EF4-FFF2-40B4-BE49-F238E27FC236}">
                <a16:creationId xmlns:a16="http://schemas.microsoft.com/office/drawing/2014/main" id="{2C7673D6-B75E-BC5A-9482-9E818B2E5F0E}"/>
              </a:ext>
            </a:extLst>
          </p:cNvPr>
          <p:cNvSpPr>
            <a:spLocks noChangeArrowheads="1"/>
          </p:cNvSpPr>
          <p:nvPr/>
        </p:nvSpPr>
        <p:spPr bwMode="auto">
          <a:xfrm>
            <a:off x="196644" y="1512034"/>
            <a:ext cx="11877367"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INSERT INTO Orders (ProductId, CreatedAt, ProductCount, Price)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VALUES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Id FROM Products WHERE ProductName='Galaxy S8'),</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'2018-05-23',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2,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Price FROM Products WHERE ProductName='Galaxy S8')</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0151700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AB63E9-2B62-94B5-1246-AEB83F99F0A0}"/>
              </a:ext>
            </a:extLst>
          </p:cNvPr>
          <p:cNvSpPr>
            <a:spLocks noGrp="1"/>
          </p:cNvSpPr>
          <p:nvPr>
            <p:ph type="title"/>
          </p:nvPr>
        </p:nvSpPr>
        <p:spPr>
          <a:xfrm>
            <a:off x="0" y="1"/>
            <a:ext cx="12192000" cy="816076"/>
          </a:xfrm>
        </p:spPr>
        <p:txBody>
          <a:bodyPr>
            <a:normAutofit/>
          </a:bodyPr>
          <a:lstStyle/>
          <a:p>
            <a:pPr algn="ctr"/>
            <a:r>
              <a:rPr lang="uk-UA"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Підзапити</a:t>
            </a: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 у команді </a:t>
            </a:r>
            <a:r>
              <a:rPr lang="en-US" b="0" i="0" dirty="0">
                <a:solidFill>
                  <a:srgbClr val="252525"/>
                </a:solidFill>
                <a:effectLst/>
                <a:highlight>
                  <a:srgbClr val="FFFFFF"/>
                </a:highlight>
                <a:latin typeface="Times New Roman" panose="02020603050405020304" pitchFamily="18" charset="0"/>
                <a:cs typeface="Times New Roman" panose="02020603050405020304" pitchFamily="18" charset="0"/>
              </a:rPr>
              <a:t>UPDATE</a:t>
            </a:r>
            <a:endParaRPr lang="uk-UA"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128D71CE-3CF5-DEF0-6134-CE42C52F8216}"/>
              </a:ext>
            </a:extLst>
          </p:cNvPr>
          <p:cNvSpPr>
            <a:spLocks noGrp="1"/>
          </p:cNvSpPr>
          <p:nvPr>
            <p:ph idx="1"/>
          </p:nvPr>
        </p:nvSpPr>
        <p:spPr>
          <a:xfrm>
            <a:off x="314631" y="816077"/>
            <a:ext cx="11592233" cy="5360886"/>
          </a:xfrm>
        </p:spPr>
        <p:txBody>
          <a:bodyPr>
            <a:normAutofit/>
          </a:bodyPr>
          <a:lstStyle/>
          <a:p>
            <a:pPr marL="0" indent="0" algn="just">
              <a:buNone/>
            </a:pP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У команді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UPDATE </a:t>
            </a:r>
            <a:r>
              <a:rPr lang="uk-UA"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підзапити</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можуть застосовуватись: </a:t>
            </a:r>
            <a:endPar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endParaRPr>
          </a:p>
          <a:p>
            <a:pPr algn="just"/>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Як значення, що встановлюється після оператора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SET; </a:t>
            </a:r>
          </a:p>
          <a:p>
            <a:pPr algn="just"/>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Як частина умови у виразі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WHERE;</a:t>
            </a:r>
          </a:p>
          <a:p>
            <a:pPr marL="0" indent="0" algn="just">
              <a:buNone/>
            </a:pP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Так, збільшимо в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Orders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кількість куплених товарів компанії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Apple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на 2:</a:t>
            </a:r>
            <a:endParaRPr lang="uk-UA" sz="2400" dirty="0">
              <a:latin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C16C118B-7C39-F34A-02A0-4754319545BA}"/>
              </a:ext>
            </a:extLst>
          </p:cNvPr>
          <p:cNvSpPr>
            <a:spLocks noChangeArrowheads="1"/>
          </p:cNvSpPr>
          <p:nvPr/>
        </p:nvSpPr>
        <p:spPr bwMode="auto">
          <a:xfrm>
            <a:off x="314631" y="2782669"/>
            <a:ext cx="77328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UPDATE Orders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SET ProductCount = ProductCount + 2</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ProductId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IN</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Id FROM Products WHERE Manufacturer='Apple');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197C5C3C-BC0E-99AE-8866-99FE119A51C4}"/>
              </a:ext>
            </a:extLst>
          </p:cNvPr>
          <p:cNvSpPr txBox="1"/>
          <p:nvPr/>
        </p:nvSpPr>
        <p:spPr>
          <a:xfrm>
            <a:off x="285136" y="3496520"/>
            <a:ext cx="11621728" cy="461665"/>
          </a:xfrm>
          <a:prstGeom prst="rect">
            <a:avLst/>
          </a:prstGeom>
          <a:noFill/>
        </p:spPr>
        <p:txBody>
          <a:bodyPr wrap="square">
            <a:spAutoFit/>
          </a:bodyPr>
          <a:lstStyle/>
          <a:p>
            <a:pPr algn="l"/>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Або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встановимо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замовлення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ціну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товару,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отриману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результаті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p>
        </p:txBody>
      </p:sp>
      <p:sp>
        <p:nvSpPr>
          <p:cNvPr id="8" name="Rectangle 4">
            <a:extLst>
              <a:ext uri="{FF2B5EF4-FFF2-40B4-BE49-F238E27FC236}">
                <a16:creationId xmlns:a16="http://schemas.microsoft.com/office/drawing/2014/main" id="{9462A526-66CB-BA13-AF3D-1D3666FCF49C}"/>
              </a:ext>
            </a:extLst>
          </p:cNvPr>
          <p:cNvSpPr>
            <a:spLocks noChangeArrowheads="1"/>
          </p:cNvSpPr>
          <p:nvPr/>
        </p:nvSpPr>
        <p:spPr bwMode="auto">
          <a:xfrm>
            <a:off x="314631" y="4025705"/>
            <a:ext cx="784028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UPDATE Orders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SET Price = (SELECT Price FROM Products WHERE Id=Orders.ProductId) + 3000</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Id=1;</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4915146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я">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16746</TotalTime>
  <Words>17856</Words>
  <Application>Microsoft Office PowerPoint</Application>
  <PresentationFormat>Широкоэкранный</PresentationFormat>
  <Paragraphs>1789</Paragraphs>
  <Slides>154</Slides>
  <Notes>0</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1</vt:i4>
      </vt:variant>
      <vt:variant>
        <vt:lpstr>Заголовки слайдов</vt:lpstr>
      </vt:variant>
      <vt:variant>
        <vt:i4>154</vt:i4>
      </vt:variant>
    </vt:vector>
  </HeadingPairs>
  <TitlesOfParts>
    <vt:vector size="165" baseType="lpstr">
      <vt:lpstr>-apple-system</vt:lpstr>
      <vt:lpstr>Aptos</vt:lpstr>
      <vt:lpstr>Aptos Display</vt:lpstr>
      <vt:lpstr>Arial</vt:lpstr>
      <vt:lpstr>Arial Unicode MS</vt:lpstr>
      <vt:lpstr>Courier New</vt:lpstr>
      <vt:lpstr>SFMono-Regular</vt:lpstr>
      <vt:lpstr>Times New Roman</vt:lpstr>
      <vt:lpstr>Ubuntu</vt:lpstr>
      <vt:lpstr>var(--code-font-family)</vt:lpstr>
      <vt:lpstr>Тема Office</vt:lpstr>
      <vt:lpstr>Презентация PowerPoint</vt:lpstr>
      <vt:lpstr>Інсталювання всіх потрібних компонентів</vt:lpstr>
      <vt:lpstr>Створення бази даних</vt:lpstr>
      <vt:lpstr>Презентация PowerPoint</vt:lpstr>
      <vt:lpstr>Презентация PowerPoint</vt:lpstr>
      <vt:lpstr>Видалення бази даних</vt:lpstr>
      <vt:lpstr>Створення таблиць</vt:lpstr>
      <vt:lpstr>Презентация PowerPoint</vt:lpstr>
      <vt:lpstr>Презентация PowerPoint</vt:lpstr>
      <vt:lpstr>Презентация PowerPoint</vt:lpstr>
      <vt:lpstr>Перейменування таблиць</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Атрибути стовпців та таблиць. PRIMARY KEY</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Оператор CONSTRAINT. Встановлення імені обмежень</vt:lpstr>
      <vt:lpstr>Зовнішні ключі FOREIGN KEY</vt:lpstr>
      <vt:lpstr>Зовнішні ключі FOREIGN KEY</vt:lpstr>
      <vt:lpstr>Зовнішні ключі FOREIGN KEY</vt:lpstr>
      <vt:lpstr>ON DELETE і ON UPDATE</vt:lpstr>
      <vt:lpstr>Презентация PowerPoint</vt:lpstr>
      <vt:lpstr>Презентация PowerPoint</vt:lpstr>
      <vt:lpstr>Зміна таблиць та стовпців</vt:lpstr>
      <vt:lpstr>Презентация PowerPoint</vt:lpstr>
      <vt:lpstr>Зміна значення по замовченню</vt:lpstr>
      <vt:lpstr>Додавання та видалення зовнішнього ключа</vt:lpstr>
      <vt:lpstr>Презентация PowerPoint</vt:lpstr>
      <vt:lpstr>Додавання та видалення первинного ключа</vt:lpstr>
      <vt:lpstr>Додавання даних. Команда INSERT</vt:lpstr>
      <vt:lpstr>Презентация PowerPoint</vt:lpstr>
      <vt:lpstr>Презентация PowerPoint</vt:lpstr>
      <vt:lpstr>Презентация PowerPoint</vt:lpstr>
      <vt:lpstr>Презентация PowerPoint</vt:lpstr>
      <vt:lpstr>Вибірка даних. Команда SELECT</vt:lpstr>
      <vt:lpstr>Презентация PowerPoint</vt:lpstr>
      <vt:lpstr>Презентация PowerPoint</vt:lpstr>
      <vt:lpstr>Презентация PowerPoint</vt:lpstr>
      <vt:lpstr>Фільтрування даних. Оператор WHERE</vt:lpstr>
      <vt:lpstr>Презентация PowerPoint</vt:lpstr>
      <vt:lpstr>Презентация PowerPoint</vt:lpstr>
      <vt:lpstr>Логічні оператори</vt:lpstr>
      <vt:lpstr>Логічні оператори</vt:lpstr>
      <vt:lpstr>Пріоритет операцій</vt:lpstr>
      <vt:lpstr>Презентация PowerPoint</vt:lpstr>
      <vt:lpstr>Оновлення даних. Команда UPDATE</vt:lpstr>
      <vt:lpstr>Оновлення даних. Команда UPDATE</vt:lpstr>
      <vt:lpstr>Презентация PowerPoint</vt:lpstr>
      <vt:lpstr>Видалення даних. Команда DELETE</vt:lpstr>
      <vt:lpstr>Вибір унікальних значень. Оператор DISTINCT</vt:lpstr>
      <vt:lpstr>Презентация PowerPoint</vt:lpstr>
      <vt:lpstr>Оператори фільтрації. Оператор IN</vt:lpstr>
      <vt:lpstr>Презентация PowerPoint</vt:lpstr>
      <vt:lpstr>Оператори фільтрації. Оператор BETWEEN</vt:lpstr>
      <vt:lpstr>Оператори LIKE та REGEXP</vt:lpstr>
      <vt:lpstr>Презентация PowerPoint</vt:lpstr>
      <vt:lpstr>Презентация PowerPoint</vt:lpstr>
      <vt:lpstr>Презентация PowerPoint</vt:lpstr>
      <vt:lpstr>Презентация PowerPoint</vt:lpstr>
      <vt:lpstr>Сортування. ORDER BY</vt:lpstr>
      <vt:lpstr>Сортування за зменшенням</vt:lpstr>
      <vt:lpstr>Сортування кількома стовпцями</vt:lpstr>
      <vt:lpstr>Отримання діапазону рядків. Оператор LIMIT</vt:lpstr>
      <vt:lpstr>Агрегатні функції</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Фільтрація груп. HAVING</vt:lpstr>
      <vt:lpstr>Презентация PowerPoint</vt:lpstr>
      <vt:lpstr>Підзапити</vt:lpstr>
      <vt:lpstr>Презентация PowerPoint</vt:lpstr>
      <vt:lpstr>Презентация PowerPoint</vt:lpstr>
      <vt:lpstr>Презентация PowerPoint</vt:lpstr>
      <vt:lpstr>Корелюючі та некорелюючі підзапити</vt:lpstr>
      <vt:lpstr>Корелюючі та некорелюючі підзапити</vt:lpstr>
      <vt:lpstr>Презентация PowerPoint</vt:lpstr>
      <vt:lpstr>Підзапити в основних командах SQL. Підзапити у SELECT</vt:lpstr>
      <vt:lpstr>Презентация PowerPoint</vt:lpstr>
      <vt:lpstr>Презентация PowerPoint</vt:lpstr>
      <vt:lpstr>Презентация PowerPoint</vt:lpstr>
      <vt:lpstr>Презентация PowerPoint</vt:lpstr>
      <vt:lpstr>Підзапити в основних командах SQL. Специфікація стовпця підзапиту how</vt:lpstr>
      <vt:lpstr>Підзапити у команді INSERT</vt:lpstr>
      <vt:lpstr>Підзапити у команді UPDATE</vt:lpstr>
      <vt:lpstr>Підзапити у команді DELETE</vt:lpstr>
      <vt:lpstr>Оператор EXISTS</vt:lpstr>
      <vt:lpstr>Презентация PowerPoint</vt:lpstr>
      <vt:lpstr>Неявне з'єднання таблиць</vt:lpstr>
      <vt:lpstr>Неявне з'єднання таблиць</vt:lpstr>
      <vt:lpstr>Презентация PowerPoint</vt:lpstr>
      <vt:lpstr>Презентация PowerPoint</vt:lpstr>
      <vt:lpstr>Презентация PowerPoint</vt:lpstr>
      <vt:lpstr>Презентация PowerPoint</vt:lpstr>
      <vt:lpstr>Inner Join</vt:lpstr>
      <vt:lpstr>Презентация PowerPoint</vt:lpstr>
      <vt:lpstr>Презентация PowerPoint</vt:lpstr>
      <vt:lpstr>Презентация PowerPoint</vt:lpstr>
      <vt:lpstr>Презентация PowerPoint</vt:lpstr>
      <vt:lpstr>Outer Join</vt:lpstr>
      <vt:lpstr>Презентация PowerPoint</vt:lpstr>
      <vt:lpstr>Презентация PowerPoint</vt:lpstr>
      <vt:lpstr>Презентация PowerPoint</vt:lpstr>
      <vt:lpstr>Презентация PowerPoint</vt:lpstr>
      <vt:lpstr>Презентация PowerPoint</vt:lpstr>
      <vt:lpstr>UNION</vt:lpstr>
      <vt:lpstr>Презентация PowerPoint</vt:lpstr>
      <vt:lpstr>Презентация PowerPoint</vt:lpstr>
      <vt:lpstr>Презентация PowerPoint</vt:lpstr>
      <vt:lpstr>Презентация PowerPoint</vt:lpstr>
      <vt:lpstr>Вбудовані функції. Функції для роботи з рядками</vt:lpstr>
      <vt:lpstr>Вбудовані функції. Функції для роботи з рядками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Виконання команд. Метод executeUpdate</vt:lpstr>
      <vt:lpstr>Презентация PowerPoint</vt:lpstr>
      <vt:lpstr>Презентация PowerPoint</vt:lpstr>
      <vt:lpstr>Додавання, зміна та видалення даних</vt:lpstr>
      <vt:lpstr>Додавання, зміна та видалення даних</vt:lpstr>
      <vt:lpstr>Додавання, зміна та видалення даних</vt:lpstr>
      <vt:lpstr>Презентация PowerPoint</vt:lpstr>
      <vt:lpstr>Презентация PowerPoint</vt:lpstr>
      <vt:lpstr>Метод executeQuery. Отримання даних</vt:lpstr>
      <vt:lpstr>Метод executeQuery. Отримання даних</vt:lpstr>
      <vt:lpstr>Презентация PowerPoint</vt:lpstr>
      <vt:lpstr>Презентация PowerPoint</vt:lpstr>
      <vt:lpstr>Презентация PowerPoint</vt:lpstr>
      <vt:lpstr>PreparedStatement</vt:lpstr>
      <vt:lpstr>PreparedStatement</vt:lpstr>
      <vt:lpstr>PreparedStatement</vt:lpstr>
      <vt:lpstr>PreparedStatement</vt:lpstr>
      <vt:lpstr>PreparedStatement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Шейко Ростислав Олександрович</dc:creator>
  <cp:lastModifiedBy>Шейко Ростислав Олександрович</cp:lastModifiedBy>
  <cp:revision>96</cp:revision>
  <dcterms:created xsi:type="dcterms:W3CDTF">2024-06-03T23:40:51Z</dcterms:created>
  <dcterms:modified xsi:type="dcterms:W3CDTF">2024-07-01T23:35:17Z</dcterms:modified>
</cp:coreProperties>
</file>