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58" r:id="rId3"/>
    <p:sldId id="259" r:id="rId4"/>
    <p:sldId id="260" r:id="rId5"/>
    <p:sldId id="261" r:id="rId6"/>
    <p:sldId id="262" r:id="rId7"/>
    <p:sldId id="263" r:id="rId8"/>
    <p:sldId id="264" r:id="rId9"/>
    <p:sldId id="270" r:id="rId10"/>
    <p:sldId id="272" r:id="rId11"/>
    <p:sldId id="265" r:id="rId12"/>
    <p:sldId id="266" r:id="rId13"/>
    <p:sldId id="267" r:id="rId14"/>
    <p:sldId id="268" r:id="rId15"/>
    <p:sldId id="273" r:id="rId16"/>
    <p:sldId id="271"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A3C8D-6228-42F3-BCBB-09172F52E1C3}" type="datetimeFigureOut">
              <a:rPr lang="uk-UA" smtClean="0"/>
              <a:t>14.06.2024</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79253-5D38-44F7-9445-4ABC203F3B70}" type="slidenum">
              <a:rPr lang="uk-UA" smtClean="0"/>
              <a:t>‹#›</a:t>
            </a:fld>
            <a:endParaRPr lang="uk-UA"/>
          </a:p>
        </p:txBody>
      </p:sp>
    </p:spTree>
    <p:extLst>
      <p:ext uri="{BB962C8B-B14F-4D97-AF65-F5344CB8AC3E}">
        <p14:creationId xmlns:p14="http://schemas.microsoft.com/office/powerpoint/2010/main" val="252335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E1379253-5D38-44F7-9445-4ABC203F3B70}" type="slidenum">
              <a:rPr lang="uk-UA" smtClean="0"/>
              <a:t>56</a:t>
            </a:fld>
            <a:endParaRPr lang="uk-UA"/>
          </a:p>
        </p:txBody>
      </p:sp>
    </p:spTree>
    <p:extLst>
      <p:ext uri="{BB962C8B-B14F-4D97-AF65-F5344CB8AC3E}">
        <p14:creationId xmlns:p14="http://schemas.microsoft.com/office/powerpoint/2010/main" val="235672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8CADD6-EA7C-4EAD-BE4B-64581D3212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F6DBCB1D-BA4E-4ACA-959C-EB44A94F9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C2DB144E-C558-489B-B68F-C917E7E396CF}"/>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5" name="Нижний колонтитул 4">
            <a:extLst>
              <a:ext uri="{FF2B5EF4-FFF2-40B4-BE49-F238E27FC236}">
                <a16:creationId xmlns:a16="http://schemas.microsoft.com/office/drawing/2014/main" id="{AAF190C0-8596-4E7D-80C2-16E58DCC8A3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FC8114A-ECB8-46B9-9D8F-2DF2EFA7BF67}"/>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135389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32EE58-1882-43E4-8E5B-AB0C0D362FCB}"/>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E95E310B-AEF3-4F79-87BA-4823E4BBFD2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844881B-CE0E-4910-A0F3-FE336B72D791}"/>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5" name="Нижний колонтитул 4">
            <a:extLst>
              <a:ext uri="{FF2B5EF4-FFF2-40B4-BE49-F238E27FC236}">
                <a16:creationId xmlns:a16="http://schemas.microsoft.com/office/drawing/2014/main" id="{EE00926D-12DE-4D0F-B7FA-354589CBDEA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0B2C539B-AFD4-4CA3-A5E2-F3EE9395033E}"/>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1019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22202A5-E82C-4B71-B7F7-685E01ACD68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27D21455-E32B-4B85-B15C-0EDCDD485E9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42E3F74B-E9C4-4BB7-B189-196F28CD23A0}"/>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5" name="Нижний колонтитул 4">
            <a:extLst>
              <a:ext uri="{FF2B5EF4-FFF2-40B4-BE49-F238E27FC236}">
                <a16:creationId xmlns:a16="http://schemas.microsoft.com/office/drawing/2014/main" id="{0180E6BD-F86C-4B91-8CD7-874247244B12}"/>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31E8353F-720C-4CFB-9B0A-655BC599CC1F}"/>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163130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3D96A1-D6EE-46DF-BD5C-51D1A4C172E7}"/>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46933ADE-7B77-401B-9BF4-854E5A76E7B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9F7F64F-C2B8-4C6A-B973-171CE66887E1}"/>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5" name="Нижний колонтитул 4">
            <a:extLst>
              <a:ext uri="{FF2B5EF4-FFF2-40B4-BE49-F238E27FC236}">
                <a16:creationId xmlns:a16="http://schemas.microsoft.com/office/drawing/2014/main" id="{CBF01F6D-D71C-4D10-9CC8-2C96A1AEB39D}"/>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7A55C24-96CE-4E9D-8BF3-D2738FE8D7AF}"/>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79650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8E7DB8-7B85-4BA3-A9C9-5C12E82DD76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38B1FDDD-189A-4442-A818-6BB08307E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07D5472-6C33-464A-B38C-94DE79FF34C6}"/>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5" name="Нижний колонтитул 4">
            <a:extLst>
              <a:ext uri="{FF2B5EF4-FFF2-40B4-BE49-F238E27FC236}">
                <a16:creationId xmlns:a16="http://schemas.microsoft.com/office/drawing/2014/main" id="{BFEA7DB2-7462-4BA2-8CE4-DACA7C0116F3}"/>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ED91F69E-059B-4AA5-9E07-6FBBE784E639}"/>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20158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7B4E6-4AB5-4D20-B83A-964B7C398D54}"/>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7AD8FE76-586E-4992-9EED-A79B3C09FB9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A994E444-B0B2-4ECF-9064-28FE0891654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C460C524-00D1-4231-BB96-D8B0A26678A2}"/>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6" name="Нижний колонтитул 5">
            <a:extLst>
              <a:ext uri="{FF2B5EF4-FFF2-40B4-BE49-F238E27FC236}">
                <a16:creationId xmlns:a16="http://schemas.microsoft.com/office/drawing/2014/main" id="{5DF70C2D-228F-4D3A-88E0-1291BD27D2D2}"/>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9850C93-51C1-4DD0-80A7-270CF5DD5A3C}"/>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360292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C0915F-A897-4100-89DB-1FA54707BC29}"/>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20954F99-758C-4F76-BF50-BBE795976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685ECA4-4835-49CD-84DB-B2232BF9A53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66511169-0068-47EC-9315-BA7468430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4FF7874-D314-4792-B14D-CE4392494CE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47E92DCA-D74D-42E2-A321-EF496E36D50F}"/>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8" name="Нижний колонтитул 7">
            <a:extLst>
              <a:ext uri="{FF2B5EF4-FFF2-40B4-BE49-F238E27FC236}">
                <a16:creationId xmlns:a16="http://schemas.microsoft.com/office/drawing/2014/main" id="{AE2E00F5-A991-4833-9633-0E3AA91307AD}"/>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647D1789-1EAA-48EF-A735-F470DCC6C94F}"/>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56650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73659-AB9F-4C03-8985-C3BCD02BE3F0}"/>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B40A095-AE0C-4E14-98A9-94B40CC91897}"/>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4" name="Нижний колонтитул 3">
            <a:extLst>
              <a:ext uri="{FF2B5EF4-FFF2-40B4-BE49-F238E27FC236}">
                <a16:creationId xmlns:a16="http://schemas.microsoft.com/office/drawing/2014/main" id="{49B2A4EC-91F5-43E3-BCFD-D5718B067B15}"/>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F69F091C-2816-4B3E-A2DC-77E950ABA894}"/>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19296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9CE9C21-97DA-46C4-BAFD-A6120D5EC2AC}"/>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3" name="Нижний колонтитул 2">
            <a:extLst>
              <a:ext uri="{FF2B5EF4-FFF2-40B4-BE49-F238E27FC236}">
                <a16:creationId xmlns:a16="http://schemas.microsoft.com/office/drawing/2014/main" id="{E68830DF-4F0F-45D0-98EC-B672FB9E6FA2}"/>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6CA5DF6A-34B4-4542-B842-BA3D89DE16A4}"/>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42702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B6536F-AE79-4817-854C-71EE29A6F24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75A76856-C762-4ADA-AAAE-0D5696DB2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17E67A74-071E-4726-B394-A488F8F49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9A6619C-A0E9-4817-BB3D-1ED637C6B8A2}"/>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6" name="Нижний колонтитул 5">
            <a:extLst>
              <a:ext uri="{FF2B5EF4-FFF2-40B4-BE49-F238E27FC236}">
                <a16:creationId xmlns:a16="http://schemas.microsoft.com/office/drawing/2014/main" id="{17B05C09-8406-40A7-85CF-16D9F65F1EB7}"/>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5E725357-73DF-4AE5-A424-B63F9AC70330}"/>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74641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D1F97-48C9-47F5-9D03-7D0FEBCC6FF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F1800081-4185-46DC-B461-7EA134FCB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D796C75A-3FCD-4C03-B89C-7097B0389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9436B2D-9DE5-4269-B2E0-7E3A7D3212F7}"/>
              </a:ext>
            </a:extLst>
          </p:cNvPr>
          <p:cNvSpPr>
            <a:spLocks noGrp="1"/>
          </p:cNvSpPr>
          <p:nvPr>
            <p:ph type="dt" sz="half" idx="10"/>
          </p:nvPr>
        </p:nvSpPr>
        <p:spPr/>
        <p:txBody>
          <a:bodyPr/>
          <a:lstStyle/>
          <a:p>
            <a:fld id="{AD01E583-3C61-4160-8B74-9D61FF2CAD89}" type="datetimeFigureOut">
              <a:rPr lang="uk-UA" smtClean="0"/>
              <a:t>14.06.2024</a:t>
            </a:fld>
            <a:endParaRPr lang="uk-UA"/>
          </a:p>
        </p:txBody>
      </p:sp>
      <p:sp>
        <p:nvSpPr>
          <p:cNvPr id="6" name="Нижний колонтитул 5">
            <a:extLst>
              <a:ext uri="{FF2B5EF4-FFF2-40B4-BE49-F238E27FC236}">
                <a16:creationId xmlns:a16="http://schemas.microsoft.com/office/drawing/2014/main" id="{48321144-F342-4059-844C-FE5FB270F7E0}"/>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A6A85BF-382D-47B5-B125-7AA01F9B060C}"/>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148856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3903AF-E159-48A2-8755-0C202B3E5D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70EE14E3-C006-4EEC-8822-CC6824B68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EBEA466-34C4-416A-ADF8-CAA2DE173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1E583-3C61-4160-8B74-9D61FF2CAD89}" type="datetimeFigureOut">
              <a:rPr lang="uk-UA" smtClean="0"/>
              <a:t>14.06.2024</a:t>
            </a:fld>
            <a:endParaRPr lang="uk-UA"/>
          </a:p>
        </p:txBody>
      </p:sp>
      <p:sp>
        <p:nvSpPr>
          <p:cNvPr id="5" name="Нижний колонтитул 4">
            <a:extLst>
              <a:ext uri="{FF2B5EF4-FFF2-40B4-BE49-F238E27FC236}">
                <a16:creationId xmlns:a16="http://schemas.microsoft.com/office/drawing/2014/main" id="{C146CD9A-4B6F-4DC3-86E5-F89F11DE2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9B8C219B-13AB-4F59-B03D-7917FFB1B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3E8C2-1B77-4556-B764-C94B38537922}" type="slidenum">
              <a:rPr lang="uk-UA" smtClean="0"/>
              <a:t>‹#›</a:t>
            </a:fld>
            <a:endParaRPr lang="uk-UA"/>
          </a:p>
        </p:txBody>
      </p:sp>
    </p:spTree>
    <p:extLst>
      <p:ext uri="{BB962C8B-B14F-4D97-AF65-F5344CB8AC3E}">
        <p14:creationId xmlns:p14="http://schemas.microsoft.com/office/powerpoint/2010/main" val="3444339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oracle.com/javase/8/docs/api/java/lang/Threa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3961C0-63A6-412B-AF01-219E1AF58FB0}"/>
              </a:ext>
            </a:extLst>
          </p:cNvPr>
          <p:cNvSpPr>
            <a:spLocks noGrp="1"/>
          </p:cNvSpPr>
          <p:nvPr>
            <p:ph type="ctrTitle"/>
          </p:nvPr>
        </p:nvSpPr>
        <p:spPr/>
        <p:txBody>
          <a:bodyPr/>
          <a:lstStyle/>
          <a:p>
            <a:endParaRPr lang="uk-UA" dirty="0"/>
          </a:p>
        </p:txBody>
      </p:sp>
      <p:sp>
        <p:nvSpPr>
          <p:cNvPr id="3" name="Подзаголовок 2">
            <a:extLst>
              <a:ext uri="{FF2B5EF4-FFF2-40B4-BE49-F238E27FC236}">
                <a16:creationId xmlns:a16="http://schemas.microsoft.com/office/drawing/2014/main" id="{52BAA9CA-37A0-4B6D-A081-D7B825B436F3}"/>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F404C265-2C46-40E8-A448-FEA239080187}"/>
              </a:ext>
            </a:extLst>
          </p:cNvPr>
          <p:cNvSpPr txBox="1"/>
          <p:nvPr/>
        </p:nvSpPr>
        <p:spPr>
          <a:xfrm>
            <a:off x="1223423" y="2028616"/>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ru-RU" sz="8800" b="1" dirty="0">
                <a:latin typeface="Times New Roman" panose="02020603050405020304" pitchFamily="18" charset="0"/>
                <a:cs typeface="Times New Roman" panose="02020603050405020304" pitchFamily="18" charset="0"/>
              </a:rPr>
              <a:t>Тема уроку: </a:t>
            </a:r>
            <a:r>
              <a:rPr lang="uk-UA" sz="8800" b="1" dirty="0">
                <a:latin typeface="Times New Roman" panose="02020603050405020304" pitchFamily="18" charset="0"/>
                <a:cs typeface="Times New Roman" panose="02020603050405020304" pitchFamily="18" charset="0"/>
              </a:rPr>
              <a:t>Потоки</a:t>
            </a:r>
          </a:p>
        </p:txBody>
      </p:sp>
    </p:spTree>
    <p:extLst>
      <p:ext uri="{BB962C8B-B14F-4D97-AF65-F5344CB8AC3E}">
        <p14:creationId xmlns:p14="http://schemas.microsoft.com/office/powerpoint/2010/main" val="378441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39B8A-4B8F-4FC2-908E-7AD9823108CC}"/>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 Клас </a:t>
            </a:r>
            <a:r>
              <a:rPr lang="en-US" sz="4000" dirty="0">
                <a:latin typeface="Times New Roman" panose="02020603050405020304" pitchFamily="18" charset="0"/>
                <a:cs typeface="Times New Roman" panose="02020603050405020304" pitchFamily="18" charset="0"/>
              </a:rPr>
              <a:t>Thread</a:t>
            </a:r>
            <a:endParaRPr lang="uk-UA" sz="40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423BA24-9028-4BE5-84AC-5AAD29E33510}"/>
              </a:ext>
            </a:extLst>
          </p:cNvPr>
          <p:cNvSpPr>
            <a:spLocks noChangeArrowheads="1"/>
          </p:cNvSpPr>
          <p:nvPr/>
        </p:nvSpPr>
        <p:spPr bwMode="auto">
          <a:xfrm>
            <a:off x="647457" y="766732"/>
            <a:ext cx="1089708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керування потоком клас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надає ще низку методів. Найбільш використовувані з них:</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getName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назву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setName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встановлює ім'я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getPriority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пріоритет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setPriority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proirity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встановлює пріоритет потоку. Пріоритет є одним із ключових факторів для вибору системою потоку з купи потоків для виконання. У цей спосіб як параметр передається числове значення пріоритету - від 1 до 10. За замовчуванням головному потоку виставляється середній пріоритет - 5.</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isAlive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якщо потік активний</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isInterrupted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якщо потік був перерваний</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join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очікує завершення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run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визначає точку входу в потік</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sleep</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призупиняє потік на задану кількість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мілісекунд</a:t>
            </a:r>
            <a:endPar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start</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запускає потік, викликаючи його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методrun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97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6A34A3C-A4AB-437C-BF54-0541D41F1156}"/>
              </a:ext>
            </a:extLst>
          </p:cNvPr>
          <p:cNvSpPr>
            <a:spLocks noGrp="1" noChangeArrowheads="1"/>
          </p:cNvSpPr>
          <p:nvPr>
            <p:ph idx="1"/>
          </p:nvPr>
        </p:nvSpPr>
        <p:spPr bwMode="auto">
          <a:xfrm>
            <a:off x="838200" y="917690"/>
            <a:ext cx="1051560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Потоки</a:t>
            </a: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 </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threads</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підтримуються починаючи з JDK 1.0. Перш ніж запустити потік, йому треба надати ділянку коду, яка зазвичай називається «завданням» </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task</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Це робиться через реалізацію інтерфейсу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має лише один метод без аргументів, що повертає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void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uk-UA" altLang="uk-UA"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A78E5B-9305-4F71-94CC-9E6A13B836A2}"/>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10" name="TextBox 9">
            <a:extLst>
              <a:ext uri="{FF2B5EF4-FFF2-40B4-BE49-F238E27FC236}">
                <a16:creationId xmlns:a16="http://schemas.microsoft.com/office/drawing/2014/main" id="{417159E1-9769-492A-9BBF-03646D81A53A}"/>
              </a:ext>
            </a:extLst>
          </p:cNvPr>
          <p:cNvSpPr txBox="1"/>
          <p:nvPr/>
        </p:nvSpPr>
        <p:spPr>
          <a:xfrm>
            <a:off x="838199" y="3429000"/>
            <a:ext cx="10737916" cy="3139321"/>
          </a:xfrm>
          <a:prstGeom prst="rect">
            <a:avLst/>
          </a:prstGeom>
          <a:noFill/>
        </p:spPr>
        <p:txBody>
          <a:bodyPr wrap="square">
            <a:spAutoFit/>
          </a:bodyPr>
          <a:lstStyle/>
          <a:p>
            <a:r>
              <a:rPr lang="en-US" b="0" i="0" dirty="0">
                <a:solidFill>
                  <a:srgbClr val="D73A49"/>
                </a:solidFill>
                <a:effectLst/>
                <a:latin typeface="Courier New" panose="02070309020205020404" pitchFamily="49" charset="0"/>
                <a:cs typeface="Courier New" panose="02070309020205020404" pitchFamily="49" charset="0"/>
              </a:rPr>
              <a:t>Runnable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task</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 -&gt; { </a:t>
            </a:r>
            <a:endParaRPr lang="uk-UA" b="0" i="0" dirty="0">
              <a:solidFill>
                <a:srgbClr val="000000"/>
              </a:solidFill>
              <a:effectLst/>
              <a:latin typeface="Courier New" panose="02070309020205020404" pitchFamily="49" charset="0"/>
              <a:cs typeface="Courier New" panose="02070309020205020404" pitchFamily="49" charset="0"/>
            </a:endParaRPr>
          </a:p>
          <a:p>
            <a:r>
              <a:rPr lang="uk-UA" dirty="0">
                <a:solidFill>
                  <a:srgbClr val="000000"/>
                </a:solidFill>
                <a:latin typeface="Courier New" panose="02070309020205020404" pitchFamily="49" charset="0"/>
                <a:cs typeface="Courier New" panose="02070309020205020404" pitchFamily="49" charset="0"/>
              </a:rPr>
              <a:t>	</a:t>
            </a:r>
            <a:r>
              <a:rPr lang="en-US" b="0" i="0" dirty="0">
                <a:solidFill>
                  <a:srgbClr val="D73A49"/>
                </a:solidFill>
                <a:effectLst/>
                <a:latin typeface="Courier New" panose="02070309020205020404" pitchFamily="49" charset="0"/>
                <a:cs typeface="Courier New" panose="02070309020205020404" pitchFamily="49" charset="0"/>
              </a:rPr>
              <a:t>String</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5CC5"/>
                </a:solidFill>
                <a:effectLst/>
                <a:latin typeface="Courier New" panose="02070309020205020404" pitchFamily="49" charset="0"/>
                <a:cs typeface="Courier New" panose="02070309020205020404" pitchFamily="49" charset="0"/>
              </a:rPr>
              <a:t>threadName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Thread.currentThread</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getName</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r>
              <a:rPr lang="uk-UA" dirty="0">
                <a:solidFill>
                  <a:srgbClr val="000000"/>
                </a:solidFill>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System.out.println</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32F62"/>
                </a:solidFill>
                <a:effectLst/>
                <a:latin typeface="Courier New" panose="02070309020205020404" pitchFamily="49" charset="0"/>
                <a:cs typeface="Courier New" panose="02070309020205020404" pitchFamily="49" charset="0"/>
              </a:rPr>
              <a:t>"Hello "</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threadName</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err="1">
                <a:solidFill>
                  <a:srgbClr val="000000"/>
                </a:solidFill>
                <a:effectLst/>
                <a:latin typeface="Courier New" panose="02070309020205020404" pitchFamily="49" charset="0"/>
                <a:cs typeface="Courier New" panose="02070309020205020404" pitchFamily="49" charset="0"/>
              </a:rPr>
              <a:t>task.run</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a:solidFill>
                  <a:srgbClr val="D73A49"/>
                </a:solidFill>
                <a:effectLst/>
                <a:latin typeface="Courier New" panose="02070309020205020404" pitchFamily="49" charset="0"/>
                <a:cs typeface="Courier New" panose="02070309020205020404" pitchFamily="49" charset="0"/>
              </a:rPr>
              <a:t>Thread</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5CC5"/>
                </a:solidFill>
                <a:effectLst/>
                <a:latin typeface="Courier New" panose="02070309020205020404" pitchFamily="49" charset="0"/>
                <a:cs typeface="Courier New" panose="02070309020205020404" pitchFamily="49" charset="0"/>
              </a:rPr>
              <a:t>thread</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D73A49"/>
                </a:solidFill>
                <a:effectLst/>
                <a:latin typeface="Courier New" panose="02070309020205020404" pitchFamily="49" charset="0"/>
                <a:cs typeface="Courier New" panose="02070309020205020404" pitchFamily="49" charset="0"/>
              </a:rPr>
              <a:t>new</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6F42C1"/>
                </a:solidFill>
                <a:effectLst/>
                <a:latin typeface="Courier New" panose="02070309020205020404" pitchFamily="49" charset="0"/>
                <a:cs typeface="Courier New" panose="02070309020205020404" pitchFamily="49" charset="0"/>
              </a:rPr>
              <a:t>Thread</a:t>
            </a:r>
            <a:r>
              <a:rPr lang="en-US" b="0" i="0" dirty="0">
                <a:solidFill>
                  <a:srgbClr val="000000"/>
                </a:solidFill>
                <a:effectLst/>
                <a:latin typeface="Courier New" panose="02070309020205020404" pitchFamily="49" charset="0"/>
                <a:cs typeface="Courier New" panose="02070309020205020404" pitchFamily="49" charset="0"/>
              </a:rPr>
              <a:t>(task); </a:t>
            </a:r>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err="1">
                <a:solidFill>
                  <a:srgbClr val="000000"/>
                </a:solidFill>
                <a:effectLst/>
                <a:latin typeface="Courier New" panose="02070309020205020404" pitchFamily="49" charset="0"/>
                <a:cs typeface="Courier New" panose="02070309020205020404" pitchFamily="49" charset="0"/>
              </a:rPr>
              <a:t>thread.start</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endParaRPr lang="uk-UA" dirty="0">
              <a:solidFill>
                <a:srgbClr val="000000"/>
              </a:solidFill>
              <a:latin typeface="Courier New" panose="02070309020205020404" pitchFamily="49" charset="0"/>
              <a:cs typeface="Courier New" panose="02070309020205020404" pitchFamily="49" charset="0"/>
            </a:endParaRPr>
          </a:p>
          <a:p>
            <a:r>
              <a:rPr lang="en-US" b="0" i="0" dirty="0" err="1">
                <a:solidFill>
                  <a:srgbClr val="000000"/>
                </a:solidFill>
                <a:effectLst/>
                <a:latin typeface="Courier New" panose="02070309020205020404" pitchFamily="49" charset="0"/>
                <a:cs typeface="Courier New" panose="02070309020205020404" pitchFamily="49" charset="0"/>
              </a:rPr>
              <a:t>System.out.println</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32F62"/>
                </a:solidFill>
                <a:effectLst/>
                <a:latin typeface="Courier New" panose="02070309020205020404" pitchFamily="49" charset="0"/>
                <a:cs typeface="Courier New" panose="02070309020205020404" pitchFamily="49" charset="0"/>
              </a:rPr>
              <a:t>"Done!"</a:t>
            </a:r>
            <a:r>
              <a:rPr lang="en-US" b="0" i="0" dirty="0">
                <a:solidFill>
                  <a:srgbClr val="000000"/>
                </a:solidFill>
                <a:effectLst/>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21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4048DF0-36BD-4504-BA5A-1036571A2AF0}"/>
              </a:ext>
            </a:extLst>
          </p:cNvPr>
          <p:cNvSpPr>
            <a:spLocks noGrp="1" noChangeArrowheads="1"/>
          </p:cNvSpPr>
          <p:nvPr>
            <p:ph idx="1"/>
          </p:nvPr>
        </p:nvSpPr>
        <p:spPr bwMode="auto">
          <a:xfrm>
            <a:off x="346154" y="842683"/>
            <a:ext cx="1149969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Оскільки інтерфейс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функціональний, ми можемо використовувати лямбда-вирази, які з'явилися в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8. У прикладі ми створюємо завдання, яке виводить ім'я поточного потоку на консоль, і запускаємо спочатку в головному потоці, а потім - в окремому.</a:t>
            </a:r>
            <a:r>
              <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E1984E0E-BB8E-4AAC-B0DE-42C19E036959}"/>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6" name="Rectangle 2">
            <a:extLst>
              <a:ext uri="{FF2B5EF4-FFF2-40B4-BE49-F238E27FC236}">
                <a16:creationId xmlns:a16="http://schemas.microsoft.com/office/drawing/2014/main" id="{8312850A-D6ED-47EA-96B7-4339F0E1DC60}"/>
              </a:ext>
            </a:extLst>
          </p:cNvPr>
          <p:cNvSpPr>
            <a:spLocks noChangeArrowheads="1"/>
          </p:cNvSpPr>
          <p:nvPr/>
        </p:nvSpPr>
        <p:spPr bwMode="auto">
          <a:xfrm>
            <a:off x="346154" y="3152995"/>
            <a:ext cx="4706613" cy="2769989"/>
          </a:xfrm>
          <a:prstGeom prst="rect">
            <a:avLst/>
          </a:prstGeom>
          <a:solidFill>
            <a:schemeClr val="accent3"/>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Результат виконання цього коду може виглядати так:</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Thread-</a:t>
            </a:r>
            <a:r>
              <a:rPr kumimoji="0" lang="uk-UA" altLang="uk-UA" sz="20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0</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так:</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Thread-</a:t>
            </a:r>
            <a:r>
              <a:rPr kumimoji="0" lang="uk-UA" altLang="uk-UA" sz="20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0</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670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100C4BD-5BC5-470A-A4F6-89675383A50C}"/>
              </a:ext>
            </a:extLst>
          </p:cNvPr>
          <p:cNvSpPr>
            <a:spLocks noGrp="1"/>
          </p:cNvSpPr>
          <p:nvPr>
            <p:ph idx="1"/>
          </p:nvPr>
        </p:nvSpPr>
        <p:spPr>
          <a:xfrm>
            <a:off x="838199" y="901798"/>
            <a:ext cx="4874443" cy="5659257"/>
          </a:xfrm>
        </p:spPr>
        <p:txBody>
          <a:bodyPr>
            <a:normAutofit/>
          </a:bodyPr>
          <a:lstStyle/>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Через </a:t>
            </a:r>
            <a:r>
              <a:rPr lang="ru-RU" b="0" i="0" dirty="0" err="1">
                <a:solidFill>
                  <a:srgbClr val="000000"/>
                </a:solidFill>
                <a:effectLst/>
                <a:latin typeface="Times New Roman" panose="02020603050405020304" pitchFamily="18" charset="0"/>
                <a:cs typeface="Times New Roman" panose="02020603050405020304" pitchFamily="18" charset="0"/>
              </a:rPr>
              <a:t>паралельне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ми не </a:t>
            </a:r>
            <a:r>
              <a:rPr lang="ru-RU" b="0" i="0" dirty="0" err="1">
                <a:solidFill>
                  <a:srgbClr val="000000"/>
                </a:solidFill>
                <a:effectLst/>
                <a:latin typeface="Times New Roman" panose="02020603050405020304" pitchFamily="18" charset="0"/>
                <a:cs typeface="Times New Roman" panose="02020603050405020304" pitchFamily="18" charset="0"/>
              </a:rPr>
              <a:t>можемо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сказати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чи</a:t>
            </a:r>
            <a:r>
              <a:rPr lang="ru-RU" b="0" i="0" dirty="0">
                <a:solidFill>
                  <a:srgbClr val="000000"/>
                </a:solidFill>
                <a:effectLst/>
                <a:latin typeface="Times New Roman" panose="02020603050405020304" pitchFamily="18" charset="0"/>
                <a:cs typeface="Times New Roman" panose="02020603050405020304" pitchFamily="18" charset="0"/>
              </a:rPr>
              <a:t> буде наш </a:t>
            </a:r>
            <a:r>
              <a:rPr lang="ru-RU" b="0" i="0" dirty="0" err="1">
                <a:solidFill>
                  <a:srgbClr val="000000"/>
                </a:solidFill>
                <a:effectLst/>
                <a:latin typeface="Times New Roman" panose="02020603050405020304" pitchFamily="18" charset="0"/>
                <a:cs typeface="Times New Roman" panose="02020603050405020304" pitchFamily="18" charset="0"/>
              </a:rPr>
              <a:t>потік</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запущений</a:t>
            </a:r>
            <a:r>
              <a:rPr lang="ru-RU" b="0" i="0" dirty="0">
                <a:solidFill>
                  <a:srgbClr val="000000"/>
                </a:solidFill>
                <a:effectLst/>
                <a:latin typeface="Times New Roman" panose="02020603050405020304" pitchFamily="18" charset="0"/>
                <a:cs typeface="Times New Roman" panose="02020603050405020304" pitchFamily="18" charset="0"/>
              </a:rPr>
              <a:t> до </a:t>
            </a:r>
            <a:r>
              <a:rPr lang="ru-RU" b="0" i="0" dirty="0" err="1">
                <a:solidFill>
                  <a:srgbClr val="000000"/>
                </a:solidFill>
                <a:effectLst/>
                <a:latin typeface="Times New Roman" panose="02020603050405020304" pitchFamily="18" charset="0"/>
                <a:cs typeface="Times New Roman" panose="02020603050405020304" pitchFamily="18" charset="0"/>
              </a:rPr>
              <a:t>або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виведення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Done</a:t>
            </a:r>
            <a:r>
              <a:rPr lang="ru-RU" b="0" i="0" dirty="0">
                <a:solidFill>
                  <a:srgbClr val="000000"/>
                </a:solidFill>
                <a:effectLst/>
                <a:latin typeface="Times New Roman" panose="02020603050405020304" pitchFamily="18" charset="0"/>
                <a:cs typeface="Times New Roman" panose="02020603050405020304" pitchFamily="18" charset="0"/>
              </a:rPr>
              <a:t>!» на </a:t>
            </a:r>
            <a:r>
              <a:rPr lang="ru-RU" b="0" i="0" dirty="0" err="1">
                <a:solidFill>
                  <a:srgbClr val="000000"/>
                </a:solidFill>
                <a:effectLst/>
                <a:latin typeface="Times New Roman" panose="02020603050405020304" pitchFamily="18" charset="0"/>
                <a:cs typeface="Times New Roman" panose="02020603050405020304" pitchFamily="18" charset="0"/>
              </a:rPr>
              <a:t>екрані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особливість</a:t>
            </a:r>
            <a:r>
              <a:rPr lang="ru-RU" b="0" i="0" dirty="0">
                <a:solidFill>
                  <a:srgbClr val="000000"/>
                </a:solidFill>
                <a:effectLst/>
                <a:latin typeface="Times New Roman" panose="02020603050405020304" pitchFamily="18" charset="0"/>
                <a:cs typeface="Times New Roman" panose="02020603050405020304" pitchFamily="18" charset="0"/>
              </a:rPr>
              <a:t> робить </a:t>
            </a:r>
            <a:r>
              <a:rPr lang="ru-RU" b="0" i="0" dirty="0" err="1">
                <a:solidFill>
                  <a:srgbClr val="000000"/>
                </a:solidFill>
                <a:effectLst/>
                <a:latin typeface="Times New Roman" panose="02020603050405020304" pitchFamily="18" charset="0"/>
                <a:cs typeface="Times New Roman" panose="02020603050405020304" pitchFamily="18" charset="0"/>
              </a:rPr>
              <a:t>паралельне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програмування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складним</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завданням</a:t>
            </a:r>
            <a:r>
              <a:rPr lang="ru-RU" b="0" i="0" dirty="0">
                <a:solidFill>
                  <a:srgbClr val="000000"/>
                </a:solidFill>
                <a:effectLst/>
                <a:latin typeface="Times New Roman" panose="02020603050405020304" pitchFamily="18" charset="0"/>
                <a:cs typeface="Times New Roman" panose="02020603050405020304" pitchFamily="18" charset="0"/>
              </a:rPr>
              <a:t> у великих </a:t>
            </a:r>
            <a:r>
              <a:rPr lang="ru-RU" b="0" i="0" dirty="0" err="1">
                <a:solidFill>
                  <a:srgbClr val="000000"/>
                </a:solidFill>
                <a:effectLst/>
                <a:latin typeface="Times New Roman" panose="02020603050405020304" pitchFamily="18" charset="0"/>
                <a:cs typeface="Times New Roman" panose="02020603050405020304" pitchFamily="18" charset="0"/>
              </a:rPr>
              <a:t>програмах</a:t>
            </a:r>
            <a:r>
              <a:rPr lang="ru-RU"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Потоки </a:t>
            </a:r>
            <a:r>
              <a:rPr lang="ru-RU" b="0" i="0" dirty="0" err="1">
                <a:solidFill>
                  <a:srgbClr val="000000"/>
                </a:solidFill>
                <a:effectLst/>
                <a:latin typeface="Times New Roman" panose="02020603050405020304" pitchFamily="18" charset="0"/>
                <a:cs typeface="Times New Roman" panose="02020603050405020304" pitchFamily="18" charset="0"/>
              </a:rPr>
              <a:t>можуть</a:t>
            </a:r>
            <a:r>
              <a:rPr lang="ru-RU" b="0" i="0" dirty="0">
                <a:solidFill>
                  <a:srgbClr val="000000"/>
                </a:solidFill>
                <a:effectLst/>
                <a:latin typeface="Times New Roman" panose="02020603050405020304" pitchFamily="18" charset="0"/>
                <a:cs typeface="Times New Roman" panose="02020603050405020304" pitchFamily="18" charset="0"/>
              </a:rPr>
              <a:t> бути </a:t>
            </a:r>
            <a:r>
              <a:rPr lang="ru-RU" b="0" i="0" dirty="0" err="1">
                <a:solidFill>
                  <a:srgbClr val="000000"/>
                </a:solidFill>
                <a:effectLst/>
                <a:latin typeface="Times New Roman" panose="02020603050405020304" pitchFamily="18" charset="0"/>
                <a:cs typeface="Times New Roman" panose="02020603050405020304" pitchFamily="18" charset="0"/>
              </a:rPr>
              <a:t>припинені</a:t>
            </a:r>
            <a:r>
              <a:rPr lang="ru-RU" b="0" i="0" dirty="0">
                <a:solidFill>
                  <a:srgbClr val="000000"/>
                </a:solidFill>
                <a:effectLst/>
                <a:latin typeface="Times New Roman" panose="02020603050405020304" pitchFamily="18" charset="0"/>
                <a:cs typeface="Times New Roman" panose="02020603050405020304" pitchFamily="18" charset="0"/>
              </a:rPr>
              <a:t> на </a:t>
            </a:r>
            <a:r>
              <a:rPr lang="ru-RU" b="0" i="0" dirty="0" err="1">
                <a:solidFill>
                  <a:srgbClr val="000000"/>
                </a:solidFill>
                <a:effectLst/>
                <a:latin typeface="Times New Roman" panose="02020603050405020304" pitchFamily="18" charset="0"/>
                <a:cs typeface="Times New Roman" panose="02020603050405020304" pitchFamily="18" charset="0"/>
              </a:rPr>
              <a:t>деякий</a:t>
            </a:r>
            <a:r>
              <a:rPr lang="ru-RU" b="0" i="0" dirty="0">
                <a:solidFill>
                  <a:srgbClr val="000000"/>
                </a:solidFill>
                <a:effectLst/>
                <a:latin typeface="Times New Roman" panose="02020603050405020304" pitchFamily="18" charset="0"/>
                <a:cs typeface="Times New Roman" panose="02020603050405020304" pitchFamily="18" charset="0"/>
              </a:rPr>
              <a:t> час. </a:t>
            </a:r>
            <a:r>
              <a:rPr lang="ru-RU" b="0" i="0" dirty="0" err="1">
                <a:solidFill>
                  <a:srgbClr val="000000"/>
                </a:solidFill>
                <a:effectLst/>
                <a:latin typeface="Times New Roman" panose="02020603050405020304" pitchFamily="18" charset="0"/>
                <a:cs typeface="Times New Roman" panose="02020603050405020304" pitchFamily="18" charset="0"/>
              </a:rPr>
              <a:t>Це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дуже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корисно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ми </a:t>
            </a:r>
            <a:r>
              <a:rPr lang="ru-RU" b="0" i="0" dirty="0" err="1">
                <a:solidFill>
                  <a:srgbClr val="000000"/>
                </a:solidFill>
                <a:effectLst/>
                <a:latin typeface="Times New Roman" panose="02020603050405020304" pitchFamily="18" charset="0"/>
                <a:cs typeface="Times New Roman" panose="02020603050405020304" pitchFamily="18" charset="0"/>
              </a:rPr>
              <a:t>хочемо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семулювати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завдання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довго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виконується</a:t>
            </a:r>
            <a:r>
              <a:rPr lang="ru-RU" b="0" i="0" dirty="0">
                <a:solidFill>
                  <a:srgbClr val="000000"/>
                </a:solidFill>
                <a:effectLst/>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F61D060-DD1F-402D-B7DC-ACB06A72FDCB}"/>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8" name="TextBox 7">
            <a:extLst>
              <a:ext uri="{FF2B5EF4-FFF2-40B4-BE49-F238E27FC236}">
                <a16:creationId xmlns:a16="http://schemas.microsoft.com/office/drawing/2014/main" id="{5C2C2CDD-8C28-44D6-AF2B-4E0ABEDFDE40}"/>
              </a:ext>
            </a:extLst>
          </p:cNvPr>
          <p:cNvSpPr txBox="1"/>
          <p:nvPr/>
        </p:nvSpPr>
        <p:spPr>
          <a:xfrm>
            <a:off x="5931817" y="1092309"/>
            <a:ext cx="6094428" cy="4247317"/>
          </a:xfrm>
          <a:prstGeom prst="rect">
            <a:avLst/>
          </a:prstGeom>
          <a:noFill/>
        </p:spPr>
        <p:txBody>
          <a:bodyPr wrap="square">
            <a:spAutoFit/>
          </a:bodyPr>
          <a:lstStyle/>
          <a:p>
            <a:r>
              <a:rPr lang="uk-UA" dirty="0" err="1">
                <a:latin typeface="Courier New" panose="02070309020205020404" pitchFamily="49" charset="0"/>
                <a:cs typeface="Courier New" panose="02070309020205020404" pitchFamily="49" charset="0"/>
              </a:rPr>
              <a:t>Runnable</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runnable</a:t>
            </a:r>
            <a:r>
              <a:rPr lang="uk-UA" dirty="0">
                <a:latin typeface="Courier New" panose="02070309020205020404" pitchFamily="49" charset="0"/>
                <a:cs typeface="Courier New" panose="02070309020205020404" pitchFamily="49" charset="0"/>
              </a:rPr>
              <a:t> = () -&gt;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try</a:t>
            </a:r>
            <a:r>
              <a:rPr lang="uk-UA" dirty="0">
                <a:latin typeface="Courier New" panose="02070309020205020404" pitchFamily="49" charset="0"/>
                <a:cs typeface="Courier New" panose="02070309020205020404" pitchFamily="49" charset="0"/>
              </a:rPr>
              <a:t>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String</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name</a:t>
            </a:r>
            <a:r>
              <a:rPr lang="uk-UA" dirty="0">
                <a:latin typeface="Courier New" panose="02070309020205020404" pitchFamily="49" charset="0"/>
                <a:cs typeface="Courier New" panose="02070309020205020404" pitchFamily="49" charset="0"/>
              </a:rPr>
              <a:t> = </a:t>
            </a:r>
            <a:r>
              <a:rPr lang="uk-UA" dirty="0" err="1">
                <a:latin typeface="Courier New" panose="02070309020205020404" pitchFamily="49" charset="0"/>
                <a:cs typeface="Courier New" panose="02070309020205020404" pitchFamily="49" charset="0"/>
              </a:rPr>
              <a:t>Thread.currentThread</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getName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System.out.println</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Foo</a:t>
            </a:r>
            <a:r>
              <a:rPr lang="uk-UA" dirty="0">
                <a:latin typeface="Courier New" panose="02070309020205020404" pitchFamily="49" charset="0"/>
                <a:cs typeface="Courier New" panose="02070309020205020404" pitchFamily="49" charset="0"/>
              </a:rPr>
              <a:t> " + </a:t>
            </a:r>
            <a:r>
              <a:rPr lang="uk-UA" dirty="0" err="1">
                <a:latin typeface="Courier New" panose="02070309020205020404" pitchFamily="49" charset="0"/>
                <a:cs typeface="Courier New" panose="02070309020205020404" pitchFamily="49" charset="0"/>
              </a:rPr>
              <a:t>name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TimeUnit.SECONDS.sleep</a:t>
            </a:r>
            <a:r>
              <a:rPr lang="uk-UA" dirty="0">
                <a:latin typeface="Courier New" panose="02070309020205020404" pitchFamily="49" charset="0"/>
                <a:cs typeface="Courier New" panose="02070309020205020404" pitchFamily="49" charset="0"/>
              </a:rPr>
              <a:t>(1);</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System.out.println</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Bar</a:t>
            </a:r>
            <a:r>
              <a:rPr lang="uk-UA" dirty="0">
                <a:latin typeface="Courier New" panose="02070309020205020404" pitchFamily="49" charset="0"/>
                <a:cs typeface="Courier New" panose="02070309020205020404" pitchFamily="49" charset="0"/>
              </a:rPr>
              <a:t> " + </a:t>
            </a:r>
            <a:r>
              <a:rPr lang="uk-UA" dirty="0" err="1">
                <a:latin typeface="Courier New" panose="02070309020205020404" pitchFamily="49" charset="0"/>
                <a:cs typeface="Courier New" panose="02070309020205020404" pitchFamily="49" charset="0"/>
              </a:rPr>
              <a:t>name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catch</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InterruptedException</a:t>
            </a:r>
            <a:r>
              <a:rPr lang="uk-UA" dirty="0">
                <a:latin typeface="Courier New" panose="02070309020205020404" pitchFamily="49" charset="0"/>
                <a:cs typeface="Courier New" panose="02070309020205020404" pitchFamily="49" charset="0"/>
              </a:rPr>
              <a:t> e)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e.printStackTrace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p>
          <a:p>
            <a:r>
              <a:rPr lang="uk-UA" dirty="0">
                <a:latin typeface="Courier New" panose="02070309020205020404" pitchFamily="49" charset="0"/>
                <a:cs typeface="Courier New" panose="02070309020205020404" pitchFamily="49" charset="0"/>
              </a:rPr>
              <a:t>};</a:t>
            </a:r>
          </a:p>
          <a:p>
            <a:endParaRPr lang="uk-UA" dirty="0">
              <a:latin typeface="Courier New" panose="02070309020205020404" pitchFamily="49" charset="0"/>
              <a:cs typeface="Courier New" panose="02070309020205020404" pitchFamily="49" charset="0"/>
            </a:endParaRPr>
          </a:p>
          <a:p>
            <a:r>
              <a:rPr lang="uk-UA" dirty="0" err="1">
                <a:latin typeface="Courier New" panose="02070309020205020404" pitchFamily="49" charset="0"/>
                <a:cs typeface="Courier New" panose="02070309020205020404" pitchFamily="49" charset="0"/>
              </a:rPr>
              <a:t>Thread</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thread</a:t>
            </a:r>
            <a:r>
              <a:rPr lang="uk-UA" dirty="0">
                <a:latin typeface="Courier New" panose="02070309020205020404" pitchFamily="49" charset="0"/>
                <a:cs typeface="Courier New" panose="02070309020205020404" pitchFamily="49" charset="0"/>
              </a:rPr>
              <a:t> = </a:t>
            </a:r>
            <a:r>
              <a:rPr lang="uk-UA" dirty="0" err="1">
                <a:latin typeface="Courier New" panose="02070309020205020404" pitchFamily="49" charset="0"/>
                <a:cs typeface="Courier New" panose="02070309020205020404" pitchFamily="49" charset="0"/>
              </a:rPr>
              <a:t>new</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Thread</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runnable</a:t>
            </a:r>
            <a:r>
              <a:rPr lang="uk-UA" dirty="0">
                <a:latin typeface="Courier New" panose="02070309020205020404" pitchFamily="49" charset="0"/>
                <a:cs typeface="Courier New" panose="02070309020205020404" pitchFamily="49" charset="0"/>
              </a:rPr>
              <a:t>);</a:t>
            </a:r>
          </a:p>
          <a:p>
            <a:r>
              <a:rPr lang="uk-UA" dirty="0" err="1">
                <a:latin typeface="Courier New" panose="02070309020205020404" pitchFamily="49" charset="0"/>
                <a:cs typeface="Courier New" panose="02070309020205020404" pitchFamily="49" charset="0"/>
              </a:rPr>
              <a:t>thread.start</a:t>
            </a:r>
            <a:r>
              <a:rPr lang="uk-UA"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588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A46FE38-9DB2-4722-8433-A4272CAB7B5D}"/>
              </a:ext>
            </a:extLst>
          </p:cNvPr>
          <p:cNvSpPr>
            <a:spLocks noGrp="1" noChangeArrowheads="1"/>
          </p:cNvSpPr>
          <p:nvPr>
            <p:ph idx="1"/>
          </p:nvPr>
        </p:nvSpPr>
        <p:spPr bwMode="auto">
          <a:xfrm>
            <a:off x="734504" y="943814"/>
            <a:ext cx="10851037"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Коли ви запустите цей код, ви побачите секундну затримку між виведенням першого та другого рядка на екран.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TimeUnit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Корисний клас для роботи з одиницями часу, але те ж саме можна зробити за допомогою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Thread.sleep</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(1000).</a:t>
            </a: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0438A2-1758-48AF-9AEE-744821170677}"/>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7" name="Rectangle 3">
            <a:extLst>
              <a:ext uri="{FF2B5EF4-FFF2-40B4-BE49-F238E27FC236}">
                <a16:creationId xmlns:a16="http://schemas.microsoft.com/office/drawing/2014/main" id="{B06AB94E-EF0C-42B6-A10E-83C38397E6BE}"/>
              </a:ext>
            </a:extLst>
          </p:cNvPr>
          <p:cNvSpPr>
            <a:spLocks noChangeArrowheads="1"/>
          </p:cNvSpPr>
          <p:nvPr/>
        </p:nvSpPr>
        <p:spPr bwMode="auto">
          <a:xfrm>
            <a:off x="734504" y="4626839"/>
            <a:ext cx="10851037"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uk-UA" altLang="uk-UA"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6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E2FC0E-6D8F-4F5D-81A0-EA336DE46D86}"/>
              </a:ext>
            </a:extLst>
          </p:cNvPr>
          <p:cNvSpPr>
            <a:spLocks noGrp="1"/>
          </p:cNvSpPr>
          <p:nvPr>
            <p:ph type="title"/>
          </p:nvPr>
        </p:nvSpPr>
        <p:spPr>
          <a:xfrm>
            <a:off x="0" y="1"/>
            <a:ext cx="12192000" cy="593888"/>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Недоліки при використанні потоків</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F2C5444A-EFEC-4D70-AD53-A462BBFD0E56}"/>
              </a:ext>
            </a:extLst>
          </p:cNvPr>
          <p:cNvSpPr>
            <a:spLocks noGrp="1"/>
          </p:cNvSpPr>
          <p:nvPr>
            <p:ph idx="1"/>
          </p:nvPr>
        </p:nvSpPr>
        <p:spPr>
          <a:xfrm>
            <a:off x="683050" y="810706"/>
            <a:ext cx="10825899" cy="5583074"/>
          </a:xfrm>
        </p:spPr>
        <p:txBody>
          <a:bodyPr>
            <a:normAutofit lnSpcReduction="10000"/>
          </a:bodyPr>
          <a:lstStyle/>
          <a:p>
            <a:pPr marL="0" indent="0" algn="l">
              <a:buNone/>
            </a:pPr>
            <a:r>
              <a:rPr lang="ru-RU" b="0" i="0" dirty="0" err="1">
                <a:solidFill>
                  <a:srgbClr val="000000"/>
                </a:solidFill>
                <a:effectLst/>
                <a:latin typeface="Times New Roman" panose="02020603050405020304" pitchFamily="18" charset="0"/>
                <a:cs typeface="Times New Roman" panose="02020603050405020304" pitchFamily="18" charset="0"/>
              </a:rPr>
              <a:t>Однак</a:t>
            </a:r>
            <a:r>
              <a:rPr lang="ru-RU" b="0" i="0" dirty="0">
                <a:solidFill>
                  <a:srgbClr val="000000"/>
                </a:solidFill>
                <a:effectLst/>
                <a:latin typeface="Times New Roman" panose="02020603050405020304" pitchFamily="18" charset="0"/>
                <a:cs typeface="Times New Roman" panose="02020603050405020304" pitchFamily="18" charset="0"/>
              </a:rPr>
              <a:t> при </a:t>
            </a:r>
            <a:r>
              <a:rPr lang="ru-RU" b="0" i="0" dirty="0" err="1">
                <a:solidFill>
                  <a:srgbClr val="000000"/>
                </a:solidFill>
                <a:effectLst/>
                <a:latin typeface="Times New Roman" panose="02020603050405020304" pitchFamily="18" charset="0"/>
                <a:cs typeface="Times New Roman" panose="02020603050405020304" pitchFamily="18" charset="0"/>
              </a:rPr>
              <a:t>створенні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багатопотокового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додатку</a:t>
            </a:r>
            <a:r>
              <a:rPr lang="ru-RU" b="0" i="0" dirty="0">
                <a:solidFill>
                  <a:srgbClr val="000000"/>
                </a:solidFill>
                <a:effectLst/>
                <a:latin typeface="Times New Roman" panose="02020603050405020304" pitchFamily="18" charset="0"/>
                <a:cs typeface="Times New Roman" panose="02020603050405020304" pitchFamily="18" charset="0"/>
              </a:rPr>
              <a:t> нам </a:t>
            </a:r>
            <a:r>
              <a:rPr lang="ru-RU" b="0" i="0" dirty="0" err="1">
                <a:solidFill>
                  <a:srgbClr val="000000"/>
                </a:solidFill>
                <a:effectLst/>
                <a:latin typeface="Times New Roman" panose="02020603050405020304" pitchFamily="18" charset="0"/>
                <a:cs typeface="Times New Roman" panose="02020603050405020304" pitchFamily="18" charset="0"/>
              </a:rPr>
              <a:t>слід</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враховувати</a:t>
            </a:r>
            <a:r>
              <a:rPr lang="ru-RU" b="0" i="0" dirty="0">
                <a:solidFill>
                  <a:srgbClr val="000000"/>
                </a:solidFill>
                <a:effectLst/>
                <a:latin typeface="Times New Roman" panose="02020603050405020304" pitchFamily="18" charset="0"/>
                <a:cs typeface="Times New Roman" panose="02020603050405020304" pitchFamily="18" charset="0"/>
              </a:rPr>
              <a:t> низку </a:t>
            </a:r>
            <a:r>
              <a:rPr lang="ru-RU" b="0" i="0" dirty="0" err="1">
                <a:solidFill>
                  <a:srgbClr val="000000"/>
                </a:solidFill>
                <a:effectLst/>
                <a:latin typeface="Times New Roman" panose="02020603050405020304" pitchFamily="18" charset="0"/>
                <a:cs typeface="Times New Roman" panose="02020603050405020304" pitchFamily="18" charset="0"/>
              </a:rPr>
              <a:t>обставин</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які</a:t>
            </a:r>
            <a:r>
              <a:rPr lang="ru-RU" b="0" i="0" dirty="0">
                <a:solidFill>
                  <a:srgbClr val="000000"/>
                </a:solidFill>
                <a:effectLst/>
                <a:latin typeface="Times New Roman" panose="02020603050405020304" pitchFamily="18" charset="0"/>
                <a:cs typeface="Times New Roman" panose="02020603050405020304" pitchFamily="18" charset="0"/>
              </a:rPr>
              <a:t> негативно </a:t>
            </a:r>
            <a:r>
              <a:rPr lang="ru-RU" b="0" i="0" dirty="0" err="1">
                <a:solidFill>
                  <a:srgbClr val="000000"/>
                </a:solidFill>
                <a:effectLst/>
                <a:latin typeface="Times New Roman" panose="02020603050405020304" pitchFamily="18" charset="0"/>
                <a:cs typeface="Times New Roman" panose="02020603050405020304" pitchFamily="18" charset="0"/>
              </a:rPr>
              <a:t>можуть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позначитися</a:t>
            </a:r>
            <a:r>
              <a:rPr lang="ru-RU" b="0" i="0" dirty="0">
                <a:solidFill>
                  <a:srgbClr val="000000"/>
                </a:solidFill>
                <a:effectLst/>
                <a:latin typeface="Times New Roman" panose="02020603050405020304" pitchFamily="18" charset="0"/>
                <a:cs typeface="Times New Roman" panose="02020603050405020304" pitchFamily="18" charset="0"/>
              </a:rPr>
              <a:t> на </a:t>
            </a:r>
            <a:r>
              <a:rPr lang="ru-RU" b="0" i="0" dirty="0" err="1">
                <a:solidFill>
                  <a:srgbClr val="000000"/>
                </a:solidFill>
                <a:effectLst/>
                <a:latin typeface="Times New Roman" panose="02020603050405020304" pitchFamily="18" charset="0"/>
                <a:cs typeface="Times New Roman" panose="02020603050405020304" pitchFamily="18" charset="0"/>
              </a:rPr>
              <a:t>роботі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програми</a:t>
            </a:r>
            <a:r>
              <a:rPr lang="ru-RU"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На </a:t>
            </a:r>
            <a:r>
              <a:rPr lang="ru-RU" b="0" i="0" dirty="0" err="1">
                <a:solidFill>
                  <a:srgbClr val="000000"/>
                </a:solidFill>
                <a:effectLst/>
                <a:latin typeface="Times New Roman" panose="02020603050405020304" pitchFamily="18" charset="0"/>
                <a:cs typeface="Times New Roman" panose="02020603050405020304" pitchFamily="18" charset="0"/>
              </a:rPr>
              <a:t>деяких</a:t>
            </a:r>
            <a:r>
              <a:rPr lang="ru-RU" b="0" i="0" dirty="0">
                <a:solidFill>
                  <a:srgbClr val="000000"/>
                </a:solidFill>
                <a:effectLst/>
                <a:latin typeface="Times New Roman" panose="02020603050405020304" pitchFamily="18" charset="0"/>
                <a:cs typeface="Times New Roman" panose="02020603050405020304" pitchFamily="18" charset="0"/>
              </a:rPr>
              <a:t> платформах запуск </a:t>
            </a:r>
            <a:r>
              <a:rPr lang="ru-RU" b="0" i="0" dirty="0" err="1">
                <a:solidFill>
                  <a:srgbClr val="000000"/>
                </a:solidFill>
                <a:effectLst/>
                <a:latin typeface="Times New Roman" panose="02020603050405020304" pitchFamily="18" charset="0"/>
                <a:cs typeface="Times New Roman" panose="02020603050405020304" pitchFamily="18" charset="0"/>
              </a:rPr>
              <a:t>нових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потоків</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може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сповільнити</a:t>
            </a:r>
            <a:r>
              <a:rPr lang="ru-RU" b="0" i="0" dirty="0">
                <a:solidFill>
                  <a:srgbClr val="000000"/>
                </a:solidFill>
                <a:effectLst/>
                <a:latin typeface="Times New Roman" panose="02020603050405020304" pitchFamily="18" charset="0"/>
                <a:cs typeface="Times New Roman" panose="02020603050405020304" pitchFamily="18" charset="0"/>
              </a:rPr>
              <a:t> роботу </a:t>
            </a:r>
            <a:r>
              <a:rPr lang="ru-RU" b="0" i="0" dirty="0" err="1">
                <a:solidFill>
                  <a:srgbClr val="000000"/>
                </a:solidFill>
                <a:effectLst/>
                <a:latin typeface="Times New Roman" panose="02020603050405020304" pitchFamily="18" charset="0"/>
                <a:cs typeface="Times New Roman" panose="02020603050405020304" pitchFamily="18" charset="0"/>
              </a:rPr>
              <a:t>програми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може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мати</a:t>
            </a:r>
            <a:r>
              <a:rPr lang="ru-RU" b="0" i="0" dirty="0">
                <a:solidFill>
                  <a:srgbClr val="000000"/>
                </a:solidFill>
                <a:effectLst/>
                <a:latin typeface="Times New Roman" panose="02020603050405020304" pitchFamily="18" charset="0"/>
                <a:cs typeface="Times New Roman" panose="02020603050405020304" pitchFamily="18" charset="0"/>
              </a:rPr>
              <a:t> велике </a:t>
            </a:r>
            <a:r>
              <a:rPr lang="ru-RU" b="0" i="0" dirty="0" err="1">
                <a:solidFill>
                  <a:srgbClr val="000000"/>
                </a:solidFill>
                <a:effectLst/>
                <a:latin typeface="Times New Roman" panose="02020603050405020304" pitchFamily="18" charset="0"/>
                <a:cs typeface="Times New Roman" panose="02020603050405020304" pitchFamily="18" charset="0"/>
              </a:rPr>
              <a:t>значення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нам є критична </a:t>
            </a:r>
            <a:r>
              <a:rPr lang="ru-RU" b="0" i="0" dirty="0" err="1">
                <a:solidFill>
                  <a:srgbClr val="000000"/>
                </a:solidFill>
                <a:effectLst/>
                <a:latin typeface="Times New Roman" panose="02020603050405020304" pitchFamily="18" charset="0"/>
                <a:cs typeface="Times New Roman" panose="02020603050405020304" pitchFamily="18" charset="0"/>
              </a:rPr>
              <a:t>продуктивність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програми</a:t>
            </a:r>
            <a:r>
              <a:rPr lang="ru-RU"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Для кожного потоку </a:t>
            </a:r>
            <a:r>
              <a:rPr lang="ru-RU" b="0" i="0" dirty="0" err="1">
                <a:solidFill>
                  <a:srgbClr val="000000"/>
                </a:solidFill>
                <a:effectLst/>
                <a:latin typeface="Times New Roman" panose="02020603050405020304" pitchFamily="18" charset="0"/>
                <a:cs typeface="Times New Roman" panose="02020603050405020304" pitchFamily="18" charset="0"/>
              </a:rPr>
              <a:t>створюється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свій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власний</a:t>
            </a:r>
            <a:r>
              <a:rPr lang="ru-RU" b="0" i="0" dirty="0">
                <a:solidFill>
                  <a:srgbClr val="000000"/>
                </a:solidFill>
                <a:effectLst/>
                <a:latin typeface="Times New Roman" panose="02020603050405020304" pitchFamily="18" charset="0"/>
                <a:cs typeface="Times New Roman" panose="02020603050405020304" pitchFamily="18" charset="0"/>
              </a:rPr>
              <a:t> стек у </a:t>
            </a:r>
            <a:r>
              <a:rPr lang="ru-RU" b="0" i="0" dirty="0" err="1">
                <a:solidFill>
                  <a:srgbClr val="000000"/>
                </a:solidFill>
                <a:effectLst/>
                <a:latin typeface="Times New Roman" panose="02020603050405020304" pitchFamily="18" charset="0"/>
                <a:cs typeface="Times New Roman" panose="02020603050405020304" pitchFamily="18" charset="0"/>
              </a:rPr>
              <a:t>пам'яті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куди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поміщаються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локальні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змінні</a:t>
            </a:r>
            <a:r>
              <a:rPr lang="ru-RU" b="0" i="0" dirty="0">
                <a:solidFill>
                  <a:srgbClr val="000000"/>
                </a:solidFill>
                <a:effectLst/>
                <a:latin typeface="Times New Roman" panose="02020603050405020304" pitchFamily="18" charset="0"/>
                <a:cs typeface="Times New Roman" panose="02020603050405020304" pitchFamily="18" charset="0"/>
              </a:rPr>
              <a:t> та ряд </a:t>
            </a:r>
            <a:r>
              <a:rPr lang="ru-RU" b="0" i="0" dirty="0" err="1">
                <a:solidFill>
                  <a:srgbClr val="000000"/>
                </a:solidFill>
                <a:effectLst/>
                <a:latin typeface="Times New Roman" panose="02020603050405020304" pitchFamily="18" charset="0"/>
                <a:cs typeface="Times New Roman" panose="02020603050405020304" pitchFamily="18" charset="0"/>
              </a:rPr>
              <a:t>інших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даних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пов'язаних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із</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виконанням</a:t>
            </a:r>
            <a:r>
              <a:rPr lang="ru-RU" b="0" i="0" dirty="0">
                <a:solidFill>
                  <a:srgbClr val="000000"/>
                </a:solidFill>
                <a:effectLst/>
                <a:latin typeface="Times New Roman" panose="02020603050405020304" pitchFamily="18" charset="0"/>
                <a:cs typeface="Times New Roman" panose="02020603050405020304" pitchFamily="18" charset="0"/>
              </a:rPr>
              <a:t> потоку. </a:t>
            </a:r>
            <a:r>
              <a:rPr lang="ru-RU" b="0" i="0" dirty="0" err="1">
                <a:solidFill>
                  <a:srgbClr val="000000"/>
                </a:solidFill>
                <a:effectLst/>
                <a:latin typeface="Times New Roman" panose="02020603050405020304" pitchFamily="18" charset="0"/>
                <a:cs typeface="Times New Roman" panose="02020603050405020304" pitchFamily="18" charset="0"/>
              </a:rPr>
              <a:t>Відповідно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більше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потоків</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створюється</a:t>
            </a:r>
            <a:r>
              <a:rPr lang="ru-RU" b="0" i="0" dirty="0">
                <a:solidFill>
                  <a:srgbClr val="000000"/>
                </a:solidFill>
                <a:effectLst/>
                <a:latin typeface="Times New Roman" panose="02020603050405020304" pitchFamily="18" charset="0"/>
                <a:cs typeface="Times New Roman" panose="02020603050405020304" pitchFamily="18" charset="0"/>
              </a:rPr>
              <a:t>, то </a:t>
            </a:r>
            <a:r>
              <a:rPr lang="ru-RU" b="0" i="0" dirty="0" err="1">
                <a:solidFill>
                  <a:srgbClr val="000000"/>
                </a:solidFill>
                <a:effectLst/>
                <a:latin typeface="Times New Roman" panose="02020603050405020304" pitchFamily="18" charset="0"/>
                <a:cs typeface="Times New Roman" panose="02020603050405020304" pitchFamily="18" charset="0"/>
              </a:rPr>
              <a:t>більше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вписувалося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пам'яті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b="0" i="0" dirty="0">
                <a:solidFill>
                  <a:srgbClr val="000000"/>
                </a:solidFill>
                <a:effectLst/>
                <a:latin typeface="Times New Roman" panose="02020603050405020304" pitchFamily="18" charset="0"/>
                <a:cs typeface="Times New Roman" panose="02020603050405020304" pitchFamily="18" charset="0"/>
              </a:rPr>
              <a:t>. При </a:t>
            </a:r>
            <a:r>
              <a:rPr lang="ru-RU" b="0" i="0" dirty="0" err="1">
                <a:solidFill>
                  <a:srgbClr val="000000"/>
                </a:solidFill>
                <a:effectLst/>
                <a:latin typeface="Times New Roman" panose="02020603050405020304" pitchFamily="18" charset="0"/>
                <a:cs typeface="Times New Roman" panose="02020603050405020304" pitchFamily="18" charset="0"/>
              </a:rPr>
              <a:t>цьому</a:t>
            </a:r>
            <a:r>
              <a:rPr lang="ru-RU" b="0" i="0" dirty="0">
                <a:solidFill>
                  <a:srgbClr val="000000"/>
                </a:solidFill>
                <a:effectLst/>
                <a:latin typeface="Times New Roman" panose="02020603050405020304" pitchFamily="18" charset="0"/>
                <a:cs typeface="Times New Roman" panose="02020603050405020304" pitchFamily="18" charset="0"/>
              </a:rPr>
              <a:t> треба </a:t>
            </a:r>
            <a:r>
              <a:rPr lang="ru-RU" b="0" i="0" dirty="0" err="1">
                <a:solidFill>
                  <a:srgbClr val="000000"/>
                </a:solidFill>
                <a:effectLst/>
                <a:latin typeface="Times New Roman" panose="02020603050405020304" pitchFamily="18" charset="0"/>
                <a:cs typeface="Times New Roman" panose="02020603050405020304" pitchFamily="18" charset="0"/>
              </a:rPr>
              <a:t>пам'ятати</a:t>
            </a:r>
            <a:r>
              <a:rPr lang="ru-RU" b="0" i="0" dirty="0">
                <a:solidFill>
                  <a:srgbClr val="000000"/>
                </a:solidFill>
                <a:effectLst/>
                <a:latin typeface="Times New Roman" panose="02020603050405020304" pitchFamily="18" charset="0"/>
                <a:cs typeface="Times New Roman" panose="02020603050405020304" pitchFamily="18" charset="0"/>
              </a:rPr>
              <a:t>, у будь-</a:t>
            </a:r>
            <a:r>
              <a:rPr lang="ru-RU" b="0" i="0" dirty="0" err="1">
                <a:solidFill>
                  <a:srgbClr val="000000"/>
                </a:solidFill>
                <a:effectLst/>
                <a:latin typeface="Times New Roman" panose="02020603050405020304" pitchFamily="18" charset="0"/>
                <a:cs typeface="Times New Roman" panose="02020603050405020304" pitchFamily="18" charset="0"/>
              </a:rPr>
              <a:t>якій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системі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розміри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пам'яті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обмежені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Крім</a:t>
            </a:r>
            <a:r>
              <a:rPr lang="ru-RU" b="0" i="0" dirty="0">
                <a:solidFill>
                  <a:srgbClr val="000000"/>
                </a:solidFill>
                <a:effectLst/>
                <a:latin typeface="Times New Roman" panose="02020603050405020304" pitchFamily="18" charset="0"/>
                <a:cs typeface="Times New Roman" panose="02020603050405020304" pitchFamily="18" charset="0"/>
              </a:rPr>
              <a:t> того, у </a:t>
            </a:r>
            <a:r>
              <a:rPr lang="ru-RU" b="0" i="0" dirty="0" err="1">
                <a:solidFill>
                  <a:srgbClr val="000000"/>
                </a:solidFill>
                <a:effectLst/>
                <a:latin typeface="Times New Roman" panose="02020603050405020304" pitchFamily="18" charset="0"/>
                <a:cs typeface="Times New Roman" panose="02020603050405020304" pitchFamily="18" charset="0"/>
              </a:rPr>
              <a:t>багатьох</a:t>
            </a:r>
            <a:r>
              <a:rPr lang="ru-RU" b="0" i="0" dirty="0">
                <a:solidFill>
                  <a:srgbClr val="000000"/>
                </a:solidFill>
                <a:effectLst/>
                <a:latin typeface="Times New Roman" panose="02020603050405020304" pitchFamily="18" charset="0"/>
                <a:cs typeface="Times New Roman" panose="02020603050405020304" pitchFamily="18" charset="0"/>
              </a:rPr>
              <a:t> системах </a:t>
            </a:r>
            <a:r>
              <a:rPr lang="ru-RU" b="0" i="0" dirty="0" err="1">
                <a:solidFill>
                  <a:srgbClr val="000000"/>
                </a:solidFill>
                <a:effectLst/>
                <a:latin typeface="Times New Roman" panose="02020603050405020304" pitchFamily="18" charset="0"/>
                <a:cs typeface="Times New Roman" panose="02020603050405020304" pitchFamily="18" charset="0"/>
              </a:rPr>
              <a:t>може</a:t>
            </a:r>
            <a:r>
              <a:rPr lang="ru-RU" b="0" i="0" dirty="0">
                <a:solidFill>
                  <a:srgbClr val="000000"/>
                </a:solidFill>
                <a:effectLst/>
                <a:latin typeface="Times New Roman" panose="02020603050405020304" pitchFamily="18" charset="0"/>
                <a:cs typeface="Times New Roman" panose="02020603050405020304" pitchFamily="18" charset="0"/>
              </a:rPr>
              <a:t> бути </a:t>
            </a:r>
            <a:r>
              <a:rPr lang="ru-RU" b="0" i="0" dirty="0" err="1">
                <a:solidFill>
                  <a:srgbClr val="000000"/>
                </a:solidFill>
                <a:effectLst/>
                <a:latin typeface="Times New Roman" panose="02020603050405020304" pitchFamily="18" charset="0"/>
                <a:cs typeface="Times New Roman" panose="02020603050405020304" pitchFamily="18" charset="0"/>
              </a:rPr>
              <a:t>обмеження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кількості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потоків</a:t>
            </a:r>
            <a:r>
              <a:rPr lang="ru-RU" b="0" i="0" dirty="0">
                <a:solidFill>
                  <a:srgbClr val="000000"/>
                </a:solidFill>
                <a:effectLst/>
                <a:latin typeface="Times New Roman" panose="02020603050405020304" pitchFamily="18" charset="0"/>
                <a:cs typeface="Times New Roman" panose="02020603050405020304" pitchFamily="18" charset="0"/>
              </a:rPr>
              <a:t>. Але </a:t>
            </a:r>
            <a:r>
              <a:rPr lang="ru-RU" b="0" i="0" dirty="0" err="1">
                <a:solidFill>
                  <a:srgbClr val="000000"/>
                </a:solidFill>
                <a:effectLst/>
                <a:latin typeface="Times New Roman" panose="02020603050405020304" pitchFamily="18" charset="0"/>
                <a:cs typeface="Times New Roman" panose="02020603050405020304" pitchFamily="18" charset="0"/>
              </a:rPr>
              <a:t>навіть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такого </a:t>
            </a:r>
            <a:r>
              <a:rPr lang="ru-RU" b="0" i="0" dirty="0" err="1">
                <a:solidFill>
                  <a:srgbClr val="000000"/>
                </a:solidFill>
                <a:effectLst/>
                <a:latin typeface="Times New Roman" panose="02020603050405020304" pitchFamily="18" charset="0"/>
                <a:cs typeface="Times New Roman" panose="02020603050405020304" pitchFamily="18" charset="0"/>
              </a:rPr>
              <a:t>обмеження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немає</a:t>
            </a:r>
            <a:r>
              <a:rPr lang="ru-RU" b="0" i="0" dirty="0">
                <a:solidFill>
                  <a:srgbClr val="000000"/>
                </a:solidFill>
                <a:effectLst/>
                <a:latin typeface="Times New Roman" panose="02020603050405020304" pitchFamily="18" charset="0"/>
                <a:cs typeface="Times New Roman" panose="02020603050405020304" pitchFamily="18" charset="0"/>
              </a:rPr>
              <a:t>, то у будь-</a:t>
            </a:r>
            <a:r>
              <a:rPr lang="ru-RU" b="0" i="0" dirty="0" err="1">
                <a:solidFill>
                  <a:srgbClr val="000000"/>
                </a:solidFill>
                <a:effectLst/>
                <a:latin typeface="Times New Roman" panose="02020603050405020304" pitchFamily="18" charset="0"/>
                <a:cs typeface="Times New Roman" panose="02020603050405020304" pitchFamily="18" charset="0"/>
              </a:rPr>
              <a:t>якому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випадку</a:t>
            </a:r>
            <a:r>
              <a:rPr lang="ru-RU" b="0" i="0" dirty="0">
                <a:solidFill>
                  <a:srgbClr val="000000"/>
                </a:solidFill>
                <a:effectLst/>
                <a:latin typeface="Times New Roman" panose="02020603050405020304" pitchFamily="18" charset="0"/>
                <a:cs typeface="Times New Roman" panose="02020603050405020304" pitchFamily="18" charset="0"/>
              </a:rPr>
              <a:t> є </a:t>
            </a:r>
            <a:r>
              <a:rPr lang="ru-RU" b="0" i="0" dirty="0" err="1">
                <a:solidFill>
                  <a:srgbClr val="000000"/>
                </a:solidFill>
                <a:effectLst/>
                <a:latin typeface="Times New Roman" panose="02020603050405020304" pitchFamily="18" charset="0"/>
                <a:cs typeface="Times New Roman" panose="02020603050405020304" pitchFamily="18" charset="0"/>
              </a:rPr>
              <a:t>природне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обмеження</a:t>
            </a:r>
            <a:r>
              <a:rPr lang="ru-RU" b="0" i="0" dirty="0">
                <a:solidFill>
                  <a:srgbClr val="000000"/>
                </a:solidFill>
                <a:effectLst/>
                <a:latin typeface="Times New Roman" panose="02020603050405020304" pitchFamily="18" charset="0"/>
                <a:cs typeface="Times New Roman" panose="02020603050405020304" pitchFamily="18" charset="0"/>
              </a:rPr>
              <a:t> у </a:t>
            </a:r>
            <a:r>
              <a:rPr lang="ru-RU" b="0" i="0" dirty="0" err="1">
                <a:solidFill>
                  <a:srgbClr val="000000"/>
                </a:solidFill>
                <a:effectLst/>
                <a:latin typeface="Times New Roman" panose="02020603050405020304" pitchFamily="18" charset="0"/>
                <a:cs typeface="Times New Roman" panose="02020603050405020304" pitchFamily="18" charset="0"/>
              </a:rPr>
              <a:t>вигляді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максимальної</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швидкості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процесора</a:t>
            </a:r>
            <a:r>
              <a:rPr lang="ru-RU" b="0" i="0" dirty="0">
                <a:solidFill>
                  <a:srgbClr val="000000"/>
                </a:solidFill>
                <a:effectLst/>
                <a:latin typeface="Times New Roman" panose="02020603050405020304" pitchFamily="18" charset="0"/>
                <a:cs typeface="Times New Roman" panose="02020603050405020304" pitchFamily="18" charset="0"/>
              </a:rPr>
              <a:t>.</a:t>
            </a:r>
          </a:p>
          <a:p>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5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AD61B1-387A-48C1-B01B-D64C166F78A8}"/>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Створення та виконання потоків</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C50976F-ACBA-43D4-969C-3136BEBEE2C7}"/>
              </a:ext>
            </a:extLst>
          </p:cNvPr>
          <p:cNvSpPr txBox="1"/>
          <p:nvPr/>
        </p:nvSpPr>
        <p:spPr>
          <a:xfrm>
            <a:off x="530650" y="754393"/>
            <a:ext cx="11130699" cy="707886"/>
          </a:xfrm>
          <a:prstGeom prst="rect">
            <a:avLst/>
          </a:prstGeom>
          <a:noFill/>
        </p:spPr>
        <p:txBody>
          <a:bodyPr wrap="square">
            <a:spAutoFit/>
          </a:bodyPr>
          <a:lstStyle/>
          <a:p>
            <a:r>
              <a:rPr lang="ru-RU" sz="2000" b="0" i="0" dirty="0">
                <a:solidFill>
                  <a:srgbClr val="000000"/>
                </a:solidFill>
                <a:effectLst/>
                <a:latin typeface="Times New Roman" panose="02020603050405020304" pitchFamily="18" charset="0"/>
                <a:cs typeface="Times New Roman" panose="02020603050405020304" pitchFamily="18" charset="0"/>
              </a:rPr>
              <a:t>Для </a:t>
            </a:r>
            <a:r>
              <a:rPr lang="ru-RU" sz="2000" b="0" i="0" dirty="0" err="1">
                <a:solidFill>
                  <a:srgbClr val="000000"/>
                </a:solidFill>
                <a:effectLst/>
                <a:latin typeface="Times New Roman" panose="02020603050405020304" pitchFamily="18" charset="0"/>
                <a:cs typeface="Times New Roman" panose="02020603050405020304" pitchFamily="18" charset="0"/>
              </a:rPr>
              <a:t>створення</a:t>
            </a:r>
            <a:r>
              <a:rPr lang="ru-RU" sz="2000" b="0" i="0" dirty="0">
                <a:solidFill>
                  <a:srgbClr val="000000"/>
                </a:solidFill>
                <a:effectLst/>
                <a:latin typeface="Times New Roman" panose="02020603050405020304" pitchFamily="18" charset="0"/>
                <a:cs typeface="Times New Roman" panose="02020603050405020304" pitchFamily="18" charset="0"/>
              </a:rPr>
              <a:t> нового потоку ми </a:t>
            </a:r>
            <a:r>
              <a:rPr lang="ru-RU" sz="2000" b="0" i="0" dirty="0" err="1">
                <a:solidFill>
                  <a:srgbClr val="000000"/>
                </a:solidFill>
                <a:effectLst/>
                <a:latin typeface="Times New Roman" panose="02020603050405020304" pitchFamily="18" charset="0"/>
                <a:cs typeface="Times New Roman" panose="02020603050405020304" pitchFamily="18" charset="0"/>
              </a:rPr>
              <a:t>можемо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новий</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клас</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або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наслідуючи</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його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від</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класу</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Thread</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або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реалізуючи</a:t>
            </a:r>
            <a:r>
              <a:rPr lang="ru-RU" sz="2000" b="0" i="0" dirty="0">
                <a:solidFill>
                  <a:srgbClr val="000000"/>
                </a:solidFill>
                <a:effectLst/>
                <a:latin typeface="Times New Roman" panose="02020603050405020304" pitchFamily="18" charset="0"/>
                <a:cs typeface="Times New Roman" panose="02020603050405020304" pitchFamily="18" charset="0"/>
              </a:rPr>
              <a:t> в </a:t>
            </a:r>
            <a:r>
              <a:rPr lang="ru-RU" sz="2000" b="0" i="0" dirty="0" err="1">
                <a:solidFill>
                  <a:srgbClr val="000000"/>
                </a:solidFill>
                <a:effectLst/>
                <a:latin typeface="Times New Roman" panose="02020603050405020304" pitchFamily="18" charset="0"/>
                <a:cs typeface="Times New Roman" panose="02020603050405020304" pitchFamily="18" charset="0"/>
              </a:rPr>
              <a:t>класі</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інтерфейс</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1" i="0" dirty="0" err="1">
                <a:solidFill>
                  <a:srgbClr val="000000"/>
                </a:solidFill>
                <a:effectLst/>
                <a:latin typeface="Times New Roman" panose="02020603050405020304" pitchFamily="18" charset="0"/>
                <a:cs typeface="Times New Roman" panose="02020603050405020304" pitchFamily="18" charset="0"/>
              </a:rPr>
              <a:t>Runnable</a:t>
            </a:r>
            <a:r>
              <a:rPr lang="ru-RU" sz="2000" b="0" i="0" dirty="0">
                <a:solidFill>
                  <a:srgbClr val="000000"/>
                </a:solidFill>
                <a:effectLst/>
                <a:latin typeface="Times New Roman" panose="02020603050405020304" pitchFamily="18" charset="0"/>
                <a:cs typeface="Times New Roman" panose="02020603050405020304" pitchFamily="18" charset="0"/>
              </a:rPr>
              <a:t> .</a:t>
            </a:r>
            <a:endParaRPr lang="uk-UA"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AAB5DBC-C26C-46AA-87D0-13B0E763C5D3}"/>
              </a:ext>
            </a:extLst>
          </p:cNvPr>
          <p:cNvSpPr txBox="1"/>
          <p:nvPr/>
        </p:nvSpPr>
        <p:spPr>
          <a:xfrm>
            <a:off x="530649" y="1535635"/>
            <a:ext cx="11130699" cy="707886"/>
          </a:xfrm>
          <a:prstGeom prst="rect">
            <a:avLst/>
          </a:prstGeom>
          <a:noFill/>
        </p:spPr>
        <p:txBody>
          <a:bodyPr wrap="square">
            <a:spAutoFit/>
          </a:bodyPr>
          <a:lstStyle/>
          <a:p>
            <a:pPr algn="ctr"/>
            <a:r>
              <a:rPr lang="uk-UA" sz="4000" i="0" dirty="0">
                <a:solidFill>
                  <a:srgbClr val="000000"/>
                </a:solidFill>
                <a:effectLst/>
                <a:latin typeface="Times New Roman" panose="02020603050405020304" pitchFamily="18" charset="0"/>
                <a:cs typeface="Times New Roman" panose="02020603050405020304" pitchFamily="18" charset="0"/>
              </a:rPr>
              <a:t>Спадкування від класу </a:t>
            </a:r>
            <a:r>
              <a:rPr lang="en-US" sz="4000" i="0" dirty="0">
                <a:solidFill>
                  <a:srgbClr val="000000"/>
                </a:solidFill>
                <a:effectLst/>
                <a:latin typeface="Times New Roman" panose="02020603050405020304" pitchFamily="18" charset="0"/>
                <a:cs typeface="Times New Roman" panose="02020603050405020304" pitchFamily="18" charset="0"/>
              </a:rPr>
              <a:t>Thread</a:t>
            </a:r>
          </a:p>
        </p:txBody>
      </p:sp>
      <p:sp>
        <p:nvSpPr>
          <p:cNvPr id="9" name="Rectangle 2">
            <a:extLst>
              <a:ext uri="{FF2B5EF4-FFF2-40B4-BE49-F238E27FC236}">
                <a16:creationId xmlns:a16="http://schemas.microsoft.com/office/drawing/2014/main" id="{2B411280-DF08-4037-9634-B089E737D3BD}"/>
              </a:ext>
            </a:extLst>
          </p:cNvPr>
          <p:cNvSpPr>
            <a:spLocks noChangeArrowheads="1"/>
          </p:cNvSpPr>
          <p:nvPr/>
        </p:nvSpPr>
        <p:spPr bwMode="auto">
          <a:xfrm>
            <a:off x="530649" y="2472472"/>
            <a:ext cx="1124932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class JThread extends Thread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JThread(String 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super(name);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void run(){</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9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500</a:t>
            </a: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System.out.println("Thread has been interrupted");</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fiished... \n", Thread.currentThread().getName());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class Program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static void main(String[] args)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started...");</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new JThread("JThread").start();</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finished...");</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783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8CD114-32AE-4C49-81E1-EBFEBF6E3334}"/>
              </a:ext>
            </a:extLst>
          </p:cNvPr>
          <p:cNvSpPr txBox="1"/>
          <p:nvPr/>
        </p:nvSpPr>
        <p:spPr>
          <a:xfrm>
            <a:off x="725864" y="707886"/>
            <a:ext cx="10737130" cy="3416320"/>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потоку називається </a:t>
            </a:r>
            <a:r>
              <a:rPr lang="en-US" sz="2400" b="0" i="0" dirty="0" err="1">
                <a:solidFill>
                  <a:srgbClr val="000000"/>
                </a:solidFill>
                <a:effectLst/>
                <a:latin typeface="Times New Roman" panose="02020603050405020304" pitchFamily="18" charset="0"/>
                <a:cs typeface="Times New Roman" panose="02020603050405020304" pitchFamily="18" charset="0"/>
              </a:rPr>
              <a:t>JThread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Передбачається, що конструктор класу передається ім'я потоку, яке потім передається конструктор базового класу. У конструктор свого класу потоку ми можемо передати різні дані, але головне, щоб у ньому викликався конструктор базового класу </a:t>
            </a:r>
            <a:r>
              <a:rPr lang="en-US" sz="2400" b="0" i="0" dirty="0">
                <a:solidFill>
                  <a:srgbClr val="000000"/>
                </a:solidFill>
                <a:effectLst/>
                <a:latin typeface="Times New Roman" panose="02020603050405020304" pitchFamily="18" charset="0"/>
                <a:cs typeface="Times New Roman" panose="02020603050405020304" pitchFamily="18" charset="0"/>
              </a:rPr>
              <a:t>Thread, </a:t>
            </a:r>
            <a:r>
              <a:rPr lang="uk-UA" sz="2400" b="0" i="0" dirty="0">
                <a:solidFill>
                  <a:srgbClr val="000000"/>
                </a:solidFill>
                <a:effectLst/>
                <a:latin typeface="Times New Roman" panose="02020603050405020304" pitchFamily="18" charset="0"/>
                <a:cs typeface="Times New Roman" panose="02020603050405020304" pitchFamily="18" charset="0"/>
              </a:rPr>
              <a:t>який передається ім'я потоку.</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І також </a:t>
            </a:r>
            <a:r>
              <a:rPr lang="en-US" sz="2400" b="0" i="0" dirty="0" err="1">
                <a:solidFill>
                  <a:srgbClr val="000000"/>
                </a:solidFill>
                <a:effectLst/>
                <a:latin typeface="Times New Roman" panose="02020603050405020304" pitchFamily="18" charset="0"/>
                <a:cs typeface="Times New Roman" panose="02020603050405020304" pitchFamily="18" charset="0"/>
              </a:rPr>
              <a:t>JThread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err="1">
                <a:solidFill>
                  <a:srgbClr val="000000"/>
                </a:solidFill>
                <a:effectLst/>
                <a:latin typeface="Times New Roman" panose="02020603050405020304" pitchFamily="18" charset="0"/>
                <a:cs typeface="Times New Roman" panose="02020603050405020304" pitchFamily="18" charset="0"/>
              </a:rPr>
              <a:t>перевизначається</a:t>
            </a:r>
            <a:r>
              <a:rPr lang="uk-UA" sz="2400" b="0" i="0" dirty="0">
                <a:solidFill>
                  <a:srgbClr val="000000"/>
                </a:solidFill>
                <a:effectLst/>
                <a:latin typeface="Times New Roman" panose="02020603050405020304" pitchFamily="18" charset="0"/>
                <a:cs typeface="Times New Roman" panose="02020603050405020304" pitchFamily="18" charset="0"/>
              </a:rPr>
              <a:t> метод </a:t>
            </a:r>
            <a:r>
              <a:rPr lang="en-US" sz="2400" b="1" i="0" dirty="0">
                <a:solidFill>
                  <a:srgbClr val="000000"/>
                </a:solidFill>
                <a:effectLst/>
                <a:latin typeface="Times New Roman" panose="02020603050405020304" pitchFamily="18" charset="0"/>
                <a:cs typeface="Times New Roman" panose="02020603050405020304" pitchFamily="18" charset="0"/>
              </a:rPr>
              <a:t>run()</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код якого власне і буде представляти весь той код, який виконується в потоці.</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У методі </a:t>
            </a:r>
            <a:r>
              <a:rPr lang="en-US" sz="2400" b="0" i="0" dirty="0">
                <a:solidFill>
                  <a:srgbClr val="000000"/>
                </a:solidFill>
                <a:effectLst/>
                <a:latin typeface="Times New Roman" panose="02020603050405020304" pitchFamily="18" charset="0"/>
                <a:cs typeface="Times New Roman" panose="02020603050405020304" pitchFamily="18" charset="0"/>
              </a:rPr>
              <a:t>main </a:t>
            </a:r>
            <a:r>
              <a:rPr lang="uk-UA" sz="2400" b="0" i="0" dirty="0">
                <a:solidFill>
                  <a:srgbClr val="000000"/>
                </a:solidFill>
                <a:effectLst/>
                <a:latin typeface="Times New Roman" panose="02020603050405020304" pitchFamily="18" charset="0"/>
                <a:cs typeface="Times New Roman" panose="02020603050405020304" pitchFamily="18" charset="0"/>
              </a:rPr>
              <a:t>для запуску потоку </a:t>
            </a:r>
            <a:r>
              <a:rPr lang="en-US" sz="2400" b="0" i="0" dirty="0" err="1">
                <a:solidFill>
                  <a:srgbClr val="000000"/>
                </a:solidFill>
                <a:effectLst/>
                <a:latin typeface="Times New Roman" panose="02020603050405020304" pitchFamily="18" charset="0"/>
                <a:cs typeface="Times New Roman" panose="02020603050405020304" pitchFamily="18" charset="0"/>
              </a:rPr>
              <a:t>JThread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у нього викликається метод </a:t>
            </a:r>
            <a:r>
              <a:rPr lang="en-US" sz="2400" b="1" i="0" dirty="0">
                <a:solidFill>
                  <a:srgbClr val="000000"/>
                </a:solidFill>
                <a:effectLst/>
                <a:latin typeface="Times New Roman" panose="02020603050405020304" pitchFamily="18" charset="0"/>
                <a:cs typeface="Times New Roman" panose="02020603050405020304" pitchFamily="18" charset="0"/>
              </a:rPr>
              <a:t>start()</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після чого починається виконання коду, який визначений у методі </a:t>
            </a:r>
            <a:r>
              <a:rPr lang="en-US" sz="2400" b="0" i="0" dirty="0">
                <a:solidFill>
                  <a:srgbClr val="000000"/>
                </a:solidFill>
                <a:effectLst/>
                <a:latin typeface="Times New Roman" panose="02020603050405020304" pitchFamily="18" charset="0"/>
                <a:cs typeface="Times New Roman" panose="02020603050405020304" pitchFamily="18" charset="0"/>
              </a:rPr>
              <a:t>run:</a:t>
            </a:r>
          </a:p>
        </p:txBody>
      </p:sp>
      <p:sp>
        <p:nvSpPr>
          <p:cNvPr id="6" name="TextBox 5">
            <a:extLst>
              <a:ext uri="{FF2B5EF4-FFF2-40B4-BE49-F238E27FC236}">
                <a16:creationId xmlns:a16="http://schemas.microsoft.com/office/drawing/2014/main" id="{F7AE9ED4-D923-4827-B453-F29E2D1C6C76}"/>
              </a:ext>
            </a:extLst>
          </p:cNvPr>
          <p:cNvSpPr txBox="1"/>
          <p:nvPr/>
        </p:nvSpPr>
        <p:spPr>
          <a:xfrm>
            <a:off x="0" y="0"/>
            <a:ext cx="12192000" cy="707886"/>
          </a:xfrm>
          <a:prstGeom prst="rect">
            <a:avLst/>
          </a:prstGeom>
          <a:noFill/>
        </p:spPr>
        <p:txBody>
          <a:bodyPr wrap="square">
            <a:spAutoFit/>
          </a:bodyPr>
          <a:lstStyle/>
          <a:p>
            <a:pPr algn="ctr"/>
            <a:r>
              <a:rPr lang="uk-UA" sz="4000" i="0" dirty="0">
                <a:solidFill>
                  <a:srgbClr val="000000"/>
                </a:solidFill>
                <a:effectLst/>
                <a:latin typeface="Times New Roman" panose="02020603050405020304" pitchFamily="18" charset="0"/>
                <a:cs typeface="Times New Roman" panose="02020603050405020304" pitchFamily="18" charset="0"/>
              </a:rPr>
              <a:t>Спадкування від класу </a:t>
            </a:r>
            <a:r>
              <a:rPr lang="en-US" sz="4000" i="0" dirty="0">
                <a:solidFill>
                  <a:srgbClr val="000000"/>
                </a:solidFill>
                <a:effectLst/>
                <a:latin typeface="Times New Roman" panose="02020603050405020304" pitchFamily="18" charset="0"/>
                <a:cs typeface="Times New Roman" panose="02020603050405020304" pitchFamily="18" charset="0"/>
              </a:rPr>
              <a:t>Thread</a:t>
            </a:r>
          </a:p>
        </p:txBody>
      </p:sp>
      <p:sp>
        <p:nvSpPr>
          <p:cNvPr id="7" name="Rectangle 2">
            <a:extLst>
              <a:ext uri="{FF2B5EF4-FFF2-40B4-BE49-F238E27FC236}">
                <a16:creationId xmlns:a16="http://schemas.microsoft.com/office/drawing/2014/main" id="{E8C72F03-9267-4B72-A00F-DF30EBFE2504}"/>
              </a:ext>
            </a:extLst>
          </p:cNvPr>
          <p:cNvSpPr>
            <a:spLocks noChangeArrowheads="1"/>
          </p:cNvSpPr>
          <p:nvPr/>
        </p:nvSpPr>
        <p:spPr bwMode="auto">
          <a:xfrm>
            <a:off x="725864" y="4244713"/>
            <a:ext cx="39337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new</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7C122CD-7983-44A0-BC1D-4FB633A741EE}"/>
              </a:ext>
            </a:extLst>
          </p:cNvPr>
          <p:cNvSpPr txBox="1"/>
          <p:nvPr/>
        </p:nvSpPr>
        <p:spPr>
          <a:xfrm>
            <a:off x="725864" y="4611441"/>
            <a:ext cx="6094428" cy="369332"/>
          </a:xfrm>
          <a:prstGeom prst="rect">
            <a:avLst/>
          </a:prstGeom>
          <a:noFill/>
        </p:spPr>
        <p:txBody>
          <a:bodyPr wrap="square">
            <a:spAutoFit/>
          </a:bodyPr>
          <a:lstStyle/>
          <a:p>
            <a:r>
              <a:rPr lang="uk-UA" b="0" i="0" dirty="0">
                <a:solidFill>
                  <a:srgbClr val="000000"/>
                </a:solidFill>
                <a:effectLst/>
                <a:latin typeface="Times New Roman" panose="02020603050405020304" pitchFamily="18" charset="0"/>
                <a:cs typeface="Times New Roman" panose="02020603050405020304" pitchFamily="18" charset="0"/>
              </a:rPr>
              <a:t>Консольний висновок:</a:t>
            </a:r>
            <a:endParaRPr lang="uk-UA"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76E23F8F-5223-4398-B1F0-A27BADD17C53}"/>
              </a:ext>
            </a:extLst>
          </p:cNvPr>
          <p:cNvSpPr>
            <a:spLocks noChangeArrowheads="1"/>
          </p:cNvSpPr>
          <p:nvPr/>
        </p:nvSpPr>
        <p:spPr bwMode="auto">
          <a:xfrm>
            <a:off x="848412" y="5094626"/>
            <a:ext cx="302358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started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finished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endParaRPr kumimoji="0" lang="en-US"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started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finished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5023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F1A0A5A-1FF6-4246-989D-0B10F18B45E3}"/>
              </a:ext>
            </a:extLst>
          </p:cNvPr>
          <p:cNvSpPr>
            <a:spLocks noGrp="1" noChangeArrowheads="1"/>
          </p:cNvSpPr>
          <p:nvPr>
            <p:ph idx="1"/>
          </p:nvPr>
        </p:nvSpPr>
        <p:spPr bwMode="auto">
          <a:xfrm>
            <a:off x="708385" y="751344"/>
            <a:ext cx="1077523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Тут 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 конструктор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передається довільна назва потоку, а потім викликається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start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По суті, цей метод якраз і викликає перевизначений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Зауважте, що головний потік завершує роботу раніше, ніж породжений ним дочірній потік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Аналогічно до створення одного потоку ми можемо запускати відразу кілька потоків:</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3976D15-E471-411D-9B84-201D1A004B79}"/>
              </a:ext>
            </a:extLst>
          </p:cNvPr>
          <p:cNvSpPr>
            <a:spLocks noChangeArrowheads="1"/>
          </p:cNvSpPr>
          <p:nvPr/>
        </p:nvSpPr>
        <p:spPr bwMode="auto">
          <a:xfrm>
            <a:off x="708385" y="3429000"/>
            <a:ext cx="1203174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uk-UA" altLang="uk-UA"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i).</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8DEBED6-D409-4360-B5E7-A9ADA9A0B78D}"/>
              </a:ext>
            </a:extLst>
          </p:cNvPr>
          <p:cNvSpPr txBox="1"/>
          <p:nvPr/>
        </p:nvSpPr>
        <p:spPr>
          <a:xfrm>
            <a:off x="0" y="0"/>
            <a:ext cx="12192000" cy="707886"/>
          </a:xfrm>
          <a:prstGeom prst="rect">
            <a:avLst/>
          </a:prstGeom>
          <a:noFill/>
        </p:spPr>
        <p:txBody>
          <a:bodyPr wrap="square">
            <a:spAutoFit/>
          </a:bodyPr>
          <a:lstStyle/>
          <a:p>
            <a:pPr algn="ctr"/>
            <a:r>
              <a:rPr lang="uk-UA" sz="4000" i="0" dirty="0">
                <a:solidFill>
                  <a:srgbClr val="000000"/>
                </a:solidFill>
                <a:effectLst/>
                <a:latin typeface="Times New Roman" panose="02020603050405020304" pitchFamily="18" charset="0"/>
                <a:cs typeface="Times New Roman" panose="02020603050405020304" pitchFamily="18" charset="0"/>
              </a:rPr>
              <a:t>Спадкування від класу </a:t>
            </a:r>
            <a:r>
              <a:rPr lang="en-US" sz="4000" i="0" dirty="0">
                <a:solidFill>
                  <a:srgbClr val="000000"/>
                </a:solidFill>
                <a:effectLst/>
                <a:latin typeface="Times New Roman" panose="02020603050405020304" pitchFamily="18" charset="0"/>
                <a:cs typeface="Times New Roman" panose="02020603050405020304" pitchFamily="18" charset="0"/>
              </a:rPr>
              <a:t>Thread</a:t>
            </a:r>
          </a:p>
        </p:txBody>
      </p:sp>
      <p:sp>
        <p:nvSpPr>
          <p:cNvPr id="7" name="Rectangle 3">
            <a:extLst>
              <a:ext uri="{FF2B5EF4-FFF2-40B4-BE49-F238E27FC236}">
                <a16:creationId xmlns:a16="http://schemas.microsoft.com/office/drawing/2014/main" id="{C58AFC74-CAE5-446C-BAB9-1F688C923005}"/>
              </a:ext>
            </a:extLst>
          </p:cNvPr>
          <p:cNvSpPr>
            <a:spLocks noChangeArrowheads="1"/>
          </p:cNvSpPr>
          <p:nvPr/>
        </p:nvSpPr>
        <p:spPr bwMode="auto">
          <a:xfrm>
            <a:off x="10190376" y="4400583"/>
            <a:ext cx="1624163"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Main</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Main</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2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5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4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3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2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5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4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3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uk-UA" altLang="uk-UA" sz="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uk-UA" altLang="uk-UA"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54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9D3FE-620B-481A-8656-BE20A0DD9458}"/>
              </a:ext>
            </a:extLst>
          </p:cNvPr>
          <p:cNvSpPr>
            <a:spLocks noGrp="1"/>
          </p:cNvSpPr>
          <p:nvPr>
            <p:ph type="title"/>
          </p:nvPr>
        </p:nvSpPr>
        <p:spPr>
          <a:xfrm>
            <a:off x="0" y="0"/>
            <a:ext cx="12192000" cy="942680"/>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Очікування завершення потоку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D25E78-4225-4D06-9708-AB269C8665F4}"/>
              </a:ext>
            </a:extLst>
          </p:cNvPr>
          <p:cNvSpPr txBox="1"/>
          <p:nvPr/>
        </p:nvSpPr>
        <p:spPr>
          <a:xfrm>
            <a:off x="530258" y="843677"/>
            <a:ext cx="11140126" cy="1754326"/>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При запуску потоків у прикладах вище </a:t>
            </a:r>
            <a:r>
              <a:rPr lang="en-US" b="0" i="0" dirty="0">
                <a:solidFill>
                  <a:srgbClr val="000000"/>
                </a:solidFill>
                <a:effectLst/>
                <a:latin typeface="Times New Roman" panose="02020603050405020304" pitchFamily="18" charset="0"/>
                <a:cs typeface="Times New Roman" panose="02020603050405020304" pitchFamily="18" charset="0"/>
              </a:rPr>
              <a:t>Main thread </a:t>
            </a:r>
            <a:r>
              <a:rPr lang="uk-UA" b="0" i="0" dirty="0">
                <a:solidFill>
                  <a:srgbClr val="000000"/>
                </a:solidFill>
                <a:effectLst/>
                <a:latin typeface="Times New Roman" panose="02020603050405020304" pitchFamily="18" charset="0"/>
                <a:cs typeface="Times New Roman" panose="02020603050405020304" pitchFamily="18" charset="0"/>
              </a:rPr>
              <a:t>завершувався до дочірнього потоку. Як правило, найбільш поширеною ситуацією є випадок, коли </a:t>
            </a:r>
            <a:r>
              <a:rPr lang="en-US" b="0" i="0" dirty="0">
                <a:solidFill>
                  <a:srgbClr val="000000"/>
                </a:solidFill>
                <a:effectLst/>
                <a:latin typeface="Times New Roman" panose="02020603050405020304" pitchFamily="18" charset="0"/>
                <a:cs typeface="Times New Roman" panose="02020603050405020304" pitchFamily="18" charset="0"/>
              </a:rPr>
              <a:t>Main thread </a:t>
            </a:r>
            <a:r>
              <a:rPr lang="uk-UA" b="0" i="0" dirty="0">
                <a:solidFill>
                  <a:srgbClr val="000000"/>
                </a:solidFill>
                <a:effectLst/>
                <a:latin typeface="Times New Roman" panose="02020603050405020304" pitchFamily="18" charset="0"/>
                <a:cs typeface="Times New Roman" panose="02020603050405020304" pitchFamily="18" charset="0"/>
              </a:rPr>
              <a:t>завершується останнім. Для цього треба застосувати метод </a:t>
            </a:r>
            <a:r>
              <a:rPr lang="en-US" b="1" i="0" dirty="0">
                <a:solidFill>
                  <a:srgbClr val="000000"/>
                </a:solidFill>
                <a:effectLst/>
                <a:latin typeface="Times New Roman" panose="02020603050405020304" pitchFamily="18" charset="0"/>
                <a:cs typeface="Times New Roman" panose="02020603050405020304" pitchFamily="18" charset="0"/>
              </a:rPr>
              <a:t>join()</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У цьому випадку поточний потік буде очікувати завершення потоку, для якого викликаний метод </a:t>
            </a:r>
            <a:r>
              <a:rPr lang="en-US" b="0" i="0" dirty="0">
                <a:solidFill>
                  <a:srgbClr val="000000"/>
                </a:solidFill>
                <a:effectLst/>
                <a:latin typeface="Times New Roman" panose="02020603050405020304" pitchFamily="18" charset="0"/>
                <a:cs typeface="Times New Roman" panose="02020603050405020304" pitchFamily="18" charset="0"/>
              </a:rPr>
              <a:t>join:</a:t>
            </a:r>
          </a:p>
          <a:p>
            <a:br>
              <a:rPr lang="en-US"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497CD24-387C-4DA9-A9FA-2CA3A2432841}"/>
              </a:ext>
            </a:extLst>
          </p:cNvPr>
          <p:cNvSpPr>
            <a:spLocks noChangeArrowheads="1"/>
          </p:cNvSpPr>
          <p:nvPr/>
        </p:nvSpPr>
        <p:spPr bwMode="auto">
          <a:xfrm>
            <a:off x="530258" y="2069529"/>
            <a:ext cx="1114012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t.join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0935889-5F40-49C0-ADC4-B1DFEB4713BD}"/>
              </a:ext>
            </a:extLst>
          </p:cNvPr>
          <p:cNvSpPr txBox="1"/>
          <p:nvPr/>
        </p:nvSpPr>
        <p:spPr>
          <a:xfrm>
            <a:off x="530258" y="5118755"/>
            <a:ext cx="11140126"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join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()змушує викликав потік (у разі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очікувати завершення викликаного потоку, котрій і застосовується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join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разі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uk-UA" sz="2000" b="0" i="0" dirty="0">
                <a:solidFill>
                  <a:srgbClr val="000000"/>
                </a:solidFill>
                <a:effectLst/>
                <a:latin typeface="Times New Roman" panose="02020603050405020304" pitchFamily="18" charset="0"/>
                <a:cs typeface="Times New Roman" panose="02020603050405020304" pitchFamily="18" charset="0"/>
              </a:rPr>
              <a:t>Якщо у програмі використовується кілька дочірніх потоків, і треба, щоб </a:t>
            </a:r>
            <a:r>
              <a:rPr lang="en-US" sz="2000" b="0" i="0" dirty="0">
                <a:solidFill>
                  <a:srgbClr val="000000"/>
                </a:solidFill>
                <a:effectLst/>
                <a:latin typeface="Times New Roman" panose="02020603050405020304" pitchFamily="18" charset="0"/>
                <a:cs typeface="Times New Roman" panose="02020603050405020304" pitchFamily="18" charset="0"/>
              </a:rPr>
              <a:t>Main thread </a:t>
            </a:r>
            <a:r>
              <a:rPr lang="uk-UA" sz="2000" b="0" i="0" dirty="0">
                <a:solidFill>
                  <a:srgbClr val="000000"/>
                </a:solidFill>
                <a:effectLst/>
                <a:latin typeface="Times New Roman" panose="02020603050405020304" pitchFamily="18" charset="0"/>
                <a:cs typeface="Times New Roman" panose="02020603050405020304" pitchFamily="18" charset="0"/>
              </a:rPr>
              <a:t>завершувався після дочірніх, то для кожного дочірнього потоку треба викликати метод </a:t>
            </a:r>
            <a:r>
              <a:rPr lang="en-US" sz="2000" b="0" i="0" dirty="0">
                <a:solidFill>
                  <a:srgbClr val="000000"/>
                </a:solidFill>
                <a:effectLst/>
                <a:latin typeface="Times New Roman" panose="02020603050405020304" pitchFamily="18" charset="0"/>
                <a:cs typeface="Times New Roman" panose="02020603050405020304" pitchFamily="18" charset="0"/>
              </a:rPr>
              <a:t>join.</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4">
            <a:extLst>
              <a:ext uri="{FF2B5EF4-FFF2-40B4-BE49-F238E27FC236}">
                <a16:creationId xmlns:a16="http://schemas.microsoft.com/office/drawing/2014/main" id="{8E3390FB-8417-4ABF-B1EC-D2220D81210B}"/>
              </a:ext>
            </a:extLst>
          </p:cNvPr>
          <p:cNvSpPr>
            <a:spLocks noChangeArrowheads="1"/>
          </p:cNvSpPr>
          <p:nvPr/>
        </p:nvSpPr>
        <p:spPr bwMode="auto">
          <a:xfrm>
            <a:off x="9728463" y="4084726"/>
            <a:ext cx="1867050" cy="95410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Main</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started</a:t>
            </a:r>
            <a:r>
              <a:rPr kumimoji="0" lang="uk-UA" altLang="uk-UA" sz="1400" b="0" i="0" u="none" strike="noStrike" cap="none" normalizeH="0" baseline="0" dirty="0">
                <a:ln>
                  <a:noFill/>
                </a:ln>
                <a:solidFill>
                  <a:schemeClr val="bg1"/>
                </a:solidFill>
                <a:effectLst/>
                <a:latin typeface="var(--main-font-family)"/>
              </a:rPr>
              <a:t>... </a:t>
            </a:r>
            <a:endParaRPr kumimoji="0" lang="en-US" altLang="uk-UA" sz="14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JThread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started</a:t>
            </a:r>
            <a:r>
              <a:rPr kumimoji="0" lang="uk-UA" altLang="uk-UA" sz="1400" b="0" i="0" u="none" strike="noStrike" cap="none" normalizeH="0" baseline="0" dirty="0">
                <a:ln>
                  <a:noFill/>
                </a:ln>
                <a:solidFill>
                  <a:schemeClr val="bg1"/>
                </a:solidFill>
                <a:effectLst/>
                <a:latin typeface="var(--main-font-family)"/>
              </a:rPr>
              <a:t>... </a:t>
            </a:r>
            <a:endParaRPr kumimoji="0" lang="en-US" altLang="uk-UA" sz="14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JThread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finished</a:t>
            </a:r>
            <a:r>
              <a:rPr kumimoji="0" lang="uk-UA" altLang="uk-UA" sz="1400" b="0" i="0" u="none" strike="noStrike" cap="none" normalizeH="0" baseline="0" dirty="0">
                <a:ln>
                  <a:noFill/>
                </a:ln>
                <a:solidFill>
                  <a:schemeClr val="bg1"/>
                </a:solidFill>
                <a:effectLst/>
                <a:latin typeface="var(--main-font-family)"/>
              </a:rPr>
              <a:t>... </a:t>
            </a:r>
            <a:endParaRPr kumimoji="0" lang="en-US" altLang="uk-UA" sz="14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Main</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finished</a:t>
            </a:r>
            <a:r>
              <a:rPr kumimoji="0" lang="uk-UA" altLang="uk-UA" sz="1400" b="0" i="0" u="none" strike="noStrike" cap="none" normalizeH="0" baseline="0" dirty="0">
                <a:ln>
                  <a:noFill/>
                </a:ln>
                <a:solidFill>
                  <a:schemeClr val="bg1"/>
                </a:solidFill>
                <a:effectLst/>
                <a:latin typeface="var(--main-font-family)"/>
              </a:rPr>
              <a:t>...</a:t>
            </a:r>
            <a:r>
              <a:rPr kumimoji="0" lang="uk-UA" altLang="uk-UA" sz="900" b="0" i="0" u="none" strike="noStrike" cap="none" normalizeH="0" baseline="0" dirty="0">
                <a:ln>
                  <a:noFill/>
                </a:ln>
                <a:solidFill>
                  <a:schemeClr val="bg1"/>
                </a:solidFill>
                <a:effectLst/>
              </a:rPr>
              <a:t> </a:t>
            </a:r>
            <a:endParaRPr kumimoji="0" lang="uk-UA" altLang="uk-UA"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3559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799303F-C6B5-490F-8DF5-1322FCB60EB5}"/>
              </a:ext>
            </a:extLst>
          </p:cNvPr>
          <p:cNvSpPr>
            <a:spLocks noGrp="1"/>
          </p:cNvSpPr>
          <p:nvPr>
            <p:ph idx="1"/>
          </p:nvPr>
        </p:nvSpPr>
        <p:spPr>
          <a:xfrm>
            <a:off x="754144" y="848412"/>
            <a:ext cx="10599656" cy="5328551"/>
          </a:xfrm>
        </p:spPr>
        <p:txBody>
          <a:bodyPr>
            <a:normAutofit lnSpcReduction="10000"/>
          </a:bodyPr>
          <a:lstStyle/>
          <a:p>
            <a:pPr marL="0" indent="0">
              <a:buNone/>
            </a:pPr>
            <a:r>
              <a:rPr lang="uk-UA" b="0" i="0" dirty="0">
                <a:solidFill>
                  <a:srgbClr val="333333"/>
                </a:solidFill>
                <a:effectLst/>
                <a:latin typeface="Times New Roman" panose="02020603050405020304" pitchFamily="18" charset="0"/>
                <a:cs typeface="Times New Roman" panose="02020603050405020304" pitchFamily="18" charset="0"/>
              </a:rPr>
              <a:t>Найбільш очевидна сфера застосування </a:t>
            </a:r>
            <a:r>
              <a:rPr lang="uk-UA" b="0" i="0" dirty="0" err="1">
                <a:solidFill>
                  <a:srgbClr val="333333"/>
                </a:solidFill>
                <a:effectLst/>
                <a:latin typeface="Times New Roman" panose="02020603050405020304" pitchFamily="18" charset="0"/>
                <a:cs typeface="Times New Roman" panose="02020603050405020304" pitchFamily="18" charset="0"/>
              </a:rPr>
              <a:t>багатопоточності</a:t>
            </a:r>
            <a:r>
              <a:rPr lang="uk-UA" b="0" i="0" dirty="0">
                <a:solidFill>
                  <a:srgbClr val="333333"/>
                </a:solidFill>
                <a:effectLst/>
                <a:latin typeface="Times New Roman" panose="02020603050405020304" pitchFamily="18" charset="0"/>
                <a:cs typeface="Times New Roman" panose="02020603050405020304" pitchFamily="18" charset="0"/>
              </a:rPr>
              <a:t> - це програмування інтерфейсів. </a:t>
            </a:r>
            <a:r>
              <a:rPr lang="uk-UA" b="0" i="0" dirty="0" err="1">
                <a:solidFill>
                  <a:srgbClr val="333333"/>
                </a:solidFill>
                <a:effectLst/>
                <a:latin typeface="Times New Roman" panose="02020603050405020304" pitchFamily="18" charset="0"/>
                <a:cs typeface="Times New Roman" panose="02020603050405020304" pitchFamily="18" charset="0"/>
              </a:rPr>
              <a:t>Багатопотоковість</a:t>
            </a:r>
            <a:r>
              <a:rPr lang="uk-UA" b="0" i="0" dirty="0">
                <a:solidFill>
                  <a:srgbClr val="333333"/>
                </a:solidFill>
                <a:effectLst/>
                <a:latin typeface="Times New Roman" panose="02020603050405020304" pitchFamily="18" charset="0"/>
                <a:cs typeface="Times New Roman" panose="02020603050405020304" pitchFamily="18" charset="0"/>
              </a:rPr>
              <a:t> незамінна тоді, коли необхідно, щоб графічний інтерфейс продовжував відгукуватися на дії користувача під час виконання деякої обробки інформації. Наприклад, потік, що відповідає за інтерфейс, може чекати завершення іншого потоку, що завантажує файл з інтернету, і в цей час виводити анімацію або оновлювати прогрес-бар. Крім того він може зупинити потік </a:t>
            </a:r>
            <a:r>
              <a:rPr lang="uk-UA" b="0" i="0" dirty="0" err="1">
                <a:solidFill>
                  <a:srgbClr val="333333"/>
                </a:solidFill>
                <a:effectLst/>
                <a:latin typeface="Times New Roman" panose="02020603050405020304" pitchFamily="18" charset="0"/>
                <a:cs typeface="Times New Roman" panose="02020603050405020304" pitchFamily="18" charset="0"/>
              </a:rPr>
              <a:t>завантажуючий</a:t>
            </a:r>
            <a:r>
              <a:rPr lang="uk-UA" b="0" i="0" dirty="0">
                <a:solidFill>
                  <a:srgbClr val="333333"/>
                </a:solidFill>
                <a:effectLst/>
                <a:latin typeface="Times New Roman" panose="02020603050405020304" pitchFamily="18" charset="0"/>
                <a:cs typeface="Times New Roman" panose="02020603050405020304" pitchFamily="18" charset="0"/>
              </a:rPr>
              <a:t> файл, якщо була натиснута кнопка скасування.</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r>
              <a:rPr lang="uk-UA" b="0" i="0" dirty="0">
                <a:solidFill>
                  <a:srgbClr val="333333"/>
                </a:solidFill>
                <a:effectLst/>
                <a:latin typeface="Times New Roman" panose="02020603050405020304" pitchFamily="18" charset="0"/>
                <a:cs typeface="Times New Roman" panose="02020603050405020304" pitchFamily="18" charset="0"/>
              </a:rPr>
              <a:t>Ще одна популярна і, мабуть, одна з </a:t>
            </a:r>
            <a:r>
              <a:rPr lang="uk-UA" b="0" i="0" dirty="0" err="1">
                <a:solidFill>
                  <a:srgbClr val="333333"/>
                </a:solidFill>
                <a:effectLst/>
                <a:latin typeface="Times New Roman" panose="02020603050405020304" pitchFamily="18" charset="0"/>
                <a:cs typeface="Times New Roman" panose="02020603050405020304" pitchFamily="18" charset="0"/>
              </a:rPr>
              <a:t>найхардкорніших</a:t>
            </a:r>
            <a:r>
              <a:rPr lang="uk-UA" b="0" i="0" dirty="0">
                <a:solidFill>
                  <a:srgbClr val="333333"/>
                </a:solidFill>
                <a:effectLst/>
                <a:latin typeface="Times New Roman" panose="02020603050405020304" pitchFamily="18" charset="0"/>
                <a:cs typeface="Times New Roman" panose="02020603050405020304" pitchFamily="18" charset="0"/>
              </a:rPr>
              <a:t> областей застосування </a:t>
            </a:r>
            <a:r>
              <a:rPr lang="uk-UA" b="0" i="0" dirty="0" err="1">
                <a:solidFill>
                  <a:srgbClr val="333333"/>
                </a:solidFill>
                <a:effectLst/>
                <a:latin typeface="Times New Roman" panose="02020603050405020304" pitchFamily="18" charset="0"/>
                <a:cs typeface="Times New Roman" panose="02020603050405020304" pitchFamily="18" charset="0"/>
              </a:rPr>
              <a:t>багатопоточності</a:t>
            </a:r>
            <a:r>
              <a:rPr lang="uk-UA" b="0" i="0" dirty="0">
                <a:solidFill>
                  <a:srgbClr val="333333"/>
                </a:solidFill>
                <a:effectLst/>
                <a:latin typeface="Times New Roman" panose="02020603050405020304" pitchFamily="18" charset="0"/>
                <a:cs typeface="Times New Roman" panose="02020603050405020304" pitchFamily="18" charset="0"/>
              </a:rPr>
              <a:t> – ігри. В іграх різні потоки можуть відповідати за роботу з мережею, анімацію, розрахунок фізики тощо.</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48528A-35BC-4F3F-A26E-6B9493E5E2AF}"/>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endParaRPr lang="uk-U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48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920EEC-F56C-4C64-B540-48DEFE4E49FD}"/>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Реалізація інтерфейсу </a:t>
            </a:r>
            <a:r>
              <a:rPr lang="en-US" i="0" dirty="0">
                <a:solidFill>
                  <a:srgbClr val="000000"/>
                </a:solidFill>
                <a:effectLst/>
                <a:latin typeface="Times New Roman" panose="02020603050405020304" pitchFamily="18" charset="0"/>
                <a:cs typeface="Times New Roman" panose="02020603050405020304" pitchFamily="18" charset="0"/>
              </a:rPr>
              <a:t>Runnable</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EFE0E44-3158-419E-9AF0-9DA6101A8366}"/>
              </a:ext>
            </a:extLst>
          </p:cNvPr>
          <p:cNvSpPr>
            <a:spLocks noGrp="1"/>
          </p:cNvSpPr>
          <p:nvPr>
            <p:ph idx="1"/>
          </p:nvPr>
        </p:nvSpPr>
        <p:spPr>
          <a:xfrm>
            <a:off x="838200" y="857839"/>
            <a:ext cx="10515600" cy="873882"/>
          </a:xfrm>
        </p:spPr>
        <p:txBody>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Інший спосіб визначення потоку представляє реалізація інтерфейсу </a:t>
            </a:r>
            <a:r>
              <a:rPr lang="en-US" b="1" i="0" dirty="0">
                <a:solidFill>
                  <a:srgbClr val="000000"/>
                </a:solidFill>
                <a:effectLst/>
                <a:latin typeface="Times New Roman" panose="02020603050405020304" pitchFamily="18" charset="0"/>
                <a:cs typeface="Times New Roman" panose="02020603050405020304" pitchFamily="18" charset="0"/>
              </a:rPr>
              <a:t>Runnable</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Цей інтерфейс має один метод </a:t>
            </a:r>
            <a:r>
              <a:rPr lang="en-US" b="1" i="0" dirty="0">
                <a:solidFill>
                  <a:srgbClr val="000000"/>
                </a:solidFill>
                <a:effectLst/>
                <a:latin typeface="Times New Roman" panose="02020603050405020304" pitchFamily="18" charset="0"/>
                <a:cs typeface="Times New Roman" panose="02020603050405020304" pitchFamily="18" charset="0"/>
              </a:rPr>
              <a:t>run</a:t>
            </a:r>
            <a:r>
              <a:rPr lang="en-US" b="0" i="0" dirty="0">
                <a:solidFill>
                  <a:srgbClr val="000000"/>
                </a:solidFill>
                <a:effectLst/>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941C850-A89D-4BB2-B3C9-93BCC3186A65}"/>
              </a:ext>
            </a:extLst>
          </p:cNvPr>
          <p:cNvSpPr>
            <a:spLocks noChangeArrowheads="1"/>
          </p:cNvSpPr>
          <p:nvPr/>
        </p:nvSpPr>
        <p:spPr bwMode="auto">
          <a:xfrm>
            <a:off x="838200" y="1731721"/>
            <a:ext cx="1173008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interface</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9BBB47DA-692A-499F-96C9-3B57FF11AE4C}"/>
              </a:ext>
            </a:extLst>
          </p:cNvPr>
          <p:cNvSpPr>
            <a:spLocks noChangeArrowheads="1"/>
          </p:cNvSpPr>
          <p:nvPr/>
        </p:nvSpPr>
        <p:spPr bwMode="auto">
          <a:xfrm>
            <a:off x="838201" y="2962827"/>
            <a:ext cx="105155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()власне визначається весь код, який виконується при запуску потоку.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Після визначення об'єкта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він передається в один із конструкторів 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Таблица 5">
            <a:extLst>
              <a:ext uri="{FF2B5EF4-FFF2-40B4-BE49-F238E27FC236}">
                <a16:creationId xmlns:a16="http://schemas.microsoft.com/office/drawing/2014/main" id="{6C2E7388-22D8-471F-8A72-2E41741B23A0}"/>
              </a:ext>
            </a:extLst>
          </p:cNvPr>
          <p:cNvGraphicFramePr>
            <a:graphicFrameLocks noGrp="1"/>
          </p:cNvGraphicFramePr>
          <p:nvPr>
            <p:extLst>
              <p:ext uri="{D42A27DB-BD31-4B8C-83A1-F6EECF244321}">
                <p14:modId xmlns:p14="http://schemas.microsoft.com/office/powerpoint/2010/main" val="1697404026"/>
              </p:ext>
            </p:extLst>
          </p:nvPr>
        </p:nvGraphicFramePr>
        <p:xfrm>
          <a:off x="989029" y="4616386"/>
          <a:ext cx="7524278" cy="304800"/>
        </p:xfrm>
        <a:graphic>
          <a:graphicData uri="http://schemas.openxmlformats.org/drawingml/2006/table">
            <a:tbl>
              <a:tblPr/>
              <a:tblGrid>
                <a:gridCol w="7524278">
                  <a:extLst>
                    <a:ext uri="{9D8B030D-6E8A-4147-A177-3AD203B41FA5}">
                      <a16:colId xmlns:a16="http://schemas.microsoft.com/office/drawing/2014/main" val="3500395363"/>
                    </a:ext>
                  </a:extLst>
                </a:gridCol>
              </a:tblGrid>
              <a:tr h="0">
                <a:tc>
                  <a:txBody>
                    <a:bodyPr/>
                    <a:lstStyle/>
                    <a:p>
                      <a:pPr algn="l" fontAlgn="base"/>
                      <a:r>
                        <a:rPr lang="en-US" sz="2000" b="0" i="0" dirty="0">
                          <a:effectLst/>
                          <a:latin typeface="Courier New" panose="02070309020205020404" pitchFamily="49" charset="0"/>
                          <a:cs typeface="Courier New" panose="02070309020205020404" pitchFamily="49" charset="0"/>
                        </a:rPr>
                        <a:t>Thread(Runnable </a:t>
                      </a:r>
                      <a:r>
                        <a:rPr lang="en-US" sz="2000" b="0" i="0" dirty="0" err="1">
                          <a:effectLst/>
                          <a:latin typeface="Courier New" panose="02070309020205020404" pitchFamily="49" charset="0"/>
                          <a:cs typeface="Courier New" panose="02070309020205020404" pitchFamily="49" charset="0"/>
                        </a:rPr>
                        <a:t>runnable</a:t>
                      </a:r>
                      <a:r>
                        <a:rPr lang="en-US" sz="2000" b="0" i="0" dirty="0">
                          <a:effectLst/>
                          <a:latin typeface="Courier New" panose="02070309020205020404" pitchFamily="49" charset="0"/>
                          <a:cs typeface="Courier New" panose="02070309020205020404" pitchFamily="49" charset="0"/>
                        </a:rPr>
                        <a:t>, String </a:t>
                      </a:r>
                      <a:r>
                        <a:rPr lang="en-US" sz="2000" b="0" i="0" dirty="0" err="1">
                          <a:effectLst/>
                          <a:latin typeface="Courier New" panose="02070309020205020404" pitchFamily="49" charset="0"/>
                          <a:cs typeface="Courier New" panose="02070309020205020404" pitchFamily="49" charset="0"/>
                        </a:rPr>
                        <a:t>threadName</a:t>
                      </a:r>
                      <a:r>
                        <a:rPr lang="en-US" sz="2000" b="0" i="0" dirty="0">
                          <a:effectLst/>
                          <a:latin typeface="Courier New" panose="02070309020205020404" pitchFamily="49" charset="0"/>
                          <a:cs typeface="Courier New" panose="020703090202050204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1347562981"/>
                  </a:ext>
                </a:extLst>
              </a:tr>
            </a:tbl>
          </a:graphicData>
        </a:graphic>
      </p:graphicFrame>
    </p:spTree>
    <p:extLst>
      <p:ext uri="{BB962C8B-B14F-4D97-AF65-F5344CB8AC3E}">
        <p14:creationId xmlns:p14="http://schemas.microsoft.com/office/powerpoint/2010/main" val="290401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603CC7C-A7CA-4347-AE0D-F6CEA66022F9}"/>
              </a:ext>
            </a:extLst>
          </p:cNvPr>
          <p:cNvSpPr>
            <a:spLocks noChangeArrowheads="1"/>
          </p:cNvSpPr>
          <p:nvPr/>
        </p:nvSpPr>
        <p:spPr bwMode="auto">
          <a:xfrm>
            <a:off x="419100" y="2310805"/>
            <a:ext cx="113538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class MyThread implements Runnable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void run(){</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500</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System.out.println("Thread has been 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finished...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class Program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static void main(String[] args)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started...");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 myThread = new Thread(new MyThread(),"MyThread");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myThread.start();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finished...");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25518442-82C7-4411-B0CE-1B73C91A9BD8}"/>
              </a:ext>
            </a:extLst>
          </p:cNvPr>
          <p:cNvSpPr>
            <a:spLocks noChangeArrowheads="1"/>
          </p:cNvSpPr>
          <p:nvPr/>
        </p:nvSpPr>
        <p:spPr bwMode="auto">
          <a:xfrm>
            <a:off x="222649" y="764087"/>
            <a:ext cx="117467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Реалізація інтерфейсу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багато в чому аналогічна до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перевизначення</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класу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Також у методі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en-US"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визначається найпростіший код, який присипляє потік на 500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мілісекунд</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У методі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викликається конструктор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передається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щоб запустити потік, викликається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start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результаті консоль виведе щось на кшталт наступного:</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B9F0F4D4-A1CD-45DE-9F12-E7DFAE1B0FF3}"/>
              </a:ext>
            </a:extLst>
          </p:cNvPr>
          <p:cNvSpPr>
            <a:spLocks noChangeArrowheads="1"/>
          </p:cNvSpPr>
          <p:nvPr/>
        </p:nvSpPr>
        <p:spPr bwMode="auto">
          <a:xfrm>
            <a:off x="10137965" y="5555304"/>
            <a:ext cx="1634935"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endParaRPr kumimoji="0" lang="en-US" altLang="uk-UA" sz="12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 </a:t>
            </a:r>
            <a:endParaRPr kumimoji="0" lang="en-US" altLang="uk-UA" sz="12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MyThread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endParaRPr kumimoji="0" lang="en-US" altLang="uk-UA" sz="12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MyThread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a:t>
            </a:r>
            <a:r>
              <a:rPr kumimoji="0" lang="uk-UA" altLang="uk-UA" sz="800" b="0" i="0" u="none" strike="noStrike" cap="none" normalizeH="0" baseline="0" dirty="0">
                <a:ln>
                  <a:noFill/>
                </a:ln>
                <a:solidFill>
                  <a:schemeClr val="bg1"/>
                </a:solidFill>
                <a:effectLst/>
              </a:rPr>
              <a:t> </a:t>
            </a:r>
            <a:endParaRPr kumimoji="0" lang="uk-UA" altLang="uk-UA" sz="1800" b="0" i="0" u="none" strike="noStrike" cap="none" normalizeH="0" baseline="0" dirty="0">
              <a:ln>
                <a:noFill/>
              </a:ln>
              <a:solidFill>
                <a:schemeClr val="bg1"/>
              </a:solidFill>
              <a:effectLst/>
              <a:latin typeface="Arial" panose="020B0604020202020204" pitchFamily="34" charset="0"/>
            </a:endParaRPr>
          </a:p>
        </p:txBody>
      </p:sp>
      <p:sp>
        <p:nvSpPr>
          <p:cNvPr id="7" name="Заголовок 1">
            <a:extLst>
              <a:ext uri="{FF2B5EF4-FFF2-40B4-BE49-F238E27FC236}">
                <a16:creationId xmlns:a16="http://schemas.microsoft.com/office/drawing/2014/main" id="{7278CDEC-C7BD-4EDA-8F55-E0D678F107E3}"/>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Реалізація інтерфейсу </a:t>
            </a:r>
            <a:r>
              <a:rPr lang="en-US" i="0" dirty="0">
                <a:solidFill>
                  <a:srgbClr val="000000"/>
                </a:solidFill>
                <a:effectLst/>
                <a:latin typeface="Times New Roman" panose="02020603050405020304" pitchFamily="18" charset="0"/>
                <a:cs typeface="Times New Roman" panose="02020603050405020304" pitchFamily="18" charset="0"/>
              </a:rPr>
              <a:t>Runnable</a:t>
            </a:r>
            <a:r>
              <a:rPr lang="uk-UA" i="0" dirty="0">
                <a:solidFill>
                  <a:srgbClr val="000000"/>
                </a:solidFill>
                <a:effectLst/>
                <a:latin typeface="Times New Roman" panose="02020603050405020304" pitchFamily="18" charset="0"/>
                <a:cs typeface="Times New Roman" panose="02020603050405020304" pitchFamily="18" charset="0"/>
              </a:rPr>
              <a:t>с</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2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C22A0E-D4F3-4E8E-8578-3B62E39A779B}"/>
              </a:ext>
            </a:extLst>
          </p:cNvPr>
          <p:cNvSpPr>
            <a:spLocks noGrp="1"/>
          </p:cNvSpPr>
          <p:nvPr>
            <p:ph idx="1"/>
          </p:nvPr>
        </p:nvSpPr>
        <p:spPr>
          <a:xfrm>
            <a:off x="715650" y="681037"/>
            <a:ext cx="10775623" cy="4351338"/>
          </a:xfrm>
        </p:spPr>
        <p:txBody>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Оскільки </a:t>
            </a:r>
            <a:r>
              <a:rPr lang="en-US" b="0" i="0" dirty="0">
                <a:solidFill>
                  <a:srgbClr val="000000"/>
                </a:solidFill>
                <a:effectLst/>
                <a:latin typeface="Times New Roman" panose="02020603050405020304" pitchFamily="18" charset="0"/>
                <a:cs typeface="Times New Roman" panose="02020603050405020304" pitchFamily="18" charset="0"/>
              </a:rPr>
              <a:t>Runnable </a:t>
            </a:r>
            <a:r>
              <a:rPr lang="uk-UA" b="0" i="0" dirty="0">
                <a:solidFill>
                  <a:srgbClr val="000000"/>
                </a:solidFill>
                <a:effectLst/>
                <a:latin typeface="Times New Roman" panose="02020603050405020304" pitchFamily="18" charset="0"/>
                <a:cs typeface="Times New Roman" panose="02020603050405020304" pitchFamily="18" charset="0"/>
              </a:rPr>
              <a:t>фактично представляє функціональний інтерфейс, який визначає один метод, то об'єкт цього інтерфейсу ми можемо уявити як лямбда-вира</a:t>
            </a:r>
            <a:r>
              <a:rPr lang="uk-UA" dirty="0">
                <a:solidFill>
                  <a:srgbClr val="000000"/>
                </a:solidFill>
                <a:latin typeface="Times New Roman" panose="02020603050405020304" pitchFamily="18" charset="0"/>
                <a:cs typeface="Times New Roman" panose="02020603050405020304" pitchFamily="18" charset="0"/>
              </a:rPr>
              <a:t>зи</a:t>
            </a:r>
            <a:r>
              <a:rPr lang="uk-UA"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0F66CF30-DC4F-41D8-B029-ACA8B8E2EA43}"/>
              </a:ext>
            </a:extLst>
          </p:cNvPr>
          <p:cNvSpPr>
            <a:spLocks noChangeArrowheads="1"/>
          </p:cNvSpPr>
          <p:nvPr/>
        </p:nvSpPr>
        <p:spPr bwMode="auto">
          <a:xfrm>
            <a:off x="715650" y="2035987"/>
            <a:ext cx="11202186" cy="336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 = ()-&gt;{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500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myThread.start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B6DB8431-C360-40BD-8E95-BEB438C4DA78}"/>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Реалізація інтерфейсу </a:t>
            </a:r>
            <a:r>
              <a:rPr lang="en-US" dirty="0">
                <a:solidFill>
                  <a:srgbClr val="000000"/>
                </a:solidFill>
                <a:latin typeface="Times New Roman" panose="02020603050405020304" pitchFamily="18" charset="0"/>
                <a:cs typeface="Times New Roman" panose="02020603050405020304" pitchFamily="18" charset="0"/>
              </a:rPr>
              <a:t>Runnable</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38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B89F8A-EEC8-4F12-944F-ACF58F17EEFD}"/>
              </a:ext>
            </a:extLst>
          </p:cNvPr>
          <p:cNvSpPr>
            <a:spLocks noGrp="1"/>
          </p:cNvSpPr>
          <p:nvPr>
            <p:ph type="title"/>
          </p:nvPr>
        </p:nvSpPr>
        <p:spPr>
          <a:xfrm>
            <a:off x="0" y="1"/>
            <a:ext cx="12192000" cy="697583"/>
          </a:xfrm>
        </p:spPr>
        <p:txBody>
          <a:bodyPr>
            <a:normAutofit/>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Синхронізація потоків. Оператор </a:t>
            </a:r>
            <a:r>
              <a:rPr lang="en-US" i="0" dirty="0">
                <a:solidFill>
                  <a:srgbClr val="000000"/>
                </a:solidFill>
                <a:effectLst/>
                <a:latin typeface="Times New Roman" panose="02020603050405020304" pitchFamily="18" charset="0"/>
                <a:cs typeface="Times New Roman" panose="02020603050405020304" pitchFamily="18" charset="0"/>
              </a:rPr>
              <a:t>synchronized</a:t>
            </a:r>
          </a:p>
        </p:txBody>
      </p:sp>
      <p:sp>
        <p:nvSpPr>
          <p:cNvPr id="5" name="TextBox 4">
            <a:extLst>
              <a:ext uri="{FF2B5EF4-FFF2-40B4-BE49-F238E27FC236}">
                <a16:creationId xmlns:a16="http://schemas.microsoft.com/office/drawing/2014/main" id="{6420AAAE-BB85-438C-9E14-05FB5BE48792}"/>
              </a:ext>
            </a:extLst>
          </p:cNvPr>
          <p:cNvSpPr txBox="1"/>
          <p:nvPr/>
        </p:nvSpPr>
        <p:spPr>
          <a:xfrm>
            <a:off x="461914" y="697584"/>
            <a:ext cx="4506011" cy="4524315"/>
          </a:xfrm>
          <a:prstGeom prst="rect">
            <a:avLst/>
          </a:prstGeom>
          <a:noFill/>
        </p:spPr>
        <p:txBody>
          <a:bodyPr wrap="square">
            <a:spAutoFit/>
          </a:bodyPr>
          <a:lstStyle/>
          <a:p>
            <a:r>
              <a:rPr lang="ru-RU" sz="2400" b="0" i="0" dirty="0" err="1">
                <a:solidFill>
                  <a:srgbClr val="000000"/>
                </a:solidFill>
                <a:effectLst/>
                <a:latin typeface="Times New Roman" panose="02020603050405020304" pitchFamily="18" charset="0"/>
                <a:cs typeface="Times New Roman" panose="02020603050405020304" pitchFamily="18" charset="0"/>
              </a:rPr>
              <a:t>Під</a:t>
            </a:r>
            <a:r>
              <a:rPr lang="ru-RU" sz="2400" b="0" i="0" dirty="0">
                <a:solidFill>
                  <a:srgbClr val="000000"/>
                </a:solidFill>
                <a:effectLst/>
                <a:latin typeface="Times New Roman" panose="02020603050405020304" pitchFamily="18" charset="0"/>
                <a:cs typeface="Times New Roman" panose="02020603050405020304" pitchFamily="18" charset="0"/>
              </a:rPr>
              <a:t> час </a:t>
            </a:r>
            <a:r>
              <a:rPr lang="ru-RU" sz="2400" b="0" i="0" dirty="0" err="1">
                <a:solidFill>
                  <a:srgbClr val="000000"/>
                </a:solidFill>
                <a:effectLst/>
                <a:latin typeface="Times New Roman" panose="02020603050405020304" pitchFamily="18" charset="0"/>
                <a:cs typeface="Times New Roman" panose="02020603050405020304" pitchFamily="18" charset="0"/>
              </a:rPr>
              <a:t>роботи</a:t>
            </a:r>
            <a:r>
              <a:rPr lang="ru-RU" sz="2400" b="0" i="0" dirty="0">
                <a:solidFill>
                  <a:srgbClr val="000000"/>
                </a:solidFill>
                <a:effectLst/>
                <a:latin typeface="Times New Roman" panose="02020603050405020304" pitchFamily="18" charset="0"/>
                <a:cs typeface="Times New Roman" panose="02020603050405020304" pitchFamily="18" charset="0"/>
              </a:rPr>
              <a:t> потоки </a:t>
            </a:r>
            <a:r>
              <a:rPr lang="ru-RU" sz="2400" b="0" i="0" dirty="0" err="1">
                <a:solidFill>
                  <a:srgbClr val="000000"/>
                </a:solidFill>
                <a:effectLst/>
                <a:latin typeface="Times New Roman" panose="02020603050405020304" pitchFamily="18" charset="0"/>
                <a:cs typeface="Times New Roman" panose="02020603050405020304" pitchFamily="18" charset="0"/>
              </a:rPr>
              <a:t>нерідко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звертаються</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якихось</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загальних</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ресурсів</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які</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визначені</a:t>
            </a:r>
            <a:r>
              <a:rPr lang="ru-RU" sz="2400" b="0" i="0" dirty="0">
                <a:solidFill>
                  <a:srgbClr val="000000"/>
                </a:solidFill>
                <a:effectLst/>
                <a:latin typeface="Times New Roman" panose="02020603050405020304" pitchFamily="18" charset="0"/>
                <a:cs typeface="Times New Roman" panose="02020603050405020304" pitchFamily="18" charset="0"/>
              </a:rPr>
              <a:t> поза потоком, </a:t>
            </a:r>
            <a:r>
              <a:rPr lang="ru-RU" sz="2400" b="0" i="0" dirty="0" err="1">
                <a:solidFill>
                  <a:srgbClr val="000000"/>
                </a:solidFill>
                <a:effectLst/>
                <a:latin typeface="Times New Roman" panose="02020603050405020304" pitchFamily="18" charset="0"/>
                <a:cs typeface="Times New Roman" panose="02020603050405020304" pitchFamily="18" charset="0"/>
              </a:rPr>
              <a:t>наприклад</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звернення</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якогось</a:t>
            </a:r>
            <a:r>
              <a:rPr lang="ru-RU" sz="2400" b="0" i="0" dirty="0">
                <a:solidFill>
                  <a:srgbClr val="000000"/>
                </a:solidFill>
                <a:effectLst/>
                <a:latin typeface="Times New Roman" panose="02020603050405020304" pitchFamily="18" charset="0"/>
                <a:cs typeface="Times New Roman" panose="02020603050405020304" pitchFamily="18" charset="0"/>
              </a:rPr>
              <a:t> файлу. </a:t>
            </a:r>
            <a:r>
              <a:rPr lang="ru-RU" sz="2400" b="0" i="0" dirty="0" err="1">
                <a:solidFill>
                  <a:srgbClr val="000000"/>
                </a:solidFill>
                <a:effectLst/>
                <a:latin typeface="Times New Roman" panose="02020603050405020304" pitchFamily="18" charset="0"/>
                <a:cs typeface="Times New Roman" panose="02020603050405020304" pitchFamily="18" charset="0"/>
              </a:rPr>
              <a:t>Якщо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одночасно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кілька</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потоків</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звернуться</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загального</a:t>
            </a:r>
            <a:r>
              <a:rPr lang="ru-RU" sz="2400" b="0" i="0" dirty="0">
                <a:solidFill>
                  <a:srgbClr val="000000"/>
                </a:solidFill>
                <a:effectLst/>
                <a:latin typeface="Times New Roman" panose="02020603050405020304" pitchFamily="18" charset="0"/>
                <a:cs typeface="Times New Roman" panose="02020603050405020304" pitchFamily="18" charset="0"/>
              </a:rPr>
              <a:t> ресурсу, </a:t>
            </a:r>
            <a:r>
              <a:rPr lang="ru-RU" sz="2400" b="0" i="0" dirty="0" err="1">
                <a:solidFill>
                  <a:srgbClr val="000000"/>
                </a:solidFill>
                <a:effectLst/>
                <a:latin typeface="Times New Roman" panose="02020603050405020304" pitchFamily="18" charset="0"/>
                <a:cs typeface="Times New Roman" panose="02020603050405020304" pitchFamily="18" charset="0"/>
              </a:rPr>
              <a:t>результати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виконання</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програми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можуть</a:t>
            </a:r>
            <a:r>
              <a:rPr lang="ru-RU" sz="2400" b="0" i="0" dirty="0">
                <a:solidFill>
                  <a:srgbClr val="000000"/>
                </a:solidFill>
                <a:effectLst/>
                <a:latin typeface="Times New Roman" panose="02020603050405020304" pitchFamily="18" charset="0"/>
                <a:cs typeface="Times New Roman" panose="02020603050405020304" pitchFamily="18" charset="0"/>
              </a:rPr>
              <a:t> бути </a:t>
            </a:r>
            <a:r>
              <a:rPr lang="ru-RU" sz="2400" b="0" i="0" dirty="0" err="1">
                <a:solidFill>
                  <a:srgbClr val="000000"/>
                </a:solidFill>
                <a:effectLst/>
                <a:latin typeface="Times New Roman" panose="02020603050405020304" pitchFamily="18" charset="0"/>
                <a:cs typeface="Times New Roman" panose="02020603050405020304" pitchFamily="18" charset="0"/>
              </a:rPr>
              <a:t>несподіваними</a:t>
            </a:r>
            <a:r>
              <a:rPr lang="ru-RU" sz="2400" b="0" i="0" dirty="0">
                <a:solidFill>
                  <a:srgbClr val="000000"/>
                </a:solidFill>
                <a:effectLst/>
                <a:latin typeface="Times New Roman" panose="02020603050405020304" pitchFamily="18" charset="0"/>
                <a:cs typeface="Times New Roman" panose="02020603050405020304" pitchFamily="18" charset="0"/>
              </a:rPr>
              <a:t> і </a:t>
            </a:r>
            <a:r>
              <a:rPr lang="ru-RU" sz="2400" b="0" i="0" dirty="0" err="1">
                <a:solidFill>
                  <a:srgbClr val="000000"/>
                </a:solidFill>
                <a:effectLst/>
                <a:latin typeface="Times New Roman" panose="02020603050405020304" pitchFamily="18" charset="0"/>
                <a:cs typeface="Times New Roman" panose="02020603050405020304" pitchFamily="18" charset="0"/>
              </a:rPr>
              <a:t>навіть</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непередбачуваними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Наприклад</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визначимо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наступний</a:t>
            </a:r>
            <a:r>
              <a:rPr lang="ru-RU" sz="2400" b="0" i="0" dirty="0">
                <a:solidFill>
                  <a:srgbClr val="000000"/>
                </a:solidFill>
                <a:effectLst/>
                <a:latin typeface="Times New Roman" panose="02020603050405020304" pitchFamily="18" charset="0"/>
                <a:cs typeface="Times New Roman" panose="02020603050405020304" pitchFamily="18" charset="0"/>
              </a:rPr>
              <a:t> код:</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31A6436C-42E2-4AA7-A98C-9EFBF69710B3}"/>
              </a:ext>
            </a:extLst>
          </p:cNvPr>
          <p:cNvSpPr>
            <a:spLocks noChangeArrowheads="1"/>
          </p:cNvSpPr>
          <p:nvPr/>
        </p:nvSpPr>
        <p:spPr bwMode="auto">
          <a:xfrm>
            <a:off x="5151550" y="904470"/>
            <a:ext cx="6344633"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0437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D07848-5FA4-42EB-8915-8FE40B743C23}"/>
              </a:ext>
            </a:extLst>
          </p:cNvPr>
          <p:cNvSpPr>
            <a:spLocks noGrp="1" noChangeArrowheads="1"/>
          </p:cNvSpPr>
          <p:nvPr>
            <p:ph idx="1"/>
          </p:nvPr>
        </p:nvSpPr>
        <p:spPr bwMode="auto">
          <a:xfrm>
            <a:off x="838199" y="745346"/>
            <a:ext cx="917156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Тут визначено клас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CommonResource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що представляє загальний ресурс у якому визначено одне ціле поле x.</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Цей ресурс використовується класом потоку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CountThread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Цей клас просто збільшує у циклі значення x на одиницю. Причому при вході в потік значення x = 1:ф</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2A4803A-65B1-4F83-A6BB-4111BA69CB79}"/>
              </a:ext>
            </a:extLst>
          </p:cNvPr>
          <p:cNvSpPr>
            <a:spLocks noChangeArrowheads="1"/>
          </p:cNvSpPr>
          <p:nvPr/>
        </p:nvSpPr>
        <p:spPr bwMode="auto">
          <a:xfrm>
            <a:off x="935475" y="2992115"/>
            <a:ext cx="13545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uk-UA" altLang="uk-UA" sz="4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Заголовок 1">
            <a:extLst>
              <a:ext uri="{FF2B5EF4-FFF2-40B4-BE49-F238E27FC236}">
                <a16:creationId xmlns:a16="http://schemas.microsoft.com/office/drawing/2014/main" id="{05AFFE28-F17B-44EC-B17C-6243DEB4CEA3}"/>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8" name="TextBox 7">
            <a:extLst>
              <a:ext uri="{FF2B5EF4-FFF2-40B4-BE49-F238E27FC236}">
                <a16:creationId xmlns:a16="http://schemas.microsoft.com/office/drawing/2014/main" id="{B7F172CC-25EB-4827-87B7-E244F1976C18}"/>
              </a:ext>
            </a:extLst>
          </p:cNvPr>
          <p:cNvSpPr txBox="1"/>
          <p:nvPr/>
        </p:nvSpPr>
        <p:spPr>
          <a:xfrm>
            <a:off x="838199" y="3311241"/>
            <a:ext cx="9171563" cy="3108543"/>
          </a:xfrm>
          <a:prstGeom prst="rect">
            <a:avLst/>
          </a:prstGeom>
          <a:noFill/>
        </p:spPr>
        <p:txBody>
          <a:bodyPr wrap="square">
            <a:spAutoFit/>
          </a:bodyPr>
          <a:lstStyle/>
          <a:p>
            <a:pPr algn="just"/>
            <a:r>
              <a:rPr lang="uk-UA" sz="2800" b="0" i="0" dirty="0">
                <a:solidFill>
                  <a:srgbClr val="000000"/>
                </a:solidFill>
                <a:effectLst/>
                <a:latin typeface="Times New Roman" panose="02020603050405020304" pitchFamily="18" charset="0"/>
                <a:cs typeface="Times New Roman" panose="02020603050405020304" pitchFamily="18" charset="0"/>
              </a:rPr>
              <a:t>Тобто в результаті ми очікуємо, що після виконання циклу </a:t>
            </a:r>
            <a:r>
              <a:rPr lang="en-US" sz="2800" b="0" i="0" dirty="0" err="1">
                <a:solidFill>
                  <a:srgbClr val="000000"/>
                </a:solidFill>
                <a:effectLst/>
                <a:latin typeface="Times New Roman" panose="02020603050405020304" pitchFamily="18" charset="0"/>
                <a:cs typeface="Times New Roman" panose="02020603050405020304" pitchFamily="18" charset="0"/>
              </a:rPr>
              <a:t>res.x</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uk-UA" sz="2800" b="0" i="0" dirty="0">
                <a:solidFill>
                  <a:srgbClr val="000000"/>
                </a:solidFill>
                <a:effectLst/>
                <a:latin typeface="Times New Roman" panose="02020603050405020304" pitchFamily="18" charset="0"/>
                <a:cs typeface="Times New Roman" panose="02020603050405020304" pitchFamily="18" charset="0"/>
              </a:rPr>
              <a:t>дорівнюватиме 4.</a:t>
            </a:r>
          </a:p>
          <a:p>
            <a:pPr algn="just"/>
            <a:r>
              <a:rPr lang="uk-UA" sz="2800" b="0" i="0" dirty="0">
                <a:solidFill>
                  <a:srgbClr val="000000"/>
                </a:solidFill>
                <a:effectLst/>
                <a:latin typeface="Times New Roman" panose="02020603050405020304" pitchFamily="18" charset="0"/>
                <a:cs typeface="Times New Roman" panose="02020603050405020304" pitchFamily="18" charset="0"/>
              </a:rPr>
              <a:t>У головному класі програми запускається п'ять потоків. Тобто, ми очікуємо, що кожен потік буде збільшувати </a:t>
            </a:r>
            <a:r>
              <a:rPr lang="en-US" sz="2800" b="0" i="0" dirty="0" err="1">
                <a:solidFill>
                  <a:srgbClr val="000000"/>
                </a:solidFill>
                <a:effectLst/>
                <a:latin typeface="Times New Roman" panose="02020603050405020304" pitchFamily="18" charset="0"/>
                <a:cs typeface="Times New Roman" panose="02020603050405020304" pitchFamily="18" charset="0"/>
              </a:rPr>
              <a:t>res.x</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uk-UA" sz="2800" b="0" i="0" dirty="0">
                <a:solidFill>
                  <a:srgbClr val="000000"/>
                </a:solidFill>
                <a:effectLst/>
                <a:latin typeface="Times New Roman" panose="02020603050405020304" pitchFamily="18" charset="0"/>
                <a:cs typeface="Times New Roman" panose="02020603050405020304" pitchFamily="18" charset="0"/>
              </a:rPr>
              <a:t>з 1 до 4 і так п'ять разів. Але якщо ми подивимося на результат роботи програми, то він буде іншим:</a:t>
            </a:r>
          </a:p>
        </p:txBody>
      </p:sp>
      <p:sp>
        <p:nvSpPr>
          <p:cNvPr id="9" name="Rectangle 3">
            <a:extLst>
              <a:ext uri="{FF2B5EF4-FFF2-40B4-BE49-F238E27FC236}">
                <a16:creationId xmlns:a16="http://schemas.microsoft.com/office/drawing/2014/main" id="{BE27BA51-F847-43F5-9CC7-1EFEDC008AC9}"/>
              </a:ext>
            </a:extLst>
          </p:cNvPr>
          <p:cNvSpPr>
            <a:spLocks noChangeArrowheads="1"/>
          </p:cNvSpPr>
          <p:nvPr/>
        </p:nvSpPr>
        <p:spPr bwMode="auto">
          <a:xfrm>
            <a:off x="10872162" y="2851940"/>
            <a:ext cx="963277"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5 6</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2 16</a:t>
            </a:r>
            <a:r>
              <a:rPr kumimoji="0" lang="uk-UA" altLang="uk-UA" sz="800" b="0" i="0" u="none" strike="noStrike" cap="none" normalizeH="0" baseline="0" dirty="0">
                <a:ln>
                  <a:noFill/>
                </a:ln>
                <a:solidFill>
                  <a:schemeClr val="bg1"/>
                </a:solidFill>
                <a:effectLst/>
              </a:rPr>
              <a:t> </a:t>
            </a:r>
            <a:endParaRPr kumimoji="0" lang="uk-UA" altLang="uk-UA"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97388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D4227E2-B2B4-47C3-9994-64AB2353D86D}"/>
              </a:ext>
            </a:extLst>
          </p:cNvPr>
          <p:cNvSpPr>
            <a:spLocks noGrp="1"/>
          </p:cNvSpPr>
          <p:nvPr>
            <p:ph idx="1"/>
          </p:nvPr>
        </p:nvSpPr>
        <p:spPr>
          <a:xfrm>
            <a:off x="564204" y="697584"/>
            <a:ext cx="11089532" cy="5479379"/>
          </a:xfrm>
        </p:spPr>
        <p:txBody>
          <a:bodyPr/>
          <a:lstStyle/>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Тобто, поки один потік не закінчив роботу з полем </a:t>
            </a:r>
            <a:r>
              <a:rPr lang="en-US" b="0" i="0" dirty="0" err="1">
                <a:solidFill>
                  <a:srgbClr val="000000"/>
                </a:solidFill>
                <a:effectLst/>
                <a:latin typeface="Times New Roman" panose="02020603050405020304" pitchFamily="18" charset="0"/>
                <a:cs typeface="Times New Roman" panose="02020603050405020304" pitchFamily="18" charset="0"/>
              </a:rPr>
              <a:t>res.x</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з ним починає працювати інший потік.</a:t>
            </a:r>
          </a:p>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Щоб уникнути подібної ситуації, треба синхронізувати потоки. Одним із способів синхронізації є використання ключового слова </a:t>
            </a:r>
            <a:r>
              <a:rPr lang="en-US" b="1" i="0" dirty="0">
                <a:solidFill>
                  <a:srgbClr val="000000"/>
                </a:solidFill>
                <a:effectLst/>
                <a:latin typeface="Times New Roman" panose="02020603050405020304" pitchFamily="18" charset="0"/>
                <a:cs typeface="Times New Roman" panose="02020603050405020304" pitchFamily="18" charset="0"/>
              </a:rPr>
              <a:t>synchronized</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Цей оператор передує блоку коду або методу, який підлягає синхронізації. Для його застосування змінимо клас </a:t>
            </a:r>
            <a:r>
              <a:rPr lang="en-US" b="0" i="0" dirty="0" err="1">
                <a:solidFill>
                  <a:srgbClr val="000000"/>
                </a:solidFill>
                <a:effectLst/>
                <a:latin typeface="Times New Roman" panose="02020603050405020304" pitchFamily="18" charset="0"/>
                <a:cs typeface="Times New Roman" panose="02020603050405020304" pitchFamily="18" charset="0"/>
              </a:rPr>
              <a:t>CountThread</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99C2BD8D-684D-4A8F-9177-5E8E9B839548}"/>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5" name="Rectangle 2">
            <a:extLst>
              <a:ext uri="{FF2B5EF4-FFF2-40B4-BE49-F238E27FC236}">
                <a16:creationId xmlns:a16="http://schemas.microsoft.com/office/drawing/2014/main" id="{58002F7C-86F8-47B2-9FB4-0AAB448041AB}"/>
              </a:ext>
            </a:extLst>
          </p:cNvPr>
          <p:cNvSpPr>
            <a:spLocks noChangeArrowheads="1"/>
          </p:cNvSpPr>
          <p:nvPr/>
        </p:nvSpPr>
        <p:spPr bwMode="auto">
          <a:xfrm>
            <a:off x="710118" y="3577864"/>
            <a:ext cx="1165373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259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C89E47-1FB4-4A0F-A808-6C2A62F49DCE}"/>
              </a:ext>
            </a:extLst>
          </p:cNvPr>
          <p:cNvSpPr>
            <a:spLocks noGrp="1" noChangeArrowheads="1"/>
          </p:cNvSpPr>
          <p:nvPr>
            <p:ph idx="1"/>
          </p:nvPr>
        </p:nvSpPr>
        <p:spPr bwMode="auto">
          <a:xfrm>
            <a:off x="668802" y="697584"/>
            <a:ext cx="984208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Під час створення синхронізованого блоку коду після оператора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йде об'єкт-заглушка: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Причому як об'єкт може використовуватися лише об'єкт якогось класу, але не примітивного типу.</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Кожен об'єкт 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має асоційований з ним </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монітор</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Монітор представляє свого роду інструмент управління доступу до об'єкту. Коли виконання коду доходить до оператора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монітор об'єкта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блокується, і на час його блокування монопольний доступ до блоку коду має лише один потік, який зробив блокування. Після закінчення роботи блоку коду монітор об'єкта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звільняється і стає доступним для інших потоків.</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Після звільнення монітора його захоплює інший потік, а решта потоків продовжують чекати його звільнення.</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38E083E9-3B43-4EBE-99AC-3B7505C15818}"/>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6" name="Rectangle 2">
            <a:extLst>
              <a:ext uri="{FF2B5EF4-FFF2-40B4-BE49-F238E27FC236}">
                <a16:creationId xmlns:a16="http://schemas.microsoft.com/office/drawing/2014/main" id="{E962772B-7E59-4199-9D3D-ABA65BEDA8C9}"/>
              </a:ext>
            </a:extLst>
          </p:cNvPr>
          <p:cNvSpPr>
            <a:spLocks noChangeArrowheads="1"/>
          </p:cNvSpPr>
          <p:nvPr/>
        </p:nvSpPr>
        <p:spPr bwMode="auto">
          <a:xfrm>
            <a:off x="10764909" y="836083"/>
            <a:ext cx="1207382"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1 2</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2 4</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8023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131810B-B8D8-4ECD-9FB7-042FB9B56922}"/>
              </a:ext>
            </a:extLst>
          </p:cNvPr>
          <p:cNvSpPr>
            <a:spLocks noChangeArrowheads="1"/>
          </p:cNvSpPr>
          <p:nvPr/>
        </p:nvSpPr>
        <p:spPr bwMode="auto">
          <a:xfrm>
            <a:off x="6221691" y="773668"/>
            <a:ext cx="572207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При застосуванні оператора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 методу, поки цей метод не завершить виконання, монопольний доступ має лише один потік - перший, який розпочав його виконання. Для застосування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 методу, змінимо класи програми:</a:t>
            </a:r>
            <a:r>
              <a:rPr kumimoji="0" lang="uk-UA" altLang="uk-UA"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uk-UA" altLang="uk-UA"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8F682DB2-CB24-4B2A-ACC2-45665EB6F2DE}"/>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6" name="Rectangle 2">
            <a:extLst>
              <a:ext uri="{FF2B5EF4-FFF2-40B4-BE49-F238E27FC236}">
                <a16:creationId xmlns:a16="http://schemas.microsoft.com/office/drawing/2014/main" id="{1B661782-2C14-4668-8C01-902917A0DFE5}"/>
              </a:ext>
            </a:extLst>
          </p:cNvPr>
          <p:cNvSpPr>
            <a:spLocks noChangeArrowheads="1"/>
          </p:cNvSpPr>
          <p:nvPr/>
        </p:nvSpPr>
        <p:spPr bwMode="auto">
          <a:xfrm>
            <a:off x="565607" y="773668"/>
            <a:ext cx="11758367"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increment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res.increment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48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6248D8-F2FC-46D1-8F5E-425C1F4DA9AA}"/>
              </a:ext>
            </a:extLst>
          </p:cNvPr>
          <p:cNvSpPr>
            <a:spLocks noChangeArrowheads="1"/>
          </p:cNvSpPr>
          <p:nvPr/>
        </p:nvSpPr>
        <p:spPr bwMode="auto">
          <a:xfrm>
            <a:off x="762785" y="751344"/>
            <a:ext cx="10859311"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apple-system"/>
              </a:rPr>
              <a:t>Результат роботи в даному випадку буде аналогічним прикладу вище з блоком </a:t>
            </a:r>
            <a:r>
              <a:rPr kumimoji="0" lang="uk-UA" altLang="uk-UA" sz="2400" b="0" i="0" u="none" strike="noStrike" cap="none" normalizeH="0" baseline="0" dirty="0" err="1">
                <a:ln>
                  <a:noFill/>
                </a:ln>
                <a:solidFill>
                  <a:srgbClr val="000000"/>
                </a:solidFill>
                <a:effectLst/>
                <a:latin typeface="-apple-system"/>
              </a:rPr>
              <a:t>synchronized</a:t>
            </a:r>
            <a:r>
              <a:rPr kumimoji="0" lang="uk-UA" altLang="uk-UA" sz="2400" b="0" i="0" u="none" strike="noStrike" cap="none" normalizeH="0" baseline="0" dirty="0">
                <a:ln>
                  <a:noFill/>
                </a:ln>
                <a:solidFill>
                  <a:srgbClr val="000000"/>
                </a:solidFill>
                <a:effectLst/>
                <a:latin typeface="-apple-system"/>
              </a:rPr>
              <a:t>. Тут знову у справу вступає монітор об'єкта </a:t>
            </a:r>
            <a:r>
              <a:rPr kumimoji="0" lang="uk-UA" altLang="uk-UA" sz="2400" b="0" i="0" u="none" strike="noStrike" cap="none" normalizeH="0" baseline="0" dirty="0" err="1">
                <a:ln>
                  <a:noFill/>
                </a:ln>
                <a:solidFill>
                  <a:srgbClr val="000000"/>
                </a:solidFill>
                <a:effectLst/>
                <a:latin typeface="-apple-system"/>
              </a:rPr>
              <a:t>CommonResource</a:t>
            </a:r>
            <a:r>
              <a:rPr kumimoji="0" lang="uk-UA" altLang="uk-UA" sz="2400" b="0" i="0" u="none" strike="noStrike" cap="none" normalizeH="0" baseline="0" dirty="0">
                <a:ln>
                  <a:noFill/>
                </a:ln>
                <a:solidFill>
                  <a:srgbClr val="000000"/>
                </a:solidFill>
                <a:effectLst/>
                <a:latin typeface="-apple-system"/>
              </a:rPr>
              <a:t> - загального об'єкта всім потоків. Тому синхронізованим оголошується не метод </a:t>
            </a:r>
            <a:r>
              <a:rPr kumimoji="0" lang="uk-UA" altLang="uk-UA"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у класі </a:t>
            </a:r>
            <a:r>
              <a:rPr kumimoji="0" lang="uk-UA" altLang="uk-UA" sz="2400" b="0" i="0" u="none" strike="noStrike" cap="none" normalizeH="0" baseline="0" dirty="0" err="1">
                <a:ln>
                  <a:noFill/>
                </a:ln>
                <a:solidFill>
                  <a:srgbClr val="000000"/>
                </a:solidFill>
                <a:effectLst/>
                <a:latin typeface="-apple-system"/>
              </a:rPr>
              <a:t>CountThread</a:t>
            </a:r>
            <a:r>
              <a:rPr kumimoji="0" lang="uk-UA" altLang="uk-UA" sz="2400" b="0" i="0" u="none" strike="noStrike" cap="none" normalizeH="0" baseline="0" dirty="0">
                <a:ln>
                  <a:noFill/>
                </a:ln>
                <a:solidFill>
                  <a:srgbClr val="000000"/>
                </a:solidFill>
                <a:effectLst/>
                <a:latin typeface="-apple-system"/>
              </a:rPr>
              <a:t>, а метод </a:t>
            </a:r>
            <a:r>
              <a:rPr kumimoji="0" lang="uk-UA" altLang="uk-UA"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increment</a:t>
            </a:r>
            <a:r>
              <a:rPr kumimoji="0" lang="uk-UA" altLang="uk-UA" sz="2400" b="0" i="0" u="none" strike="noStrike" cap="none" normalizeH="0" baseline="0" dirty="0" err="1">
                <a:ln>
                  <a:noFill/>
                </a:ln>
                <a:solidFill>
                  <a:srgbClr val="000000"/>
                </a:solidFill>
                <a:effectLst/>
                <a:latin typeface="-apple-system"/>
              </a:rPr>
              <a:t>класу</a:t>
            </a:r>
            <a:r>
              <a:rPr kumimoji="0" lang="uk-UA" altLang="uk-UA" sz="2400" b="0" i="0" u="none" strike="noStrike" cap="none" normalizeH="0" baseline="0" dirty="0">
                <a:ln>
                  <a:noFill/>
                </a:ln>
                <a:solidFill>
                  <a:srgbClr val="000000"/>
                </a:solidFill>
                <a:effectLst/>
                <a:latin typeface="-apple-system"/>
              </a:rPr>
              <a:t> </a:t>
            </a:r>
            <a:r>
              <a:rPr kumimoji="0" lang="uk-UA" altLang="uk-UA" sz="2400" b="0" i="0" u="none" strike="noStrike" cap="none" normalizeH="0" baseline="0" dirty="0" err="1">
                <a:ln>
                  <a:noFill/>
                </a:ln>
                <a:solidFill>
                  <a:srgbClr val="000000"/>
                </a:solidFill>
                <a:effectLst/>
                <a:latin typeface="-apple-system"/>
              </a:rPr>
              <a:t>CommonResource</a:t>
            </a:r>
            <a:r>
              <a:rPr kumimoji="0" lang="uk-UA" altLang="uk-UA" sz="2400" b="0" i="0" u="none" strike="noStrike" cap="none" normalizeH="0" baseline="0" dirty="0">
                <a:ln>
                  <a:noFill/>
                </a:ln>
                <a:solidFill>
                  <a:srgbClr val="000000"/>
                </a:solidFill>
                <a:effectLst/>
                <a:latin typeface="-apple-system"/>
              </a:rPr>
              <a:t>. Коли перший потік починає виконання методу </a:t>
            </a:r>
            <a:r>
              <a:rPr kumimoji="0" lang="uk-UA" altLang="uk-UA" sz="2400" b="0" i="0" u="none" strike="noStrike" cap="none" normalizeH="0" baseline="0" dirty="0" err="1">
                <a:ln>
                  <a:noFill/>
                </a:ln>
                <a:solidFill>
                  <a:srgbClr val="000000"/>
                </a:solidFill>
                <a:effectLst/>
                <a:latin typeface="-apple-system"/>
              </a:rPr>
              <a:t>increment</a:t>
            </a:r>
            <a:r>
              <a:rPr kumimoji="0" lang="uk-UA" altLang="uk-UA" sz="2400" b="0" i="0" u="none" strike="noStrike" cap="none" normalizeH="0" baseline="0" dirty="0">
                <a:ln>
                  <a:noFill/>
                </a:ln>
                <a:solidFill>
                  <a:srgbClr val="000000"/>
                </a:solidFill>
                <a:effectLst/>
                <a:latin typeface="-apple-system"/>
              </a:rPr>
              <a:t>, він захоплює монітор об'єкта </a:t>
            </a:r>
            <a:r>
              <a:rPr kumimoji="0" lang="uk-UA" altLang="uk-UA" sz="2400" b="0" i="0" u="none" strike="noStrike" cap="none" normalizeH="0" baseline="0" dirty="0" err="1">
                <a:ln>
                  <a:noFill/>
                </a:ln>
                <a:solidFill>
                  <a:srgbClr val="000000"/>
                </a:solidFill>
                <a:effectLst/>
                <a:latin typeface="-apple-system"/>
              </a:rPr>
              <a:t>CommonResource</a:t>
            </a:r>
            <a:r>
              <a:rPr kumimoji="0" lang="uk-UA" altLang="uk-UA" sz="2400" b="0" i="0" u="none" strike="noStrike" cap="none" normalizeH="0" baseline="0" dirty="0">
                <a:ln>
                  <a:noFill/>
                </a:ln>
                <a:solidFill>
                  <a:srgbClr val="000000"/>
                </a:solidFill>
                <a:effectLst/>
                <a:latin typeface="-apple-system"/>
              </a:rPr>
              <a:t>. А всі потоки також продовжують чекати на його звільнення.</a:t>
            </a:r>
            <a:r>
              <a:rPr kumimoji="0" lang="uk-UA" altLang="uk-UA" sz="1200" b="0" i="0" u="none" strike="noStrike" cap="none" normalizeH="0" baseline="0" dirty="0">
                <a:ln>
                  <a:noFill/>
                </a:ln>
                <a:solidFill>
                  <a:schemeClr val="tx1"/>
                </a:solidFill>
                <a:effectLst/>
              </a:rPr>
              <a:t> </a:t>
            </a:r>
            <a:endParaRPr kumimoji="0" lang="uk-UA" altLang="uk-UA" sz="3600" b="0" i="0" u="none" strike="noStrike" cap="none" normalizeH="0" baseline="0" dirty="0">
              <a:ln>
                <a:noFill/>
              </a:ln>
              <a:solidFill>
                <a:schemeClr val="tx1"/>
              </a:solidFill>
              <a:effectLst/>
              <a:latin typeface="Arial" panose="020B0604020202020204" pitchFamily="34" charset="0"/>
            </a:endParaRPr>
          </a:p>
        </p:txBody>
      </p:sp>
      <p:sp>
        <p:nvSpPr>
          <p:cNvPr id="6" name="Заголовок 1">
            <a:extLst>
              <a:ext uri="{FF2B5EF4-FFF2-40B4-BE49-F238E27FC236}">
                <a16:creationId xmlns:a16="http://schemas.microsoft.com/office/drawing/2014/main" id="{FF8B78EB-5CAD-4AF1-A445-6D4312E9A35D}"/>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Tree>
    <p:extLst>
      <p:ext uri="{BB962C8B-B14F-4D97-AF65-F5344CB8AC3E}">
        <p14:creationId xmlns:p14="http://schemas.microsoft.com/office/powerpoint/2010/main" val="1775115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3BD57-8412-4AD4-AA4D-BCBBDA383263}"/>
              </a:ext>
            </a:extLst>
          </p:cNvPr>
          <p:cNvSpPr>
            <a:spLocks noGrp="1"/>
          </p:cNvSpPr>
          <p:nvPr>
            <p:ph type="title"/>
          </p:nvPr>
        </p:nvSpPr>
        <p:spPr>
          <a:xfrm>
            <a:off x="0" y="1"/>
            <a:ext cx="12192000" cy="999240"/>
          </a:xfrm>
        </p:spPr>
        <p:txBody>
          <a:bodyPr>
            <a:normAutofit/>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Завершення та переривання потоку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CE55050-E1B9-46DE-B959-73F015877772}"/>
              </a:ext>
            </a:extLst>
          </p:cNvPr>
          <p:cNvSpPr txBox="1"/>
          <p:nvPr/>
        </p:nvSpPr>
        <p:spPr>
          <a:xfrm>
            <a:off x="426562" y="999241"/>
            <a:ext cx="10970443" cy="1938992"/>
          </a:xfrm>
          <a:prstGeom prst="rect">
            <a:avLst/>
          </a:prstGeom>
          <a:noFill/>
        </p:spPr>
        <p:txBody>
          <a:bodyPr wrap="square">
            <a:spAutoFit/>
          </a:bodyPr>
          <a:lstStyle/>
          <a:p>
            <a:r>
              <a:rPr lang="uk-UA" sz="2400" b="0" i="0" dirty="0">
                <a:solidFill>
                  <a:srgbClr val="000000"/>
                </a:solidFill>
                <a:effectLst/>
                <a:latin typeface="Times New Roman" panose="02020603050405020304" pitchFamily="18" charset="0"/>
                <a:cs typeface="Times New Roman" panose="02020603050405020304" pitchFamily="18" charset="0"/>
              </a:rPr>
              <a:t>Приклади потоків раніше являли потік як послідовний набір операцій. Після виконання останньої операції завершувався потік. Однак нерідко має місце та інша організація потоку у вигляді нескінченного циклу. Наприклад, потік сервера в нескінченному циклі прослуховує певний порт щодо отримання даних. І в цьому випадку ми також можемо передбачити механізм завершення потоку.</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4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E0EE1E1-0F33-4F69-9EB8-FCF02325B128}"/>
              </a:ext>
            </a:extLst>
          </p:cNvPr>
          <p:cNvSpPr>
            <a:spLocks noGrp="1"/>
          </p:cNvSpPr>
          <p:nvPr>
            <p:ph idx="1"/>
          </p:nvPr>
        </p:nvSpPr>
        <p:spPr>
          <a:xfrm>
            <a:off x="782425" y="1027522"/>
            <a:ext cx="10571375" cy="5149441"/>
          </a:xfrm>
        </p:spPr>
        <p:txBody>
          <a:bodyPr>
            <a:normAutofit lnSpcReduction="10000"/>
          </a:bodyPr>
          <a:lstStyle/>
          <a:p>
            <a:pPr marL="0" indent="0">
              <a:buNone/>
            </a:pPr>
            <a:r>
              <a:rPr lang="uk-UA" b="0" i="0" dirty="0">
                <a:solidFill>
                  <a:srgbClr val="333333"/>
                </a:solidFill>
                <a:effectLst/>
                <a:latin typeface="Times New Roman" panose="02020603050405020304" pitchFamily="18" charset="0"/>
                <a:cs typeface="Times New Roman" panose="02020603050405020304" pitchFamily="18" charset="0"/>
              </a:rPr>
              <a:t>Процес - це сукупність коду та даних, що розділяють загальний віртуальний адресний простір. Найчастіше одна програма складається з одного процесу, але бувають і винятки (наприклад, браузер </a:t>
            </a:r>
            <a:r>
              <a:rPr lang="en-US" b="0" i="0" dirty="0">
                <a:solidFill>
                  <a:srgbClr val="333333"/>
                </a:solidFill>
                <a:effectLst/>
                <a:latin typeface="Times New Roman" panose="02020603050405020304" pitchFamily="18" charset="0"/>
                <a:cs typeface="Times New Roman" panose="02020603050405020304" pitchFamily="18" charset="0"/>
              </a:rPr>
              <a:t>Chrome </a:t>
            </a:r>
            <a:r>
              <a:rPr lang="uk-UA" b="0" i="0" dirty="0">
                <a:solidFill>
                  <a:srgbClr val="333333"/>
                </a:solidFill>
                <a:effectLst/>
                <a:latin typeface="Times New Roman" panose="02020603050405020304" pitchFamily="18" charset="0"/>
                <a:cs typeface="Times New Roman" panose="02020603050405020304" pitchFamily="18" charset="0"/>
              </a:rPr>
              <a:t>створює окремий процес для кожної вкладки, що дає йому деякі переваги на кшталт незалежності вкладок один від одного). Процеси ізольовані друг від друга, тому прямий доступом до пам'яті чужого процесу неможливий (взаємодія між процесами здійснюється з допомогою спеціальних засобів).</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r>
              <a:rPr lang="uk-UA" b="0" i="0" dirty="0">
                <a:solidFill>
                  <a:srgbClr val="333333"/>
                </a:solidFill>
                <a:effectLst/>
                <a:latin typeface="Times New Roman" panose="02020603050405020304" pitchFamily="18" charset="0"/>
                <a:cs typeface="Times New Roman" panose="02020603050405020304" pitchFamily="18" charset="0"/>
              </a:rPr>
              <a:t>Для кожного процесу ОС створює так званий «віртуальний адресний простір», до якого процес має прямий доступ. Цей простір належить процесу, містить лише дані і перебуває у його розпорядженні. Операційна система відповідає за те, як віртуальний простір процесу проектується на фізичну пам'ять.</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93E259-B25C-4E48-9EBB-67A6C97F20A5}"/>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Процеси</a:t>
            </a:r>
          </a:p>
        </p:txBody>
      </p:sp>
    </p:spTree>
    <p:extLst>
      <p:ext uri="{BB962C8B-B14F-4D97-AF65-F5344CB8AC3E}">
        <p14:creationId xmlns:p14="http://schemas.microsoft.com/office/powerpoint/2010/main" val="3547145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C4897-B51F-46C6-A3E2-E5C67A8A180C}"/>
              </a:ext>
            </a:extLst>
          </p:cNvPr>
          <p:cNvSpPr>
            <a:spLocks noGrp="1"/>
          </p:cNvSpPr>
          <p:nvPr>
            <p:ph type="title"/>
          </p:nvPr>
        </p:nvSpPr>
        <p:spPr>
          <a:xfrm>
            <a:off x="0" y="0"/>
            <a:ext cx="12192000" cy="754143"/>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Завершення потоку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3F887BA-2915-42A3-B306-DFA61AA19AFE}"/>
              </a:ext>
            </a:extLst>
          </p:cNvPr>
          <p:cNvSpPr txBox="1"/>
          <p:nvPr/>
        </p:nvSpPr>
        <p:spPr>
          <a:xfrm>
            <a:off x="516510" y="857839"/>
            <a:ext cx="11158979" cy="923330"/>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Поширений спосіб завершення потоку представляє опитування логічної змінної. І якщо вона дорівнює, наприклад, </a:t>
            </a:r>
            <a:r>
              <a:rPr lang="en-US" b="0" i="0" dirty="0">
                <a:solidFill>
                  <a:srgbClr val="000000"/>
                </a:solidFill>
                <a:effectLst/>
                <a:latin typeface="Times New Roman" panose="02020603050405020304" pitchFamily="18" charset="0"/>
                <a:cs typeface="Times New Roman" panose="02020603050405020304" pitchFamily="18" charset="0"/>
              </a:rPr>
              <a:t>false, </a:t>
            </a:r>
            <a:r>
              <a:rPr lang="uk-UA" b="0" i="0" dirty="0">
                <a:solidFill>
                  <a:srgbClr val="000000"/>
                </a:solidFill>
                <a:effectLst/>
                <a:latin typeface="Times New Roman" panose="02020603050405020304" pitchFamily="18" charset="0"/>
                <a:cs typeface="Times New Roman" panose="02020603050405020304" pitchFamily="18" charset="0"/>
              </a:rPr>
              <a:t>то потік завершує нескінченний цикл та закінчує своє виконання.</a:t>
            </a:r>
          </a:p>
          <a:p>
            <a:pPr algn="l"/>
            <a:r>
              <a:rPr lang="uk-UA" b="0" i="0" dirty="0">
                <a:solidFill>
                  <a:srgbClr val="000000"/>
                </a:solidFill>
                <a:effectLst/>
                <a:latin typeface="Times New Roman" panose="02020603050405020304" pitchFamily="18" charset="0"/>
                <a:cs typeface="Times New Roman" panose="02020603050405020304" pitchFamily="18" charset="0"/>
              </a:rPr>
              <a:t>Визначимо наступний клас потоку:</a:t>
            </a:r>
          </a:p>
        </p:txBody>
      </p:sp>
      <p:sp>
        <p:nvSpPr>
          <p:cNvPr id="6" name="Rectangle 2">
            <a:extLst>
              <a:ext uri="{FF2B5EF4-FFF2-40B4-BE49-F238E27FC236}">
                <a16:creationId xmlns:a16="http://schemas.microsoft.com/office/drawing/2014/main" id="{0C45B24D-4331-4D07-B3A8-2E835BBAB553}"/>
              </a:ext>
            </a:extLst>
          </p:cNvPr>
          <p:cNvSpPr>
            <a:spLocks noChangeArrowheads="1"/>
          </p:cNvSpPr>
          <p:nvPr/>
        </p:nvSpPr>
        <p:spPr bwMode="auto">
          <a:xfrm>
            <a:off x="608029" y="1884865"/>
            <a:ext cx="10693138"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class MyThread implements Runnable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private boolean isActive;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void disable(){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isActive=false;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MyThread(){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isActive = true;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void run(){</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 counter=</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счетчик циклов</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while(isActive){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System.out.println("Loop " + counter++);</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400</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System.out.println("Thread has been 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finished...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937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45A0F89-88AC-4215-B2FC-6A0432BDE669}"/>
              </a:ext>
            </a:extLst>
          </p:cNvPr>
          <p:cNvSpPr>
            <a:spLocks noGrp="1" noChangeArrowheads="1"/>
          </p:cNvSpPr>
          <p:nvPr>
            <p:ph idx="1"/>
          </p:nvPr>
        </p:nvSpPr>
        <p:spPr bwMode="auto">
          <a:xfrm>
            <a:off x="434386" y="868942"/>
            <a:ext cx="113232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Змінна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isActive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вказує на активність потоку. За допомогою методу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disable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скинути стан цієї змінної.</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Тепер використовуємо цей клас:</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9DE4A144-F279-4F9C-93EF-092008EE5EF4}"/>
              </a:ext>
            </a:extLst>
          </p:cNvPr>
          <p:cNvSpPr txBox="1">
            <a:spLocks/>
          </p:cNvSpPr>
          <p:nvPr/>
        </p:nvSpPr>
        <p:spPr>
          <a:xfrm>
            <a:off x="0" y="0"/>
            <a:ext cx="12192000" cy="75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Завершення потоку</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D1B0764D-DD73-496B-A7E9-DAF0687970B7}"/>
              </a:ext>
            </a:extLst>
          </p:cNvPr>
          <p:cNvSpPr>
            <a:spLocks noChangeArrowheads="1"/>
          </p:cNvSpPr>
          <p:nvPr/>
        </p:nvSpPr>
        <p:spPr bwMode="auto">
          <a:xfrm>
            <a:off x="538080" y="1630072"/>
            <a:ext cx="1175761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1100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myThread.disable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7" name="Rectangle 3">
            <a:extLst>
              <a:ext uri="{FF2B5EF4-FFF2-40B4-BE49-F238E27FC236}">
                <a16:creationId xmlns:a16="http://schemas.microsoft.com/office/drawing/2014/main" id="{D13CD431-6D93-4893-8A57-D844E690C2CA}"/>
              </a:ext>
            </a:extLst>
          </p:cNvPr>
          <p:cNvSpPr>
            <a:spLocks noChangeArrowheads="1"/>
          </p:cNvSpPr>
          <p:nvPr/>
        </p:nvSpPr>
        <p:spPr bwMode="auto">
          <a:xfrm>
            <a:off x="538080" y="4688481"/>
            <a:ext cx="11481881"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спочатку запускається дочірній потік: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new</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start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Потім на 1100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мілісекунд</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зупиняємо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потім викликаємо метод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myThread.disable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перемикає в потоці прапор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isActive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дочірній потік завершується.</a:t>
            </a: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910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FD19C9-5D09-46BF-AC11-86844D038B2C}"/>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CBBC3C-F98C-4DAB-8218-50BACAE976B2}"/>
              </a:ext>
            </a:extLst>
          </p:cNvPr>
          <p:cNvSpPr txBox="1"/>
          <p:nvPr/>
        </p:nvSpPr>
        <p:spPr>
          <a:xfrm>
            <a:off x="549504" y="813012"/>
            <a:ext cx="11092991" cy="2677656"/>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Ще один спосіб виклику завершення або переривання потоку є метод </a:t>
            </a:r>
            <a:r>
              <a:rPr lang="en-US" sz="2400" b="1" i="0" dirty="0">
                <a:solidFill>
                  <a:srgbClr val="000000"/>
                </a:solidFill>
                <a:effectLst/>
                <a:latin typeface="Times New Roman" panose="02020603050405020304" pitchFamily="18" charset="0"/>
                <a:cs typeface="Times New Roman" panose="02020603050405020304" pitchFamily="18" charset="0"/>
              </a:rPr>
              <a:t>interrupt()</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Виклик цього методу встановлює потоку статус, що він перерваний. Сам метод повертає </a:t>
            </a:r>
            <a:r>
              <a:rPr lang="en-US" sz="2400" b="0" i="0" dirty="0">
                <a:solidFill>
                  <a:srgbClr val="000000"/>
                </a:solidFill>
                <a:effectLst/>
                <a:latin typeface="Times New Roman" panose="02020603050405020304" pitchFamily="18" charset="0"/>
                <a:cs typeface="Times New Roman" panose="02020603050405020304" pitchFamily="18" charset="0"/>
              </a:rPr>
              <a:t>true, </a:t>
            </a:r>
            <a:r>
              <a:rPr lang="uk-UA" sz="2400" b="0" i="0" dirty="0">
                <a:solidFill>
                  <a:srgbClr val="000000"/>
                </a:solidFill>
                <a:effectLst/>
                <a:latin typeface="Times New Roman" panose="02020603050405020304" pitchFamily="18" charset="0"/>
                <a:cs typeface="Times New Roman" panose="02020603050405020304" pitchFamily="18" charset="0"/>
              </a:rPr>
              <a:t>якщо потік може бути перерваний, інакше повертається </a:t>
            </a:r>
            <a:r>
              <a:rPr lang="en-US" sz="2400" b="0" i="0" dirty="0">
                <a:solidFill>
                  <a:srgbClr val="000000"/>
                </a:solidFill>
                <a:effectLst/>
                <a:latin typeface="Times New Roman" panose="02020603050405020304" pitchFamily="18" charset="0"/>
                <a:cs typeface="Times New Roman" panose="02020603050405020304" pitchFamily="18" charset="0"/>
              </a:rPr>
              <a:t>false.</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При цьому сам виклик цього методу не завершує потік, він лише встановлює статус: зокрема, метод </a:t>
            </a:r>
            <a:r>
              <a:rPr lang="en-US" sz="2400" b="1" i="0" dirty="0" err="1">
                <a:solidFill>
                  <a:srgbClr val="000000"/>
                </a:solidFill>
                <a:effectLst/>
                <a:latin typeface="Times New Roman" panose="02020603050405020304" pitchFamily="18" charset="0"/>
                <a:cs typeface="Times New Roman" panose="02020603050405020304" pitchFamily="18" charset="0"/>
              </a:rPr>
              <a:t>isInterrupted</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класу </a:t>
            </a:r>
            <a:r>
              <a:rPr lang="en-US" sz="2400" b="0" i="0" dirty="0">
                <a:solidFill>
                  <a:srgbClr val="000000"/>
                </a:solidFill>
                <a:effectLst/>
                <a:latin typeface="Times New Roman" panose="02020603050405020304" pitchFamily="18" charset="0"/>
                <a:cs typeface="Times New Roman" panose="02020603050405020304" pitchFamily="18" charset="0"/>
              </a:rPr>
              <a:t>Thread </a:t>
            </a:r>
            <a:r>
              <a:rPr lang="uk-UA" sz="2400" b="0" i="0" dirty="0">
                <a:solidFill>
                  <a:srgbClr val="000000"/>
                </a:solidFill>
                <a:effectLst/>
                <a:latin typeface="Times New Roman" panose="02020603050405020304" pitchFamily="18" charset="0"/>
                <a:cs typeface="Times New Roman" panose="02020603050405020304" pitchFamily="18" charset="0"/>
              </a:rPr>
              <a:t>повертатиме значення </a:t>
            </a:r>
            <a:r>
              <a:rPr lang="en-US" sz="2400" b="0" i="0" dirty="0">
                <a:solidFill>
                  <a:srgbClr val="000000"/>
                </a:solidFill>
                <a:effectLst/>
                <a:latin typeface="Times New Roman" panose="02020603050405020304" pitchFamily="18" charset="0"/>
                <a:cs typeface="Times New Roman" panose="02020603050405020304" pitchFamily="18" charset="0"/>
              </a:rPr>
              <a:t>true. </a:t>
            </a:r>
            <a:r>
              <a:rPr lang="uk-UA" sz="2400" b="0" i="0" dirty="0">
                <a:solidFill>
                  <a:srgbClr val="000000"/>
                </a:solidFill>
                <a:effectLst/>
                <a:latin typeface="Times New Roman" panose="02020603050405020304" pitchFamily="18" charset="0"/>
                <a:cs typeface="Times New Roman" panose="02020603050405020304" pitchFamily="18" charset="0"/>
              </a:rPr>
              <a:t>Ми можемо перевірити значення, що повертається даним методом і зробити деякі дії. </a:t>
            </a:r>
          </a:p>
        </p:txBody>
      </p:sp>
    </p:spTree>
    <p:extLst>
      <p:ext uri="{BB962C8B-B14F-4D97-AF65-F5344CB8AC3E}">
        <p14:creationId xmlns:p14="http://schemas.microsoft.com/office/powerpoint/2010/main" val="3228678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5D9F2DA-2398-4294-B21A-CA7012458262}"/>
              </a:ext>
            </a:extLst>
          </p:cNvPr>
          <p:cNvSpPr>
            <a:spLocks noChangeArrowheads="1"/>
          </p:cNvSpPr>
          <p:nvPr/>
        </p:nvSpPr>
        <p:spPr bwMode="auto">
          <a:xfrm>
            <a:off x="490193" y="842005"/>
            <a:ext cx="6353667"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extends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счетчик</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циклов</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t.interrupt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BEC859A3-4CB8-466B-A983-D15852FBEE56}"/>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770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397B8A-1283-4013-A1FD-953B07E1FD20}"/>
              </a:ext>
            </a:extLst>
          </p:cNvPr>
          <p:cNvSpPr>
            <a:spLocks noGrp="1" noChangeArrowheads="1"/>
          </p:cNvSpPr>
          <p:nvPr>
            <p:ph idx="1"/>
          </p:nvPr>
        </p:nvSpPr>
        <p:spPr bwMode="auto">
          <a:xfrm>
            <a:off x="615236" y="1149587"/>
            <a:ext cx="1096152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У класі, успадкованому від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отримати статус поточного потоку за допомогою методу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isInterrupted</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І доки цей метод повертає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виконувати цикл. А після того, як буде викликаний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interrupt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isInterrupted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поверне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відповідно відбудеться вихід з циклу.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21A9C335-10BF-41A1-B04D-72B8C77E6C27}"/>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0A9F4BFD-377C-417D-B2B9-E572E4A86C65}"/>
              </a:ext>
            </a:extLst>
          </p:cNvPr>
          <p:cNvSpPr>
            <a:spLocks noChangeArrowheads="1"/>
          </p:cNvSpPr>
          <p:nvPr/>
        </p:nvSpPr>
        <p:spPr bwMode="auto">
          <a:xfrm>
            <a:off x="9813303" y="2969397"/>
            <a:ext cx="1622111"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JThread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3</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JThread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a:t>
            </a:r>
            <a:r>
              <a:rPr kumimoji="0" lang="uk-UA" altLang="uk-UA" sz="800" b="0" i="0" u="none" strike="noStrike" cap="none" normalizeH="0" baseline="0" dirty="0">
                <a:ln>
                  <a:noFill/>
                </a:ln>
                <a:solidFill>
                  <a:schemeClr val="bg1"/>
                </a:solidFill>
                <a:effectLst/>
              </a:rPr>
              <a:t> </a:t>
            </a:r>
            <a:endParaRPr kumimoji="0" lang="uk-UA" altLang="uk-UA"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828020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4D335BD-478D-45F4-B42F-13299B42EED0}"/>
              </a:ext>
            </a:extLst>
          </p:cNvPr>
          <p:cNvSpPr>
            <a:spLocks noGrp="1"/>
          </p:cNvSpPr>
          <p:nvPr>
            <p:ph idx="1"/>
          </p:nvPr>
        </p:nvSpPr>
        <p:spPr>
          <a:xfrm>
            <a:off x="762785" y="845237"/>
            <a:ext cx="10515600" cy="1238087"/>
          </a:xfrm>
        </p:spPr>
        <p:txBody>
          <a:bodyPr>
            <a:normAutofit lnSpcReduction="10000"/>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Якщо основна функціональність укладена в класі, який реалізує інтерфейс </a:t>
            </a:r>
            <a:r>
              <a:rPr lang="en-US" b="0" i="0" dirty="0">
                <a:solidFill>
                  <a:srgbClr val="000000"/>
                </a:solidFill>
                <a:effectLst/>
                <a:latin typeface="Times New Roman" panose="02020603050405020304" pitchFamily="18" charset="0"/>
                <a:cs typeface="Times New Roman" panose="02020603050405020304" pitchFamily="18" charset="0"/>
              </a:rPr>
              <a:t>Runnable, </a:t>
            </a:r>
            <a:r>
              <a:rPr lang="uk-UA" b="0" i="0" dirty="0">
                <a:solidFill>
                  <a:srgbClr val="000000"/>
                </a:solidFill>
                <a:effectLst/>
                <a:latin typeface="Times New Roman" panose="02020603050405020304" pitchFamily="18" charset="0"/>
                <a:cs typeface="Times New Roman" panose="02020603050405020304" pitchFamily="18" charset="0"/>
              </a:rPr>
              <a:t>там можна перевіряти статус потоку за допомогою методу </a:t>
            </a:r>
            <a:r>
              <a:rPr lang="en-US" b="1" i="0" dirty="0" err="1">
                <a:solidFill>
                  <a:srgbClr val="000000"/>
                </a:solidFill>
                <a:effectLst/>
                <a:latin typeface="Times New Roman" panose="02020603050405020304" pitchFamily="18" charset="0"/>
                <a:cs typeface="Times New Roman" panose="02020603050405020304" pitchFamily="18" charset="0"/>
              </a:rPr>
              <a:t>Thread.currentThread</a:t>
            </a:r>
            <a:r>
              <a:rPr lang="en-US" b="1" i="0" dirty="0">
                <a:solidFill>
                  <a:srgbClr val="000000"/>
                </a:solidFill>
                <a:effectLst/>
                <a:latin typeface="Times New Roman" panose="02020603050405020304" pitchFamily="18" charset="0"/>
                <a:cs typeface="Times New Roman" panose="02020603050405020304" pitchFamily="18" charset="0"/>
              </a:rPr>
              <a:t>().</a:t>
            </a:r>
            <a:r>
              <a:rPr lang="en-US" b="1" i="0" dirty="0" err="1">
                <a:solidFill>
                  <a:srgbClr val="000000"/>
                </a:solidFill>
                <a:effectLst/>
                <a:latin typeface="Times New Roman" panose="02020603050405020304" pitchFamily="18" charset="0"/>
                <a:cs typeface="Times New Roman" panose="02020603050405020304" pitchFamily="18" charset="0"/>
              </a:rPr>
              <a:t>isInterrupted</a:t>
            </a:r>
            <a:r>
              <a:rPr lang="en-US" b="1"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3A47705D-E300-4408-A817-17D887D3208D}"/>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3CDB826-9D4B-4CC2-BA51-6BC9C101BE75}"/>
              </a:ext>
            </a:extLst>
          </p:cNvPr>
          <p:cNvSpPr>
            <a:spLocks noChangeArrowheads="1"/>
          </p:cNvSpPr>
          <p:nvPr/>
        </p:nvSpPr>
        <p:spPr bwMode="auto">
          <a:xfrm>
            <a:off x="762785" y="1979741"/>
            <a:ext cx="11192759"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счетчик</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циклов</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t.interrupt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017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E409D5-80E5-4556-ABA4-DA724BF7163F}"/>
              </a:ext>
            </a:extLst>
          </p:cNvPr>
          <p:cNvSpPr>
            <a:spLocks noGrp="1" noChangeArrowheads="1"/>
          </p:cNvSpPr>
          <p:nvPr>
            <p:ph idx="1"/>
          </p:nvPr>
        </p:nvSpPr>
        <p:spPr bwMode="auto">
          <a:xfrm>
            <a:off x="546871" y="813683"/>
            <a:ext cx="1109825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Однак при отриманні статусу потоку за допомогою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isInterrupted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()слід враховувати, що якщо ми обробляємо в циклі виключення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InterruptedException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блоці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catch</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 при перехопленні виключення статус потоку автоматично скидається, і після цього він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Interrupted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буде повертати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Наприклад,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додамо</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 цикл потоку затримку за допомогою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sleep</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2285FA74-1C0B-4135-AB6E-D271729A0B01}"/>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 </a:t>
            </a:r>
            <a:r>
              <a:rPr lang="en-US" dirty="0">
                <a:solidFill>
                  <a:srgbClr val="000000"/>
                </a:solidFill>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C67F876-24F3-4BCA-92AD-127C77DDFC32}"/>
              </a:ext>
            </a:extLst>
          </p:cNvPr>
          <p:cNvSpPr>
            <a:spLocks noChangeArrowheads="1"/>
          </p:cNvSpPr>
          <p:nvPr/>
        </p:nvSpPr>
        <p:spPr bwMode="auto">
          <a:xfrm>
            <a:off x="546871" y="3295587"/>
            <a:ext cx="1083454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void run(){</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 counter=</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счетчик циклов</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while(!isInterrupted()){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System.out.println("Loop " + counter++);</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System.out.println(getName() + " has been 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System.out.println(isInterrupted());    // false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interrupt();    // повторно сбрасываем состояние</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finished...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7343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CFA51E8-1791-4FEE-BDD3-A80D57D1E7E5}"/>
              </a:ext>
            </a:extLst>
          </p:cNvPr>
          <p:cNvSpPr>
            <a:spLocks noGrp="1"/>
          </p:cNvSpPr>
          <p:nvPr>
            <p:ph idx="1"/>
          </p:nvPr>
        </p:nvSpPr>
        <p:spPr>
          <a:xfrm>
            <a:off x="838200" y="769823"/>
            <a:ext cx="10515600" cy="4351338"/>
          </a:xfrm>
        </p:spPr>
        <p:txBody>
          <a:bodyPr/>
          <a:lstStyle/>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Коли потік викликає метод </a:t>
            </a:r>
            <a:r>
              <a:rPr lang="en-US" b="0" i="0" dirty="0">
                <a:solidFill>
                  <a:srgbClr val="000000"/>
                </a:solidFill>
                <a:effectLst/>
                <a:latin typeface="Times New Roman" panose="02020603050405020304" pitchFamily="18" charset="0"/>
                <a:cs typeface="Times New Roman" panose="02020603050405020304" pitchFamily="18" charset="0"/>
              </a:rPr>
              <a:t>interrupt, </a:t>
            </a:r>
            <a:r>
              <a:rPr lang="uk-UA" b="0" i="0" dirty="0">
                <a:solidFill>
                  <a:srgbClr val="000000"/>
                </a:solidFill>
                <a:effectLst/>
                <a:latin typeface="Times New Roman" panose="02020603050405020304" pitchFamily="18" charset="0"/>
                <a:cs typeface="Times New Roman" panose="02020603050405020304" pitchFamily="18" charset="0"/>
              </a:rPr>
              <a:t>метод </a:t>
            </a:r>
            <a:r>
              <a:rPr lang="en-US" b="0" i="0" dirty="0">
                <a:solidFill>
                  <a:srgbClr val="000000"/>
                </a:solidFill>
                <a:effectLst/>
                <a:latin typeface="Times New Roman" panose="02020603050405020304" pitchFamily="18" charset="0"/>
                <a:cs typeface="Times New Roman" panose="02020603050405020304" pitchFamily="18" charset="0"/>
              </a:rPr>
              <a:t>sleep </a:t>
            </a:r>
            <a:r>
              <a:rPr lang="uk-UA" b="0" i="0" dirty="0">
                <a:solidFill>
                  <a:srgbClr val="000000"/>
                </a:solidFill>
                <a:effectLst/>
                <a:latin typeface="Times New Roman" panose="02020603050405020304" pitchFamily="18" charset="0"/>
                <a:cs typeface="Times New Roman" panose="02020603050405020304" pitchFamily="18" charset="0"/>
              </a:rPr>
              <a:t>згенерує виняток </a:t>
            </a:r>
            <a:r>
              <a:rPr lang="en-US" b="0" i="0" dirty="0" err="1">
                <a:solidFill>
                  <a:srgbClr val="000000"/>
                </a:solidFill>
                <a:effectLst/>
                <a:latin typeface="Times New Roman" panose="02020603050405020304" pitchFamily="18" charset="0"/>
                <a:cs typeface="Times New Roman" panose="02020603050405020304" pitchFamily="18" charset="0"/>
              </a:rPr>
              <a:t>InterruptedException</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і управління перейде до блоку </a:t>
            </a:r>
            <a:r>
              <a:rPr lang="en-US" b="0" i="0" dirty="0">
                <a:solidFill>
                  <a:srgbClr val="000000"/>
                </a:solidFill>
                <a:effectLst/>
                <a:latin typeface="Times New Roman" panose="02020603050405020304" pitchFamily="18" charset="0"/>
                <a:cs typeface="Times New Roman" panose="02020603050405020304" pitchFamily="18" charset="0"/>
              </a:rPr>
              <a:t>catch. </a:t>
            </a:r>
            <a:r>
              <a:rPr lang="uk-UA" b="0" i="0" dirty="0">
                <a:solidFill>
                  <a:srgbClr val="000000"/>
                </a:solidFill>
                <a:effectLst/>
                <a:latin typeface="Times New Roman" panose="02020603050405020304" pitchFamily="18" charset="0"/>
                <a:cs typeface="Times New Roman" panose="02020603050405020304" pitchFamily="18" charset="0"/>
              </a:rPr>
              <a:t>Але якщо ми перевіримо статус потоку, то побачимо, що </a:t>
            </a:r>
            <a:r>
              <a:rPr lang="uk-UA" b="0" i="0" dirty="0" err="1">
                <a:solidFill>
                  <a:srgbClr val="000000"/>
                </a:solidFill>
                <a:effectLst/>
                <a:latin typeface="Times New Roman" panose="02020603050405020304" pitchFamily="18" charset="0"/>
                <a:cs typeface="Times New Roman" panose="02020603050405020304" pitchFamily="18" charset="0"/>
              </a:rPr>
              <a:t>методінтер</a:t>
            </a:r>
            <a:r>
              <a:rPr lang="en-US" b="0" i="0" dirty="0" err="1">
                <a:solidFill>
                  <a:srgbClr val="000000"/>
                </a:solidFill>
                <a:effectLst/>
                <a:latin typeface="Times New Roman" panose="02020603050405020304" pitchFamily="18" charset="0"/>
                <a:cs typeface="Times New Roman" panose="02020603050405020304" pitchFamily="18" charset="0"/>
              </a:rPr>
              <a:t>rupted</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повертає </a:t>
            </a:r>
            <a:r>
              <a:rPr lang="en-US" b="0" i="0" dirty="0">
                <a:solidFill>
                  <a:srgbClr val="000000"/>
                </a:solidFill>
                <a:effectLst/>
                <a:latin typeface="Times New Roman" panose="02020603050405020304" pitchFamily="18" charset="0"/>
                <a:cs typeface="Times New Roman" panose="02020603050405020304" pitchFamily="18" charset="0"/>
              </a:rPr>
              <a:t>false. </a:t>
            </a:r>
            <a:r>
              <a:rPr lang="uk-UA" b="0" i="0" dirty="0">
                <a:solidFill>
                  <a:srgbClr val="000000"/>
                </a:solidFill>
                <a:effectLst/>
                <a:latin typeface="Times New Roman" panose="02020603050405020304" pitchFamily="18" charset="0"/>
                <a:cs typeface="Times New Roman" panose="02020603050405020304" pitchFamily="18" charset="0"/>
              </a:rPr>
              <a:t>Як варіант, у разі ми можемо повторно перервати поточний потік, знову ж таки викликавши метод </a:t>
            </a:r>
            <a:r>
              <a:rPr lang="en-US" b="0" i="0" dirty="0">
                <a:solidFill>
                  <a:srgbClr val="000000"/>
                </a:solidFill>
                <a:effectLst/>
                <a:latin typeface="Times New Roman" panose="02020603050405020304" pitchFamily="18" charset="0"/>
                <a:cs typeface="Times New Roman" panose="02020603050405020304" pitchFamily="18" charset="0"/>
              </a:rPr>
              <a:t>interrupt(). </a:t>
            </a:r>
            <a:r>
              <a:rPr lang="uk-UA" b="0" i="0" dirty="0">
                <a:solidFill>
                  <a:srgbClr val="000000"/>
                </a:solidFill>
                <a:effectLst/>
                <a:latin typeface="Times New Roman" panose="02020603050405020304" pitchFamily="18" charset="0"/>
                <a:cs typeface="Times New Roman" panose="02020603050405020304" pitchFamily="18" charset="0"/>
              </a:rPr>
              <a:t>Тоді при новій ітерації циклу при методі, </a:t>
            </a:r>
            <a:r>
              <a:rPr lang="uk-UA" b="0" i="0" dirty="0" err="1">
                <a:solidFill>
                  <a:srgbClr val="000000"/>
                </a:solidFill>
                <a:effectLst/>
                <a:latin typeface="Times New Roman" panose="02020603050405020304" pitchFamily="18" charset="0"/>
                <a:cs typeface="Times New Roman" panose="02020603050405020304" pitchFamily="18" charset="0"/>
              </a:rPr>
              <a:t>якийвід'єднується</a:t>
            </a:r>
            <a:r>
              <a:rPr lang="uk-UA" b="0" i="0" dirty="0">
                <a:solidFill>
                  <a:srgbClr val="000000"/>
                </a:solidFill>
                <a:effectLst/>
                <a:latin typeface="Times New Roman" panose="02020603050405020304" pitchFamily="18" charset="0"/>
                <a:cs typeface="Times New Roman" panose="02020603050405020304" pitchFamily="18" charset="0"/>
              </a:rPr>
              <a:t>, поверне </a:t>
            </a:r>
            <a:r>
              <a:rPr lang="en-US" b="0" i="0" dirty="0">
                <a:solidFill>
                  <a:srgbClr val="000000"/>
                </a:solidFill>
                <a:effectLst/>
                <a:latin typeface="Times New Roman" panose="02020603050405020304" pitchFamily="18" charset="0"/>
                <a:cs typeface="Times New Roman" panose="02020603050405020304" pitchFamily="18" charset="0"/>
              </a:rPr>
              <a:t>true, </a:t>
            </a:r>
            <a:r>
              <a:rPr lang="uk-UA" b="0" i="0" dirty="0">
                <a:solidFill>
                  <a:srgbClr val="000000"/>
                </a:solidFill>
                <a:effectLst/>
                <a:latin typeface="Times New Roman" panose="02020603050405020304" pitchFamily="18" charset="0"/>
                <a:cs typeface="Times New Roman" panose="02020603050405020304" pitchFamily="18" charset="0"/>
              </a:rPr>
              <a:t>і буде вихід з циклу.</a:t>
            </a:r>
          </a:p>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Або ми можемо відразу в блоці </a:t>
            </a:r>
            <a:r>
              <a:rPr lang="en-US" b="0" i="0" dirty="0">
                <a:solidFill>
                  <a:srgbClr val="000000"/>
                </a:solidFill>
                <a:effectLst/>
                <a:latin typeface="Times New Roman" panose="02020603050405020304" pitchFamily="18" charset="0"/>
                <a:cs typeface="Times New Roman" panose="02020603050405020304" pitchFamily="18" charset="0"/>
              </a:rPr>
              <a:t>catch </a:t>
            </a:r>
            <a:r>
              <a:rPr lang="uk-UA" b="0" i="0" dirty="0">
                <a:solidFill>
                  <a:srgbClr val="000000"/>
                </a:solidFill>
                <a:effectLst/>
                <a:latin typeface="Times New Roman" panose="02020603050405020304" pitchFamily="18" charset="0"/>
                <a:cs typeface="Times New Roman" panose="02020603050405020304" pitchFamily="18" charset="0"/>
              </a:rPr>
              <a:t>вийти з циклу за допомогою </a:t>
            </a:r>
            <a:r>
              <a:rPr lang="en-US" b="0" i="0" dirty="0">
                <a:solidFill>
                  <a:srgbClr val="000000"/>
                </a:solidFill>
                <a:effectLst/>
                <a:latin typeface="Times New Roman" panose="02020603050405020304" pitchFamily="18" charset="0"/>
                <a:cs typeface="Times New Roman" panose="02020603050405020304" pitchFamily="18" charset="0"/>
              </a:rPr>
              <a:t>break:</a:t>
            </a:r>
          </a:p>
          <a:p>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4F4F4D66-34FC-48A9-978C-27B70CADACD5}"/>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 </a:t>
            </a:r>
            <a:r>
              <a:rPr lang="en-US" dirty="0">
                <a:solidFill>
                  <a:srgbClr val="000000"/>
                </a:solidFill>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049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1D64EF5-947E-481C-95C0-0CBDE9F1C174}"/>
              </a:ext>
            </a:extLst>
          </p:cNvPr>
          <p:cNvSpPr>
            <a:spLocks noGrp="1" noChangeArrowheads="1"/>
          </p:cNvSpPr>
          <p:nvPr>
            <p:ph idx="1"/>
          </p:nvPr>
        </p:nvSpPr>
        <p:spPr bwMode="auto">
          <a:xfrm>
            <a:off x="611957" y="781694"/>
            <a:ext cx="595034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break</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выход</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из</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цикла</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977E3AAC-424D-4252-BF4A-BD6410B8EDD1}"/>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 </a:t>
            </a:r>
            <a:r>
              <a:rPr lang="en-US" dirty="0">
                <a:solidFill>
                  <a:srgbClr val="000000"/>
                </a:solidFill>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83A6DD-659C-4F03-B6F2-54CB0E4D3C5D}"/>
              </a:ext>
            </a:extLst>
          </p:cNvPr>
          <p:cNvSpPr txBox="1"/>
          <p:nvPr/>
        </p:nvSpPr>
        <p:spPr>
          <a:xfrm>
            <a:off x="611956" y="3098342"/>
            <a:ext cx="10473965" cy="369332"/>
          </a:xfrm>
          <a:prstGeom prst="rect">
            <a:avLst/>
          </a:prstGeom>
          <a:noFill/>
        </p:spPr>
        <p:txBody>
          <a:bodyPr wrap="square">
            <a:spAutoFit/>
          </a:bodyPr>
          <a:lstStyle/>
          <a:p>
            <a:r>
              <a:rPr lang="uk-UA" b="0" i="0" dirty="0">
                <a:solidFill>
                  <a:srgbClr val="000000"/>
                </a:solidFill>
                <a:effectLst/>
                <a:latin typeface="Times New Roman" panose="02020603050405020304" pitchFamily="18" charset="0"/>
                <a:cs typeface="Times New Roman" panose="02020603050405020304" pitchFamily="18" charset="0"/>
              </a:rPr>
              <a:t>Якщо нескінченний цикл поміщений у конструкцію </a:t>
            </a:r>
            <a:r>
              <a:rPr lang="en-US" b="0" i="0" dirty="0">
                <a:solidFill>
                  <a:srgbClr val="000000"/>
                </a:solidFill>
                <a:effectLst/>
                <a:latin typeface="Times New Roman" panose="02020603050405020304" pitchFamily="18" charset="0"/>
                <a:cs typeface="Times New Roman" panose="02020603050405020304" pitchFamily="18" charset="0"/>
              </a:rPr>
              <a:t>try...catch, </a:t>
            </a:r>
            <a:r>
              <a:rPr lang="uk-UA" b="0" i="0" dirty="0">
                <a:solidFill>
                  <a:srgbClr val="000000"/>
                </a:solidFill>
                <a:effectLst/>
                <a:latin typeface="Times New Roman" panose="02020603050405020304" pitchFamily="18" charset="0"/>
                <a:cs typeface="Times New Roman" panose="02020603050405020304" pitchFamily="18" charset="0"/>
              </a:rPr>
              <a:t>достатньо обробити </a:t>
            </a:r>
            <a:r>
              <a:rPr lang="en-US" b="0" i="0" dirty="0" err="1">
                <a:solidFill>
                  <a:srgbClr val="000000"/>
                </a:solidFill>
                <a:effectLst/>
                <a:latin typeface="Times New Roman" panose="02020603050405020304" pitchFamily="18" charset="0"/>
                <a:cs typeface="Times New Roman" panose="02020603050405020304" pitchFamily="18" charset="0"/>
              </a:rPr>
              <a:t>InterruptedException</a:t>
            </a:r>
            <a:r>
              <a:rPr lang="en-US"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A78EEA2A-4B16-44D2-89D6-5A6EA2EAF282}"/>
              </a:ext>
            </a:extLst>
          </p:cNvPr>
          <p:cNvSpPr>
            <a:spLocks noChangeArrowheads="1"/>
          </p:cNvSpPr>
          <p:nvPr/>
        </p:nvSpPr>
        <p:spPr bwMode="auto">
          <a:xfrm>
            <a:off x="611956" y="3467674"/>
            <a:ext cx="11334161"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счетчик</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циклов</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0355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9BDFBD-6FFE-4734-9088-D74EC8FBD904}"/>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Методи </a:t>
            </a:r>
            <a:r>
              <a:rPr lang="en-US" i="0" dirty="0">
                <a:solidFill>
                  <a:srgbClr val="000000"/>
                </a:solidFill>
                <a:effectLst/>
                <a:latin typeface="Times New Roman" panose="02020603050405020304" pitchFamily="18" charset="0"/>
                <a:cs typeface="Times New Roman" panose="02020603050405020304" pitchFamily="18" charset="0"/>
              </a:rPr>
              <a:t>wait </a:t>
            </a:r>
            <a:r>
              <a:rPr lang="uk-UA" i="0" dirty="0">
                <a:solidFill>
                  <a:srgbClr val="000000"/>
                </a:solidFill>
                <a:effectLst/>
                <a:latin typeface="Times New Roman" panose="02020603050405020304" pitchFamily="18" charset="0"/>
                <a:cs typeface="Times New Roman" panose="02020603050405020304" pitchFamily="18" charset="0"/>
              </a:rPr>
              <a:t>та </a:t>
            </a:r>
            <a:r>
              <a:rPr lang="en-US" i="0" dirty="0">
                <a:solidFill>
                  <a:srgbClr val="000000"/>
                </a:solidFill>
                <a:effectLst/>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C79DFFD-E22A-4D69-A90B-B6C958B48E8C}"/>
              </a:ext>
            </a:extLst>
          </p:cNvPr>
          <p:cNvSpPr>
            <a:spLocks noChangeArrowheads="1"/>
          </p:cNvSpPr>
          <p:nvPr/>
        </p:nvSpPr>
        <p:spPr bwMode="auto">
          <a:xfrm>
            <a:off x="587970" y="939569"/>
            <a:ext cx="10859311"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Іноді при взаємодії потоків постає питання про сповіщення одних потоків про дії інших. Наприклад, дії одного потоку залежать від результату дій іншого потоку, і треба якось сповістити один потік, що другий потік зробив якусь роботу. І для подібних ситуацій у класу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Object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визначено низку методів:</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wait</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звільняє монітор і переводить потік, що викликає, в стан очікування до тих пір, поки інший потік 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викличе</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методnotify</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notify</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продовжує роботу потоку, у якого раніше був викликаний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notifyAll</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відновлює роботу всіх потоків, у яких раніше був викликаний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Всі ці методи викликаються лише з синхронізованого контексту – синхронізованого блоку чи методу.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08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7D628E2-1DDE-4983-9D1A-475FCA2743F4}"/>
              </a:ext>
            </a:extLst>
          </p:cNvPr>
          <p:cNvSpPr>
            <a:spLocks noGrp="1"/>
          </p:cNvSpPr>
          <p:nvPr>
            <p:ph idx="1"/>
          </p:nvPr>
        </p:nvSpPr>
        <p:spPr>
          <a:xfrm>
            <a:off x="5288436" y="930079"/>
            <a:ext cx="6291608" cy="4660016"/>
          </a:xfrm>
        </p:spPr>
        <p:txBody>
          <a:bodyPr/>
          <a:lstStyle/>
          <a:p>
            <a:pPr marL="0" indent="0" algn="just">
              <a:buNone/>
            </a:pPr>
            <a:r>
              <a:rPr lang="uk-UA" b="0" i="0" dirty="0">
                <a:solidFill>
                  <a:srgbClr val="333333"/>
                </a:solidFill>
                <a:effectLst/>
                <a:latin typeface="Times New Roman" panose="02020603050405020304" pitchFamily="18" charset="0"/>
                <a:cs typeface="Times New Roman" panose="02020603050405020304" pitchFamily="18" charset="0"/>
              </a:rPr>
              <a:t>Схема цієї взаємодії представлена ​​на зображенні. Операційна система оперує так званими сторінками пам'яті, які є просто область певного фіксованого розміру. Якщо процесу недостатньо пам'яті, система виділяє йому додаткові сторінки з фізичної пам'яті. Сторінки віртуальної пам'яті можуть проектуватись на фізичну пам'ять у довільному порядку.</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B99BAD-994A-45D3-B058-13BACB02E75C}"/>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Процеси</a:t>
            </a:r>
          </a:p>
        </p:txBody>
      </p:sp>
      <p:pic>
        <p:nvPicPr>
          <p:cNvPr id="1026" name="Picture 2">
            <a:extLst>
              <a:ext uri="{FF2B5EF4-FFF2-40B4-BE49-F238E27FC236}">
                <a16:creationId xmlns:a16="http://schemas.microsoft.com/office/drawing/2014/main" id="{45AA7565-A557-4655-8CD8-AD7B89616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56" y="930079"/>
            <a:ext cx="4581525" cy="4286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4094E6-DCD4-499B-AC89-486BAC8C4378}"/>
              </a:ext>
            </a:extLst>
          </p:cNvPr>
          <p:cNvSpPr txBox="1"/>
          <p:nvPr/>
        </p:nvSpPr>
        <p:spPr>
          <a:xfrm>
            <a:off x="611956" y="5401559"/>
            <a:ext cx="11303524" cy="1815882"/>
          </a:xfrm>
          <a:prstGeom prst="rect">
            <a:avLst/>
          </a:prstGeom>
          <a:noFill/>
        </p:spPr>
        <p:txBody>
          <a:bodyPr wrap="square">
            <a:spAutoFit/>
          </a:bodyPr>
          <a:lstStyle/>
          <a:p>
            <a:pPr algn="just"/>
            <a:r>
              <a:rPr lang="ru-RU" sz="2800" b="0" i="0" dirty="0">
                <a:solidFill>
                  <a:srgbClr val="333333"/>
                </a:solidFill>
                <a:effectLst/>
                <a:latin typeface="Times New Roman" panose="02020603050405020304" pitchFamily="18" charset="0"/>
                <a:cs typeface="Times New Roman" panose="02020603050405020304" pitchFamily="18" charset="0"/>
              </a:rPr>
              <a:t>При запуску </a:t>
            </a:r>
            <a:r>
              <a:rPr lang="ru-RU" sz="2800" b="0" i="0" dirty="0" err="1">
                <a:solidFill>
                  <a:srgbClr val="333333"/>
                </a:solidFill>
                <a:effectLst/>
                <a:latin typeface="Times New Roman" panose="02020603050405020304" pitchFamily="18" charset="0"/>
                <a:cs typeface="Times New Roman" panose="02020603050405020304" pitchFamily="18" charset="0"/>
              </a:rPr>
              <a:t>програми</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операційна</a:t>
            </a:r>
            <a:r>
              <a:rPr lang="ru-RU" sz="2800" b="0" i="0" dirty="0">
                <a:solidFill>
                  <a:srgbClr val="333333"/>
                </a:solidFill>
                <a:effectLst/>
                <a:latin typeface="Times New Roman" panose="02020603050405020304" pitchFamily="18" charset="0"/>
                <a:cs typeface="Times New Roman" panose="02020603050405020304" pitchFamily="18" charset="0"/>
              </a:rPr>
              <a:t> система </a:t>
            </a:r>
            <a:r>
              <a:rPr lang="ru-RU" sz="2800" b="0" i="0" dirty="0" err="1">
                <a:solidFill>
                  <a:srgbClr val="333333"/>
                </a:solidFill>
                <a:effectLst/>
                <a:latin typeface="Times New Roman" panose="02020603050405020304" pitchFamily="18" charset="0"/>
                <a:cs typeface="Times New Roman" panose="02020603050405020304" pitchFamily="18" charset="0"/>
              </a:rPr>
              <a:t>створює</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процес</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завантажуючи</a:t>
            </a:r>
            <a:r>
              <a:rPr lang="ru-RU" sz="2800" b="0" i="0" dirty="0">
                <a:solidFill>
                  <a:srgbClr val="333333"/>
                </a:solidFill>
                <a:effectLst/>
                <a:latin typeface="Times New Roman" panose="02020603050405020304" pitchFamily="18" charset="0"/>
                <a:cs typeface="Times New Roman" panose="02020603050405020304" pitchFamily="18" charset="0"/>
              </a:rPr>
              <a:t> в </a:t>
            </a:r>
            <a:r>
              <a:rPr lang="ru-RU" sz="2800" b="0" i="0" dirty="0" err="1">
                <a:solidFill>
                  <a:srgbClr val="333333"/>
                </a:solidFill>
                <a:effectLst/>
                <a:latin typeface="Times New Roman" panose="02020603050405020304" pitchFamily="18" charset="0"/>
                <a:cs typeface="Times New Roman" panose="02020603050405020304" pitchFamily="18" charset="0"/>
              </a:rPr>
              <a:t>адресний</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простір</a:t>
            </a:r>
            <a:r>
              <a:rPr lang="ru-RU" sz="2800" b="0" i="0" dirty="0">
                <a:solidFill>
                  <a:srgbClr val="333333"/>
                </a:solidFill>
                <a:effectLst/>
                <a:latin typeface="Times New Roman" panose="02020603050405020304" pitchFamily="18" charset="0"/>
                <a:cs typeface="Times New Roman" panose="02020603050405020304" pitchFamily="18" charset="0"/>
              </a:rPr>
              <a:t> код і </a:t>
            </a:r>
            <a:r>
              <a:rPr lang="ru-RU" sz="2800" b="0" i="0" dirty="0" err="1">
                <a:solidFill>
                  <a:srgbClr val="333333"/>
                </a:solidFill>
                <a:effectLst/>
                <a:latin typeface="Times New Roman" panose="02020603050405020304" pitchFamily="18" charset="0"/>
                <a:cs typeface="Times New Roman" panose="02020603050405020304" pitchFamily="18" charset="0"/>
              </a:rPr>
              <a:t>дані</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програми</a:t>
            </a:r>
            <a:r>
              <a:rPr lang="ru-RU" sz="2800" b="0" i="0" dirty="0">
                <a:solidFill>
                  <a:srgbClr val="333333"/>
                </a:solidFill>
                <a:effectLst/>
                <a:latin typeface="Times New Roman" panose="02020603050405020304" pitchFamily="18" charset="0"/>
                <a:cs typeface="Times New Roman" panose="02020603050405020304" pitchFamily="18" charset="0"/>
              </a:rPr>
              <a:t>, а </a:t>
            </a:r>
            <a:r>
              <a:rPr lang="ru-RU" sz="2800" b="0" i="0" dirty="0" err="1">
                <a:solidFill>
                  <a:srgbClr val="333333"/>
                </a:solidFill>
                <a:effectLst/>
                <a:latin typeface="Times New Roman" panose="02020603050405020304" pitchFamily="18" charset="0"/>
                <a:cs typeface="Times New Roman" panose="02020603050405020304" pitchFamily="18" charset="0"/>
              </a:rPr>
              <a:t>потім</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запускає</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головний</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потік</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створеного</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процесу</a:t>
            </a:r>
            <a:r>
              <a:rPr lang="ru-RU" sz="2800" b="0" i="0" dirty="0">
                <a:solidFill>
                  <a:srgbClr val="333333"/>
                </a:solidFill>
                <a:effectLst/>
                <a:latin typeface="Times New Roman" panose="02020603050405020304" pitchFamily="18" charset="0"/>
                <a:cs typeface="Times New Roman" panose="02020603050405020304" pitchFamily="18" charset="0"/>
              </a:rPr>
              <a:t>.</a:t>
            </a:r>
            <a:br>
              <a:rPr lang="ru-RU" sz="2800" dirty="0">
                <a:latin typeface="Times New Roman" panose="02020603050405020304" pitchFamily="18" charset="0"/>
                <a:cs typeface="Times New Roman" panose="02020603050405020304" pitchFamily="18" charset="0"/>
              </a:rPr>
            </a:b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818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0E10289-0CD5-4205-8BAE-FECD08953F05}"/>
              </a:ext>
            </a:extLst>
          </p:cNvPr>
          <p:cNvSpPr>
            <a:spLocks noGrp="1" noChangeArrowheads="1"/>
          </p:cNvSpPr>
          <p:nvPr>
            <p:ph idx="1"/>
          </p:nvPr>
        </p:nvSpPr>
        <p:spPr bwMode="auto">
          <a:xfrm>
            <a:off x="301658" y="235818"/>
            <a:ext cx="11052142" cy="638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Магазин,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хранящий</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произведенные</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товары</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private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Покупатель</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купил 1 товар");</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3</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добавил</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товар");</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store.put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Потребитель</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store.get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CEA9D3D5-87F2-40A8-9E63-69B70F510A28}"/>
              </a:ext>
            </a:extLst>
          </p:cNvPr>
          <p:cNvSpPr txBox="1"/>
          <p:nvPr/>
        </p:nvSpPr>
        <p:spPr>
          <a:xfrm>
            <a:off x="4649771" y="1066286"/>
            <a:ext cx="6094428" cy="415498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Розглянемо, як ми можемо використовувати ці способи. Візьмемо стандартне завдання з минулої теми - "Виробник-Споживач"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Producer-Consumer</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доки виробник не виробив продукт, споживач не може його купити. Нехай виробник повинен виготовити 5 товарів, відповідно споживач має їх все купити. Але при цьому одночасно на складі може бути не більше 3 товарів. Для вирішення цього завдання задіємо методи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0A5AAB90-212D-4995-8CA9-89839A3B58D6}"/>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Методи </a:t>
            </a:r>
            <a:r>
              <a:rPr lang="en-US" i="0" dirty="0">
                <a:solidFill>
                  <a:srgbClr val="000000"/>
                </a:solidFill>
                <a:effectLst/>
                <a:latin typeface="Times New Roman" panose="02020603050405020304" pitchFamily="18" charset="0"/>
                <a:cs typeface="Times New Roman" panose="02020603050405020304" pitchFamily="18" charset="0"/>
              </a:rPr>
              <a:t>wait </a:t>
            </a:r>
            <a:r>
              <a:rPr lang="uk-UA" i="0" dirty="0">
                <a:solidFill>
                  <a:srgbClr val="000000"/>
                </a:solidFill>
                <a:effectLst/>
                <a:latin typeface="Times New Roman" panose="02020603050405020304" pitchFamily="18" charset="0"/>
                <a:cs typeface="Times New Roman" panose="02020603050405020304" pitchFamily="18" charset="0"/>
              </a:rPr>
              <a:t>та </a:t>
            </a:r>
            <a:r>
              <a:rPr lang="en-US" i="0" dirty="0">
                <a:solidFill>
                  <a:srgbClr val="000000"/>
                </a:solidFill>
                <a:effectLst/>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28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CE82B5-02D1-4CCB-91B0-08703335C471}"/>
              </a:ext>
            </a:extLst>
          </p:cNvPr>
          <p:cNvSpPr>
            <a:spLocks noGrp="1" noChangeArrowheads="1"/>
          </p:cNvSpPr>
          <p:nvPr>
            <p:ph idx="1"/>
          </p:nvPr>
        </p:nvSpPr>
        <p:spPr bwMode="auto">
          <a:xfrm>
            <a:off x="838200" y="681037"/>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тут визначено клас магазину, споживача та покупця. Виробник 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()додає в об'єкт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 допомогою його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товарів. Споживач 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()циклі звертається до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getоб'єкта</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для отримання цих товарів. Обидва методи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putі</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getє</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синхронізованими.</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відстеження наявності товарів у класі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перевіряємо значення змінної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product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 замовчуванням немає товару, тому змінна дорівнює 0.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отримання товару має спрацьовувати лише за наявності хоча б одного товару. Тому в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перевіряємо, чи товар відсутній:</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0E91BF2E-87FD-47E9-9505-753E9F885DA3}"/>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Методи </a:t>
            </a:r>
            <a:r>
              <a:rPr lang="en-US" dirty="0">
                <a:solidFill>
                  <a:srgbClr val="000000"/>
                </a:solidFill>
                <a:latin typeface="Times New Roman" panose="02020603050405020304" pitchFamily="18" charset="0"/>
                <a:cs typeface="Times New Roman" panose="02020603050405020304" pitchFamily="18" charset="0"/>
              </a:rPr>
              <a:t>wait </a:t>
            </a:r>
            <a:r>
              <a:rPr lang="uk-UA" dirty="0">
                <a:solidFill>
                  <a:srgbClr val="000000"/>
                </a:solidFill>
                <a:latin typeface="Times New Roman" panose="02020603050405020304" pitchFamily="18" charset="0"/>
                <a:cs typeface="Times New Roman" panose="02020603050405020304" pitchFamily="18" charset="0"/>
              </a:rPr>
              <a:t>та </a:t>
            </a:r>
            <a:r>
              <a:rPr lang="en-US" dirty="0">
                <a:solidFill>
                  <a:srgbClr val="000000"/>
                </a:solidFill>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4BE5E80-57F8-40C3-88C8-39968263B4F9}"/>
              </a:ext>
            </a:extLst>
          </p:cNvPr>
          <p:cNvSpPr>
            <a:spLocks noChangeArrowheads="1"/>
          </p:cNvSpPr>
          <p:nvPr/>
        </p:nvSpPr>
        <p:spPr bwMode="auto">
          <a:xfrm>
            <a:off x="913614" y="4097357"/>
            <a:ext cx="2436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while</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9090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59FD693-649F-4DF6-9E73-CA1896A1B57E}"/>
              </a:ext>
            </a:extLst>
          </p:cNvPr>
          <p:cNvSpPr>
            <a:spLocks noGrp="1" noChangeArrowheads="1"/>
          </p:cNvSpPr>
          <p:nvPr>
            <p:ph idx="1"/>
          </p:nvPr>
        </p:nvSpPr>
        <p:spPr bwMode="auto">
          <a:xfrm>
            <a:off x="838200" y="681037"/>
            <a:ext cx="1051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apple-system"/>
              </a:rPr>
              <a:t>Якщо товар відсутній, викликається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 Цей метод звільняє монітор об'єкта </a:t>
            </a:r>
            <a:r>
              <a:rPr kumimoji="0" lang="uk-UA" altLang="uk-UA" sz="2000" b="0" i="0" u="none" strike="noStrike" cap="none" normalizeH="0" baseline="0" dirty="0" err="1">
                <a:ln>
                  <a:noFill/>
                </a:ln>
                <a:solidFill>
                  <a:srgbClr val="000000"/>
                </a:solidFill>
                <a:effectLst/>
                <a:latin typeface="-apple-system"/>
              </a:rPr>
              <a:t>Store</a:t>
            </a:r>
            <a:r>
              <a:rPr kumimoji="0" lang="uk-UA" altLang="uk-UA" sz="2000" b="0" i="0" u="none" strike="noStrike" cap="none" normalizeH="0" baseline="0" dirty="0">
                <a:ln>
                  <a:noFill/>
                </a:ln>
                <a:solidFill>
                  <a:srgbClr val="000000"/>
                </a:solidFill>
                <a:effectLst/>
                <a:latin typeface="-apple-system"/>
              </a:rPr>
              <a:t> і блокує виконання методу </a:t>
            </a:r>
            <a:r>
              <a:rPr kumimoji="0" lang="uk-UA" altLang="uk-UA" sz="2000" b="0" i="0" u="none" strike="noStrike" cap="none" normalizeH="0" baseline="0" dirty="0" err="1">
                <a:ln>
                  <a:noFill/>
                </a:ln>
                <a:solidFill>
                  <a:srgbClr val="000000"/>
                </a:solidFill>
                <a:effectLst/>
                <a:latin typeface="-apple-system"/>
              </a:rPr>
              <a:t>get</a:t>
            </a:r>
            <a:r>
              <a:rPr kumimoji="0" lang="uk-UA" altLang="uk-UA" sz="2000" b="0" i="0" u="none" strike="noStrike" cap="none" normalizeH="0" baseline="0" dirty="0">
                <a:ln>
                  <a:noFill/>
                </a:ln>
                <a:solidFill>
                  <a:srgbClr val="000000"/>
                </a:solidFill>
                <a:effectLst/>
                <a:latin typeface="-apple-system"/>
              </a:rPr>
              <a:t>, поки для цього монітора не буде викликаний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a:t>
            </a:r>
            <a:endParaRPr kumimoji="0" lang="uk-UA" altLang="uk-UA"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apple-system"/>
              </a:rPr>
              <a:t>Коли методі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додається товар і викликається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 то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отримує монітор і виходить із конструкції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&lt;1)</a:t>
            </a:r>
            <a:r>
              <a:rPr kumimoji="0" lang="uk-UA" altLang="uk-UA" sz="2000" b="0" i="0" u="none" strike="noStrike" cap="none" normalizeH="0" baseline="0" dirty="0">
                <a:ln>
                  <a:noFill/>
                </a:ln>
                <a:solidFill>
                  <a:srgbClr val="000000"/>
                </a:solidFill>
                <a:effectLst/>
                <a:latin typeface="-apple-system"/>
              </a:rPr>
              <a:t>, оскільки товар доданий. Потім імітується одержання покупцем товару. І тому виводиться повідомлення, і зменшується значення </a:t>
            </a:r>
            <a:r>
              <a:rPr kumimoji="0" lang="uk-UA" altLang="uk-UA" sz="2000" b="0" i="0" u="none" strike="noStrike" cap="none" normalizeH="0" baseline="0" dirty="0" err="1">
                <a:ln>
                  <a:noFill/>
                </a:ln>
                <a:solidFill>
                  <a:srgbClr val="000000"/>
                </a:solidFill>
                <a:effectLst/>
                <a:latin typeface="-apple-system"/>
              </a:rPr>
              <a:t>product</a:t>
            </a:r>
            <a:r>
              <a:rPr kumimoji="0" lang="uk-UA" altLang="uk-UA" sz="2000" b="0" i="0" u="none" strike="noStrike" cap="none" normalizeH="0" baseline="0" dirty="0">
                <a:ln>
                  <a:noFill/>
                </a:ln>
                <a:solidFill>
                  <a:srgbClr val="000000"/>
                </a:solidFill>
                <a:effectLst/>
                <a:latin typeface="-apple-system"/>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 І наприкінці виклик методу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дає сигнал методу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продовжити роботу.</a:t>
            </a:r>
            <a:endParaRPr kumimoji="0" lang="uk-UA" altLang="uk-UA"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apple-system"/>
              </a:rPr>
              <a:t>У методі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працює схожа логіка, тільки тепер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має спрацьовувати, якщо в магазині трохи більше трьох товарів. Тому в циклі перевіряється наявність товару, і якщо товар вже є, то звільняємо монітор за допомогою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та чекаємо виклику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у методі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a:t>
            </a:r>
            <a:endParaRPr kumimoji="0" lang="uk-UA" altLang="uk-UA" sz="3200" b="0" i="0" u="none" strike="noStrike" cap="none" normalizeH="0" baseline="0" dirty="0">
              <a:ln>
                <a:noFill/>
              </a:ln>
              <a:solidFill>
                <a:schemeClr val="tx1"/>
              </a:solidFill>
              <a:effectLst/>
              <a:latin typeface="Arial" panose="020B0604020202020204" pitchFamily="34" charset="0"/>
            </a:endParaRPr>
          </a:p>
        </p:txBody>
      </p:sp>
      <p:sp>
        <p:nvSpPr>
          <p:cNvPr id="5" name="Заголовок 1">
            <a:extLst>
              <a:ext uri="{FF2B5EF4-FFF2-40B4-BE49-F238E27FC236}">
                <a16:creationId xmlns:a16="http://schemas.microsoft.com/office/drawing/2014/main" id="{7AD47614-F34D-43F1-8445-74CE354BBBC0}"/>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Методи </a:t>
            </a:r>
            <a:r>
              <a:rPr lang="en-US" dirty="0">
                <a:solidFill>
                  <a:srgbClr val="000000"/>
                </a:solidFill>
                <a:latin typeface="Times New Roman" panose="02020603050405020304" pitchFamily="18" charset="0"/>
                <a:cs typeface="Times New Roman" panose="02020603050405020304" pitchFamily="18" charset="0"/>
              </a:rPr>
              <a:t>wait </a:t>
            </a:r>
            <a:r>
              <a:rPr lang="uk-UA" dirty="0">
                <a:solidFill>
                  <a:srgbClr val="000000"/>
                </a:solidFill>
                <a:latin typeface="Times New Roman" panose="02020603050405020304" pitchFamily="18" charset="0"/>
                <a:cs typeface="Times New Roman" panose="02020603050405020304" pitchFamily="18" charset="0"/>
              </a:rPr>
              <a:t>та </a:t>
            </a:r>
            <a:r>
              <a:rPr lang="en-US" dirty="0">
                <a:solidFill>
                  <a:srgbClr val="000000"/>
                </a:solidFill>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319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AEF926A-77AD-4A5D-91F3-599E1A9A1C00}"/>
              </a:ext>
            </a:extLst>
          </p:cNvPr>
          <p:cNvSpPr>
            <a:spLocks noGrp="1" noChangeArrowheads="1"/>
          </p:cNvSpPr>
          <p:nvPr>
            <p:ph idx="1"/>
          </p:nvPr>
        </p:nvSpPr>
        <p:spPr bwMode="auto">
          <a:xfrm>
            <a:off x="1017309" y="1128080"/>
            <a:ext cx="2416046"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22A44666-478E-46F2-8EA9-8F025923FD47}"/>
              </a:ext>
            </a:extLst>
          </p:cNvPr>
          <p:cNvSpPr>
            <a:spLocks noChangeArrowheads="1"/>
          </p:cNvSpPr>
          <p:nvPr/>
        </p:nvSpPr>
        <p:spPr bwMode="auto">
          <a:xfrm>
            <a:off x="3987537" y="881859"/>
            <a:ext cx="6347381"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apple-system"/>
              </a:rPr>
              <a:t>Таким чином, за допомогою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методу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ми очікуємо, коли виробник </a:t>
            </a:r>
            <a:r>
              <a:rPr kumimoji="0" lang="uk-UA" altLang="uk-UA" sz="2400" b="0" i="0" u="none" strike="noStrike" cap="none" normalizeH="0" baseline="0" dirty="0" err="1">
                <a:ln>
                  <a:noFill/>
                </a:ln>
                <a:solidFill>
                  <a:srgbClr val="000000"/>
                </a:solidFill>
                <a:effectLst/>
                <a:latin typeface="-apple-system"/>
              </a:rPr>
              <a:t>додасть</a:t>
            </a:r>
            <a:r>
              <a:rPr kumimoji="0" lang="uk-UA" altLang="uk-UA" sz="2400" b="0" i="0" u="none" strike="noStrike" cap="none" normalizeH="0" baseline="0" dirty="0">
                <a:ln>
                  <a:noFill/>
                </a:ln>
                <a:solidFill>
                  <a:srgbClr val="000000"/>
                </a:solidFill>
                <a:effectLst/>
                <a:latin typeface="-apple-system"/>
              </a:rPr>
              <a:t> новий продукт. А після додавання викликаємо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як би кажучи, що на складі звільнилося одне місце, і можна ще додавати.</a:t>
            </a:r>
            <a:endParaRPr kumimoji="0" lang="uk-UA" altLang="uk-UA"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apple-system"/>
              </a:rPr>
              <a:t>А в методі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за допомогою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ми очікуємо на звільнення місця на складі. Після того, як місце звільниться, додаємо товар і через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повідомляємо покупця про те, що він може забирати товар.</a:t>
            </a:r>
            <a:endParaRPr kumimoji="0" lang="uk-UA" altLang="uk-UA" sz="3600" b="0" i="0" u="none" strike="noStrike" cap="none" normalizeH="0" baseline="0" dirty="0">
              <a:ln>
                <a:noFill/>
              </a:ln>
              <a:solidFill>
                <a:schemeClr val="tx1"/>
              </a:solidFill>
              <a:effectLst/>
              <a:latin typeface="Arial" panose="020B0604020202020204" pitchFamily="34" charset="0"/>
            </a:endParaRPr>
          </a:p>
        </p:txBody>
      </p:sp>
      <p:sp>
        <p:nvSpPr>
          <p:cNvPr id="6" name="Заголовок 1">
            <a:extLst>
              <a:ext uri="{FF2B5EF4-FFF2-40B4-BE49-F238E27FC236}">
                <a16:creationId xmlns:a16="http://schemas.microsoft.com/office/drawing/2014/main" id="{EE8DAB91-2572-41ED-8D40-4F2563EC5C83}"/>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Методи </a:t>
            </a:r>
            <a:r>
              <a:rPr lang="en-US" dirty="0">
                <a:solidFill>
                  <a:srgbClr val="000000"/>
                </a:solidFill>
                <a:latin typeface="Times New Roman" panose="02020603050405020304" pitchFamily="18" charset="0"/>
                <a:cs typeface="Times New Roman" panose="02020603050405020304" pitchFamily="18" charset="0"/>
              </a:rPr>
              <a:t>wait </a:t>
            </a:r>
            <a:r>
              <a:rPr lang="uk-UA" dirty="0">
                <a:solidFill>
                  <a:srgbClr val="000000"/>
                </a:solidFill>
                <a:latin typeface="Times New Roman" panose="02020603050405020304" pitchFamily="18" charset="0"/>
                <a:cs typeface="Times New Roman" panose="02020603050405020304" pitchFamily="18" charset="0"/>
              </a:rPr>
              <a:t>та </a:t>
            </a:r>
            <a:r>
              <a:rPr lang="en-US" dirty="0">
                <a:solidFill>
                  <a:srgbClr val="000000"/>
                </a:solidFill>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602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5D3FC2-5E16-4938-91B5-7FF6A1199246}"/>
              </a:ext>
            </a:extLst>
          </p:cNvPr>
          <p:cNvSpPr>
            <a:spLocks noGrp="1"/>
          </p:cNvSpPr>
          <p:nvPr>
            <p:ph type="title"/>
          </p:nvPr>
        </p:nvSpPr>
        <p:spPr>
          <a:xfrm>
            <a:off x="0" y="1"/>
            <a:ext cx="12192000" cy="820131"/>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007DBF-1E50-4756-AB2C-764BA10BA3A2}"/>
              </a:ext>
            </a:extLst>
          </p:cNvPr>
          <p:cNvSpPr txBox="1"/>
          <p:nvPr/>
        </p:nvSpPr>
        <p:spPr>
          <a:xfrm>
            <a:off x="869623" y="820132"/>
            <a:ext cx="10423687" cy="4154984"/>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Семафори являють собою ще один засіб синхронізації для доступу до ресурсу. У </a:t>
            </a:r>
            <a:r>
              <a:rPr lang="en-US" sz="2400" b="0" i="0" dirty="0">
                <a:solidFill>
                  <a:srgbClr val="000000"/>
                </a:solidFill>
                <a:effectLst/>
                <a:latin typeface="Times New Roman" panose="02020603050405020304" pitchFamily="18" charset="0"/>
                <a:cs typeface="Times New Roman" panose="02020603050405020304" pitchFamily="18" charset="0"/>
              </a:rPr>
              <a:t>Java </a:t>
            </a:r>
            <a:r>
              <a:rPr lang="uk-UA" sz="2400" b="0" i="0" dirty="0">
                <a:solidFill>
                  <a:srgbClr val="000000"/>
                </a:solidFill>
                <a:effectLst/>
                <a:latin typeface="Times New Roman" panose="02020603050405020304" pitchFamily="18" charset="0"/>
                <a:cs typeface="Times New Roman" panose="02020603050405020304" pitchFamily="18" charset="0"/>
              </a:rPr>
              <a:t>семафори представлені класом </a:t>
            </a:r>
            <a:r>
              <a:rPr lang="en-US" sz="2400" b="1" i="0" dirty="0">
                <a:solidFill>
                  <a:srgbClr val="000000"/>
                </a:solidFill>
                <a:effectLst/>
                <a:latin typeface="Times New Roman" panose="02020603050405020304" pitchFamily="18" charset="0"/>
                <a:cs typeface="Times New Roman" panose="02020603050405020304" pitchFamily="18" charset="0"/>
              </a:rPr>
              <a:t>Semaphore</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який знаходиться в пакеті </a:t>
            </a:r>
            <a:r>
              <a:rPr lang="en-US" sz="2400" b="1" i="0" dirty="0" err="1">
                <a:solidFill>
                  <a:srgbClr val="000000"/>
                </a:solidFill>
                <a:effectLst/>
                <a:latin typeface="Times New Roman" panose="02020603050405020304" pitchFamily="18" charset="0"/>
                <a:cs typeface="Times New Roman" panose="02020603050405020304" pitchFamily="18" charset="0"/>
              </a:rPr>
              <a:t>java.util.concurrent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Для керування доступом до ресурсу семафор використовує лічильник, який представляє кількість дозволів. Якщо значення лічильника більше за нуль, то потік отримує доступ до ресурсу, при цьому лічильник зменшується на одиницю. Після закінчення роботи з ресурсом потік звільняє семафор і лічильник збільшується на одиницю. Якщо ж лічильник дорівнює нулю, то потік блокується і чекає, поки не отримає дозвіл семафора.</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Встановити кількість дозволів для доступу до ресурсу можна за допомогою конструкторів класу </a:t>
            </a:r>
            <a:r>
              <a:rPr lang="en-US" sz="2400" b="0" i="0" dirty="0">
                <a:solidFill>
                  <a:srgbClr val="000000"/>
                </a:solidFill>
                <a:effectLst/>
                <a:latin typeface="Times New Roman" panose="02020603050405020304" pitchFamily="18" charset="0"/>
                <a:cs typeface="Times New Roman" panose="02020603050405020304" pitchFamily="18" charset="0"/>
              </a:rPr>
              <a:t>Semaphore:</a:t>
            </a:r>
          </a:p>
        </p:txBody>
      </p:sp>
      <p:sp>
        <p:nvSpPr>
          <p:cNvPr id="6" name="Rectangle 2">
            <a:extLst>
              <a:ext uri="{FF2B5EF4-FFF2-40B4-BE49-F238E27FC236}">
                <a16:creationId xmlns:a16="http://schemas.microsoft.com/office/drawing/2014/main" id="{5D5E2FFE-9AA4-4A6A-AC85-C12C7BE86ED5}"/>
              </a:ext>
            </a:extLst>
          </p:cNvPr>
          <p:cNvSpPr>
            <a:spLocks noGrp="1" noChangeArrowheads="1"/>
          </p:cNvSpPr>
          <p:nvPr>
            <p:ph idx="1"/>
          </p:nvPr>
        </p:nvSpPr>
        <p:spPr bwMode="auto">
          <a:xfrm>
            <a:off x="998455" y="4975116"/>
            <a:ext cx="44435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boolean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1122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4416081-A584-4C1F-820A-B139DE97AB16}"/>
              </a:ext>
            </a:extLst>
          </p:cNvPr>
          <p:cNvSpPr>
            <a:spLocks noGrp="1" noChangeArrowheads="1"/>
          </p:cNvSpPr>
          <p:nvPr>
            <p:ph idx="1"/>
          </p:nvPr>
        </p:nvSpPr>
        <p:spPr bwMode="auto">
          <a:xfrm>
            <a:off x="838200" y="785531"/>
            <a:ext cx="10515600"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Параметр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permits</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вказує на кількість дозволів для доступу до ресурсу. Параметр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fairу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другому конструкторі дозволяє встановити черговість отримання доступу. Якщо він дорівнює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 дозволи надаватимуться очікуваним потокам у тому порядку, в якому вони запитували доступ. Якщо ж він дорівнює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 дозволи надаватимуться в невизначеному порядку</a:t>
            </a:r>
            <a:r>
              <a:rPr lang="uk-UA" altLang="uk-UA" sz="12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ru-RU" sz="2400" b="0" i="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2400" b="0" i="0" dirty="0">
                <a:solidFill>
                  <a:srgbClr val="000000"/>
                </a:solidFill>
                <a:effectLst/>
                <a:latin typeface="Times New Roman" panose="02020603050405020304" pitchFamily="18" charset="0"/>
                <a:cs typeface="Times New Roman" panose="02020603050405020304" pitchFamily="18" charset="0"/>
              </a:rPr>
              <a:t>Для </a:t>
            </a:r>
            <a:r>
              <a:rPr lang="ru-RU" sz="2400" b="0" i="0" dirty="0" err="1">
                <a:solidFill>
                  <a:srgbClr val="000000"/>
                </a:solidFill>
                <a:effectLst/>
                <a:latin typeface="Times New Roman" panose="02020603050405020304" pitchFamily="18" charset="0"/>
                <a:cs typeface="Times New Roman" panose="02020603050405020304" pitchFamily="18" charset="0"/>
              </a:rPr>
              <a:t>отримання</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дозволу</a:t>
            </a:r>
            <a:r>
              <a:rPr lang="ru-RU" sz="2400" b="0" i="0" dirty="0">
                <a:solidFill>
                  <a:srgbClr val="000000"/>
                </a:solidFill>
                <a:effectLst/>
                <a:latin typeface="Times New Roman" panose="02020603050405020304" pitchFamily="18" charset="0"/>
                <a:cs typeface="Times New Roman" panose="02020603050405020304" pitchFamily="18" charset="0"/>
              </a:rPr>
              <a:t> у семафора треба </a:t>
            </a:r>
            <a:r>
              <a:rPr lang="ru-RU" sz="2400" b="0" i="0" dirty="0" err="1">
                <a:solidFill>
                  <a:srgbClr val="000000"/>
                </a:solidFill>
                <a:effectLst/>
                <a:latin typeface="Times New Roman" panose="02020603050405020304" pitchFamily="18" charset="0"/>
                <a:cs typeface="Times New Roman" panose="02020603050405020304" pitchFamily="18" charset="0"/>
              </a:rPr>
              <a:t>викликати</a:t>
            </a:r>
            <a:r>
              <a:rPr lang="ru-RU" sz="2400" b="0" i="0" dirty="0">
                <a:solidFill>
                  <a:srgbClr val="000000"/>
                </a:solidFill>
                <a:effectLst/>
                <a:latin typeface="Times New Roman" panose="02020603050405020304" pitchFamily="18" charset="0"/>
                <a:cs typeface="Times New Roman" panose="02020603050405020304" pitchFamily="18" charset="0"/>
              </a:rPr>
              <a:t> метод </a:t>
            </a:r>
            <a:r>
              <a:rPr lang="ru-RU" sz="2400" b="1" i="0" dirty="0" err="1">
                <a:solidFill>
                  <a:srgbClr val="000000"/>
                </a:solidFill>
                <a:effectLst/>
                <a:latin typeface="Times New Roman" panose="02020603050405020304" pitchFamily="18" charset="0"/>
                <a:cs typeface="Times New Roman" panose="02020603050405020304" pitchFamily="18" charset="0"/>
              </a:rPr>
              <a:t>acquire</a:t>
            </a:r>
            <a:r>
              <a:rPr lang="ru-RU" sz="2400" b="1" i="0" dirty="0">
                <a:solidFill>
                  <a:srgbClr val="000000"/>
                </a:solidFill>
                <a:effectLst/>
                <a:latin typeface="Times New Roman" panose="02020603050405020304" pitchFamily="18" charset="0"/>
                <a:cs typeface="Times New Roman" panose="02020603050405020304" pitchFamily="18" charset="0"/>
              </a:rPr>
              <a:t>()</a:t>
            </a:r>
            <a:r>
              <a:rPr lang="ru-RU" sz="2400" b="0" i="0" dirty="0">
                <a:solidFill>
                  <a:srgbClr val="000000"/>
                </a:solidFill>
                <a:effectLst/>
                <a:latin typeface="Times New Roman" panose="02020603050405020304" pitchFamily="18" charset="0"/>
                <a:cs typeface="Times New Roman" panose="02020603050405020304" pitchFamily="18" charset="0"/>
              </a:rPr>
              <a:t> , </a:t>
            </a:r>
            <a:r>
              <a:rPr lang="ru-RU" sz="2400" b="0" i="0" dirty="0" err="1">
                <a:solidFill>
                  <a:srgbClr val="000000"/>
                </a:solidFill>
                <a:effectLst/>
                <a:latin typeface="Times New Roman" panose="02020603050405020304" pitchFamily="18" charset="0"/>
                <a:cs typeface="Times New Roman" panose="02020603050405020304" pitchFamily="18" charset="0"/>
              </a:rPr>
              <a:t>який</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має</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дві</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форми</a:t>
            </a:r>
            <a:r>
              <a:rPr lang="ru-RU" sz="2400" b="0" i="0" dirty="0">
                <a:solidFill>
                  <a:srgbClr val="000000"/>
                </a:solidFill>
                <a:effectLst/>
                <a:latin typeface="Times New Roman" panose="02020603050405020304" pitchFamily="18" charset="0"/>
                <a:cs typeface="Times New Roman" panose="02020603050405020304" pitchFamily="18" charset="0"/>
              </a:rPr>
              <a:t>:</a:t>
            </a:r>
            <a:endParaRPr kumimoji="0" lang="uk-UA" altLang="uk-UA"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E9FCD54B-0CE6-460A-B74A-AE436E26FA4B}"/>
              </a:ext>
            </a:extLst>
          </p:cNvPr>
          <p:cNvSpPr>
            <a:spLocks noChangeArrowheads="1"/>
          </p:cNvSpPr>
          <p:nvPr/>
        </p:nvSpPr>
        <p:spPr bwMode="auto">
          <a:xfrm>
            <a:off x="923041" y="3979344"/>
            <a:ext cx="65418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acquire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acquire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Заголовок 1">
            <a:extLst>
              <a:ext uri="{FF2B5EF4-FFF2-40B4-BE49-F238E27FC236}">
                <a16:creationId xmlns:a16="http://schemas.microsoft.com/office/drawing/2014/main" id="{2074FF97-BE65-4EF8-B890-5FDB692706BF}"/>
              </a:ext>
            </a:extLst>
          </p:cNvPr>
          <p:cNvSpPr>
            <a:spLocks noGrp="1"/>
          </p:cNvSpPr>
          <p:nvPr>
            <p:ph type="title"/>
          </p:nvPr>
        </p:nvSpPr>
        <p:spPr>
          <a:xfrm>
            <a:off x="0" y="1"/>
            <a:ext cx="12192000" cy="820131"/>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A5FA12-0491-485A-8CD9-7915DE17684F}"/>
              </a:ext>
            </a:extLst>
          </p:cNvPr>
          <p:cNvSpPr txBox="1"/>
          <p:nvPr/>
        </p:nvSpPr>
        <p:spPr>
          <a:xfrm>
            <a:off x="838199" y="4684651"/>
            <a:ext cx="10515599" cy="1938992"/>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Для отримання одного дозволу застосовується перший варіант, а отримання декількох дозволів - другий варіант.</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Після виклику цього методу, поки потік не отримає дозвіл, він блокується.</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Після закінчення роботи з ресурсом отриманий раніше дозвіл треба звільнити за допомогою методу </a:t>
            </a:r>
            <a:r>
              <a:rPr lang="en-US" sz="2400" b="1" i="0" dirty="0">
                <a:solidFill>
                  <a:srgbClr val="000000"/>
                </a:solidFill>
                <a:effectLst/>
                <a:latin typeface="Times New Roman" panose="02020603050405020304" pitchFamily="18" charset="0"/>
                <a:cs typeface="Times New Roman" panose="02020603050405020304" pitchFamily="18" charset="0"/>
              </a:rPr>
              <a:t>release()</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99591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FBD46EE-1274-44DB-A742-063C27314E62}"/>
              </a:ext>
            </a:extLst>
          </p:cNvPr>
          <p:cNvSpPr>
            <a:spLocks noGrp="1" noChangeArrowheads="1"/>
          </p:cNvSpPr>
          <p:nvPr>
            <p:ph idx="1"/>
          </p:nvPr>
        </p:nvSpPr>
        <p:spPr bwMode="auto">
          <a:xfrm>
            <a:off x="734505" y="934523"/>
            <a:ext cx="19236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release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release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10B33485-4583-4650-8DE5-2756CB86FB75}"/>
              </a:ext>
            </a:extLst>
          </p:cNvPr>
          <p:cNvSpPr txBox="1"/>
          <p:nvPr/>
        </p:nvSpPr>
        <p:spPr>
          <a:xfrm>
            <a:off x="577392" y="1375792"/>
            <a:ext cx="6094428" cy="923330"/>
          </a:xfrm>
          <a:prstGeom prst="rect">
            <a:avLst/>
          </a:prstGeom>
          <a:noFill/>
        </p:spPr>
        <p:txBody>
          <a:bodyPr wrap="square">
            <a:spAutoFit/>
          </a:bodyPr>
          <a:lstStyle/>
          <a:p>
            <a:pPr algn="l"/>
            <a:r>
              <a:rPr lang="ru-RU" b="0" i="0" dirty="0">
                <a:solidFill>
                  <a:srgbClr val="000000"/>
                </a:solidFill>
                <a:effectLst/>
                <a:latin typeface="Times New Roman" panose="02020603050405020304" pitchFamily="18" charset="0"/>
                <a:cs typeface="Times New Roman" panose="02020603050405020304" pitchFamily="18" charset="0"/>
              </a:rPr>
              <a:t>Перший </a:t>
            </a:r>
            <a:r>
              <a:rPr lang="ru-RU" b="0" i="0" dirty="0" err="1">
                <a:solidFill>
                  <a:srgbClr val="000000"/>
                </a:solidFill>
                <a:effectLst/>
                <a:latin typeface="Times New Roman" panose="02020603050405020304" pitchFamily="18" charset="0"/>
                <a:cs typeface="Times New Roman" panose="02020603050405020304" pitchFamily="18" charset="0"/>
              </a:rPr>
              <a:t>варіант</a:t>
            </a:r>
            <a:r>
              <a:rPr lang="ru-RU" b="0" i="0" dirty="0">
                <a:solidFill>
                  <a:srgbClr val="000000"/>
                </a:solidFill>
                <a:effectLst/>
                <a:latin typeface="Times New Roman" panose="02020603050405020304" pitchFamily="18" charset="0"/>
                <a:cs typeface="Times New Roman" panose="02020603050405020304" pitchFamily="18" charset="0"/>
              </a:rPr>
              <a:t> методу </a:t>
            </a:r>
            <a:r>
              <a:rPr lang="ru-RU" b="0" i="0" dirty="0" err="1">
                <a:solidFill>
                  <a:srgbClr val="000000"/>
                </a:solidFill>
                <a:effectLst/>
                <a:latin typeface="Times New Roman" panose="02020603050405020304" pitchFamily="18" charset="0"/>
                <a:cs typeface="Times New Roman" panose="02020603050405020304" pitchFamily="18" charset="0"/>
              </a:rPr>
              <a:t>звільняє</a:t>
            </a:r>
            <a:r>
              <a:rPr lang="ru-RU" b="0" i="0" dirty="0">
                <a:solidFill>
                  <a:srgbClr val="000000"/>
                </a:solidFill>
                <a:effectLst/>
                <a:latin typeface="Times New Roman" panose="02020603050405020304" pitchFamily="18" charset="0"/>
                <a:cs typeface="Times New Roman" panose="02020603050405020304" pitchFamily="18" charset="0"/>
              </a:rPr>
              <a:t> один </a:t>
            </a:r>
            <a:r>
              <a:rPr lang="ru-RU" b="0" i="0" dirty="0" err="1">
                <a:solidFill>
                  <a:srgbClr val="000000"/>
                </a:solidFill>
                <a:effectLst/>
                <a:latin typeface="Times New Roman" panose="02020603050405020304" pitchFamily="18" charset="0"/>
                <a:cs typeface="Times New Roman" panose="02020603050405020304" pitchFamily="18" charset="0"/>
              </a:rPr>
              <a:t>дозвіл</a:t>
            </a:r>
            <a:r>
              <a:rPr lang="ru-RU" b="0" i="0" dirty="0">
                <a:solidFill>
                  <a:srgbClr val="000000"/>
                </a:solidFill>
                <a:effectLst/>
                <a:latin typeface="Times New Roman" panose="02020603050405020304" pitchFamily="18" charset="0"/>
                <a:cs typeface="Times New Roman" panose="02020603050405020304" pitchFamily="18" charset="0"/>
              </a:rPr>
              <a:t>, а </a:t>
            </a:r>
            <a:r>
              <a:rPr lang="ru-RU" b="0" i="0" dirty="0" err="1">
                <a:solidFill>
                  <a:srgbClr val="000000"/>
                </a:solidFill>
                <a:effectLst/>
                <a:latin typeface="Times New Roman" panose="02020603050405020304" pitchFamily="18" charset="0"/>
                <a:cs typeface="Times New Roman" panose="02020603050405020304" pitchFamily="18" charset="0"/>
              </a:rPr>
              <a:t>другий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варіант</a:t>
            </a:r>
            <a:r>
              <a:rPr lang="ru-RU" b="0" i="0" dirty="0">
                <a:solidFill>
                  <a:srgbClr val="000000"/>
                </a:solidFill>
                <a:effectLst/>
                <a:latin typeface="Times New Roman" panose="02020603050405020304" pitchFamily="18" charset="0"/>
                <a:cs typeface="Times New Roman" panose="02020603050405020304" pitchFamily="18" charset="0"/>
              </a:rPr>
              <a:t> - </a:t>
            </a:r>
            <a:r>
              <a:rPr lang="ru-RU" b="0" i="0" dirty="0" err="1">
                <a:solidFill>
                  <a:srgbClr val="000000"/>
                </a:solidFill>
                <a:effectLst/>
                <a:latin typeface="Times New Roman" panose="02020603050405020304" pitchFamily="18" charset="0"/>
                <a:cs typeface="Times New Roman" panose="02020603050405020304" pitchFamily="18" charset="0"/>
              </a:rPr>
              <a:t>кількість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дозволів</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вказаних</a:t>
            </a:r>
            <a:r>
              <a:rPr lang="ru-RU" b="0" i="0" dirty="0">
                <a:solidFill>
                  <a:srgbClr val="000000"/>
                </a:solidFill>
                <a:effectLst/>
                <a:latin typeface="Times New Roman" panose="02020603050405020304" pitchFamily="18" charset="0"/>
                <a:cs typeface="Times New Roman" panose="02020603050405020304" pitchFamily="18" charset="0"/>
              </a:rPr>
              <a:t> у </a:t>
            </a:r>
            <a:r>
              <a:rPr lang="ru-RU" b="0" i="0" dirty="0" err="1">
                <a:solidFill>
                  <a:srgbClr val="000000"/>
                </a:solidFill>
                <a:effectLst/>
                <a:latin typeface="Times New Roman" panose="02020603050405020304" pitchFamily="18" charset="0"/>
                <a:cs typeface="Times New Roman" panose="02020603050405020304" pitchFamily="18" charset="0"/>
              </a:rPr>
              <a:t>permits</a:t>
            </a:r>
            <a:r>
              <a:rPr lang="ru-RU" b="0" i="0" dirty="0">
                <a:solidFill>
                  <a:srgbClr val="000000"/>
                </a:solidFill>
                <a:effectLst/>
                <a:latin typeface="Times New Roman" panose="02020603050405020304" pitchFamily="18" charset="0"/>
                <a:cs typeface="Times New Roman" panose="02020603050405020304" pitchFamily="18" charset="0"/>
              </a:rPr>
              <a:t>.</a:t>
            </a:r>
          </a:p>
          <a:p>
            <a:pPr algn="l"/>
            <a:r>
              <a:rPr lang="ru-RU" b="0" i="0" dirty="0" err="1">
                <a:solidFill>
                  <a:srgbClr val="000000"/>
                </a:solidFill>
                <a:effectLst/>
                <a:latin typeface="Times New Roman" panose="02020603050405020304" pitchFamily="18" charset="0"/>
                <a:cs typeface="Times New Roman" panose="02020603050405020304" pitchFamily="18" charset="0"/>
              </a:rPr>
              <a:t>Використовуємо</a:t>
            </a:r>
            <a:r>
              <a:rPr lang="ru-RU" b="0" i="0" dirty="0">
                <a:solidFill>
                  <a:srgbClr val="000000"/>
                </a:solidFill>
                <a:effectLst/>
                <a:latin typeface="Times New Roman" panose="02020603050405020304" pitchFamily="18" charset="0"/>
                <a:cs typeface="Times New Roman" panose="02020603050405020304" pitchFamily="18" charset="0"/>
              </a:rPr>
              <a:t> семафор у простому </a:t>
            </a:r>
            <a:r>
              <a:rPr lang="ru-RU" b="0" i="0" dirty="0" err="1">
                <a:solidFill>
                  <a:srgbClr val="000000"/>
                </a:solidFill>
                <a:effectLst/>
                <a:latin typeface="Times New Roman" panose="02020603050405020304" pitchFamily="18" charset="0"/>
                <a:cs typeface="Times New Roman" panose="02020603050405020304" pitchFamily="18" charset="0"/>
              </a:rPr>
              <a:t>прикладі</a:t>
            </a:r>
            <a:r>
              <a:rPr lang="ru-RU" b="0" i="0" dirty="0">
                <a:solidFill>
                  <a:srgbClr val="000000"/>
                </a:solidFill>
                <a:effectLst/>
                <a:latin typeface="Times New Roman" panose="02020603050405020304" pitchFamily="18" charset="0"/>
                <a:cs typeface="Times New Roman" panose="02020603050405020304" pitchFamily="18" charset="0"/>
              </a:rPr>
              <a:t>:</a:t>
            </a:r>
          </a:p>
        </p:txBody>
      </p:sp>
      <p:sp>
        <p:nvSpPr>
          <p:cNvPr id="7" name="Заголовок 1">
            <a:extLst>
              <a:ext uri="{FF2B5EF4-FFF2-40B4-BE49-F238E27FC236}">
                <a16:creationId xmlns:a16="http://schemas.microsoft.com/office/drawing/2014/main" id="{487B118B-E449-4932-89BE-EABBAF6BA091}"/>
              </a:ext>
            </a:extLst>
          </p:cNvPr>
          <p:cNvSpPr txBox="1">
            <a:spLocks/>
          </p:cNvSpPr>
          <p:nvPr/>
        </p:nvSpPr>
        <p:spPr>
          <a:xfrm>
            <a:off x="0" y="1"/>
            <a:ext cx="12192000" cy="8201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D4751355-AACF-4577-BC83-67DBD0A797DD}"/>
              </a:ext>
            </a:extLst>
          </p:cNvPr>
          <p:cNvSpPr>
            <a:spLocks noChangeArrowheads="1"/>
          </p:cNvSpPr>
          <p:nvPr/>
        </p:nvSpPr>
        <p:spPr bwMode="auto">
          <a:xfrm>
            <a:off x="6533562" y="820132"/>
            <a:ext cx="5279010"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1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this.name=</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ожидает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sem.acquire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(this.name + ":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освобождает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sem.release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1A9B173-B235-4F06-9288-C408A3553500}"/>
              </a:ext>
            </a:extLst>
          </p:cNvPr>
          <p:cNvSpPr txBox="1"/>
          <p:nvPr/>
        </p:nvSpPr>
        <p:spPr>
          <a:xfrm>
            <a:off x="577392" y="2432614"/>
            <a:ext cx="5518608" cy="1754326"/>
          </a:xfrm>
          <a:prstGeom prst="rect">
            <a:avLst/>
          </a:prstGeom>
          <a:noFill/>
        </p:spPr>
        <p:txBody>
          <a:bodyPr wrap="square">
            <a:spAutoFit/>
          </a:bodyPr>
          <a:lstStyle/>
          <a:p>
            <a:r>
              <a:rPr lang="uk-UA" b="0" i="0" dirty="0">
                <a:solidFill>
                  <a:srgbClr val="000000"/>
                </a:solidFill>
                <a:effectLst/>
                <a:latin typeface="Times New Roman" panose="02020603050405020304" pitchFamily="18" charset="0"/>
                <a:cs typeface="Times New Roman" panose="02020603050405020304" pitchFamily="18" charset="0"/>
              </a:rPr>
              <a:t>Отже, тут є спільний ресурс </a:t>
            </a:r>
            <a:r>
              <a:rPr lang="en-US" b="0" i="0" dirty="0" err="1">
                <a:solidFill>
                  <a:srgbClr val="000000"/>
                </a:solidFill>
                <a:effectLst/>
                <a:latin typeface="Times New Roman" panose="02020603050405020304" pitchFamily="18" charset="0"/>
                <a:cs typeface="Times New Roman" panose="02020603050405020304" pitchFamily="18" charset="0"/>
              </a:rPr>
              <a:t>CommonResource</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із полем </a:t>
            </a:r>
            <a:r>
              <a:rPr lang="en-US" b="0" i="0" dirty="0">
                <a:solidFill>
                  <a:srgbClr val="000000"/>
                </a:solidFill>
                <a:effectLst/>
                <a:latin typeface="Times New Roman" panose="02020603050405020304" pitchFamily="18" charset="0"/>
                <a:cs typeface="Times New Roman" panose="02020603050405020304" pitchFamily="18" charset="0"/>
              </a:rPr>
              <a:t>x, </a:t>
            </a:r>
            <a:r>
              <a:rPr lang="uk-UA" b="0" i="0" dirty="0">
                <a:solidFill>
                  <a:srgbClr val="000000"/>
                </a:solidFill>
                <a:effectLst/>
                <a:latin typeface="Times New Roman" panose="02020603050405020304" pitchFamily="18" charset="0"/>
                <a:cs typeface="Times New Roman" panose="02020603050405020304" pitchFamily="18" charset="0"/>
              </a:rPr>
              <a:t>яке змінюється кожним потоком. Потоки представлені класом </a:t>
            </a:r>
            <a:r>
              <a:rPr lang="en-US" b="0" i="0" dirty="0" err="1">
                <a:solidFill>
                  <a:srgbClr val="000000"/>
                </a:solidFill>
                <a:effectLst/>
                <a:latin typeface="Times New Roman" panose="02020603050405020304" pitchFamily="18" charset="0"/>
                <a:cs typeface="Times New Roman" panose="02020603050405020304" pitchFamily="18" charset="0"/>
              </a:rPr>
              <a:t>CountThread</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який отримує семафор та виконує деякі дії над ресурсом. В основному класі програми ці потоки запускаються. У результаті ми отримаємо наступний висновок:</a:t>
            </a:r>
            <a:endParaRPr lang="uk-UA" dirty="0">
              <a:latin typeface="Times New Roman" panose="02020603050405020304" pitchFamily="18" charset="0"/>
              <a:cs typeface="Times New Roman" panose="02020603050405020304" pitchFamily="18" charset="0"/>
            </a:endParaRPr>
          </a:p>
        </p:txBody>
      </p:sp>
      <p:sp>
        <p:nvSpPr>
          <p:cNvPr id="11" name="Rectangle 4">
            <a:extLst>
              <a:ext uri="{FF2B5EF4-FFF2-40B4-BE49-F238E27FC236}">
                <a16:creationId xmlns:a16="http://schemas.microsoft.com/office/drawing/2014/main" id="{E056B1A6-D064-458E-B64A-94C9A49CFB67}"/>
              </a:ext>
            </a:extLst>
          </p:cNvPr>
          <p:cNvSpPr>
            <a:spLocks noChangeArrowheads="1"/>
          </p:cNvSpPr>
          <p:nvPr/>
        </p:nvSpPr>
        <p:spPr bwMode="auto">
          <a:xfrm>
            <a:off x="662233" y="4186940"/>
            <a:ext cx="2321469" cy="258532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очікує на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чекає на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очікує на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звільняє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звільняє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4</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звільняє дозвіл</a:t>
            </a:r>
            <a:r>
              <a:rPr kumimoji="0" lang="uk-UA" altLang="uk-UA" sz="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0783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78B9583-1562-4FDA-91CC-BA9980A96BDA}"/>
              </a:ext>
            </a:extLst>
          </p:cNvPr>
          <p:cNvSpPr>
            <a:spLocks noGrp="1"/>
          </p:cNvSpPr>
          <p:nvPr>
            <p:ph idx="1"/>
          </p:nvPr>
        </p:nvSpPr>
        <p:spPr>
          <a:xfrm>
            <a:off x="454265" y="820132"/>
            <a:ext cx="3978897" cy="5514680"/>
          </a:xfrm>
        </p:spPr>
        <p:txBody>
          <a:bodyPr>
            <a:normAutofit/>
          </a:bodyPr>
          <a:lstStyle/>
          <a:p>
            <a:pPr marL="0" indent="0">
              <a:buNone/>
            </a:pPr>
            <a:r>
              <a:rPr lang="uk-UA" sz="2400" b="0" i="0" dirty="0">
                <a:solidFill>
                  <a:srgbClr val="000000"/>
                </a:solidFill>
                <a:effectLst/>
                <a:latin typeface="Times New Roman" panose="02020603050405020304" pitchFamily="18" charset="0"/>
                <a:cs typeface="Times New Roman" panose="02020603050405020304" pitchFamily="18" charset="0"/>
              </a:rPr>
              <a:t>Семафори чудово підходять для вирішення завдань, де треба обмежувати доступ. Наприклад, традиційна задача для </a:t>
            </a:r>
            <a:r>
              <a:rPr lang="uk-UA" sz="2400" b="0" i="0" dirty="0" err="1">
                <a:solidFill>
                  <a:srgbClr val="000000"/>
                </a:solidFill>
                <a:effectLst/>
                <a:latin typeface="Times New Roman" panose="02020603050405020304" pitchFamily="18" charset="0"/>
                <a:cs typeface="Times New Roman" panose="02020603050405020304" pitchFamily="18" charset="0"/>
              </a:rPr>
              <a:t>обідаючих</a:t>
            </a:r>
            <a:r>
              <a:rPr lang="uk-UA" sz="2400" b="0" i="0" dirty="0">
                <a:solidFill>
                  <a:srgbClr val="000000"/>
                </a:solidFill>
                <a:effectLst/>
                <a:latin typeface="Times New Roman" panose="02020603050405020304" pitchFamily="18" charset="0"/>
                <a:cs typeface="Times New Roman" panose="02020603050405020304" pitchFamily="18" charset="0"/>
              </a:rPr>
              <a:t> філософів. Її суть: є кілька філософів, скажімо, п'ять, але одночасно за столом можуть сидіти не більше двох. І треба, щоб усі філософи пообідали, але при цьому не </a:t>
            </a:r>
            <a:r>
              <a:rPr lang="uk-UA" sz="2400" b="0" i="0" dirty="0" err="1">
                <a:solidFill>
                  <a:srgbClr val="000000"/>
                </a:solidFill>
                <a:effectLst/>
                <a:latin typeface="Times New Roman" panose="02020603050405020304" pitchFamily="18" charset="0"/>
                <a:cs typeface="Times New Roman" panose="02020603050405020304" pitchFamily="18" charset="0"/>
              </a:rPr>
              <a:t>виникло</a:t>
            </a:r>
            <a:r>
              <a:rPr lang="uk-UA" sz="2400" b="0" i="0" dirty="0">
                <a:solidFill>
                  <a:srgbClr val="000000"/>
                </a:solidFill>
                <a:effectLst/>
                <a:latin typeface="Times New Roman" panose="02020603050405020304" pitchFamily="18" charset="0"/>
                <a:cs typeface="Times New Roman" panose="02020603050405020304" pitchFamily="18" charset="0"/>
              </a:rPr>
              <a:t> взаємоблокування філософами один одного у боротьбі за тарілку та вилку:</a:t>
            </a:r>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6F4B7139-441D-4F00-9693-2DADFF9F5E40}"/>
              </a:ext>
            </a:extLst>
          </p:cNvPr>
          <p:cNvSpPr txBox="1">
            <a:spLocks/>
          </p:cNvSpPr>
          <p:nvPr/>
        </p:nvSpPr>
        <p:spPr>
          <a:xfrm>
            <a:off x="0" y="1"/>
            <a:ext cx="12192000" cy="8201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FAF894B4-1717-460A-9701-7A2019BC747B}"/>
              </a:ext>
            </a:extLst>
          </p:cNvPr>
          <p:cNvSpPr>
            <a:spLocks noChangeArrowheads="1"/>
          </p:cNvSpPr>
          <p:nvPr/>
        </p:nvSpPr>
        <p:spPr bwMode="auto">
          <a:xfrm>
            <a:off x="4557357" y="820132"/>
            <a:ext cx="4822614"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;i&lt;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Philosopher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sem,i</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Philosopher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extends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семафор.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ограничивающий</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число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философов</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кол</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-во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приемов</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пищи</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условный</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номер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в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качестве</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параметров</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конструктора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передаем</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идентификатор</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и семафор</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Philosopher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this.id=</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3</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пока</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количество</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приемов</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пищи не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достигнет</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Запрашиваем</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у семафора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выполнение</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sem.acquire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садится</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за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стол</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ест</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sleep</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500</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выходит</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из</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-за стола");</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sem.release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гуляет</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sleep</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500</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("у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проблемы</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здоровьем</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3">
            <a:extLst>
              <a:ext uri="{FF2B5EF4-FFF2-40B4-BE49-F238E27FC236}">
                <a16:creationId xmlns:a16="http://schemas.microsoft.com/office/drawing/2014/main" id="{F393D5BF-FFF5-4CBB-B176-4EDDADF0E2AB}"/>
              </a:ext>
            </a:extLst>
          </p:cNvPr>
          <p:cNvSpPr>
            <a:spLocks noChangeArrowheads="1"/>
          </p:cNvSpPr>
          <p:nvPr/>
        </p:nvSpPr>
        <p:spPr bwMode="auto">
          <a:xfrm>
            <a:off x="9270460" y="1107565"/>
            <a:ext cx="2723823" cy="493981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виходить із-за столу</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виходить із-за столу</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виходить із-за столу</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Філософ 4 виходить із-за столу</a:t>
            </a:r>
            <a:r>
              <a:rPr kumimoji="0" lang="uk-UA" altLang="uk-UA" sz="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4735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C03C89-8C9F-4615-B0E6-497D34481E69}"/>
              </a:ext>
            </a:extLst>
          </p:cNvPr>
          <p:cNvSpPr>
            <a:spLocks noGrp="1"/>
          </p:cNvSpPr>
          <p:nvPr>
            <p:ph type="title"/>
          </p:nvPr>
        </p:nvSpPr>
        <p:spPr>
          <a:xfrm>
            <a:off x="0" y="1"/>
            <a:ext cx="12192000" cy="681036"/>
          </a:xfrm>
        </p:spPr>
        <p:txBody>
          <a:bodyPr>
            <a:normAutofit fontScale="90000"/>
          </a:bodyPr>
          <a:lstStyle/>
          <a:p>
            <a:pPr algn="ctr"/>
            <a:r>
              <a:rPr lang="ru-RU" i="0" dirty="0" err="1">
                <a:solidFill>
                  <a:srgbClr val="000000"/>
                </a:solidFill>
                <a:effectLst/>
                <a:latin typeface="Times New Roman" panose="02020603050405020304" pitchFamily="18" charset="0"/>
                <a:cs typeface="Times New Roman" panose="02020603050405020304" pitchFamily="18" charset="0"/>
              </a:rPr>
              <a:t>Обмін</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поміж</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потоків</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Клас</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Exchanger</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B724D51-F802-4B4F-A34A-94427809809E}"/>
              </a:ext>
            </a:extLst>
          </p:cNvPr>
          <p:cNvSpPr txBox="1"/>
          <p:nvPr/>
        </p:nvSpPr>
        <p:spPr>
          <a:xfrm>
            <a:off x="459631" y="759395"/>
            <a:ext cx="11019006" cy="1569660"/>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a:t>
            </a:r>
            <a:r>
              <a:rPr lang="en-US" sz="2400" b="1" i="0" dirty="0">
                <a:solidFill>
                  <a:srgbClr val="000000"/>
                </a:solidFill>
                <a:effectLst/>
                <a:latin typeface="Times New Roman" panose="02020603050405020304" pitchFamily="18" charset="0"/>
                <a:cs typeface="Times New Roman" panose="02020603050405020304" pitchFamily="18" charset="0"/>
              </a:rPr>
              <a:t>Exchanger</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призначений обмінюватись даними між потоками. Він є типізованим і </a:t>
            </a:r>
            <a:r>
              <a:rPr lang="uk-UA" sz="2400" b="0" i="0" dirty="0" err="1">
                <a:solidFill>
                  <a:srgbClr val="000000"/>
                </a:solidFill>
                <a:effectLst/>
                <a:latin typeface="Times New Roman" panose="02020603050405020304" pitchFamily="18" charset="0"/>
                <a:cs typeface="Times New Roman" panose="02020603050405020304" pitchFamily="18" charset="0"/>
              </a:rPr>
              <a:t>типизується</a:t>
            </a:r>
            <a:r>
              <a:rPr lang="uk-UA" sz="2400" b="0" i="0" dirty="0">
                <a:solidFill>
                  <a:srgbClr val="000000"/>
                </a:solidFill>
                <a:effectLst/>
                <a:latin typeface="Times New Roman" panose="02020603050405020304" pitchFamily="18" charset="0"/>
                <a:cs typeface="Times New Roman" panose="02020603050405020304" pitchFamily="18" charset="0"/>
              </a:rPr>
              <a:t> типом даних, якими потоки мають обмінюватися.</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Обмін даними здійснюється за допомогою єдиного методу цього класу </a:t>
            </a:r>
            <a:r>
              <a:rPr lang="en-US" sz="2400" b="1" i="0" dirty="0">
                <a:solidFill>
                  <a:srgbClr val="000000"/>
                </a:solidFill>
                <a:effectLst/>
                <a:latin typeface="Times New Roman" panose="02020603050405020304" pitchFamily="18" charset="0"/>
                <a:cs typeface="Times New Roman" panose="02020603050405020304" pitchFamily="18" charset="0"/>
              </a:rPr>
              <a:t>exchange()</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501341E-4003-4B62-964E-54783A058138}"/>
              </a:ext>
            </a:extLst>
          </p:cNvPr>
          <p:cNvSpPr>
            <a:spLocks noChangeArrowheads="1"/>
          </p:cNvSpPr>
          <p:nvPr/>
        </p:nvSpPr>
        <p:spPr bwMode="auto">
          <a:xfrm>
            <a:off x="459631" y="2776745"/>
            <a:ext cx="76463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exchange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x)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exchange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x,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long</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timeout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TimeUnit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unit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TimeoutException</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5617A85-CA03-4281-8DF8-5367A5B301AB}"/>
              </a:ext>
            </a:extLst>
          </p:cNvPr>
          <p:cNvSpPr txBox="1"/>
          <p:nvPr/>
        </p:nvSpPr>
        <p:spPr>
          <a:xfrm>
            <a:off x="459630" y="3429000"/>
            <a:ext cx="11019007" cy="646331"/>
          </a:xfrm>
          <a:prstGeom prst="rect">
            <a:avLst/>
          </a:prstGeom>
          <a:noFill/>
        </p:spPr>
        <p:txBody>
          <a:bodyPr wrap="square">
            <a:spAutoFit/>
          </a:bodyPr>
          <a:lstStyle/>
          <a:p>
            <a:pPr algn="just"/>
            <a:r>
              <a:rPr lang="uk-UA" b="0" i="0" dirty="0">
                <a:solidFill>
                  <a:srgbClr val="000000"/>
                </a:solidFill>
                <a:effectLst/>
                <a:latin typeface="Times New Roman" panose="02020603050405020304" pitchFamily="18" charset="0"/>
                <a:cs typeface="Times New Roman" panose="02020603050405020304" pitchFamily="18" charset="0"/>
              </a:rPr>
              <a:t>Параметр </a:t>
            </a:r>
            <a:r>
              <a:rPr lang="en-US" b="0" i="0" dirty="0">
                <a:solidFill>
                  <a:srgbClr val="000000"/>
                </a:solidFill>
                <a:effectLst/>
                <a:latin typeface="Times New Roman" panose="02020603050405020304" pitchFamily="18" charset="0"/>
                <a:cs typeface="Times New Roman" panose="02020603050405020304" pitchFamily="18" charset="0"/>
              </a:rPr>
              <a:t>x </a:t>
            </a:r>
            <a:r>
              <a:rPr lang="uk-UA" b="0" i="0" dirty="0">
                <a:solidFill>
                  <a:srgbClr val="000000"/>
                </a:solidFill>
                <a:effectLst/>
                <a:latin typeface="Times New Roman" panose="02020603050405020304" pitchFamily="18" charset="0"/>
                <a:cs typeface="Times New Roman" panose="02020603050405020304" pitchFamily="18" charset="0"/>
              </a:rPr>
              <a:t>представляє буфер даних обміну. Друга форма методу також визначає параметр </a:t>
            </a:r>
            <a:r>
              <a:rPr lang="en-US" b="0" i="0" dirty="0">
                <a:solidFill>
                  <a:srgbClr val="000000"/>
                </a:solidFill>
                <a:effectLst/>
                <a:latin typeface="Times New Roman" panose="02020603050405020304" pitchFamily="18" charset="0"/>
                <a:cs typeface="Times New Roman" panose="02020603050405020304" pitchFamily="18" charset="0"/>
              </a:rPr>
              <a:t>timeout – </a:t>
            </a:r>
            <a:r>
              <a:rPr lang="uk-UA" b="0" i="0" dirty="0">
                <a:solidFill>
                  <a:srgbClr val="000000"/>
                </a:solidFill>
                <a:effectLst/>
                <a:latin typeface="Times New Roman" panose="02020603050405020304" pitchFamily="18" charset="0"/>
                <a:cs typeface="Times New Roman" panose="02020603050405020304" pitchFamily="18" charset="0"/>
              </a:rPr>
              <a:t>час очікування та </a:t>
            </a:r>
            <a:r>
              <a:rPr lang="en-US" b="0" i="0" dirty="0">
                <a:solidFill>
                  <a:srgbClr val="000000"/>
                </a:solidFill>
                <a:effectLst/>
                <a:latin typeface="Times New Roman" panose="02020603050405020304" pitchFamily="18" charset="0"/>
                <a:cs typeface="Times New Roman" panose="02020603050405020304" pitchFamily="18" charset="0"/>
              </a:rPr>
              <a:t>unit – </a:t>
            </a:r>
            <a:r>
              <a:rPr lang="uk-UA" b="0" i="0" dirty="0">
                <a:solidFill>
                  <a:srgbClr val="000000"/>
                </a:solidFill>
                <a:effectLst/>
                <a:latin typeface="Times New Roman" panose="02020603050405020304" pitchFamily="18" charset="0"/>
                <a:cs typeface="Times New Roman" panose="02020603050405020304" pitchFamily="18" charset="0"/>
              </a:rPr>
              <a:t>тип тимчасових одиниць, що застосовуються для параметра </a:t>
            </a:r>
            <a:r>
              <a:rPr lang="en-US" b="0" i="0" dirty="0">
                <a:solidFill>
                  <a:srgbClr val="000000"/>
                </a:solidFill>
                <a:effectLst/>
                <a:latin typeface="Times New Roman" panose="02020603050405020304" pitchFamily="18" charset="0"/>
                <a:cs typeface="Times New Roman" panose="02020603050405020304" pitchFamily="18" charset="0"/>
              </a:rPr>
              <a:t>timeout.</a:t>
            </a:r>
            <a:endParaRPr lang="uk-UA"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BE2EF54-A02A-46CD-AFBD-B571EB9E7F35}"/>
              </a:ext>
            </a:extLst>
          </p:cNvPr>
          <p:cNvSpPr txBox="1"/>
          <p:nvPr/>
        </p:nvSpPr>
        <p:spPr>
          <a:xfrm>
            <a:off x="459630" y="4153688"/>
            <a:ext cx="6094378" cy="923330"/>
          </a:xfrm>
          <a:prstGeom prst="rect">
            <a:avLst/>
          </a:prstGeom>
          <a:noFill/>
        </p:spPr>
        <p:txBody>
          <a:bodyPr wrap="square">
            <a:spAutoFit/>
          </a:bodyPr>
          <a:lstStyle/>
          <a:p>
            <a:pPr algn="l"/>
            <a:r>
              <a:rPr lang="ru-RU" b="0" i="0" dirty="0" err="1">
                <a:solidFill>
                  <a:srgbClr val="000000"/>
                </a:solidFill>
                <a:effectLst/>
                <a:latin typeface="Times New Roman" panose="02020603050405020304" pitchFamily="18" charset="0"/>
                <a:cs typeface="Times New Roman" panose="02020603050405020304" pitchFamily="18" charset="0"/>
              </a:rPr>
              <a:t>Цей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клас</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дуже</a:t>
            </a:r>
            <a:r>
              <a:rPr lang="ru-RU" b="0" i="0" dirty="0">
                <a:solidFill>
                  <a:srgbClr val="000000"/>
                </a:solidFill>
                <a:effectLst/>
                <a:latin typeface="Times New Roman" panose="02020603050405020304" pitchFamily="18" charset="0"/>
                <a:cs typeface="Times New Roman" panose="02020603050405020304" pitchFamily="18" charset="0"/>
              </a:rPr>
              <a:t> просто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використовувати</a:t>
            </a:r>
            <a:r>
              <a:rPr lang="ru-RU" b="0" i="0" dirty="0">
                <a:solidFill>
                  <a:srgbClr val="000000"/>
                </a:solidFill>
                <a:effectLst/>
                <a:latin typeface="Times New Roman" panose="02020603050405020304" pitchFamily="18" charset="0"/>
                <a:cs typeface="Times New Roman" panose="02020603050405020304" pitchFamily="18" charset="0"/>
              </a:rPr>
              <a:t>:</a:t>
            </a:r>
          </a:p>
          <a:p>
            <a:br>
              <a:rPr lang="ru-RU"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862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9853CCB-A550-4A90-B4B2-481201EF7CB9}"/>
              </a:ext>
            </a:extLst>
          </p:cNvPr>
          <p:cNvSpPr>
            <a:spLocks noGrp="1" noChangeArrowheads="1"/>
          </p:cNvSpPr>
          <p:nvPr>
            <p:ph idx="1"/>
          </p:nvPr>
        </p:nvSpPr>
        <p:spPr bwMode="auto">
          <a:xfrm>
            <a:off x="7154945" y="548322"/>
            <a:ext cx="2724346"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import</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java.util.concurrent.Exchanger</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class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Program</a:t>
            </a: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static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void</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main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args</a:t>
            </a: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 = </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start</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start</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class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implements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Runnable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this.exchanger</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 = "</a:t>
            </a:r>
            <a:r>
              <a:rPr kumimoji="0" lang="uk-UA" altLang="uk-UA" sz="700" b="0" i="0" u="none" strike="noStrike" cap="none" normalizeH="0" baseline="0" dirty="0" err="1">
                <a:ln>
                  <a:noFill/>
                </a:ln>
                <a:solidFill>
                  <a:srgbClr val="000000"/>
                </a:solidFill>
                <a:effectLst/>
                <a:latin typeface="var(--code-font-family)"/>
              </a:rPr>
              <a:t>Hello</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Java</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void</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try</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exchanger.exchange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has</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received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catch</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InterruptedException</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ex.getMessage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class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implements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Runnable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this.exchanger</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 = "</a:t>
            </a:r>
            <a:r>
              <a:rPr kumimoji="0" lang="uk-UA" altLang="uk-UA" sz="700" b="0" i="0" u="none" strike="noStrike" cap="none" normalizeH="0" baseline="0" dirty="0" err="1">
                <a:ln>
                  <a:noFill/>
                </a:ln>
                <a:solidFill>
                  <a:srgbClr val="000000"/>
                </a:solidFill>
                <a:effectLst/>
                <a:latin typeface="var(--code-font-family)"/>
              </a:rPr>
              <a:t>Hello</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World</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void</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try</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exchanger.exchange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has</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received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catch</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InterruptedException</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ex.getMessage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D7ECBA0-6287-4EA8-9164-09F26C1DA7C3}"/>
              </a:ext>
            </a:extLst>
          </p:cNvPr>
          <p:cNvSpPr txBox="1"/>
          <p:nvPr/>
        </p:nvSpPr>
        <p:spPr>
          <a:xfrm>
            <a:off x="530259" y="681037"/>
            <a:ext cx="6094428" cy="707886"/>
          </a:xfrm>
          <a:prstGeom prst="rect">
            <a:avLst/>
          </a:prstGeom>
          <a:noFill/>
        </p:spPr>
        <p:txBody>
          <a:bodyPr wrap="square">
            <a:spAutoFit/>
          </a:bodyPr>
          <a:lstStyle/>
          <a:p>
            <a:r>
              <a:rPr lang="uk-UA" sz="2000" b="0" i="0" dirty="0">
                <a:solidFill>
                  <a:srgbClr val="000000"/>
                </a:solidFill>
                <a:effectLst/>
                <a:latin typeface="Times New Roman" panose="02020603050405020304" pitchFamily="18" charset="0"/>
                <a:cs typeface="Times New Roman" panose="02020603050405020304" pitchFamily="18" charset="0"/>
              </a:rPr>
              <a:t>У класі </a:t>
            </a:r>
            <a:r>
              <a:rPr lang="en-US" sz="2000" b="0" i="0" dirty="0" err="1">
                <a:solidFill>
                  <a:srgbClr val="000000"/>
                </a:solidFill>
                <a:effectLst/>
                <a:latin typeface="Times New Roman" panose="02020603050405020304" pitchFamily="18" charset="0"/>
                <a:cs typeface="Times New Roman" panose="02020603050405020304" pitchFamily="18" charset="0"/>
              </a:rPr>
              <a:t>PutThread</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uk-UA" sz="2000" b="0" i="0" dirty="0">
                <a:solidFill>
                  <a:srgbClr val="000000"/>
                </a:solidFill>
                <a:effectLst/>
                <a:latin typeface="Times New Roman" panose="02020603050405020304" pitchFamily="18" charset="0"/>
                <a:cs typeface="Times New Roman" panose="02020603050405020304" pitchFamily="18" charset="0"/>
              </a:rPr>
              <a:t>відправляє до буфера повідомлення "</a:t>
            </a:r>
            <a:r>
              <a:rPr lang="en-US" sz="2000" b="0" i="0" dirty="0">
                <a:solidFill>
                  <a:srgbClr val="000000"/>
                </a:solidFill>
                <a:effectLst/>
                <a:latin typeface="Times New Roman" panose="02020603050405020304" pitchFamily="18" charset="0"/>
                <a:cs typeface="Times New Roman" panose="02020603050405020304" pitchFamily="18" charset="0"/>
              </a:rPr>
              <a:t>Hello Java!":</a:t>
            </a:r>
            <a:endParaRPr lang="uk-UA" sz="2000" dirty="0">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D92ADA03-4FBC-45E7-8BF7-D42823479CA2}"/>
              </a:ext>
            </a:extLst>
          </p:cNvPr>
          <p:cNvSpPr>
            <a:spLocks noGrp="1"/>
          </p:cNvSpPr>
          <p:nvPr>
            <p:ph type="title"/>
          </p:nvPr>
        </p:nvSpPr>
        <p:spPr>
          <a:xfrm>
            <a:off x="0" y="1"/>
            <a:ext cx="12192000" cy="681036"/>
          </a:xfrm>
        </p:spPr>
        <p:txBody>
          <a:bodyPr>
            <a:normAutofit fontScale="90000"/>
          </a:bodyPr>
          <a:lstStyle/>
          <a:p>
            <a:pPr algn="ctr"/>
            <a:r>
              <a:rPr lang="ru-RU" i="0" dirty="0" err="1">
                <a:solidFill>
                  <a:srgbClr val="000000"/>
                </a:solidFill>
                <a:effectLst/>
                <a:latin typeface="Times New Roman" panose="02020603050405020304" pitchFamily="18" charset="0"/>
                <a:cs typeface="Times New Roman" panose="02020603050405020304" pitchFamily="18" charset="0"/>
              </a:rPr>
              <a:t>Обмін</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поміж</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потоків</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Клас</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Exchanger</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04BF873-9BF5-472E-A691-2894A5FA15E8}"/>
              </a:ext>
            </a:extLst>
          </p:cNvPr>
          <p:cNvSpPr txBox="1"/>
          <p:nvPr/>
        </p:nvSpPr>
        <p:spPr>
          <a:xfrm>
            <a:off x="530259" y="1362073"/>
            <a:ext cx="6094428" cy="369332"/>
          </a:xfrm>
          <a:prstGeom prst="rect">
            <a:avLst/>
          </a:prstGeom>
          <a:noFill/>
        </p:spPr>
        <p:txBody>
          <a:bodyPr wrap="square">
            <a:spAutoFit/>
          </a:bodyPr>
          <a:lstStyle/>
          <a:p>
            <a:r>
              <a:rPr lang="uk-UA" dirty="0" err="1">
                <a:latin typeface="Courier New" panose="02070309020205020404" pitchFamily="49" charset="0"/>
                <a:cs typeface="Courier New" panose="02070309020205020404" pitchFamily="49" charset="0"/>
              </a:rPr>
              <a:t>message</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exchanger.exchange</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message</a:t>
            </a:r>
            <a:r>
              <a:rPr lang="uk-UA"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7CF8A375-BB73-4F9A-8A60-EEA187E5D955}"/>
              </a:ext>
            </a:extLst>
          </p:cNvPr>
          <p:cNvSpPr txBox="1"/>
          <p:nvPr/>
        </p:nvSpPr>
        <p:spPr>
          <a:xfrm>
            <a:off x="530259" y="1830396"/>
            <a:ext cx="6094428" cy="1323439"/>
          </a:xfrm>
          <a:prstGeom prst="rect">
            <a:avLst/>
          </a:prstGeom>
          <a:noFill/>
        </p:spPr>
        <p:txBody>
          <a:bodyPr wrap="square">
            <a:spAutoFit/>
          </a:bodyPr>
          <a:lstStyle/>
          <a:p>
            <a:r>
              <a:rPr lang="uk-UA" sz="2000" b="0" i="0" dirty="0">
                <a:solidFill>
                  <a:srgbClr val="000000"/>
                </a:solidFill>
                <a:effectLst/>
                <a:latin typeface="Times New Roman" panose="02020603050405020304" pitchFamily="18" charset="0"/>
                <a:cs typeface="Times New Roman" panose="02020603050405020304" pitchFamily="18" charset="0"/>
              </a:rPr>
              <a:t>Причому у відповідь метод </a:t>
            </a:r>
            <a:r>
              <a:rPr lang="en-US" sz="2000" b="0" i="0" dirty="0">
                <a:solidFill>
                  <a:srgbClr val="000000"/>
                </a:solidFill>
                <a:effectLst/>
                <a:latin typeface="Times New Roman" panose="02020603050405020304" pitchFamily="18" charset="0"/>
                <a:cs typeface="Times New Roman" panose="02020603050405020304" pitchFamily="18" charset="0"/>
              </a:rPr>
              <a:t>exchange </a:t>
            </a:r>
            <a:r>
              <a:rPr lang="uk-UA" sz="2000" b="0" i="0" dirty="0">
                <a:solidFill>
                  <a:srgbClr val="000000"/>
                </a:solidFill>
                <a:effectLst/>
                <a:latin typeface="Times New Roman" panose="02020603050405020304" pitchFamily="18" charset="0"/>
                <a:cs typeface="Times New Roman" panose="02020603050405020304" pitchFamily="18" charset="0"/>
              </a:rPr>
              <a:t>повертає дані, які надіслав буфер інший потік. Тобто відбувається обмін даними. Хоча нам необов'язково отримувати дані, ми можемо їх просто надіслати:</a:t>
            </a:r>
            <a:endParaRPr lang="uk-UA"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2BE5353-4DAA-435E-9E43-55EA31C9164D}"/>
              </a:ext>
            </a:extLst>
          </p:cNvPr>
          <p:cNvSpPr txBox="1"/>
          <p:nvPr/>
        </p:nvSpPr>
        <p:spPr>
          <a:xfrm>
            <a:off x="534973" y="3030742"/>
            <a:ext cx="6094428" cy="369332"/>
          </a:xfrm>
          <a:prstGeom prst="rect">
            <a:avLst/>
          </a:prstGeom>
          <a:noFill/>
        </p:spPr>
        <p:txBody>
          <a:bodyPr wrap="square">
            <a:spAutoFit/>
          </a:bodyPr>
          <a:lstStyle/>
          <a:p>
            <a:r>
              <a:rPr lang="uk-UA" dirty="0" err="1">
                <a:latin typeface="Courier New" panose="02070309020205020404" pitchFamily="49" charset="0"/>
                <a:cs typeface="Courier New" panose="02070309020205020404" pitchFamily="49" charset="0"/>
              </a:rPr>
              <a:t>exchanger.exchange</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message</a:t>
            </a:r>
            <a:r>
              <a:rPr lang="uk-UA"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6B267E6A-6EB8-4331-AB5F-F7EEAF6F21F5}"/>
              </a:ext>
            </a:extLst>
          </p:cNvPr>
          <p:cNvSpPr txBox="1"/>
          <p:nvPr/>
        </p:nvSpPr>
        <p:spPr>
          <a:xfrm>
            <a:off x="530259" y="3429000"/>
            <a:ext cx="6094428" cy="1015663"/>
          </a:xfrm>
          <a:prstGeom prst="rect">
            <a:avLst/>
          </a:prstGeom>
          <a:noFill/>
        </p:spPr>
        <p:txBody>
          <a:bodyPr wrap="square">
            <a:spAutoFit/>
          </a:bodyPr>
          <a:lstStyle/>
          <a:p>
            <a:pPr algn="l"/>
            <a:r>
              <a:rPr lang="ru-RU" sz="2000" b="0" i="0" dirty="0" err="1">
                <a:solidFill>
                  <a:srgbClr val="000000"/>
                </a:solidFill>
                <a:effectLst/>
                <a:latin typeface="Times New Roman" panose="02020603050405020304" pitchFamily="18" charset="0"/>
                <a:cs typeface="Times New Roman" panose="02020603050405020304" pitchFamily="18" charset="0"/>
              </a:rPr>
              <a:t>Логіка</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класу</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GetThread</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аналогічна</a:t>
            </a:r>
            <a:r>
              <a:rPr lang="ru-RU" sz="2000" b="0" i="0" dirty="0">
                <a:solidFill>
                  <a:srgbClr val="000000"/>
                </a:solidFill>
                <a:effectLst/>
                <a:latin typeface="Times New Roman" panose="02020603050405020304" pitchFamily="18" charset="0"/>
                <a:cs typeface="Times New Roman" panose="02020603050405020304" pitchFamily="18" charset="0"/>
              </a:rPr>
              <a:t> - </a:t>
            </a:r>
            <a:r>
              <a:rPr lang="ru-RU" sz="2000" b="0" i="0" dirty="0" err="1">
                <a:solidFill>
                  <a:srgbClr val="000000"/>
                </a:solidFill>
                <a:effectLst/>
                <a:latin typeface="Times New Roman" panose="02020603050405020304" pitchFamily="18" charset="0"/>
                <a:cs typeface="Times New Roman" panose="02020603050405020304" pitchFamily="18" charset="0"/>
              </a:rPr>
              <a:t>також</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надсилається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sz="2000" b="0" i="0" dirty="0">
                <a:solidFill>
                  <a:srgbClr val="000000"/>
                </a:solidFill>
                <a:effectLst/>
                <a:latin typeface="Times New Roman" panose="02020603050405020304" pitchFamily="18" charset="0"/>
                <a:cs typeface="Times New Roman" panose="02020603050405020304" pitchFamily="18" charset="0"/>
              </a:rPr>
              <a:t>.</a:t>
            </a:r>
          </a:p>
          <a:p>
            <a:pPr algn="l"/>
            <a:r>
              <a:rPr lang="ru-RU" sz="2000" b="0" i="0" dirty="0">
                <a:solidFill>
                  <a:srgbClr val="000000"/>
                </a:solidFill>
                <a:effectLst/>
                <a:latin typeface="Times New Roman" panose="02020603050405020304" pitchFamily="18" charset="0"/>
                <a:cs typeface="Times New Roman" panose="02020603050405020304" pitchFamily="18" charset="0"/>
              </a:rPr>
              <a:t>У </a:t>
            </a:r>
            <a:r>
              <a:rPr lang="ru-RU" sz="2000" b="0" i="0" dirty="0" err="1">
                <a:solidFill>
                  <a:srgbClr val="000000"/>
                </a:solidFill>
                <a:effectLst/>
                <a:latin typeface="Times New Roman" panose="02020603050405020304" pitchFamily="18" charset="0"/>
                <a:cs typeface="Times New Roman" panose="02020603050405020304" pitchFamily="18" charset="0"/>
              </a:rPr>
              <a:t>результаті</a:t>
            </a:r>
            <a:r>
              <a:rPr lang="ru-RU" sz="2000" b="0" i="0" dirty="0">
                <a:solidFill>
                  <a:srgbClr val="000000"/>
                </a:solidFill>
                <a:effectLst/>
                <a:latin typeface="Times New Roman" panose="02020603050405020304" pitchFamily="18" charset="0"/>
                <a:cs typeface="Times New Roman" panose="02020603050405020304" pitchFamily="18" charset="0"/>
              </a:rPr>
              <a:t> консоль </a:t>
            </a:r>
            <a:r>
              <a:rPr lang="ru-RU" sz="2000" b="0" i="0" dirty="0" err="1">
                <a:solidFill>
                  <a:srgbClr val="000000"/>
                </a:solidFill>
                <a:effectLst/>
                <a:latin typeface="Times New Roman" panose="02020603050405020304" pitchFamily="18" charset="0"/>
                <a:cs typeface="Times New Roman" panose="02020603050405020304" pitchFamily="18" charset="0"/>
              </a:rPr>
              <a:t>виведе</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наступний</a:t>
            </a:r>
            <a:r>
              <a:rPr lang="ru-RU" sz="2000" b="0" i="0" dirty="0">
                <a:solidFill>
                  <a:srgbClr val="000000"/>
                </a:solidFill>
                <a:effectLst/>
                <a:latin typeface="Times New Roman" panose="02020603050405020304" pitchFamily="18" charset="0"/>
                <a:cs typeface="Times New Roman" panose="02020603050405020304" pitchFamily="18" charset="0"/>
              </a:rPr>
              <a:t> результат:</a:t>
            </a:r>
          </a:p>
        </p:txBody>
      </p:sp>
      <p:sp>
        <p:nvSpPr>
          <p:cNvPr id="16" name="Rectangle 3">
            <a:extLst>
              <a:ext uri="{FF2B5EF4-FFF2-40B4-BE49-F238E27FC236}">
                <a16:creationId xmlns:a16="http://schemas.microsoft.com/office/drawing/2014/main" id="{523B51CF-43FE-492F-9CA7-27EC18157800}"/>
              </a:ext>
            </a:extLst>
          </p:cNvPr>
          <p:cNvSpPr>
            <a:spLocks noChangeArrowheads="1"/>
          </p:cNvSpPr>
          <p:nvPr/>
        </p:nvSpPr>
        <p:spPr bwMode="auto">
          <a:xfrm>
            <a:off x="530259" y="4600420"/>
            <a:ext cx="4733988"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PutThread</a:t>
            </a:r>
            <a:r>
              <a:rPr kumimoji="0" lang="uk-UA" altLang="uk-UA"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отримав: Привіт, світ!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GetThread</a:t>
            </a:r>
            <a:r>
              <a:rPr kumimoji="0" lang="uk-UA" altLang="uk-UA"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отримав: Привіт </a:t>
            </a:r>
            <a:r>
              <a:rPr kumimoji="0" lang="uk-UA" altLang="uk-UA"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Java</a:t>
            </a:r>
            <a:r>
              <a:rPr kumimoji="0" lang="uk-UA" altLang="uk-UA"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1134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DF554F7-5988-458E-BF90-C03B94E31DDD}"/>
              </a:ext>
            </a:extLst>
          </p:cNvPr>
          <p:cNvSpPr>
            <a:spLocks noGrp="1"/>
          </p:cNvSpPr>
          <p:nvPr>
            <p:ph idx="1"/>
          </p:nvPr>
        </p:nvSpPr>
        <p:spPr>
          <a:xfrm>
            <a:off x="838200" y="1156322"/>
            <a:ext cx="10515600" cy="4351338"/>
          </a:xfrm>
        </p:spPr>
        <p:txBody>
          <a:bodyPr>
            <a:normAutofit fontScale="92500" lnSpcReduction="10000"/>
          </a:bodyPr>
          <a:lstStyle/>
          <a:p>
            <a:pPr marL="0" indent="0">
              <a:buNone/>
            </a:pPr>
            <a:r>
              <a:rPr lang="ru-RU" b="0" i="0" dirty="0">
                <a:solidFill>
                  <a:srgbClr val="333333"/>
                </a:solidFill>
                <a:effectLst/>
                <a:latin typeface="Times New Roman" panose="02020603050405020304" pitchFamily="18" charset="0"/>
                <a:cs typeface="Times New Roman" panose="02020603050405020304" pitchFamily="18" charset="0"/>
              </a:rPr>
              <a:t>Один </a:t>
            </a:r>
            <a:r>
              <a:rPr lang="ru-RU" b="0" i="0" dirty="0" err="1">
                <a:solidFill>
                  <a:srgbClr val="333333"/>
                </a:solidFill>
                <a:effectLst/>
                <a:latin typeface="Times New Roman" panose="02020603050405020304" pitchFamily="18" charset="0"/>
                <a:cs typeface="Times New Roman" panose="02020603050405020304" pitchFamily="18" charset="0"/>
              </a:rPr>
              <a:t>потік</a:t>
            </a:r>
            <a:r>
              <a:rPr lang="ru-RU" b="0" i="0" dirty="0">
                <a:solidFill>
                  <a:srgbClr val="333333"/>
                </a:solidFill>
                <a:effectLst/>
                <a:latin typeface="Times New Roman" panose="02020603050405020304" pitchFamily="18" charset="0"/>
                <a:cs typeface="Times New Roman" panose="02020603050405020304" pitchFamily="18" charset="0"/>
              </a:rPr>
              <a:t> – </a:t>
            </a:r>
            <a:r>
              <a:rPr lang="ru-RU" b="0" i="0" dirty="0" err="1">
                <a:solidFill>
                  <a:srgbClr val="333333"/>
                </a:solidFill>
                <a:effectLst/>
                <a:latin typeface="Times New Roman" panose="02020603050405020304" pitchFamily="18" charset="0"/>
                <a:cs typeface="Times New Roman" panose="02020603050405020304" pitchFamily="18" charset="0"/>
              </a:rPr>
              <a:t>це</a:t>
            </a:r>
            <a:r>
              <a:rPr lang="ru-RU" b="0" i="0" dirty="0">
                <a:solidFill>
                  <a:srgbClr val="333333"/>
                </a:solidFill>
                <a:effectLst/>
                <a:latin typeface="Times New Roman" panose="02020603050405020304" pitchFamily="18" charset="0"/>
                <a:cs typeface="Times New Roman" panose="02020603050405020304" pitchFamily="18" charset="0"/>
              </a:rPr>
              <a:t> одна </a:t>
            </a:r>
            <a:r>
              <a:rPr lang="ru-RU" b="0" i="0" dirty="0" err="1">
                <a:solidFill>
                  <a:srgbClr val="333333"/>
                </a:solidFill>
                <a:effectLst/>
                <a:latin typeface="Times New Roman" panose="02020603050405020304" pitchFamily="18" charset="0"/>
                <a:cs typeface="Times New Roman" panose="02020603050405020304" pitchFamily="18" charset="0"/>
              </a:rPr>
              <a:t>одиниця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виконання</a:t>
            </a:r>
            <a:r>
              <a:rPr lang="ru-RU" b="0" i="0" dirty="0">
                <a:solidFill>
                  <a:srgbClr val="333333"/>
                </a:solidFill>
                <a:effectLst/>
                <a:latin typeface="Times New Roman" panose="02020603050405020304" pitchFamily="18" charset="0"/>
                <a:cs typeface="Times New Roman" panose="02020603050405020304" pitchFamily="18" charset="0"/>
              </a:rPr>
              <a:t> коду. </a:t>
            </a:r>
            <a:r>
              <a:rPr lang="ru-RU" b="0" i="0" dirty="0" err="1">
                <a:solidFill>
                  <a:srgbClr val="333333"/>
                </a:solidFill>
                <a:effectLst/>
                <a:latin typeface="Times New Roman" panose="02020603050405020304" pitchFamily="18" charset="0"/>
                <a:cs typeface="Times New Roman" panose="02020603050405020304" pitchFamily="18" charset="0"/>
              </a:rPr>
              <a:t>Кожен</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потік</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послідовно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виконує</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якому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належить</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паралельно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коїться</a:t>
            </a:r>
            <a:r>
              <a:rPr lang="ru-RU" b="0" i="0" dirty="0">
                <a:solidFill>
                  <a:srgbClr val="333333"/>
                </a:solidFill>
                <a:effectLst/>
                <a:latin typeface="Times New Roman" panose="02020603050405020304" pitchFamily="18" charset="0"/>
                <a:cs typeface="Times New Roman" panose="02020603050405020304" pitchFamily="18" charset="0"/>
              </a:rPr>
              <a:t> з </a:t>
            </a:r>
            <a:r>
              <a:rPr lang="ru-RU" b="0" i="0" dirty="0" err="1">
                <a:solidFill>
                  <a:srgbClr val="333333"/>
                </a:solidFill>
                <a:effectLst/>
                <a:latin typeface="Times New Roman" panose="02020603050405020304" pitchFamily="18" charset="0"/>
                <a:cs typeface="Times New Roman" panose="02020603050405020304" pitchFamily="18" charset="0"/>
              </a:rPr>
              <a:t>іншими</a:t>
            </a:r>
            <a:r>
              <a:rPr lang="ru-RU" b="0" i="0" dirty="0">
                <a:solidFill>
                  <a:srgbClr val="333333"/>
                </a:solidFill>
                <a:effectLst/>
                <a:latin typeface="Times New Roman" panose="02020603050405020304" pitchFamily="18" charset="0"/>
                <a:cs typeface="Times New Roman" panose="02020603050405020304" pitchFamily="18" charset="0"/>
              </a:rPr>
              <a:t> потоками </a:t>
            </a:r>
            <a:r>
              <a:rPr lang="ru-RU" b="0" i="0" dirty="0" err="1">
                <a:solidFill>
                  <a:srgbClr val="333333"/>
                </a:solidFill>
                <a:effectLst/>
                <a:latin typeface="Times New Roman" panose="02020603050405020304" pitchFamily="18" charset="0"/>
                <a:cs typeface="Times New Roman" panose="02020603050405020304" pitchFamily="18" charset="0"/>
              </a:rPr>
              <a:t>цього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процесу</a:t>
            </a:r>
            <a:r>
              <a:rPr lang="ru-RU" b="0" i="0" dirty="0">
                <a:solidFill>
                  <a:srgbClr val="333333"/>
                </a:solidFill>
                <a:effectLst/>
                <a:latin typeface="Times New Roman" panose="02020603050405020304" pitchFamily="18" charset="0"/>
                <a:cs typeface="Times New Roman" panose="02020603050405020304" pitchFamily="18" charset="0"/>
              </a:rPr>
              <a:t>.</a:t>
            </a:r>
            <a:br>
              <a:rPr lang="ru-RU" dirty="0">
                <a:latin typeface="Times New Roman" panose="02020603050405020304" pitchFamily="18" charset="0"/>
                <a:cs typeface="Times New Roman" panose="02020603050405020304" pitchFamily="18" charset="0"/>
              </a:rPr>
            </a:br>
            <a:br>
              <a:rPr lang="ru-RU" dirty="0">
                <a:latin typeface="Times New Roman" panose="02020603050405020304" pitchFamily="18" charset="0"/>
                <a:cs typeface="Times New Roman" panose="02020603050405020304" pitchFamily="18" charset="0"/>
              </a:rPr>
            </a:br>
            <a:r>
              <a:rPr lang="ru-RU" b="0" i="0" dirty="0" err="1">
                <a:solidFill>
                  <a:srgbClr val="333333"/>
                </a:solidFill>
                <a:effectLst/>
                <a:latin typeface="Times New Roman" panose="02020603050405020304" pitchFamily="18" charset="0"/>
                <a:cs typeface="Times New Roman" panose="02020603050405020304" pitchFamily="18" charset="0"/>
              </a:rPr>
              <a:t>Слід</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окремо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обговорити</a:t>
            </a:r>
            <a:r>
              <a:rPr lang="ru-RU" b="0" i="0" dirty="0">
                <a:solidFill>
                  <a:srgbClr val="333333"/>
                </a:solidFill>
                <a:effectLst/>
                <a:latin typeface="Times New Roman" panose="02020603050405020304" pitchFamily="18" charset="0"/>
                <a:cs typeface="Times New Roman" panose="02020603050405020304" pitchFamily="18" charset="0"/>
              </a:rPr>
              <a:t> фразу «</a:t>
            </a:r>
            <a:r>
              <a:rPr lang="ru-RU" b="0" i="0" dirty="0" err="1">
                <a:solidFill>
                  <a:srgbClr val="333333"/>
                </a:solidFill>
                <a:effectLst/>
                <a:latin typeface="Times New Roman" panose="02020603050405020304" pitchFamily="18" charset="0"/>
                <a:cs typeface="Times New Roman" panose="02020603050405020304" pitchFamily="18" charset="0"/>
              </a:rPr>
              <a:t>паралельно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коїться</a:t>
            </a:r>
            <a:r>
              <a:rPr lang="ru-RU" b="0" i="0" dirty="0">
                <a:solidFill>
                  <a:srgbClr val="333333"/>
                </a:solidFill>
                <a:effectLst/>
                <a:latin typeface="Times New Roman" panose="02020603050405020304" pitchFamily="18" charset="0"/>
                <a:cs typeface="Times New Roman" panose="02020603050405020304" pitchFamily="18" charset="0"/>
              </a:rPr>
              <a:t> з </a:t>
            </a:r>
            <a:r>
              <a:rPr lang="ru-RU" b="0" i="0" dirty="0" err="1">
                <a:solidFill>
                  <a:srgbClr val="333333"/>
                </a:solidFill>
                <a:effectLst/>
                <a:latin typeface="Times New Roman" panose="02020603050405020304" pitchFamily="18" charset="0"/>
                <a:cs typeface="Times New Roman" panose="02020603050405020304" pitchFamily="18" charset="0"/>
              </a:rPr>
              <a:t>іншими</a:t>
            </a:r>
            <a:r>
              <a:rPr lang="ru-RU" b="0" i="0" dirty="0">
                <a:solidFill>
                  <a:srgbClr val="333333"/>
                </a:solidFill>
                <a:effectLst/>
                <a:latin typeface="Times New Roman" panose="02020603050405020304" pitchFamily="18" charset="0"/>
                <a:cs typeface="Times New Roman" panose="02020603050405020304" pitchFamily="18" charset="0"/>
              </a:rPr>
              <a:t> потоками». </a:t>
            </a:r>
            <a:r>
              <a:rPr lang="ru-RU" b="0" i="0" dirty="0" err="1">
                <a:solidFill>
                  <a:srgbClr val="333333"/>
                </a:solidFill>
                <a:effectLst/>
                <a:latin typeface="Times New Roman" panose="02020603050405020304" pitchFamily="18" charset="0"/>
                <a:cs typeface="Times New Roman" panose="02020603050405020304" pitchFamily="18" charset="0"/>
              </a:rPr>
              <a:t>Відомо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що</a:t>
            </a:r>
            <a:r>
              <a:rPr lang="ru-RU" b="0" i="0" dirty="0">
                <a:solidFill>
                  <a:srgbClr val="333333"/>
                </a:solidFill>
                <a:effectLst/>
                <a:latin typeface="Times New Roman" panose="02020603050405020304" pitchFamily="18" charset="0"/>
                <a:cs typeface="Times New Roman" panose="02020603050405020304" pitchFamily="18" charset="0"/>
              </a:rPr>
              <a:t> на </a:t>
            </a:r>
            <a:r>
              <a:rPr lang="ru-RU" b="0" i="0" dirty="0" err="1">
                <a:solidFill>
                  <a:srgbClr val="333333"/>
                </a:solidFill>
                <a:effectLst/>
                <a:latin typeface="Times New Roman" panose="02020603050405020304" pitchFamily="18" charset="0"/>
                <a:cs typeface="Times New Roman" panose="02020603050405020304" pitchFamily="18" charset="0"/>
              </a:rPr>
              <a:t>одне</a:t>
            </a:r>
            <a:r>
              <a:rPr lang="ru-RU" b="0" i="0" dirty="0">
                <a:solidFill>
                  <a:srgbClr val="333333"/>
                </a:solidFill>
                <a:effectLst/>
                <a:latin typeface="Times New Roman" panose="02020603050405020304" pitchFamily="18" charset="0"/>
                <a:cs typeface="Times New Roman" panose="02020603050405020304" pitchFamily="18" charset="0"/>
              </a:rPr>
              <a:t> ядро ​​</a:t>
            </a:r>
            <a:r>
              <a:rPr lang="ru-RU" b="0" i="0" dirty="0" err="1">
                <a:solidFill>
                  <a:srgbClr val="333333"/>
                </a:solidFill>
                <a:effectLst/>
                <a:latin typeface="Times New Roman" panose="02020603050405020304" pitchFamily="18" charset="0"/>
                <a:cs typeface="Times New Roman" panose="02020603050405020304" pitchFamily="18" charset="0"/>
              </a:rPr>
              <a:t>процесора</a:t>
            </a:r>
            <a:r>
              <a:rPr lang="ru-RU" b="0" i="0" dirty="0">
                <a:solidFill>
                  <a:srgbClr val="333333"/>
                </a:solidFill>
                <a:effectLst/>
                <a:latin typeface="Times New Roman" panose="02020603050405020304" pitchFamily="18" charset="0"/>
                <a:cs typeface="Times New Roman" panose="02020603050405020304" pitchFamily="18" charset="0"/>
              </a:rPr>
              <a:t> в </a:t>
            </a:r>
            <a:r>
              <a:rPr lang="ru-RU" b="0" i="0" dirty="0" err="1">
                <a:solidFill>
                  <a:srgbClr val="333333"/>
                </a:solidFill>
                <a:effectLst/>
                <a:latin typeface="Times New Roman" panose="02020603050405020304" pitchFamily="18" charset="0"/>
                <a:cs typeface="Times New Roman" panose="02020603050405020304" pitchFamily="18" charset="0"/>
              </a:rPr>
              <a:t>кожний</a:t>
            </a:r>
            <a:r>
              <a:rPr lang="ru-RU" b="0" i="0" dirty="0">
                <a:solidFill>
                  <a:srgbClr val="333333"/>
                </a:solidFill>
                <a:effectLst/>
                <a:latin typeface="Times New Roman" panose="02020603050405020304" pitchFamily="18" charset="0"/>
                <a:cs typeface="Times New Roman" panose="02020603050405020304" pitchFamily="18" charset="0"/>
              </a:rPr>
              <a:t> момент часу </a:t>
            </a:r>
            <a:r>
              <a:rPr lang="ru-RU" b="0" i="0" dirty="0" err="1">
                <a:solidFill>
                  <a:srgbClr val="333333"/>
                </a:solidFill>
                <a:effectLst/>
                <a:latin typeface="Times New Roman" panose="02020603050405020304" pitchFamily="18" charset="0"/>
                <a:cs typeface="Times New Roman" panose="02020603050405020304" pitchFamily="18" charset="0"/>
              </a:rPr>
              <a:t>припадає</a:t>
            </a:r>
            <a:r>
              <a:rPr lang="ru-RU" b="0" i="0" dirty="0">
                <a:solidFill>
                  <a:srgbClr val="333333"/>
                </a:solidFill>
                <a:effectLst/>
                <a:latin typeface="Times New Roman" panose="02020603050405020304" pitchFamily="18" charset="0"/>
                <a:cs typeface="Times New Roman" panose="02020603050405020304" pitchFamily="18" charset="0"/>
              </a:rPr>
              <a:t> одна </a:t>
            </a:r>
            <a:r>
              <a:rPr lang="ru-RU" b="0" i="0" dirty="0" err="1">
                <a:solidFill>
                  <a:srgbClr val="333333"/>
                </a:solidFill>
                <a:effectLst/>
                <a:latin typeface="Times New Roman" panose="02020603050405020304" pitchFamily="18" charset="0"/>
                <a:cs typeface="Times New Roman" panose="02020603050405020304" pitchFamily="18" charset="0"/>
              </a:rPr>
              <a:t>одиниця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виконання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Тобто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одноядерний</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процесор</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може</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обробляти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команди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лише</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послідовно</a:t>
            </a:r>
            <a:r>
              <a:rPr lang="ru-RU" b="0" i="0" dirty="0">
                <a:solidFill>
                  <a:srgbClr val="333333"/>
                </a:solidFill>
                <a:effectLst/>
                <a:latin typeface="Times New Roman" panose="02020603050405020304" pitchFamily="18" charset="0"/>
                <a:cs typeface="Times New Roman" panose="02020603050405020304" pitchFamily="18" charset="0"/>
              </a:rPr>
              <a:t>, по </a:t>
            </a:r>
            <a:r>
              <a:rPr lang="ru-RU" b="0" i="0" dirty="0" err="1">
                <a:solidFill>
                  <a:srgbClr val="333333"/>
                </a:solidFill>
                <a:effectLst/>
                <a:latin typeface="Times New Roman" panose="02020603050405020304" pitchFamily="18" charset="0"/>
                <a:cs typeface="Times New Roman" panose="02020603050405020304" pitchFamily="18" charset="0"/>
              </a:rPr>
              <a:t>одній</a:t>
            </a:r>
            <a:r>
              <a:rPr lang="ru-RU" b="0" i="0" dirty="0">
                <a:solidFill>
                  <a:srgbClr val="333333"/>
                </a:solidFill>
                <a:effectLst/>
                <a:latin typeface="Times New Roman" panose="02020603050405020304" pitchFamily="18" charset="0"/>
                <a:cs typeface="Times New Roman" panose="02020603050405020304" pitchFamily="18" charset="0"/>
              </a:rPr>
              <a:t> за раз (у </a:t>
            </a:r>
            <a:r>
              <a:rPr lang="ru-RU" b="0" i="0" dirty="0" err="1">
                <a:solidFill>
                  <a:srgbClr val="333333"/>
                </a:solidFill>
                <a:effectLst/>
                <a:latin typeface="Times New Roman" panose="02020603050405020304" pitchFamily="18" charset="0"/>
                <a:cs typeface="Times New Roman" panose="02020603050405020304" pitchFamily="18" charset="0"/>
              </a:rPr>
              <a:t>спрощеному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випадку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Проте</a:t>
            </a:r>
            <a:r>
              <a:rPr lang="ru-RU" b="0" i="0" dirty="0">
                <a:solidFill>
                  <a:srgbClr val="333333"/>
                </a:solidFill>
                <a:effectLst/>
                <a:latin typeface="Times New Roman" panose="02020603050405020304" pitchFamily="18" charset="0"/>
                <a:cs typeface="Times New Roman" panose="02020603050405020304" pitchFamily="18" charset="0"/>
              </a:rPr>
              <a:t> запуск </a:t>
            </a:r>
            <a:r>
              <a:rPr lang="ru-RU" b="0" i="0" dirty="0" err="1">
                <a:solidFill>
                  <a:srgbClr val="333333"/>
                </a:solidFill>
                <a:effectLst/>
                <a:latin typeface="Times New Roman" panose="02020603050405020304" pitchFamily="18" charset="0"/>
                <a:cs typeface="Times New Roman" panose="02020603050405020304" pitchFamily="18" charset="0"/>
              </a:rPr>
              <a:t>кількох</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паралельних</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потоків</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можливий</a:t>
            </a:r>
            <a:r>
              <a:rPr lang="ru-RU" b="0" i="0" dirty="0">
                <a:solidFill>
                  <a:srgbClr val="333333"/>
                </a:solidFill>
                <a:effectLst/>
                <a:latin typeface="Times New Roman" panose="02020603050405020304" pitchFamily="18" charset="0"/>
                <a:cs typeface="Times New Roman" panose="02020603050405020304" pitchFamily="18" charset="0"/>
              </a:rPr>
              <a:t> і системах з </a:t>
            </a:r>
            <a:r>
              <a:rPr lang="ru-RU" b="0" i="0" dirty="0" err="1">
                <a:solidFill>
                  <a:srgbClr val="333333"/>
                </a:solidFill>
                <a:effectLst/>
                <a:latin typeface="Times New Roman" panose="02020603050405020304" pitchFamily="18" charset="0"/>
                <a:cs typeface="Times New Roman" panose="02020603050405020304" pitchFamily="18" charset="0"/>
              </a:rPr>
              <a:t>одноядерними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процесорами</a:t>
            </a:r>
            <a:r>
              <a:rPr lang="ru-RU" b="0" i="0" dirty="0">
                <a:solidFill>
                  <a:srgbClr val="333333"/>
                </a:solidFill>
                <a:effectLst/>
                <a:latin typeface="Times New Roman" panose="02020603050405020304" pitchFamily="18" charset="0"/>
                <a:cs typeface="Times New Roman" panose="02020603050405020304" pitchFamily="18" charset="0"/>
              </a:rPr>
              <a:t>. У </a:t>
            </a:r>
            <a:r>
              <a:rPr lang="ru-RU" b="0" i="0" dirty="0" err="1">
                <a:solidFill>
                  <a:srgbClr val="333333"/>
                </a:solidFill>
                <a:effectLst/>
                <a:latin typeface="Times New Roman" panose="02020603050405020304" pitchFamily="18" charset="0"/>
                <a:cs typeface="Times New Roman" panose="02020603050405020304" pitchFamily="18" charset="0"/>
              </a:rPr>
              <a:t>цьому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випадку</a:t>
            </a:r>
            <a:r>
              <a:rPr lang="ru-RU" b="0" i="0" dirty="0">
                <a:solidFill>
                  <a:srgbClr val="333333"/>
                </a:solidFill>
                <a:effectLst/>
                <a:latin typeface="Times New Roman" panose="02020603050405020304" pitchFamily="18" charset="0"/>
                <a:cs typeface="Times New Roman" panose="02020603050405020304" pitchFamily="18" charset="0"/>
              </a:rPr>
              <a:t> система </a:t>
            </a:r>
            <a:r>
              <a:rPr lang="ru-RU" b="0" i="0" dirty="0" err="1">
                <a:solidFill>
                  <a:srgbClr val="333333"/>
                </a:solidFill>
                <a:effectLst/>
                <a:latin typeface="Times New Roman" panose="02020603050405020304" pitchFamily="18" charset="0"/>
                <a:cs typeface="Times New Roman" panose="02020603050405020304" pitchFamily="18" charset="0"/>
              </a:rPr>
              <a:t>періодично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перемикатиметься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між</a:t>
            </a:r>
            <a:r>
              <a:rPr lang="ru-RU" b="0" i="0" dirty="0">
                <a:solidFill>
                  <a:srgbClr val="333333"/>
                </a:solidFill>
                <a:effectLst/>
                <a:latin typeface="Times New Roman" panose="02020603050405020304" pitchFamily="18" charset="0"/>
                <a:cs typeface="Times New Roman" panose="02020603050405020304" pitchFamily="18" charset="0"/>
              </a:rPr>
              <a:t> потоками, по </a:t>
            </a:r>
            <a:r>
              <a:rPr lang="ru-RU" b="0" i="0" dirty="0" err="1">
                <a:solidFill>
                  <a:srgbClr val="333333"/>
                </a:solidFill>
                <a:effectLst/>
                <a:latin typeface="Times New Roman" panose="02020603050405020304" pitchFamily="18" charset="0"/>
                <a:cs typeface="Times New Roman" panose="02020603050405020304" pitchFamily="18" charset="0"/>
              </a:rPr>
              <a:t>черзі</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даючи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виконуватися</a:t>
            </a:r>
            <a:r>
              <a:rPr lang="ru-RU" b="0" i="0" dirty="0">
                <a:solidFill>
                  <a:srgbClr val="333333"/>
                </a:solidFill>
                <a:effectLst/>
                <a:latin typeface="Times New Roman" panose="02020603050405020304" pitchFamily="18" charset="0"/>
                <a:cs typeface="Times New Roman" panose="02020603050405020304" pitchFamily="18" charset="0"/>
              </a:rPr>
              <a:t> то одному, то </a:t>
            </a:r>
            <a:r>
              <a:rPr lang="ru-RU" b="0" i="0" dirty="0" err="1">
                <a:solidFill>
                  <a:srgbClr val="333333"/>
                </a:solidFill>
                <a:effectLst/>
                <a:latin typeface="Times New Roman" panose="02020603050405020304" pitchFamily="18" charset="0"/>
                <a:cs typeface="Times New Roman" panose="02020603050405020304" pitchFamily="18" charset="0"/>
              </a:rPr>
              <a:t>іншому</a:t>
            </a:r>
            <a:r>
              <a:rPr lang="ru-RU" b="0" i="0" dirty="0">
                <a:solidFill>
                  <a:srgbClr val="333333"/>
                </a:solidFill>
                <a:effectLst/>
                <a:latin typeface="Times New Roman" panose="02020603050405020304" pitchFamily="18" charset="0"/>
                <a:cs typeface="Times New Roman" panose="02020603050405020304" pitchFamily="18" charset="0"/>
              </a:rPr>
              <a:t> потоку. </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EF73CA-B00E-4553-A67E-FB2C2973E6EA}"/>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Потоки</a:t>
            </a:r>
          </a:p>
        </p:txBody>
      </p:sp>
    </p:spTree>
    <p:extLst>
      <p:ext uri="{BB962C8B-B14F-4D97-AF65-F5344CB8AC3E}">
        <p14:creationId xmlns:p14="http://schemas.microsoft.com/office/powerpoint/2010/main" val="3568615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29D0D75-61E0-4E94-A9CB-910FA6772B63}"/>
              </a:ext>
            </a:extLst>
          </p:cNvPr>
          <p:cNvSpPr>
            <a:spLocks noGrp="1"/>
          </p:cNvSpPr>
          <p:nvPr>
            <p:ph idx="1"/>
          </p:nvPr>
        </p:nvSpPr>
        <p:spPr>
          <a:xfrm>
            <a:off x="838200" y="896218"/>
            <a:ext cx="10515600" cy="4351338"/>
          </a:xfrm>
        </p:spPr>
        <p:txBody>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Клас </a:t>
            </a:r>
            <a:r>
              <a:rPr lang="en-US" b="1" i="0" dirty="0">
                <a:solidFill>
                  <a:srgbClr val="000000"/>
                </a:solidFill>
                <a:effectLst/>
                <a:latin typeface="Times New Roman" panose="02020603050405020304" pitchFamily="18" charset="0"/>
                <a:cs typeface="Times New Roman" panose="02020603050405020304" pitchFamily="18" charset="0"/>
              </a:rPr>
              <a:t>Phaser</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дозволяє синхронізувати потоки, що становлять окрему фазу або стадію виконання загальної дії. </a:t>
            </a:r>
            <a:r>
              <a:rPr lang="en-US" b="0" i="0" dirty="0">
                <a:solidFill>
                  <a:srgbClr val="000000"/>
                </a:solidFill>
                <a:effectLst/>
                <a:latin typeface="Times New Roman" panose="02020603050405020304" pitchFamily="18" charset="0"/>
                <a:cs typeface="Times New Roman" panose="02020603050405020304" pitchFamily="18" charset="0"/>
              </a:rPr>
              <a:t>Phaser </a:t>
            </a:r>
            <a:r>
              <a:rPr lang="uk-UA" b="0" i="0" dirty="0">
                <a:solidFill>
                  <a:srgbClr val="000000"/>
                </a:solidFill>
                <a:effectLst/>
                <a:latin typeface="Times New Roman" panose="02020603050405020304" pitchFamily="18" charset="0"/>
                <a:cs typeface="Times New Roman" panose="02020603050405020304" pitchFamily="18" charset="0"/>
              </a:rPr>
              <a:t>визначає об'єкт синхронізації, який чекає, доки не завершиться певна фаза. Потім </a:t>
            </a:r>
            <a:r>
              <a:rPr lang="en-US" b="0" i="0" dirty="0">
                <a:solidFill>
                  <a:srgbClr val="000000"/>
                </a:solidFill>
                <a:effectLst/>
                <a:latin typeface="Times New Roman" panose="02020603050405020304" pitchFamily="18" charset="0"/>
                <a:cs typeface="Times New Roman" panose="02020603050405020304" pitchFamily="18" charset="0"/>
              </a:rPr>
              <a:t>Phaser </a:t>
            </a:r>
            <a:r>
              <a:rPr lang="uk-UA" b="0" i="0" dirty="0">
                <a:solidFill>
                  <a:srgbClr val="000000"/>
                </a:solidFill>
                <a:effectLst/>
                <a:latin typeface="Times New Roman" panose="02020603050405020304" pitchFamily="18" charset="0"/>
                <a:cs typeface="Times New Roman" panose="02020603050405020304" pitchFamily="18" charset="0"/>
              </a:rPr>
              <a:t>переходить до наступної стадії або фази і знову чекає на її завершення.</a:t>
            </a:r>
          </a:p>
          <a:p>
            <a:pPr marL="0" indent="0">
              <a:buNone/>
            </a:pPr>
            <a:r>
              <a:rPr lang="ru-RU" b="0" i="0" dirty="0">
                <a:solidFill>
                  <a:srgbClr val="000000"/>
                </a:solidFill>
                <a:effectLst/>
                <a:latin typeface="Times New Roman" panose="02020603050405020304" pitchFamily="18" charset="0"/>
                <a:cs typeface="Times New Roman" panose="02020603050405020304" pitchFamily="18" charset="0"/>
              </a:rPr>
              <a:t>Для </a:t>
            </a:r>
            <a:r>
              <a:rPr lang="ru-RU" b="0" i="0" dirty="0" err="1">
                <a:solidFill>
                  <a:srgbClr val="000000"/>
                </a:solidFill>
                <a:effectLst/>
                <a:latin typeface="Times New Roman" panose="02020603050405020304" pitchFamily="18" charset="0"/>
                <a:cs typeface="Times New Roman" panose="02020603050405020304" pitchFamily="18" charset="0"/>
              </a:rPr>
              <a:t>створення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об'єкта</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Phaser</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b="0" i="0" dirty="0">
                <a:solidFill>
                  <a:srgbClr val="000000"/>
                </a:solidFill>
                <a:effectLst/>
                <a:latin typeface="Times New Roman" panose="02020603050405020304" pitchFamily="18" charset="0"/>
                <a:cs typeface="Times New Roman" panose="02020603050405020304" pitchFamily="18" charset="0"/>
              </a:rPr>
              <a:t> один </a:t>
            </a:r>
            <a:r>
              <a:rPr lang="ru-RU" b="0" i="0" dirty="0" err="1">
                <a:solidFill>
                  <a:srgbClr val="000000"/>
                </a:solidFill>
                <a:effectLst/>
                <a:latin typeface="Times New Roman" panose="02020603050405020304" pitchFamily="18" charset="0"/>
                <a:cs typeface="Times New Roman" panose="02020603050405020304" pitchFamily="18" charset="0"/>
              </a:rPr>
              <a:t>із</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конструкторів</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1A997CE9-21AD-49AC-90C9-9C3ABA1C7CDB}"/>
              </a:ext>
            </a:extLst>
          </p:cNvPr>
          <p:cNvSpPr>
            <a:spLocks noChangeArrowheads="1"/>
          </p:cNvSpPr>
          <p:nvPr/>
        </p:nvSpPr>
        <p:spPr bwMode="auto">
          <a:xfrm>
            <a:off x="932468" y="3867944"/>
            <a:ext cx="1233340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parties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parent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parent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parties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1C14FE0-3DE9-46E7-AE7C-3EEFDFABD737}"/>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0E27E83-E453-4320-97FB-D7E19417B0D3}"/>
              </a:ext>
            </a:extLst>
          </p:cNvPr>
          <p:cNvSpPr txBox="1"/>
          <p:nvPr/>
        </p:nvSpPr>
        <p:spPr>
          <a:xfrm>
            <a:off x="838200" y="4979606"/>
            <a:ext cx="10294856"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Параметр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parties</a:t>
            </a:r>
            <a:r>
              <a:rPr kumimoji="0" lang="en-US"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вказує на кількість учасників (грубо кажучи, потоків), які мають виконувати усі фази дії. Перший конструктор створює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без будь-яких учасників. Другий конструктор реєструє кількість учасників, що передається в конструктор. Третій та четвертий конструктори також встановлюють батьківський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815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38C9ED4-8E34-4AC8-8B15-74DEC47BD0EF}"/>
              </a:ext>
            </a:extLst>
          </p:cNvPr>
          <p:cNvSpPr>
            <a:spLocks noGrp="1" noChangeArrowheads="1"/>
          </p:cNvSpPr>
          <p:nvPr>
            <p:ph idx="1"/>
          </p:nvPr>
        </p:nvSpPr>
        <p:spPr bwMode="auto">
          <a:xfrm>
            <a:off x="641022" y="1235733"/>
            <a:ext cx="1108592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Основні методи класу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register</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реєструє учасника, який виконує фази, та повертає номер поточної фази - зазвичай фаза 0</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arrive</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повідомляє, що учасник завершив фазу і повертає номер поточної фази</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arriveAndAwaitAdvance</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аналогічний методу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тільки при цьому змушує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чекати завершення фази всіма іншими учасниками</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arriveAndDeregister</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повідомляє про завершення всіх фаз учасником та знімає його з реєстрації. Повертає номер поточної фази або від'ємне число, якщо синхронізатор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завершив свою роботу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getPhase</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номер поточної фази</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При роботі з класом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зазвичай спочатку створюється його об'єкт. Далі нам треба зареєструвати всіх учасників. Для реєстрації для кожного учасника викликається метод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register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можна обійтися і без цього методу, передавши потрібну кількість учасників в конструктор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Потім кожен учасник виконує певний набір дій, що становлять фазу. А синхронізатор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чекає, доки всі учасники не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завершать</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виконання фази. Щоб повідомити синхронізатору про завершення фази, учасник повинен викликати метод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arriveAndAwaitAdvance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Після цього синхронізатор переходить до наступної фази.</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61429D-73B0-4366-B562-C4FFBF1DB161}"/>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152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FC6AE14-06D6-4C28-862C-980617975607}"/>
              </a:ext>
            </a:extLst>
          </p:cNvPr>
          <p:cNvSpPr>
            <a:spLocks noGrp="1" noChangeArrowheads="1"/>
          </p:cNvSpPr>
          <p:nvPr>
            <p:ph idx="1"/>
          </p:nvPr>
        </p:nvSpPr>
        <p:spPr bwMode="auto">
          <a:xfrm>
            <a:off x="432288" y="365125"/>
            <a:ext cx="10712777"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фазы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("Фаза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завершена");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фазы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("Фаза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завершена");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фазы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("Фаза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завершена");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phaser.arriveAndDeregister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this.name=n;</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phaser.register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первая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вторая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phaser.arriveAndDeregister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о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завершении</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 и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удаляем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с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регистрации</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объекты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73311E10-7EC4-4E83-96E2-2C987FDC91B3}"/>
              </a:ext>
            </a:extLst>
          </p:cNvPr>
          <p:cNvSpPr>
            <a:spLocks noChangeArrowheads="1"/>
          </p:cNvSpPr>
          <p:nvPr/>
        </p:nvSpPr>
        <p:spPr bwMode="auto">
          <a:xfrm>
            <a:off x="6777872" y="1311434"/>
            <a:ext cx="50747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тут у нас фази виконуються трьома учасниками – головним потоком та двома потоками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PhaseThread</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Тому під час створення об'єкта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йому передається число 1 - головний потік, а конструкторі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PhaseThread</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викликається метод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register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в принципі могли б не використовувати метод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register</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але тоді нам треба було б вказати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new</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тому що у нас три учасники.</a:t>
            </a:r>
            <a:endParaRPr kumimoji="0" lang="uk-UA" altLang="uk-UA"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Фаза для кожного учасника є мінімальним примітивним набором дій: для потоків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PhaseThread</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це виведення повідомлення, а для головного потоку - підрахунок поточної фази за допомогою методу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getPhase</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цьому відлік фаз починається з нуля. Кожен учасник завершує виконання фази викликом методу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phaser.arriveAndAwaitAdvance</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При виклику цього поки останній учасник не завершить виконання поточної фази, решта учасники блокуються.</a:t>
            </a:r>
            <a:endParaRPr kumimoji="0" lang="uk-UA" altLang="uk-UA"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Після завершення виконання останньої фази відбувається скасування реєстрації всіх учасників за допомогою методу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arriveAndDeregister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A014EC64-2824-42B5-99BD-5F631B314FF6}"/>
              </a:ext>
            </a:extLst>
          </p:cNvPr>
          <p:cNvSpPr>
            <a:spLocks noChangeArrowheads="1"/>
          </p:cNvSpPr>
          <p:nvPr/>
        </p:nvSpPr>
        <p:spPr bwMode="auto">
          <a:xfrm>
            <a:off x="3638747" y="3429000"/>
            <a:ext cx="2880917"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0 завершена</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Фаза 1 завершена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2 завершена</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5E9923-D127-4455-997E-4E62549B7CB2}"/>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918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DAC97-CDFE-480C-A3A1-2E49FE4D3AA3}"/>
              </a:ext>
            </a:extLst>
          </p:cNvPr>
          <p:cNvSpPr txBox="1"/>
          <p:nvPr/>
        </p:nvSpPr>
        <p:spPr>
          <a:xfrm>
            <a:off x="737648" y="843677"/>
            <a:ext cx="11102418" cy="1477328"/>
          </a:xfrm>
          <a:prstGeom prst="rect">
            <a:avLst/>
          </a:prstGeom>
          <a:noFill/>
        </p:spPr>
        <p:txBody>
          <a:bodyPr wrap="square">
            <a:spAutoFit/>
          </a:bodyPr>
          <a:lstStyle/>
          <a:p>
            <a:pPr algn="l"/>
            <a:r>
              <a:rPr lang="ru-RU" b="0" i="0" dirty="0">
                <a:solidFill>
                  <a:srgbClr val="000000"/>
                </a:solidFill>
                <a:effectLst/>
                <a:latin typeface="Times New Roman" panose="02020603050405020304" pitchFamily="18" charset="0"/>
                <a:cs typeface="Times New Roman" panose="02020603050405020304" pitchFamily="18" charset="0"/>
              </a:rPr>
              <a:t>В </a:t>
            </a:r>
            <a:r>
              <a:rPr lang="ru-RU" b="0" i="0" dirty="0" err="1">
                <a:solidFill>
                  <a:srgbClr val="000000"/>
                </a:solidFill>
                <a:effectLst/>
                <a:latin typeface="Times New Roman" panose="02020603050405020304" pitchFamily="18" charset="0"/>
                <a:cs typeface="Times New Roman" panose="02020603050405020304" pitchFamily="18" charset="0"/>
              </a:rPr>
              <a:t>даному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випадку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виходить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трохи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плутаний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висновок</a:t>
            </a:r>
            <a:r>
              <a:rPr lang="ru-RU" b="0" i="0" dirty="0">
                <a:solidFill>
                  <a:srgbClr val="000000"/>
                </a:solidFill>
                <a:effectLst/>
                <a:latin typeface="Times New Roman" panose="02020603050405020304" pitchFamily="18" charset="0"/>
                <a:cs typeface="Times New Roman" panose="02020603050405020304" pitchFamily="18" charset="0"/>
              </a:rPr>
              <a:t>. Так, </a:t>
            </a:r>
            <a:r>
              <a:rPr lang="ru-RU"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b="0" i="0" dirty="0">
                <a:solidFill>
                  <a:srgbClr val="000000"/>
                </a:solidFill>
                <a:effectLst/>
                <a:latin typeface="Times New Roman" panose="02020603050405020304" pitchFamily="18" charset="0"/>
                <a:cs typeface="Times New Roman" panose="02020603050405020304" pitchFamily="18" charset="0"/>
              </a:rPr>
              <a:t> про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1 </a:t>
            </a:r>
            <a:r>
              <a:rPr lang="ru-RU" b="0" i="0" dirty="0" err="1">
                <a:solidFill>
                  <a:srgbClr val="000000"/>
                </a:solidFill>
                <a:effectLst/>
                <a:latin typeface="Times New Roman" panose="02020603050405020304" pitchFamily="18" charset="0"/>
                <a:cs typeface="Times New Roman" panose="02020603050405020304" pitchFamily="18" charset="0"/>
              </a:rPr>
              <a:t>виводиться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b="0" i="0" dirty="0">
                <a:solidFill>
                  <a:srgbClr val="000000"/>
                </a:solidFill>
                <a:effectLst/>
                <a:latin typeface="Times New Roman" panose="02020603050405020304" pitchFamily="18" charset="0"/>
                <a:cs typeface="Times New Roman" panose="02020603050405020304" pitchFamily="18" charset="0"/>
              </a:rPr>
              <a:t> про </a:t>
            </a:r>
            <a:r>
              <a:rPr lang="ru-RU" b="0" i="0" dirty="0" err="1">
                <a:solidFill>
                  <a:srgbClr val="000000"/>
                </a:solidFill>
                <a:effectLst/>
                <a:latin typeface="Times New Roman" panose="02020603050405020304" pitchFamily="18" charset="0"/>
                <a:cs typeface="Times New Roman" panose="02020603050405020304" pitchFamily="18" charset="0"/>
              </a:rPr>
              <a:t>закінчення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0.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пов'язано</a:t>
            </a:r>
            <a:r>
              <a:rPr lang="ru-RU" b="0" i="0" dirty="0">
                <a:solidFill>
                  <a:srgbClr val="000000"/>
                </a:solidFill>
                <a:effectLst/>
                <a:latin typeface="Times New Roman" panose="02020603050405020304" pitchFamily="18" charset="0"/>
                <a:cs typeface="Times New Roman" panose="02020603050405020304" pitchFamily="18" charset="0"/>
              </a:rPr>
              <a:t> з </a:t>
            </a:r>
            <a:r>
              <a:rPr lang="ru-RU" b="0" i="0" dirty="0" err="1">
                <a:solidFill>
                  <a:srgbClr val="000000"/>
                </a:solidFill>
                <a:effectLst/>
                <a:latin typeface="Times New Roman" panose="02020603050405020304" pitchFamily="18" charset="0"/>
                <a:cs typeface="Times New Roman" panose="02020603050405020304" pitchFamily="18" charset="0"/>
              </a:rPr>
              <a:t>багатопоточністю</a:t>
            </a:r>
            <a:r>
              <a:rPr lang="ru-RU" b="0" i="0" dirty="0">
                <a:solidFill>
                  <a:srgbClr val="000000"/>
                </a:solidFill>
                <a:effectLst/>
                <a:latin typeface="Times New Roman" panose="02020603050405020304" pitchFamily="18" charset="0"/>
                <a:cs typeface="Times New Roman" panose="02020603050405020304" pitchFamily="18" charset="0"/>
              </a:rPr>
              <a:t> -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завершилися</a:t>
            </a:r>
            <a:r>
              <a:rPr lang="ru-RU" b="0" i="0" dirty="0">
                <a:solidFill>
                  <a:srgbClr val="000000"/>
                </a:solidFill>
                <a:effectLst/>
                <a:latin typeface="Times New Roman" panose="02020603050405020304" pitchFamily="18" charset="0"/>
                <a:cs typeface="Times New Roman" panose="02020603050405020304" pitchFamily="18" charset="0"/>
              </a:rPr>
              <a:t>, але в одному </a:t>
            </a:r>
            <a:r>
              <a:rPr lang="ru-RU" b="0" i="0" dirty="0" err="1">
                <a:solidFill>
                  <a:srgbClr val="000000"/>
                </a:solidFill>
                <a:effectLst/>
                <a:latin typeface="Times New Roman" panose="02020603050405020304" pitchFamily="18" charset="0"/>
                <a:cs typeface="Times New Roman" panose="02020603050405020304" pitchFamily="18" charset="0"/>
              </a:rPr>
              <a:t>потоці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ще</a:t>
            </a:r>
            <a:r>
              <a:rPr lang="ru-RU" b="0" i="0" dirty="0">
                <a:solidFill>
                  <a:srgbClr val="000000"/>
                </a:solidFill>
                <a:effectLst/>
                <a:latin typeface="Times New Roman" panose="02020603050405020304" pitchFamily="18" charset="0"/>
                <a:cs typeface="Times New Roman" panose="02020603050405020304" pitchFamily="18" charset="0"/>
              </a:rPr>
              <a:t> не </a:t>
            </a:r>
            <a:r>
              <a:rPr lang="ru-RU" b="0" i="0" dirty="0" err="1">
                <a:solidFill>
                  <a:srgbClr val="000000"/>
                </a:solidFill>
                <a:effectLst/>
                <a:latin typeface="Times New Roman" panose="02020603050405020304" pitchFamily="18" charset="0"/>
                <a:cs typeface="Times New Roman" panose="02020603050405020304" pitchFamily="18" charset="0"/>
              </a:rPr>
              <a:t>виведено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b="0" i="0" dirty="0">
                <a:solidFill>
                  <a:srgbClr val="000000"/>
                </a:solidFill>
                <a:effectLst/>
                <a:latin typeface="Times New Roman" panose="02020603050405020304" pitchFamily="18" charset="0"/>
                <a:cs typeface="Times New Roman" panose="02020603050405020304" pitchFamily="18" charset="0"/>
              </a:rPr>
              <a:t> про </a:t>
            </a:r>
            <a:r>
              <a:rPr lang="ru-RU" b="0" i="0" dirty="0" err="1">
                <a:solidFill>
                  <a:srgbClr val="000000"/>
                </a:solidFill>
                <a:effectLst/>
                <a:latin typeface="Times New Roman" panose="02020603050405020304" pitchFamily="18" charset="0"/>
                <a:cs typeface="Times New Roman" panose="02020603050405020304" pitchFamily="18" charset="0"/>
              </a:rPr>
              <a:t>завершення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тоді</a:t>
            </a:r>
            <a:r>
              <a:rPr lang="ru-RU" b="0" i="0" dirty="0">
                <a:solidFill>
                  <a:srgbClr val="000000"/>
                </a:solidFill>
                <a:effectLst/>
                <a:latin typeface="Times New Roman" panose="02020603050405020304" pitchFamily="18" charset="0"/>
                <a:cs typeface="Times New Roman" panose="02020603050405020304" pitchFamily="18" charset="0"/>
              </a:rPr>
              <a:t> як </a:t>
            </a:r>
            <a:r>
              <a:rPr lang="ru-RU" b="0" i="0" dirty="0" err="1">
                <a:solidFill>
                  <a:srgbClr val="000000"/>
                </a:solidFill>
                <a:effectLst/>
                <a:latin typeface="Times New Roman" panose="02020603050405020304" pitchFamily="18" charset="0"/>
                <a:cs typeface="Times New Roman" panose="02020603050405020304" pitchFamily="18" charset="0"/>
              </a:rPr>
              <a:t>інші</a:t>
            </a:r>
            <a:r>
              <a:rPr lang="ru-RU" b="0" i="0" dirty="0">
                <a:solidFill>
                  <a:srgbClr val="000000"/>
                </a:solidFill>
                <a:effectLst/>
                <a:latin typeface="Times New Roman" panose="02020603050405020304" pitchFamily="18" charset="0"/>
                <a:cs typeface="Times New Roman" panose="02020603050405020304" pitchFamily="18" charset="0"/>
              </a:rPr>
              <a:t> потоки почали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наступної</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У будь-</a:t>
            </a:r>
            <a:r>
              <a:rPr lang="ru-RU" b="0" i="0" dirty="0" err="1">
                <a:solidFill>
                  <a:srgbClr val="000000"/>
                </a:solidFill>
                <a:effectLst/>
                <a:latin typeface="Times New Roman" panose="02020603050405020304" pitchFamily="18" charset="0"/>
                <a:cs typeface="Times New Roman" panose="02020603050405020304" pitchFamily="18" charset="0"/>
              </a:rPr>
              <a:t>якому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випадку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відбувається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завершення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a:t>
            </a:r>
          </a:p>
          <a:p>
            <a:pPr algn="l"/>
            <a:r>
              <a:rPr lang="ru-RU" b="0" i="0" dirty="0">
                <a:solidFill>
                  <a:srgbClr val="000000"/>
                </a:solidFill>
                <a:effectLst/>
                <a:latin typeface="Times New Roman" panose="02020603050405020304" pitchFamily="18" charset="0"/>
                <a:cs typeface="Times New Roman" panose="02020603050405020304" pitchFamily="18" charset="0"/>
              </a:rPr>
              <a:t>Але </a:t>
            </a:r>
            <a:r>
              <a:rPr lang="ru-RU" b="0" i="0" dirty="0" err="1">
                <a:solidFill>
                  <a:srgbClr val="000000"/>
                </a:solidFill>
                <a:effectLst/>
                <a:latin typeface="Times New Roman" panose="02020603050405020304" pitchFamily="18" charset="0"/>
                <a:cs typeface="Times New Roman" panose="02020603050405020304" pitchFamily="18" charset="0"/>
              </a:rPr>
              <a:t>щоб</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було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наочніше</a:t>
            </a:r>
            <a:r>
              <a:rPr lang="ru-RU" b="0" i="0" dirty="0">
                <a:solidFill>
                  <a:srgbClr val="000000"/>
                </a:solidFill>
                <a:effectLst/>
                <a:latin typeface="Times New Roman" panose="02020603050405020304" pitchFamily="18" charset="0"/>
                <a:cs typeface="Times New Roman" panose="02020603050405020304" pitchFamily="18" charset="0"/>
              </a:rPr>
              <a:t>, ми </a:t>
            </a:r>
            <a:r>
              <a:rPr lang="ru-RU" b="0" i="0" dirty="0" err="1">
                <a:solidFill>
                  <a:srgbClr val="000000"/>
                </a:solidFill>
                <a:effectLst/>
                <a:latin typeface="Times New Roman" panose="02020603050405020304" pitchFamily="18" charset="0"/>
                <a:cs typeface="Times New Roman" panose="02020603050405020304" pitchFamily="18" charset="0"/>
              </a:rPr>
              <a:t>можемо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sleep</a:t>
            </a:r>
            <a:r>
              <a:rPr lang="ru-RU" b="0" i="0" dirty="0">
                <a:solidFill>
                  <a:srgbClr val="000000"/>
                </a:solidFill>
                <a:effectLst/>
                <a:latin typeface="Times New Roman" panose="02020603050405020304" pitchFamily="18" charset="0"/>
                <a:cs typeface="Times New Roman" panose="02020603050405020304" pitchFamily="18" charset="0"/>
              </a:rPr>
              <a:t> у потоках:</a:t>
            </a:r>
          </a:p>
        </p:txBody>
      </p:sp>
      <p:sp>
        <p:nvSpPr>
          <p:cNvPr id="7" name="TextBox 6">
            <a:extLst>
              <a:ext uri="{FF2B5EF4-FFF2-40B4-BE49-F238E27FC236}">
                <a16:creationId xmlns:a16="http://schemas.microsoft.com/office/drawing/2014/main" id="{F08E0E4E-6B7E-48F8-B96A-D19310FC4C44}"/>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DCE723AB-87C5-4564-9AEF-E5837D01DDE7}"/>
              </a:ext>
            </a:extLst>
          </p:cNvPr>
          <p:cNvSpPr>
            <a:spLocks noChangeArrowheads="1"/>
          </p:cNvSpPr>
          <p:nvPr/>
        </p:nvSpPr>
        <p:spPr bwMode="auto">
          <a:xfrm>
            <a:off x="869624" y="2395241"/>
            <a:ext cx="673388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первая</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ex.getMessage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вторая</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ex.getMessage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phaser.arriveAndDeregister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о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завершении</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 и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удаляем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с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регистрации</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объекты</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Rectangle 3">
            <a:extLst>
              <a:ext uri="{FF2B5EF4-FFF2-40B4-BE49-F238E27FC236}">
                <a16:creationId xmlns:a16="http://schemas.microsoft.com/office/drawing/2014/main" id="{05E7BF7B-5661-40A0-8BF1-9641482B2FBE}"/>
              </a:ext>
            </a:extLst>
          </p:cNvPr>
          <p:cNvSpPr>
            <a:spLocks noChangeArrowheads="1"/>
          </p:cNvSpPr>
          <p:nvPr/>
        </p:nvSpPr>
        <p:spPr bwMode="auto">
          <a:xfrm>
            <a:off x="8441459" y="4229712"/>
            <a:ext cx="2880917"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0</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0 завершена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1 завершена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2 завершена</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9756B9AA-3D49-4DEB-B7AF-2EB6E4D8721D}"/>
              </a:ext>
            </a:extLst>
          </p:cNvPr>
          <p:cNvSpPr txBox="1"/>
          <p:nvPr/>
        </p:nvSpPr>
        <p:spPr>
          <a:xfrm>
            <a:off x="8441459" y="2752384"/>
            <a:ext cx="2880918" cy="1477328"/>
          </a:xfrm>
          <a:prstGeom prst="rect">
            <a:avLst/>
          </a:prstGeom>
          <a:noFill/>
        </p:spPr>
        <p:txBody>
          <a:bodyPr wrap="square">
            <a:spAutoFit/>
          </a:bodyPr>
          <a:lstStyle/>
          <a:p>
            <a:r>
              <a:rPr lang="ru-RU" b="0" i="0" dirty="0">
                <a:solidFill>
                  <a:srgbClr val="000000"/>
                </a:solidFill>
                <a:effectLst/>
                <a:latin typeface="Courier New" panose="02070309020205020404" pitchFamily="49" charset="0"/>
                <a:cs typeface="Courier New" panose="02070309020205020404" pitchFamily="49" charset="0"/>
              </a:rPr>
              <a:t>І в </a:t>
            </a:r>
            <a:r>
              <a:rPr lang="ru-RU" b="0" i="0" dirty="0" err="1">
                <a:solidFill>
                  <a:srgbClr val="000000"/>
                </a:solidFill>
                <a:effectLst/>
                <a:latin typeface="Courier New" panose="02070309020205020404" pitchFamily="49" charset="0"/>
                <a:cs typeface="Courier New" panose="02070309020205020404" pitchFamily="49" charset="0"/>
              </a:rPr>
              <a:t>цьому</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випадку</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висновок</a:t>
            </a:r>
            <a:r>
              <a:rPr lang="ru-RU" b="0" i="0" dirty="0">
                <a:solidFill>
                  <a:srgbClr val="000000"/>
                </a:solidFill>
                <a:effectLst/>
                <a:latin typeface="Courier New" panose="02070309020205020404" pitchFamily="49" charset="0"/>
                <a:cs typeface="Courier New" panose="02070309020205020404" pitchFamily="49" charset="0"/>
              </a:rPr>
              <a:t> буде </a:t>
            </a:r>
            <a:r>
              <a:rPr lang="ru-RU" b="0" i="0" dirty="0" err="1">
                <a:solidFill>
                  <a:srgbClr val="000000"/>
                </a:solidFill>
                <a:effectLst/>
                <a:latin typeface="Courier New" panose="02070309020205020404" pitchFamily="49" charset="0"/>
                <a:cs typeface="Courier New" panose="02070309020205020404" pitchFamily="49" charset="0"/>
              </a:rPr>
              <a:t>звичнішим</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хоча</a:t>
            </a:r>
            <a:r>
              <a:rPr lang="ru-RU" b="0" i="0" dirty="0">
                <a:solidFill>
                  <a:srgbClr val="000000"/>
                </a:solidFill>
                <a:effectLst/>
                <a:latin typeface="Courier New" panose="02070309020205020404" pitchFamily="49" charset="0"/>
                <a:cs typeface="Courier New" panose="02070309020205020404" pitchFamily="49" charset="0"/>
              </a:rPr>
              <a:t> на роботу фаз </a:t>
            </a:r>
            <a:r>
              <a:rPr lang="ru-RU" b="0" i="0" dirty="0" err="1">
                <a:solidFill>
                  <a:srgbClr val="000000"/>
                </a:solidFill>
                <a:effectLst/>
                <a:latin typeface="Courier New" panose="02070309020205020404" pitchFamily="49" charset="0"/>
                <a:cs typeface="Courier New" panose="02070309020205020404" pitchFamily="49" charset="0"/>
              </a:rPr>
              <a:t>це</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ніяк</a:t>
            </a:r>
            <a:r>
              <a:rPr lang="ru-RU" b="0" i="0" dirty="0">
                <a:solidFill>
                  <a:srgbClr val="000000"/>
                </a:solidFill>
                <a:effectLst/>
                <a:latin typeface="Courier New" panose="02070309020205020404" pitchFamily="49" charset="0"/>
                <a:cs typeface="Courier New" panose="02070309020205020404" pitchFamily="49" charset="0"/>
              </a:rPr>
              <a:t> не </a:t>
            </a:r>
            <a:r>
              <a:rPr lang="ru-RU" b="0" i="0" dirty="0" err="1">
                <a:solidFill>
                  <a:srgbClr val="000000"/>
                </a:solidFill>
                <a:effectLst/>
                <a:latin typeface="Courier New" panose="02070309020205020404" pitchFamily="49" charset="0"/>
                <a:cs typeface="Courier New" panose="02070309020205020404" pitchFamily="49" charset="0"/>
              </a:rPr>
              <a:t>вплине</a:t>
            </a:r>
            <a:r>
              <a:rPr lang="ru-RU" b="0" i="0" dirty="0">
                <a:solidFill>
                  <a:srgbClr val="000000"/>
                </a:solidFill>
                <a:effectLst/>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7408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16BF0-A7C0-4AD0-8388-BAFBF25CE8B3}"/>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Блокування. </a:t>
            </a:r>
            <a:r>
              <a:rPr lang="en-US" i="0" dirty="0" err="1">
                <a:solidFill>
                  <a:srgbClr val="000000"/>
                </a:solidFill>
                <a:effectLst/>
                <a:latin typeface="Times New Roman" panose="02020603050405020304" pitchFamily="18" charset="0"/>
                <a:cs typeface="Times New Roman" panose="02020603050405020304" pitchFamily="18" charset="0"/>
              </a:rPr>
              <a:t>ReentrantLock</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EC2FF35-15A8-47C8-965E-F8C467F2822F}"/>
              </a:ext>
            </a:extLst>
          </p:cNvPr>
          <p:cNvSpPr>
            <a:spLocks noChangeArrowheads="1"/>
          </p:cNvSpPr>
          <p:nvPr/>
        </p:nvSpPr>
        <p:spPr bwMode="auto">
          <a:xfrm>
            <a:off x="148521" y="668727"/>
            <a:ext cx="1165697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керування доступом до спільного ресурсу як альтернатива оператору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використовувати блокування. Функціональність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блокувань</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міститься в пакеті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java.util.concurrent.locks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Спочатку потік намагається отримати доступ до спільного ресурсу. Якщо він вільний, то на нього блокує. Після завершення роботи блокування із загального ресурсу знімається. Якщо ж ресурс не вільний і на нього вже накладено блокування, то потік очікує, поки це блокування не буде знято.</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Класи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блокувань</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реалізують інтерфейс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який визначає такі методи:</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чекає, поки не буде отримано блокування</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lockInterruptibly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throws</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InterruptedException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чекає, поки не буде отримано блокування, якщо потік не перерваний</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boolean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tryLock</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намагається отримати блокування, якщо блокування отримане, то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Якщо блокування не отримане,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 відміну від методу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()не очікує отримання блокування, якщо воно недоступне</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unlock</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знімає блокування</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Condition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newCondition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пов'язаний з поточним блокуванням</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988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9A6F9C-8984-4371-995F-E21D793DF7E4}"/>
              </a:ext>
            </a:extLst>
          </p:cNvPr>
          <p:cNvSpPr>
            <a:spLocks noGrp="1" noChangeArrowheads="1"/>
          </p:cNvSpPr>
          <p:nvPr>
            <p:ph idx="1"/>
          </p:nvPr>
        </p:nvSpPr>
        <p:spPr bwMode="auto">
          <a:xfrm>
            <a:off x="7003068" y="742592"/>
            <a:ext cx="466305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Організація блокування у випадку досить проста: щоб одержати блокування викликається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а по закінченні роботи із загальними ресурсами викликається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знімає блокування.</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дозволяє керувати блокуванням.</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Як правило, для роботи з блокуванням</a:t>
            </a: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використовується клас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ReentrantLock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із</a:t>
            </a: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пакету </a:t>
            </a:r>
            <a:r>
              <a:rPr kumimoji="0" lang="uk-UA" altLang="uk-UA" sz="20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java.util.concurrent.locks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Цей</a:t>
            </a: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 реалізує інтерфейс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None/>
              <a:tabLst/>
            </a:pP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42D2E23-D81E-4B1D-A013-14FCFD00FCBE}"/>
              </a:ext>
            </a:extLst>
          </p:cNvPr>
          <p:cNvSpPr>
            <a:spLocks noChangeArrowheads="1"/>
          </p:cNvSpPr>
          <p:nvPr/>
        </p:nvSpPr>
        <p:spPr bwMode="auto">
          <a:xfrm>
            <a:off x="237976" y="602238"/>
            <a:ext cx="12104451" cy="617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java.util.concurrent.locks.ReentrantLock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создаем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заглушку</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t.setName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устанавливаем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блокировку</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finally</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locker.unlock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снимаем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блокировку</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Заголовок 1">
            <a:extLst>
              <a:ext uri="{FF2B5EF4-FFF2-40B4-BE49-F238E27FC236}">
                <a16:creationId xmlns:a16="http://schemas.microsoft.com/office/drawing/2014/main" id="{605C4D44-8FB3-48D9-864F-5794E1EB0905}"/>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Блокування. </a:t>
            </a:r>
            <a:r>
              <a:rPr lang="en-US" dirty="0" err="1">
                <a:solidFill>
                  <a:srgbClr val="000000"/>
                </a:solidFill>
                <a:latin typeface="Times New Roman" panose="02020603050405020304" pitchFamily="18" charset="0"/>
                <a:cs typeface="Times New Roman" panose="02020603050405020304" pitchFamily="18" charset="0"/>
              </a:rPr>
              <a:t>ReentrantLock</a:t>
            </a:r>
            <a:endParaRPr lang="uk-UA"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8308E10F-1092-48F6-93DB-E26F852AF320}"/>
              </a:ext>
            </a:extLst>
          </p:cNvPr>
          <p:cNvSpPr>
            <a:spLocks noChangeArrowheads="1"/>
          </p:cNvSpPr>
          <p:nvPr/>
        </p:nvSpPr>
        <p:spPr bwMode="auto">
          <a:xfrm>
            <a:off x="5365623" y="602238"/>
            <a:ext cx="1207382"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4 3</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3 3</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5 4</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0366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03EFFB-4562-4E16-8C19-B1882EAAF2AF}"/>
              </a:ext>
            </a:extLst>
          </p:cNvPr>
          <p:cNvSpPr>
            <a:spLocks noGrp="1"/>
          </p:cNvSpPr>
          <p:nvPr>
            <p:ph idx="1"/>
          </p:nvPr>
        </p:nvSpPr>
        <p:spPr>
          <a:xfrm>
            <a:off x="838200" y="2003743"/>
            <a:ext cx="10515600" cy="526461"/>
          </a:xfrm>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locker.lock</a:t>
            </a:r>
            <a:r>
              <a:rPr lang="en-US" sz="2400" dirty="0">
                <a:latin typeface="Courier New" panose="02070309020205020404" pitchFamily="49" charset="0"/>
                <a:cs typeface="Courier New" panose="02070309020205020404" pitchFamily="49" charset="0"/>
              </a:rPr>
              <a:t>();</a:t>
            </a:r>
            <a:endParaRPr lang="uk-UA"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96D9F40-A25B-48FE-BF2F-A4F73B8E3562}"/>
              </a:ext>
            </a:extLst>
          </p:cNvPr>
          <p:cNvSpPr txBox="1"/>
          <p:nvPr/>
        </p:nvSpPr>
        <p:spPr>
          <a:xfrm>
            <a:off x="791442" y="750053"/>
            <a:ext cx="8475106" cy="1015663"/>
          </a:xfrm>
          <a:prstGeom prst="rect">
            <a:avLst/>
          </a:prstGeom>
          <a:noFill/>
        </p:spPr>
        <p:txBody>
          <a:bodyPr wrap="square">
            <a:spAutoFit/>
          </a:bodyPr>
          <a:lstStyle/>
          <a:p>
            <a:r>
              <a:rPr lang="ru-RU" sz="2000" b="0" i="0" dirty="0">
                <a:solidFill>
                  <a:srgbClr val="000000"/>
                </a:solidFill>
                <a:effectLst/>
                <a:latin typeface="Times New Roman" panose="02020603050405020304" pitchFamily="18" charset="0"/>
                <a:cs typeface="Times New Roman" panose="02020603050405020304" pitchFamily="18" charset="0"/>
              </a:rPr>
              <a:t>Тут </a:t>
            </a:r>
            <a:r>
              <a:rPr lang="ru-RU" sz="2000" b="0" i="0" dirty="0" err="1">
                <a:solidFill>
                  <a:srgbClr val="000000"/>
                </a:solidFill>
                <a:effectLst/>
                <a:latin typeface="Times New Roman" panose="02020603050405020304" pitchFamily="18" charset="0"/>
                <a:cs typeface="Times New Roman" panose="02020603050405020304" pitchFamily="18" charset="0"/>
              </a:rPr>
              <a:t>також</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загальний</a:t>
            </a:r>
            <a:r>
              <a:rPr lang="ru-RU" sz="2000" b="0" i="0" dirty="0">
                <a:solidFill>
                  <a:srgbClr val="000000"/>
                </a:solidFill>
                <a:effectLst/>
                <a:latin typeface="Times New Roman" panose="02020603050405020304" pitchFamily="18" charset="0"/>
                <a:cs typeface="Times New Roman" panose="02020603050405020304" pitchFamily="18" charset="0"/>
              </a:rPr>
              <a:t> ресурс </a:t>
            </a:r>
            <a:r>
              <a:rPr lang="ru-RU" sz="2000" b="0" i="0" dirty="0" err="1">
                <a:solidFill>
                  <a:srgbClr val="000000"/>
                </a:solidFill>
                <a:effectLst/>
                <a:latin typeface="Times New Roman" panose="02020603050405020304" pitchFamily="18" charset="0"/>
                <a:cs typeface="Times New Roman" panose="02020603050405020304" pitchFamily="18" charset="0"/>
              </a:rPr>
              <a:t>CommonResource</a:t>
            </a:r>
            <a:r>
              <a:rPr lang="ru-RU" sz="2000" b="0" i="0" dirty="0">
                <a:solidFill>
                  <a:srgbClr val="000000"/>
                </a:solidFill>
                <a:effectLst/>
                <a:latin typeface="Times New Roman" panose="02020603050405020304" pitchFamily="18" charset="0"/>
                <a:cs typeface="Times New Roman" panose="02020603050405020304" pitchFamily="18" charset="0"/>
              </a:rPr>
              <a:t>, для </a:t>
            </a:r>
            <a:r>
              <a:rPr lang="ru-RU" sz="2000" b="0" i="0" dirty="0" err="1">
                <a:solidFill>
                  <a:srgbClr val="000000"/>
                </a:solidFill>
                <a:effectLst/>
                <a:latin typeface="Times New Roman" panose="02020603050405020304" pitchFamily="18" charset="0"/>
                <a:cs typeface="Times New Roman" panose="02020603050405020304" pitchFamily="18" charset="0"/>
              </a:rPr>
              <a:t>керування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яким</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створюється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п'ять</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потоків</a:t>
            </a:r>
            <a:r>
              <a:rPr lang="ru-RU" sz="2000" b="0" i="0" dirty="0">
                <a:solidFill>
                  <a:srgbClr val="000000"/>
                </a:solidFill>
                <a:effectLst/>
                <a:latin typeface="Times New Roman" panose="02020603050405020304" pitchFamily="18" charset="0"/>
                <a:cs typeface="Times New Roman" panose="02020603050405020304" pitchFamily="18" charset="0"/>
              </a:rPr>
              <a:t>. На </a:t>
            </a:r>
            <a:r>
              <a:rPr lang="ru-RU" sz="2000" b="0" i="0" dirty="0" err="1">
                <a:solidFill>
                  <a:srgbClr val="000000"/>
                </a:solidFill>
                <a:effectLst/>
                <a:latin typeface="Times New Roman" panose="02020603050405020304" pitchFamily="18" charset="0"/>
                <a:cs typeface="Times New Roman" panose="02020603050405020304" pitchFamily="18" charset="0"/>
              </a:rPr>
              <a:t>вході</a:t>
            </a:r>
            <a:r>
              <a:rPr lang="ru-RU" sz="2000" b="0" i="0" dirty="0">
                <a:solidFill>
                  <a:srgbClr val="000000"/>
                </a:solidFill>
                <a:effectLst/>
                <a:latin typeface="Times New Roman" panose="02020603050405020304" pitchFamily="18" charset="0"/>
                <a:cs typeface="Times New Roman" panose="02020603050405020304" pitchFamily="18" charset="0"/>
              </a:rPr>
              <a:t> в </a:t>
            </a:r>
            <a:r>
              <a:rPr lang="ru-RU" sz="2000" b="0" i="0" dirty="0" err="1">
                <a:solidFill>
                  <a:srgbClr val="000000"/>
                </a:solidFill>
                <a:effectLst/>
                <a:latin typeface="Times New Roman" panose="02020603050405020304" pitchFamily="18" charset="0"/>
                <a:cs typeface="Times New Roman" panose="02020603050405020304" pitchFamily="18" charset="0"/>
              </a:rPr>
              <a:t>критичну</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секцію</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встановлюється</a:t>
            </a:r>
            <a:r>
              <a:rPr lang="ru-RU" sz="2000" b="0" i="0" dirty="0">
                <a:solidFill>
                  <a:srgbClr val="000000"/>
                </a:solidFill>
                <a:effectLst/>
                <a:latin typeface="Times New Roman" panose="02020603050405020304" pitchFamily="18" charset="0"/>
                <a:cs typeface="Times New Roman" panose="02020603050405020304" pitchFamily="18" charset="0"/>
              </a:rPr>
              <a:t> заглушка:</a:t>
            </a:r>
            <a:endParaRPr lang="uk-UA"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962411-7740-468D-9FA5-9877CC286327}"/>
              </a:ext>
            </a:extLst>
          </p:cNvPr>
          <p:cNvSpPr txBox="1"/>
          <p:nvPr/>
        </p:nvSpPr>
        <p:spPr>
          <a:xfrm>
            <a:off x="791442" y="2530204"/>
            <a:ext cx="8475106" cy="2246769"/>
          </a:xfrm>
          <a:prstGeom prst="rect">
            <a:avLst/>
          </a:prstGeom>
          <a:noFill/>
        </p:spPr>
        <p:txBody>
          <a:bodyPr wrap="square">
            <a:spAutoFit/>
          </a:bodyPr>
          <a:lstStyle/>
          <a:p>
            <a:pPr algn="l"/>
            <a:r>
              <a:rPr lang="uk-UA" sz="2000" b="0" i="0" dirty="0">
                <a:solidFill>
                  <a:srgbClr val="000000"/>
                </a:solidFill>
                <a:effectLst/>
                <a:latin typeface="Times New Roman" panose="02020603050405020304" pitchFamily="18" charset="0"/>
                <a:cs typeface="Times New Roman" panose="02020603050405020304" pitchFamily="18" charset="0"/>
              </a:rPr>
              <a:t>Після цього лише один потік має доступ до критичної секції, а інші потоки очікують на зняття блокування. У блоці </a:t>
            </a:r>
            <a:r>
              <a:rPr lang="en-US" sz="2000" b="0" i="0" dirty="0">
                <a:solidFill>
                  <a:srgbClr val="000000"/>
                </a:solidFill>
                <a:effectLst/>
                <a:latin typeface="Times New Roman" panose="02020603050405020304" pitchFamily="18" charset="0"/>
                <a:cs typeface="Times New Roman" panose="02020603050405020304" pitchFamily="18" charset="0"/>
              </a:rPr>
              <a:t>finally </a:t>
            </a:r>
            <a:r>
              <a:rPr lang="uk-UA" sz="2000" b="0" i="0" dirty="0">
                <a:solidFill>
                  <a:srgbClr val="000000"/>
                </a:solidFill>
                <a:effectLst/>
                <a:latin typeface="Times New Roman" panose="02020603050405020304" pitchFamily="18" charset="0"/>
                <a:cs typeface="Times New Roman" panose="02020603050405020304" pitchFamily="18" charset="0"/>
              </a:rPr>
              <a:t>після закінчення основної роботи потоку це блокування знімається. Причому робиться це обов'язково в блоці </a:t>
            </a:r>
            <a:r>
              <a:rPr lang="en-US" sz="2000" b="0" i="0" dirty="0">
                <a:solidFill>
                  <a:srgbClr val="000000"/>
                </a:solidFill>
                <a:effectLst/>
                <a:latin typeface="Times New Roman" panose="02020603050405020304" pitchFamily="18" charset="0"/>
                <a:cs typeface="Times New Roman" panose="02020603050405020304" pitchFamily="18" charset="0"/>
              </a:rPr>
              <a:t>finally, </a:t>
            </a:r>
            <a:r>
              <a:rPr lang="uk-UA" sz="2000" b="0" i="0" dirty="0">
                <a:solidFill>
                  <a:srgbClr val="000000"/>
                </a:solidFill>
                <a:effectLst/>
                <a:latin typeface="Times New Roman" panose="02020603050405020304" pitchFamily="18" charset="0"/>
                <a:cs typeface="Times New Roman" panose="02020603050405020304" pitchFamily="18" charset="0"/>
              </a:rPr>
              <a:t>тому що у разі виникнення помилки всі інші потоки виявляться заблокованими.</a:t>
            </a:r>
          </a:p>
          <a:p>
            <a:pPr algn="l"/>
            <a:r>
              <a:rPr lang="uk-UA" sz="2000" b="0" i="0" dirty="0">
                <a:solidFill>
                  <a:srgbClr val="000000"/>
                </a:solidFill>
                <a:effectLst/>
                <a:latin typeface="Times New Roman" panose="02020603050405020304" pitchFamily="18" charset="0"/>
                <a:cs typeface="Times New Roman" panose="02020603050405020304" pitchFamily="18" charset="0"/>
              </a:rPr>
              <a:t>У результаті ми отримаємо висновок, аналогічний тому, що був у випадку з оператором </a:t>
            </a:r>
            <a:r>
              <a:rPr lang="en-US" sz="2000" b="0" i="0" dirty="0">
                <a:solidFill>
                  <a:srgbClr val="000000"/>
                </a:solidFill>
                <a:effectLst/>
                <a:latin typeface="Times New Roman" panose="02020603050405020304" pitchFamily="18" charset="0"/>
                <a:cs typeface="Times New Roman" panose="02020603050405020304" pitchFamily="18" charset="0"/>
              </a:rPr>
              <a:t>synchronized:</a:t>
            </a:r>
          </a:p>
        </p:txBody>
      </p:sp>
      <p:sp>
        <p:nvSpPr>
          <p:cNvPr id="9" name="Заголовок 1">
            <a:extLst>
              <a:ext uri="{FF2B5EF4-FFF2-40B4-BE49-F238E27FC236}">
                <a16:creationId xmlns:a16="http://schemas.microsoft.com/office/drawing/2014/main" id="{6D2E3214-9168-4D7D-82CE-236DBC79941E}"/>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Блокування. </a:t>
            </a:r>
            <a:r>
              <a:rPr lang="en-US" dirty="0" err="1">
                <a:solidFill>
                  <a:srgbClr val="000000"/>
                </a:solidFill>
                <a:latin typeface="Times New Roman" panose="02020603050405020304" pitchFamily="18" charset="0"/>
                <a:cs typeface="Times New Roman" panose="02020603050405020304" pitchFamily="18" charset="0"/>
              </a:rPr>
              <a:t>ReentrantLock</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079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24BD5-884F-4D8F-B1EE-C39CCA918432}"/>
              </a:ext>
            </a:extLst>
          </p:cNvPr>
          <p:cNvSpPr>
            <a:spLocks noGrp="1"/>
          </p:cNvSpPr>
          <p:nvPr>
            <p:ph type="title"/>
          </p:nvPr>
        </p:nvSpPr>
        <p:spPr>
          <a:xfrm>
            <a:off x="0" y="1"/>
            <a:ext cx="12192000" cy="612741"/>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Умови блокування</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7D07333-DF35-49D6-95B1-7F80E089D416}"/>
              </a:ext>
            </a:extLst>
          </p:cNvPr>
          <p:cNvSpPr>
            <a:spLocks noChangeArrowheads="1"/>
          </p:cNvSpPr>
          <p:nvPr/>
        </p:nvSpPr>
        <p:spPr bwMode="auto">
          <a:xfrm>
            <a:off x="408561" y="612742"/>
            <a:ext cx="11374877"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Застосування умов блокування дозволяє домогтися контролю над керуванням доступом до потоків. Умова блокування є об'єктом інтерфейсу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Condition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 пакету </a:t>
            </a:r>
            <a:r>
              <a:rPr kumimoji="0" lang="uk-UA" altLang="uk-UA" sz="24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java.util.concurrent.locks</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Застосування об'єктів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багато в чому аналогічне до використання методів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notifyAllкласу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які були розглянуті в одній з минулих тем. Зокрема, ми можемо використовувати такі методи інтерфейсу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потік очікує, доки не буде виконано деяку умову і поки інший потік 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викличе</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методи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signalAll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Багато в чому аналогічний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waitкласу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endPar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signal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сигналізує, що потік, який раніше був викликаний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може продовжити роботу. Застосування аналогічне використанню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notifyкласу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endPar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signalAll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сигналізує всім потокам, які раніше був викликаний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що можуть продовжити роботу. Аналогічний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notifyAll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endPar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143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D3463-2B40-4C6F-9B4E-58716A6F89A3}"/>
              </a:ext>
            </a:extLst>
          </p:cNvPr>
          <p:cNvSpPr txBox="1"/>
          <p:nvPr/>
        </p:nvSpPr>
        <p:spPr>
          <a:xfrm>
            <a:off x="408562" y="840326"/>
            <a:ext cx="11374876" cy="1200329"/>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Ці методи викликаються блоком коду, який підпадає під дію блокування </a:t>
            </a:r>
            <a:r>
              <a:rPr lang="en-US" b="0" i="0" dirty="0" err="1">
                <a:solidFill>
                  <a:srgbClr val="000000"/>
                </a:solidFill>
                <a:effectLst/>
                <a:latin typeface="Times New Roman" panose="02020603050405020304" pitchFamily="18" charset="0"/>
                <a:cs typeface="Times New Roman" panose="02020603050405020304" pitchFamily="18" charset="0"/>
              </a:rPr>
              <a:t>ReentrantLock</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Спочатку, використовуючи це блокування, нам треба отримати об'єкт </a:t>
            </a:r>
            <a:r>
              <a:rPr lang="en-US" b="0" i="0" dirty="0">
                <a:solidFill>
                  <a:srgbClr val="000000"/>
                </a:solidFill>
                <a:effectLst/>
                <a:latin typeface="Times New Roman" panose="02020603050405020304" pitchFamily="18" charset="0"/>
                <a:cs typeface="Times New Roman" panose="02020603050405020304" pitchFamily="18" charset="0"/>
              </a:rPr>
              <a:t>Condition:</a:t>
            </a:r>
          </a:p>
          <a:p>
            <a:br>
              <a:rPr lang="en-US"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FE7B3F6-A1DE-4986-819D-AE3BA6368C7D}"/>
              </a:ext>
            </a:extLst>
          </p:cNvPr>
          <p:cNvSpPr>
            <a:spLocks noChangeArrowheads="1"/>
          </p:cNvSpPr>
          <p:nvPr/>
        </p:nvSpPr>
        <p:spPr bwMode="auto">
          <a:xfrm>
            <a:off x="490195" y="1596613"/>
            <a:ext cx="47256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ReentrantLock locker = new ReentrantLock();</a:t>
            </a:r>
            <a:endParaRPr kumimoji="0" lang="uk-UA" altLang="uk-UA" sz="11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Condition condition = locker.newCondition();</a:t>
            </a:r>
            <a:endParaRPr kumimoji="0" lang="uk-UA" altLang="uk-UA" sz="3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CBE4C61-4688-44DD-808C-BBCDC19A72D1}"/>
              </a:ext>
            </a:extLst>
          </p:cNvPr>
          <p:cNvSpPr txBox="1"/>
          <p:nvPr/>
        </p:nvSpPr>
        <p:spPr>
          <a:xfrm>
            <a:off x="408562" y="2040655"/>
            <a:ext cx="11374876" cy="646331"/>
          </a:xfrm>
          <a:prstGeom prst="rect">
            <a:avLst/>
          </a:prstGeom>
          <a:noFill/>
        </p:spPr>
        <p:txBody>
          <a:bodyPr wrap="square">
            <a:spAutoFit/>
          </a:bodyPr>
          <a:lstStyle/>
          <a:p>
            <a:r>
              <a:rPr lang="ru-RU" b="0" i="0" dirty="0">
                <a:solidFill>
                  <a:srgbClr val="000000"/>
                </a:solidFill>
                <a:effectLst/>
                <a:latin typeface="Times New Roman" panose="02020603050405020304" pitchFamily="18" charset="0"/>
                <a:cs typeface="Times New Roman" panose="02020603050405020304" pitchFamily="18" charset="0"/>
              </a:rPr>
              <a:t>Як правило, </a:t>
            </a:r>
            <a:r>
              <a:rPr lang="ru-RU" b="0" i="0" dirty="0" err="1">
                <a:solidFill>
                  <a:srgbClr val="000000"/>
                </a:solidFill>
                <a:effectLst/>
                <a:latin typeface="Times New Roman" panose="02020603050405020304" pitchFamily="18" charset="0"/>
                <a:cs typeface="Times New Roman" panose="02020603050405020304" pitchFamily="18" charset="0"/>
              </a:rPr>
              <a:t>спочатку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перевіряється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умова</a:t>
            </a:r>
            <a:r>
              <a:rPr lang="ru-RU" b="0" i="0" dirty="0">
                <a:solidFill>
                  <a:srgbClr val="000000"/>
                </a:solidFill>
                <a:effectLst/>
                <a:latin typeface="Times New Roman" panose="02020603050405020304" pitchFamily="18" charset="0"/>
                <a:cs typeface="Times New Roman" panose="02020603050405020304" pitchFamily="18" charset="0"/>
              </a:rPr>
              <a:t> доступу.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дотримується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умова</a:t>
            </a:r>
            <a:r>
              <a:rPr lang="ru-RU" b="0" i="0" dirty="0">
                <a:solidFill>
                  <a:srgbClr val="000000"/>
                </a:solidFill>
                <a:effectLst/>
                <a:latin typeface="Times New Roman" panose="02020603050405020304" pitchFamily="18" charset="0"/>
                <a:cs typeface="Times New Roman" panose="02020603050405020304" pitchFamily="18" charset="0"/>
              </a:rPr>
              <a:t>, то </a:t>
            </a:r>
            <a:r>
              <a:rPr lang="ru-RU" b="0" i="0" dirty="0" err="1">
                <a:solidFill>
                  <a:srgbClr val="000000"/>
                </a:solidFill>
                <a:effectLst/>
                <a:latin typeface="Times New Roman" panose="02020603050405020304" pitchFamily="18" charset="0"/>
                <a:cs typeface="Times New Roman" panose="02020603050405020304" pitchFamily="18" charset="0"/>
              </a:rPr>
              <a:t>потік</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очікує</a:t>
            </a:r>
            <a:r>
              <a:rPr lang="ru-RU" b="0" i="0" dirty="0">
                <a:solidFill>
                  <a:srgbClr val="000000"/>
                </a:solidFill>
                <a:effectLst/>
                <a:latin typeface="Times New Roman" panose="02020603050405020304" pitchFamily="18" charset="0"/>
                <a:cs typeface="Times New Roman" panose="02020603050405020304" pitchFamily="18" charset="0"/>
              </a:rPr>
              <a:t>, доки </a:t>
            </a:r>
            <a:r>
              <a:rPr lang="ru-RU" b="0" i="0" dirty="0" err="1">
                <a:solidFill>
                  <a:srgbClr val="000000"/>
                </a:solidFill>
                <a:effectLst/>
                <a:latin typeface="Times New Roman" panose="02020603050405020304" pitchFamily="18" charset="0"/>
                <a:cs typeface="Times New Roman" panose="02020603050405020304" pitchFamily="18" charset="0"/>
              </a:rPr>
              <a:t>умова</a:t>
            </a:r>
            <a:r>
              <a:rPr lang="ru-RU" b="0" i="0" dirty="0">
                <a:solidFill>
                  <a:srgbClr val="000000"/>
                </a:solidFill>
                <a:effectLst/>
                <a:latin typeface="Times New Roman" panose="02020603050405020304" pitchFamily="18" charset="0"/>
                <a:cs typeface="Times New Roman" panose="02020603050405020304" pitchFamily="18" charset="0"/>
              </a:rPr>
              <a:t> не </a:t>
            </a:r>
            <a:r>
              <a:rPr lang="ru-RU" b="0" i="0" dirty="0" err="1">
                <a:solidFill>
                  <a:srgbClr val="000000"/>
                </a:solidFill>
                <a:effectLst/>
                <a:latin typeface="Times New Roman" panose="02020603050405020304" pitchFamily="18" charset="0"/>
                <a:cs typeface="Times New Roman" panose="02020603050405020304" pitchFamily="18" charset="0"/>
              </a:rPr>
              <a:t>зміниться</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CFE84CFE-7608-429E-9D79-F4DBFB0C62E5}"/>
              </a:ext>
            </a:extLst>
          </p:cNvPr>
          <p:cNvSpPr>
            <a:spLocks noChangeArrowheads="1"/>
          </p:cNvSpPr>
          <p:nvPr/>
        </p:nvSpPr>
        <p:spPr bwMode="auto">
          <a:xfrm>
            <a:off x="490195" y="2709915"/>
            <a:ext cx="236282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(умова)</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condition.await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3CE0619C-1987-46EF-B644-16A143453CD3}"/>
              </a:ext>
            </a:extLst>
          </p:cNvPr>
          <p:cNvSpPr txBox="1"/>
          <p:nvPr/>
        </p:nvSpPr>
        <p:spPr>
          <a:xfrm>
            <a:off x="408562" y="3769356"/>
            <a:ext cx="6094428" cy="307777"/>
          </a:xfrm>
          <a:prstGeom prst="rect">
            <a:avLst/>
          </a:prstGeom>
          <a:noFill/>
        </p:spPr>
        <p:txBody>
          <a:bodyPr wrap="square">
            <a:spAutoFit/>
          </a:bodyPr>
          <a:lstStyle/>
          <a:p>
            <a:r>
              <a:rPr lang="en-US" sz="1400" b="0" i="0" dirty="0" err="1">
                <a:solidFill>
                  <a:srgbClr val="000000"/>
                </a:solidFill>
                <a:effectLst/>
                <a:latin typeface="Courier New" panose="02070309020205020404" pitchFamily="49" charset="0"/>
                <a:cs typeface="Courier New" panose="02070309020205020404" pitchFamily="49" charset="0"/>
              </a:rPr>
              <a:t>condition.signalAll</a:t>
            </a:r>
            <a:r>
              <a:rPr lang="en-US" sz="1400" b="0" i="0" dirty="0">
                <a:solidFill>
                  <a:srgbClr val="000000"/>
                </a:solidFill>
                <a:effectLst/>
                <a:latin typeface="Courier New" panose="02070309020205020404" pitchFamily="49" charset="0"/>
                <a:cs typeface="Courier New" panose="02070309020205020404" pitchFamily="49" charset="0"/>
              </a:rPr>
              <a:t>();</a:t>
            </a:r>
            <a:endParaRPr lang="uk-UA"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F76848F9-B256-4B7D-ACD8-3BB299D30A8E}"/>
              </a:ext>
            </a:extLst>
          </p:cNvPr>
          <p:cNvSpPr txBox="1"/>
          <p:nvPr/>
        </p:nvSpPr>
        <p:spPr>
          <a:xfrm>
            <a:off x="408562" y="3315540"/>
            <a:ext cx="8733081" cy="369332"/>
          </a:xfrm>
          <a:prstGeom prst="rect">
            <a:avLst/>
          </a:prstGeom>
          <a:noFill/>
        </p:spPr>
        <p:txBody>
          <a:bodyPr wrap="square">
            <a:spAutoFit/>
          </a:bodyPr>
          <a:lstStyle/>
          <a:p>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всіх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дій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іншим</a:t>
            </a:r>
            <a:r>
              <a:rPr lang="ru-RU" b="0" i="0" dirty="0">
                <a:solidFill>
                  <a:srgbClr val="000000"/>
                </a:solidFill>
                <a:effectLst/>
                <a:latin typeface="Times New Roman" panose="02020603050405020304" pitchFamily="18" charset="0"/>
                <a:cs typeface="Times New Roman" panose="02020603050405020304" pitchFamily="18" charset="0"/>
              </a:rPr>
              <a:t> потокам </a:t>
            </a:r>
            <a:r>
              <a:rPr lang="ru-RU" b="0" i="0" dirty="0" err="1">
                <a:solidFill>
                  <a:srgbClr val="000000"/>
                </a:solidFill>
                <a:effectLst/>
                <a:latin typeface="Times New Roman" panose="02020603050405020304" pitchFamily="18" charset="0"/>
                <a:cs typeface="Times New Roman" panose="02020603050405020304" pitchFamily="18" charset="0"/>
              </a:rPr>
              <a:t>подається</a:t>
            </a:r>
            <a:r>
              <a:rPr lang="ru-RU" b="0" i="0" dirty="0">
                <a:solidFill>
                  <a:srgbClr val="000000"/>
                </a:solidFill>
                <a:effectLst/>
                <a:latin typeface="Times New Roman" panose="02020603050405020304" pitchFamily="18" charset="0"/>
                <a:cs typeface="Times New Roman" panose="02020603050405020304" pitchFamily="18" charset="0"/>
              </a:rPr>
              <a:t> сигнал про </a:t>
            </a:r>
            <a:r>
              <a:rPr lang="ru-RU" b="0" i="0" dirty="0" err="1">
                <a:solidFill>
                  <a:srgbClr val="000000"/>
                </a:solidFill>
                <a:effectLst/>
                <a:latin typeface="Times New Roman" panose="02020603050405020304" pitchFamily="18" charset="0"/>
                <a:cs typeface="Times New Roman" panose="02020603050405020304" pitchFamily="18" charset="0"/>
              </a:rPr>
              <a:t>зміну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умови</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94BC96B9-C1F0-4451-BEB3-1A37C70B2678}"/>
              </a:ext>
            </a:extLst>
          </p:cNvPr>
          <p:cNvSpPr>
            <a:spLocks noChangeArrowheads="1"/>
          </p:cNvSpPr>
          <p:nvPr/>
        </p:nvSpPr>
        <p:spPr bwMode="auto">
          <a:xfrm>
            <a:off x="490195" y="4123300"/>
            <a:ext cx="1075598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Важливо наприкінці викликати метод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signalAll</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щоб уникнути можливості взаємоблокування потоків.</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Наприклад візьмемо завдання з теми про методи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notifyі</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змінимо її, застосовуючи об'єкт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ми маємо склад, де можуть одночасно бути розміщені не більше 3 товарів. І виробник має зробити 5 товарів, а покупець повинен ці товари купити. У той же час покупець не може купити товар, якщо на складі немає жодних товарів:</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Заголовок 1">
            <a:extLst>
              <a:ext uri="{FF2B5EF4-FFF2-40B4-BE49-F238E27FC236}">
                <a16:creationId xmlns:a16="http://schemas.microsoft.com/office/drawing/2014/main" id="{D9F2F2B9-B6E9-4EB6-86F4-E2DD8E0C7C12}"/>
              </a:ext>
            </a:extLst>
          </p:cNvPr>
          <p:cNvSpPr>
            <a:spLocks noGrp="1"/>
          </p:cNvSpPr>
          <p:nvPr>
            <p:ph type="title"/>
          </p:nvPr>
        </p:nvSpPr>
        <p:spPr>
          <a:xfrm>
            <a:off x="0" y="1"/>
            <a:ext cx="12192000" cy="612741"/>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Умови блокування</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222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21AF393-555E-4C86-9FB7-4C52B9DA9B13}"/>
              </a:ext>
            </a:extLst>
          </p:cNvPr>
          <p:cNvSpPr>
            <a:spLocks noChangeArrowheads="1"/>
          </p:cNvSpPr>
          <p:nvPr/>
        </p:nvSpPr>
        <p:spPr bwMode="auto">
          <a:xfrm>
            <a:off x="377071" y="547598"/>
            <a:ext cx="12503085" cy="607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java.util.concurrent.locks.ReentrantLock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java.util.concurrent.locks.Condition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Магазин,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хранящий</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произведенные</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товары</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private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создаем</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блокировку</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locker.newCondition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получаем</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условие</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связанное</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с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блокировкой</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пока</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нет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доступных</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ожидаем</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condition.await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Покупатель</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купил 1 товар");</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сигнализируем</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condition.signalAll</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finally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locker.unlock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пока</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3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товара</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освобождения</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места</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3</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condition.await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добавил</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товар");</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сигнализируем</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condition.signalAll</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finally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locker.unlock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store.put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Потребитель</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store.get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D5A236BD-12DE-4554-959B-AD78F23F6AE1}"/>
              </a:ext>
            </a:extLst>
          </p:cNvPr>
          <p:cNvSpPr>
            <a:spLocks noChangeArrowheads="1"/>
          </p:cNvSpPr>
          <p:nvPr/>
        </p:nvSpPr>
        <p:spPr bwMode="auto">
          <a:xfrm>
            <a:off x="9367736" y="2840533"/>
            <a:ext cx="2323072"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6" name="Заголовок 1">
            <a:extLst>
              <a:ext uri="{FF2B5EF4-FFF2-40B4-BE49-F238E27FC236}">
                <a16:creationId xmlns:a16="http://schemas.microsoft.com/office/drawing/2014/main" id="{BD888BBD-76C3-4A57-85A0-1B0EF3F61698}"/>
              </a:ext>
            </a:extLst>
          </p:cNvPr>
          <p:cNvSpPr>
            <a:spLocks noGrp="1"/>
          </p:cNvSpPr>
          <p:nvPr>
            <p:ph type="title"/>
          </p:nvPr>
        </p:nvSpPr>
        <p:spPr>
          <a:xfrm>
            <a:off x="0" y="1"/>
            <a:ext cx="12192000" cy="612741"/>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Умови блокування</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62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DF554F7-5988-458E-BF90-C03B94E31DDD}"/>
              </a:ext>
            </a:extLst>
          </p:cNvPr>
          <p:cNvSpPr>
            <a:spLocks noGrp="1"/>
          </p:cNvSpPr>
          <p:nvPr>
            <p:ph idx="1"/>
          </p:nvPr>
        </p:nvSpPr>
        <p:spPr>
          <a:xfrm>
            <a:off x="838200" y="1080907"/>
            <a:ext cx="10515600" cy="4351338"/>
          </a:xfrm>
        </p:spPr>
        <p:txBody>
          <a:bodyPr/>
          <a:lstStyle/>
          <a:p>
            <a:pPr marL="0" indent="0">
              <a:buNone/>
            </a:pPr>
            <a:r>
              <a:rPr lang="uk-UA" b="0" i="0" dirty="0">
                <a:solidFill>
                  <a:srgbClr val="333333"/>
                </a:solidFill>
                <a:effectLst/>
                <a:latin typeface="-apple-system"/>
              </a:rPr>
              <a:t>Така схема називається псевдо-паралелізмом. Система запам'ятовує стан (контекст) кожного потоку, перед тим як перейти на інший потік, і відновлює його після повернення до виконання потоку. У контекст потоку входять такі параметри, як стек, набір значень регістрів процесора, адреса виконуваної команди та інше…</a:t>
            </a:r>
            <a:br>
              <a:rPr lang="uk-UA" dirty="0"/>
            </a:br>
            <a:br>
              <a:rPr lang="uk-UA" dirty="0"/>
            </a:br>
            <a:r>
              <a:rPr lang="uk-UA" b="0" i="0" dirty="0">
                <a:solidFill>
                  <a:srgbClr val="333333"/>
                </a:solidFill>
                <a:effectLst/>
                <a:latin typeface="-apple-system"/>
              </a:rPr>
              <a:t>Простіше кажучи, при псевдопаралельному виконанні потоків процесор метається між виконанням кількох потоків, виконуючи по черзі частину кожного з них.</a:t>
            </a:r>
            <a:endParaRPr lang="uk-UA" dirty="0"/>
          </a:p>
        </p:txBody>
      </p:sp>
      <p:sp>
        <p:nvSpPr>
          <p:cNvPr id="4" name="TextBox 3">
            <a:extLst>
              <a:ext uri="{FF2B5EF4-FFF2-40B4-BE49-F238E27FC236}">
                <a16:creationId xmlns:a16="http://schemas.microsoft.com/office/drawing/2014/main" id="{E8EF73CA-B00E-4553-A67E-FB2C2973E6EA}"/>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Потоки</a:t>
            </a:r>
          </a:p>
        </p:txBody>
      </p:sp>
    </p:spTree>
    <p:extLst>
      <p:ext uri="{BB962C8B-B14F-4D97-AF65-F5344CB8AC3E}">
        <p14:creationId xmlns:p14="http://schemas.microsoft.com/office/powerpoint/2010/main" val="7377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9D4FA3-F16E-4DB8-8F3B-CB44D620DCA2}"/>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Потоки</a:t>
            </a:r>
          </a:p>
        </p:txBody>
      </p:sp>
      <p:pic>
        <p:nvPicPr>
          <p:cNvPr id="2050" name="Picture 2">
            <a:extLst>
              <a:ext uri="{FF2B5EF4-FFF2-40B4-BE49-F238E27FC236}">
                <a16:creationId xmlns:a16="http://schemas.microsoft.com/office/drawing/2014/main" id="{D3AD8A27-E8A3-4219-867A-5E0A994B2A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23" y="769441"/>
            <a:ext cx="5430008" cy="33342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17225D8-4497-40DC-A6A6-C69EC88C89D9}"/>
              </a:ext>
            </a:extLst>
          </p:cNvPr>
          <p:cNvSpPr txBox="1"/>
          <p:nvPr/>
        </p:nvSpPr>
        <p:spPr>
          <a:xfrm>
            <a:off x="6027038" y="769441"/>
            <a:ext cx="5734639" cy="6001643"/>
          </a:xfrm>
          <a:prstGeom prst="rect">
            <a:avLst/>
          </a:prstGeom>
          <a:noFill/>
        </p:spPr>
        <p:txBody>
          <a:bodyPr wrap="square">
            <a:spAutoFit/>
          </a:bodyPr>
          <a:lstStyle/>
          <a:p>
            <a:r>
              <a:rPr lang="ru-RU" sz="2400" b="0" i="0" dirty="0" err="1">
                <a:solidFill>
                  <a:srgbClr val="333333"/>
                </a:solidFill>
                <a:effectLst/>
                <a:latin typeface="Times New Roman" panose="02020603050405020304" pitchFamily="18" charset="0"/>
                <a:cs typeface="Times New Roman" panose="02020603050405020304" pitchFamily="18" charset="0"/>
              </a:rPr>
              <a:t>Кольорові</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квадрати</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малюнку</a:t>
            </a:r>
            <a:r>
              <a:rPr lang="ru-RU" sz="2400" b="0" i="0" dirty="0">
                <a:solidFill>
                  <a:srgbClr val="333333"/>
                </a:solidFill>
                <a:effectLst/>
                <a:latin typeface="Times New Roman" panose="02020603050405020304" pitchFamily="18" charset="0"/>
                <a:cs typeface="Times New Roman" panose="02020603050405020304" pitchFamily="18" charset="0"/>
              </a:rPr>
              <a:t> – </a:t>
            </a:r>
            <a:r>
              <a:rPr lang="ru-RU" sz="2400" b="0" i="0" dirty="0" err="1">
                <a:solidFill>
                  <a:srgbClr val="333333"/>
                </a:solidFill>
                <a:effectLst/>
                <a:latin typeface="Times New Roman" panose="02020603050405020304" pitchFamily="18" charset="0"/>
                <a:cs typeface="Times New Roman" panose="02020603050405020304" pitchFamily="18" charset="0"/>
              </a:rPr>
              <a:t>це</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процесора</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зелені</a:t>
            </a:r>
            <a:r>
              <a:rPr lang="ru-RU" sz="2400" b="0" i="0" dirty="0">
                <a:solidFill>
                  <a:srgbClr val="333333"/>
                </a:solidFill>
                <a:effectLst/>
                <a:latin typeface="Times New Roman" panose="02020603050405020304" pitchFamily="18" charset="0"/>
                <a:cs typeface="Times New Roman" panose="02020603050405020304" pitchFamily="18" charset="0"/>
              </a:rPr>
              <a:t> –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головного потоку, </a:t>
            </a:r>
            <a:r>
              <a:rPr lang="ru-RU" sz="2400" b="0" i="0" dirty="0" err="1">
                <a:solidFill>
                  <a:srgbClr val="333333"/>
                </a:solidFill>
                <a:effectLst/>
                <a:latin typeface="Times New Roman" panose="02020603050405020304" pitchFamily="18" charset="0"/>
                <a:cs typeface="Times New Roman" panose="02020603050405020304" pitchFamily="18" charset="0"/>
              </a:rPr>
              <a:t>сині</a:t>
            </a:r>
            <a:r>
              <a:rPr lang="ru-RU" sz="2400" b="0" i="0" dirty="0">
                <a:solidFill>
                  <a:srgbClr val="333333"/>
                </a:solidFill>
                <a:effectLst/>
                <a:latin typeface="Times New Roman" panose="02020603050405020304" pitchFamily="18" charset="0"/>
                <a:cs typeface="Times New Roman" panose="02020603050405020304" pitchFamily="18" charset="0"/>
              </a:rPr>
              <a:t> – </a:t>
            </a:r>
            <a:r>
              <a:rPr lang="ru-RU" sz="2400" b="0" i="0" dirty="0" err="1">
                <a:solidFill>
                  <a:srgbClr val="333333"/>
                </a:solidFill>
                <a:effectLst/>
                <a:latin typeface="Times New Roman" panose="02020603050405020304" pitchFamily="18" charset="0"/>
                <a:cs typeface="Times New Roman" panose="02020603050405020304" pitchFamily="18" charset="0"/>
              </a:rPr>
              <a:t>побічного</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Виконання</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йде</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зліва</a:t>
            </a:r>
            <a:r>
              <a:rPr lang="ru-RU" sz="2400" b="0" i="0" dirty="0">
                <a:solidFill>
                  <a:srgbClr val="333333"/>
                </a:solidFill>
                <a:effectLst/>
                <a:latin typeface="Times New Roman" panose="02020603050405020304" pitchFamily="18" charset="0"/>
                <a:cs typeface="Times New Roman" panose="02020603050405020304" pitchFamily="18" charset="0"/>
              </a:rPr>
              <a:t> направо. </a:t>
            </a:r>
            <a:r>
              <a:rPr lang="ru-RU" sz="2400" b="0" i="0" dirty="0" err="1">
                <a:solidFill>
                  <a:srgbClr val="333333"/>
                </a:solidFill>
                <a:effectLst/>
                <a:latin typeface="Times New Roman" panose="02020603050405020304" pitchFamily="18" charset="0"/>
                <a:cs typeface="Times New Roman" panose="02020603050405020304" pitchFamily="18" charset="0"/>
              </a:rPr>
              <a:t>Після</a:t>
            </a:r>
            <a:r>
              <a:rPr lang="ru-RU" sz="2400" b="0" i="0" dirty="0">
                <a:solidFill>
                  <a:srgbClr val="333333"/>
                </a:solidFill>
                <a:effectLst/>
                <a:latin typeface="Times New Roman" panose="02020603050405020304" pitchFamily="18" charset="0"/>
                <a:cs typeface="Times New Roman" panose="02020603050405020304" pitchFamily="18" charset="0"/>
              </a:rPr>
              <a:t> запуску </a:t>
            </a:r>
            <a:r>
              <a:rPr lang="ru-RU" sz="2400" b="0" i="0" dirty="0" err="1">
                <a:solidFill>
                  <a:srgbClr val="333333"/>
                </a:solidFill>
                <a:effectLst/>
                <a:latin typeface="Times New Roman" panose="02020603050405020304" pitchFamily="18" charset="0"/>
                <a:cs typeface="Times New Roman" panose="02020603050405020304" pitchFamily="18" charset="0"/>
              </a:rPr>
              <a:t>побічного</a:t>
            </a:r>
            <a:r>
              <a:rPr lang="ru-RU" sz="2400" b="0" i="0" dirty="0">
                <a:solidFill>
                  <a:srgbClr val="333333"/>
                </a:solidFill>
                <a:effectLst/>
                <a:latin typeface="Times New Roman" panose="02020603050405020304" pitchFamily="18" charset="0"/>
                <a:cs typeface="Times New Roman" panose="02020603050405020304" pitchFamily="18" charset="0"/>
              </a:rPr>
              <a:t> потоку </a:t>
            </a:r>
            <a:r>
              <a:rPr lang="ru-RU" sz="2400" b="0" i="0" dirty="0" err="1">
                <a:solidFill>
                  <a:srgbClr val="333333"/>
                </a:solidFill>
                <a:effectLst/>
                <a:latin typeface="Times New Roman" panose="02020603050405020304" pitchFamily="18" charset="0"/>
                <a:cs typeface="Times New Roman" panose="02020603050405020304" pitchFamily="18" charset="0"/>
              </a:rPr>
              <a:t>його</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починають</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виконуватися</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впереміш</a:t>
            </a:r>
            <a:r>
              <a:rPr lang="ru-RU" sz="2400" b="0" i="0" dirty="0">
                <a:solidFill>
                  <a:srgbClr val="333333"/>
                </a:solidFill>
                <a:effectLst/>
                <a:latin typeface="Times New Roman" panose="02020603050405020304" pitchFamily="18" charset="0"/>
                <a:cs typeface="Times New Roman" panose="02020603050405020304" pitchFamily="18" charset="0"/>
              </a:rPr>
              <a:t> з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інструкціями</a:t>
            </a:r>
            <a:r>
              <a:rPr lang="ru-RU" sz="2400" b="0" i="0" dirty="0">
                <a:solidFill>
                  <a:srgbClr val="333333"/>
                </a:solidFill>
                <a:effectLst/>
                <a:latin typeface="Times New Roman" panose="02020603050405020304" pitchFamily="18" charset="0"/>
                <a:cs typeface="Times New Roman" panose="02020603050405020304" pitchFamily="18" charset="0"/>
              </a:rPr>
              <a:t> головного потоку. </a:t>
            </a:r>
            <a:r>
              <a:rPr lang="ru-RU" sz="2400" b="0" i="0" dirty="0" err="1">
                <a:solidFill>
                  <a:srgbClr val="333333"/>
                </a:solidFill>
                <a:effectLst/>
                <a:latin typeface="Times New Roman" panose="02020603050405020304" pitchFamily="18" charset="0"/>
                <a:cs typeface="Times New Roman" panose="02020603050405020304" pitchFamily="18" charset="0"/>
              </a:rPr>
              <a:t>Кількість</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виконуваних</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інструкцій</a:t>
            </a:r>
            <a:r>
              <a:rPr lang="ru-RU" sz="2400" b="0" i="0" dirty="0">
                <a:solidFill>
                  <a:srgbClr val="333333"/>
                </a:solidFill>
                <a:effectLst/>
                <a:latin typeface="Times New Roman" panose="02020603050405020304" pitchFamily="18" charset="0"/>
                <a:cs typeface="Times New Roman" panose="02020603050405020304" pitchFamily="18" charset="0"/>
              </a:rPr>
              <a:t> за </a:t>
            </a:r>
            <a:r>
              <a:rPr lang="ru-RU" sz="2400" b="0" i="0" dirty="0" err="1">
                <a:solidFill>
                  <a:srgbClr val="333333"/>
                </a:solidFill>
                <a:effectLst/>
                <a:latin typeface="Times New Roman" panose="02020603050405020304" pitchFamily="18" charset="0"/>
                <a:cs typeface="Times New Roman" panose="02020603050405020304" pitchFamily="18" charset="0"/>
              </a:rPr>
              <a:t>кожний</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підхід</a:t>
            </a:r>
            <a:r>
              <a:rPr lang="ru-RU" sz="2400" b="0" i="0" dirty="0">
                <a:solidFill>
                  <a:srgbClr val="333333"/>
                </a:solidFill>
                <a:effectLst/>
                <a:latin typeface="Times New Roman" panose="02020603050405020304" pitchFamily="18" charset="0"/>
                <a:cs typeface="Times New Roman" panose="02020603050405020304" pitchFamily="18" charset="0"/>
              </a:rPr>
              <a:t> не </a:t>
            </a:r>
            <a:r>
              <a:rPr lang="ru-RU" sz="2400" b="0" i="0" dirty="0" err="1">
                <a:solidFill>
                  <a:srgbClr val="333333"/>
                </a:solidFill>
                <a:effectLst/>
                <a:latin typeface="Times New Roman" panose="02020603050405020304" pitchFamily="18" charset="0"/>
                <a:cs typeface="Times New Roman" panose="02020603050405020304" pitchFamily="18" charset="0"/>
              </a:rPr>
              <a:t>визначено</a:t>
            </a:r>
            <a:r>
              <a:rPr lang="ru-RU" sz="2400" b="0" i="0" dirty="0">
                <a:solidFill>
                  <a:srgbClr val="333333"/>
                </a:solidFill>
                <a:effectLst/>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br>
              <a:rPr lang="ru-RU" sz="2400" dirty="0">
                <a:latin typeface="Times New Roman" panose="02020603050405020304" pitchFamily="18" charset="0"/>
                <a:cs typeface="Times New Roman" panose="02020603050405020304" pitchFamily="18" charset="0"/>
              </a:rPr>
            </a:br>
            <a:r>
              <a:rPr lang="ru-RU" sz="2400" b="0" i="0" dirty="0">
                <a:solidFill>
                  <a:srgbClr val="333333"/>
                </a:solidFill>
                <a:effectLst/>
                <a:latin typeface="Times New Roman" panose="02020603050405020304" pitchFamily="18" charset="0"/>
                <a:cs typeface="Times New Roman" panose="02020603050405020304" pitchFamily="18" charset="0"/>
              </a:rPr>
              <a:t>Те, </a:t>
            </a:r>
            <a:r>
              <a:rPr lang="ru-RU" sz="2400" b="0" i="0" dirty="0" err="1">
                <a:solidFill>
                  <a:srgbClr val="333333"/>
                </a:solidFill>
                <a:effectLst/>
                <a:latin typeface="Times New Roman" panose="02020603050405020304" pitchFamily="18" charset="0"/>
                <a:cs typeface="Times New Roman" panose="02020603050405020304" pitchFamily="18" charset="0"/>
              </a:rPr>
              <a:t>що</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паралельних</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потоків</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виконуються</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впереміш</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може</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призвести</a:t>
            </a:r>
            <a:r>
              <a:rPr lang="ru-RU" sz="2400" b="0" i="0" dirty="0">
                <a:solidFill>
                  <a:srgbClr val="333333"/>
                </a:solidFill>
                <a:effectLst/>
                <a:latin typeface="Times New Roman" panose="02020603050405020304" pitchFamily="18" charset="0"/>
                <a:cs typeface="Times New Roman" panose="02020603050405020304" pitchFamily="18" charset="0"/>
              </a:rPr>
              <a:t> до </a:t>
            </a:r>
            <a:r>
              <a:rPr lang="ru-RU" sz="2400" b="0" i="0" dirty="0" err="1">
                <a:solidFill>
                  <a:srgbClr val="333333"/>
                </a:solidFill>
                <a:effectLst/>
                <a:latin typeface="Times New Roman" panose="02020603050405020304" pitchFamily="18" charset="0"/>
                <a:cs typeface="Times New Roman" panose="02020603050405020304" pitchFamily="18" charset="0"/>
              </a:rPr>
              <a:t>конфліктів</a:t>
            </a:r>
            <a:r>
              <a:rPr lang="ru-RU" sz="2400" b="0" i="0" dirty="0">
                <a:solidFill>
                  <a:srgbClr val="333333"/>
                </a:solidFill>
                <a:effectLst/>
                <a:latin typeface="Times New Roman" panose="02020603050405020304" pitchFamily="18" charset="0"/>
                <a:cs typeface="Times New Roman" panose="02020603050405020304" pitchFamily="18" charset="0"/>
              </a:rPr>
              <a:t> доступу до </a:t>
            </a:r>
            <a:r>
              <a:rPr lang="ru-RU" sz="2400" b="0" i="0" dirty="0" err="1">
                <a:solidFill>
                  <a:srgbClr val="333333"/>
                </a:solidFill>
                <a:effectLst/>
                <a:latin typeface="Times New Roman" panose="02020603050405020304" pitchFamily="18" charset="0"/>
                <a:cs typeface="Times New Roman" panose="02020603050405020304" pitchFamily="18" charset="0"/>
              </a:rPr>
              <a:t>даних</a:t>
            </a:r>
            <a:r>
              <a:rPr lang="ru-RU" sz="2400" b="0" i="0" dirty="0">
                <a:solidFill>
                  <a:srgbClr val="333333"/>
                </a:solidFill>
                <a:effectLst/>
                <a:latin typeface="Times New Roman" panose="02020603050405020304" pitchFamily="18" charset="0"/>
                <a:cs typeface="Times New Roman" panose="02020603050405020304" pitchFamily="18" charset="0"/>
              </a:rPr>
              <a:t>. Проблем </a:t>
            </a:r>
            <a:r>
              <a:rPr lang="ru-RU" sz="2400" b="0" i="0" dirty="0" err="1">
                <a:solidFill>
                  <a:srgbClr val="333333"/>
                </a:solidFill>
                <a:effectLst/>
                <a:latin typeface="Times New Roman" panose="02020603050405020304" pitchFamily="18" charset="0"/>
                <a:cs typeface="Times New Roman" panose="02020603050405020304" pitchFamily="18" charset="0"/>
              </a:rPr>
              <a:t>взаємодії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потоків</a:t>
            </a:r>
            <a:r>
              <a:rPr lang="ru-RU" sz="2400" b="0" i="0" dirty="0">
                <a:solidFill>
                  <a:srgbClr val="333333"/>
                </a:solidFill>
                <a:effectLst/>
                <a:latin typeface="Times New Roman" panose="02020603050405020304" pitchFamily="18" charset="0"/>
                <a:cs typeface="Times New Roman" panose="02020603050405020304" pitchFamily="18" charset="0"/>
              </a:rPr>
              <a:t> буде </a:t>
            </a:r>
            <a:r>
              <a:rPr lang="ru-RU" sz="2400" b="0" i="0" dirty="0" err="1">
                <a:solidFill>
                  <a:srgbClr val="333333"/>
                </a:solidFill>
                <a:effectLst/>
                <a:latin typeface="Times New Roman" panose="02020603050405020304" pitchFamily="18" charset="0"/>
                <a:cs typeface="Times New Roman" panose="02020603050405020304" pitchFamily="18" charset="0"/>
              </a:rPr>
              <a:t>присвячена</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наступна</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стаття</a:t>
            </a:r>
            <a:r>
              <a:rPr lang="ru-RU" sz="2400" b="0" i="0" dirty="0">
                <a:solidFill>
                  <a:srgbClr val="333333"/>
                </a:solidFill>
                <a:effectLst/>
                <a:latin typeface="Times New Roman" panose="02020603050405020304" pitchFamily="18" charset="0"/>
                <a:cs typeface="Times New Roman" panose="02020603050405020304" pitchFamily="18" charset="0"/>
              </a:rPr>
              <a:t>, а </a:t>
            </a:r>
            <a:r>
              <a:rPr lang="ru-RU" sz="2400" b="0" i="0" dirty="0" err="1">
                <a:solidFill>
                  <a:srgbClr val="333333"/>
                </a:solidFill>
                <a:effectLst/>
                <a:latin typeface="Times New Roman" panose="02020603050405020304" pitchFamily="18" charset="0"/>
                <a:cs typeface="Times New Roman" panose="02020603050405020304" pitchFamily="18" charset="0"/>
              </a:rPr>
              <a:t>поки</a:t>
            </a:r>
            <a:r>
              <a:rPr lang="ru-RU" sz="2400" b="0" i="0" dirty="0">
                <a:solidFill>
                  <a:srgbClr val="333333"/>
                </a:solidFill>
                <a:effectLst/>
                <a:latin typeface="Times New Roman" panose="02020603050405020304" pitchFamily="18" charset="0"/>
                <a:cs typeface="Times New Roman" panose="02020603050405020304" pitchFamily="18" charset="0"/>
              </a:rPr>
              <a:t> про те, як </a:t>
            </a:r>
            <a:r>
              <a:rPr lang="ru-RU" sz="2400" b="0" i="0" dirty="0" err="1">
                <a:solidFill>
                  <a:srgbClr val="333333"/>
                </a:solidFill>
                <a:effectLst/>
                <a:latin typeface="Times New Roman" panose="02020603050405020304" pitchFamily="18" charset="0"/>
                <a:cs typeface="Times New Roman" panose="02020603050405020304" pitchFamily="18" charset="0"/>
              </a:rPr>
              <a:t>запускаються</a:t>
            </a:r>
            <a:r>
              <a:rPr lang="ru-RU" sz="2400" b="0" i="0" dirty="0">
                <a:solidFill>
                  <a:srgbClr val="333333"/>
                </a:solidFill>
                <a:effectLst/>
                <a:latin typeface="Times New Roman" panose="02020603050405020304" pitchFamily="18" charset="0"/>
                <a:cs typeface="Times New Roman" panose="02020603050405020304" pitchFamily="18" charset="0"/>
              </a:rPr>
              <a:t> потоки в Java...</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58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B45EA5-6942-4C3B-A948-9E0B2ED8A62D}"/>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Запуск потоків</a:t>
            </a:r>
          </a:p>
        </p:txBody>
      </p:sp>
      <p:sp>
        <p:nvSpPr>
          <p:cNvPr id="6" name="TextBox 5">
            <a:extLst>
              <a:ext uri="{FF2B5EF4-FFF2-40B4-BE49-F238E27FC236}">
                <a16:creationId xmlns:a16="http://schemas.microsoft.com/office/drawing/2014/main" id="{1A4383C0-B607-4249-9298-A51293BC2CB0}"/>
              </a:ext>
            </a:extLst>
          </p:cNvPr>
          <p:cNvSpPr txBox="1"/>
          <p:nvPr/>
        </p:nvSpPr>
        <p:spPr>
          <a:xfrm>
            <a:off x="549111" y="886022"/>
            <a:ext cx="10876175" cy="3970318"/>
          </a:xfrm>
          <a:prstGeom prst="rect">
            <a:avLst/>
          </a:prstGeom>
          <a:noFill/>
        </p:spPr>
        <p:txBody>
          <a:bodyPr wrap="square">
            <a:spAutoFit/>
          </a:bodyPr>
          <a:lstStyle/>
          <a:p>
            <a:r>
              <a:rPr lang="uk-UA" sz="2800" b="0" i="0" dirty="0">
                <a:solidFill>
                  <a:srgbClr val="333333"/>
                </a:solidFill>
                <a:effectLst/>
                <a:latin typeface="Times New Roman" panose="02020603050405020304" pitchFamily="18" charset="0"/>
                <a:cs typeface="Times New Roman" panose="02020603050405020304" pitchFamily="18" charset="0"/>
              </a:rPr>
              <a:t>Кожен процес має хоча б один потік, що виконується. Той потік, із якого починається виконання програми, називається головним. У мові </a:t>
            </a:r>
            <a:r>
              <a:rPr lang="en-US" sz="2800" b="0" i="0" dirty="0">
                <a:solidFill>
                  <a:srgbClr val="333333"/>
                </a:solidFill>
                <a:effectLst/>
                <a:latin typeface="Times New Roman" panose="02020603050405020304" pitchFamily="18" charset="0"/>
                <a:cs typeface="Times New Roman" panose="02020603050405020304" pitchFamily="18" charset="0"/>
              </a:rPr>
              <a:t>Java </a:t>
            </a:r>
            <a:r>
              <a:rPr lang="uk-UA" sz="2800" b="0" i="0" dirty="0">
                <a:solidFill>
                  <a:srgbClr val="333333"/>
                </a:solidFill>
                <a:effectLst/>
                <a:latin typeface="Times New Roman" panose="02020603050405020304" pitchFamily="18" charset="0"/>
                <a:cs typeface="Times New Roman" panose="02020603050405020304" pitchFamily="18" charset="0"/>
              </a:rPr>
              <a:t>після створення процесу виконання головного потоку починається з методу </a:t>
            </a:r>
            <a:r>
              <a:rPr lang="en-US" sz="2800" b="0" i="0" dirty="0">
                <a:solidFill>
                  <a:srgbClr val="333333"/>
                </a:solidFill>
                <a:effectLst/>
                <a:latin typeface="Times New Roman" panose="02020603050405020304" pitchFamily="18" charset="0"/>
                <a:cs typeface="Times New Roman" panose="02020603050405020304" pitchFamily="18" charset="0"/>
              </a:rPr>
              <a:t>main(). </a:t>
            </a:r>
            <a:r>
              <a:rPr lang="uk-UA" sz="2800" b="0" i="0" dirty="0">
                <a:solidFill>
                  <a:srgbClr val="333333"/>
                </a:solidFill>
                <a:effectLst/>
                <a:latin typeface="Times New Roman" panose="02020603050405020304" pitchFamily="18" charset="0"/>
                <a:cs typeface="Times New Roman" panose="02020603050405020304" pitchFamily="18" charset="0"/>
              </a:rPr>
              <a:t>Потім, у міру необхідності, у заданих програмістом місцях, і при виконанні заданих їм умов, запускаються інші, побічні потоки.</a:t>
            </a:r>
            <a:br>
              <a:rPr lang="uk-UA" sz="2800" dirty="0">
                <a:latin typeface="Times New Roman" panose="02020603050405020304" pitchFamily="18" charset="0"/>
                <a:cs typeface="Times New Roman" panose="02020603050405020304" pitchFamily="18" charset="0"/>
              </a:rPr>
            </a:br>
            <a:br>
              <a:rPr lang="uk-UA" sz="2800" dirty="0">
                <a:latin typeface="Times New Roman" panose="02020603050405020304" pitchFamily="18" charset="0"/>
                <a:cs typeface="Times New Roman" panose="02020603050405020304" pitchFamily="18" charset="0"/>
              </a:rPr>
            </a:br>
            <a:r>
              <a:rPr lang="uk-UA" sz="2800" b="0" i="0" dirty="0">
                <a:solidFill>
                  <a:srgbClr val="333333"/>
                </a:solidFill>
                <a:effectLst/>
                <a:latin typeface="Times New Roman" panose="02020603050405020304" pitchFamily="18" charset="0"/>
                <a:cs typeface="Times New Roman" panose="02020603050405020304" pitchFamily="18" charset="0"/>
              </a:rPr>
              <a:t>У мові </a:t>
            </a:r>
            <a:r>
              <a:rPr lang="en-US" sz="2800" b="0" i="0" dirty="0">
                <a:solidFill>
                  <a:srgbClr val="333333"/>
                </a:solidFill>
                <a:effectLst/>
                <a:latin typeface="Times New Roman" panose="02020603050405020304" pitchFamily="18" charset="0"/>
                <a:cs typeface="Times New Roman" panose="02020603050405020304" pitchFamily="18" charset="0"/>
              </a:rPr>
              <a:t>Java </a:t>
            </a:r>
            <a:r>
              <a:rPr lang="uk-UA" sz="2800" b="0" i="0" dirty="0">
                <a:solidFill>
                  <a:srgbClr val="333333"/>
                </a:solidFill>
                <a:effectLst/>
                <a:latin typeface="Times New Roman" panose="02020603050405020304" pitchFamily="18" charset="0"/>
                <a:cs typeface="Times New Roman" panose="02020603050405020304" pitchFamily="18" charset="0"/>
              </a:rPr>
              <a:t>потік представляється як об'єкта-нащадок класу </a:t>
            </a:r>
            <a:r>
              <a:rPr lang="en-US" sz="2800" b="0" i="0" dirty="0">
                <a:solidFill>
                  <a:srgbClr val="333333"/>
                </a:solidFill>
                <a:effectLst/>
                <a:latin typeface="Times New Roman" panose="02020603050405020304" pitchFamily="18" charset="0"/>
                <a:cs typeface="Times New Roman" panose="02020603050405020304" pitchFamily="18" charset="0"/>
              </a:rPr>
              <a:t>Thread. </a:t>
            </a:r>
            <a:r>
              <a:rPr lang="uk-UA" sz="2800" b="0" i="0" dirty="0">
                <a:solidFill>
                  <a:srgbClr val="333333"/>
                </a:solidFill>
                <a:effectLst/>
                <a:latin typeface="Times New Roman" panose="02020603050405020304" pitchFamily="18" charset="0"/>
                <a:cs typeface="Times New Roman" panose="02020603050405020304" pitchFamily="18" charset="0"/>
              </a:rPr>
              <a:t>Цей клас </a:t>
            </a:r>
            <a:r>
              <a:rPr lang="uk-UA" sz="2800" b="0" i="0" dirty="0" err="1">
                <a:solidFill>
                  <a:srgbClr val="333333"/>
                </a:solidFill>
                <a:effectLst/>
                <a:latin typeface="Times New Roman" panose="02020603050405020304" pitchFamily="18" charset="0"/>
                <a:cs typeface="Times New Roman" panose="02020603050405020304" pitchFamily="18" charset="0"/>
              </a:rPr>
              <a:t>інкапсулює</a:t>
            </a:r>
            <a:r>
              <a:rPr lang="uk-UA" sz="2800" b="0" i="0" dirty="0">
                <a:solidFill>
                  <a:srgbClr val="333333"/>
                </a:solidFill>
                <a:effectLst/>
                <a:latin typeface="Times New Roman" panose="02020603050405020304" pitchFamily="18" charset="0"/>
                <a:cs typeface="Times New Roman" panose="02020603050405020304" pitchFamily="18" charset="0"/>
              </a:rPr>
              <a:t> стандартні механізми роботи із потоком.</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9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070142-8FBD-475C-8B1F-E261A0E2B112}"/>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 Клас </a:t>
            </a:r>
            <a:r>
              <a:rPr lang="en-US" sz="4000" dirty="0">
                <a:latin typeface="Times New Roman" panose="02020603050405020304" pitchFamily="18" charset="0"/>
                <a:cs typeface="Times New Roman" panose="02020603050405020304" pitchFamily="18" charset="0"/>
              </a:rPr>
              <a:t>Thread</a:t>
            </a:r>
            <a:endParaRPr lang="uk-UA"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C5C606-5A9A-4DC8-B4AB-998A789E7C78}"/>
              </a:ext>
            </a:extLst>
          </p:cNvPr>
          <p:cNvSpPr txBox="1"/>
          <p:nvPr/>
        </p:nvSpPr>
        <p:spPr>
          <a:xfrm>
            <a:off x="407709" y="787759"/>
            <a:ext cx="11328661" cy="2308324"/>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У </a:t>
            </a:r>
            <a:r>
              <a:rPr lang="en-US" sz="2400" b="0" i="0" dirty="0">
                <a:solidFill>
                  <a:srgbClr val="000000"/>
                </a:solidFill>
                <a:effectLst/>
                <a:latin typeface="Times New Roman" panose="02020603050405020304" pitchFamily="18" charset="0"/>
                <a:cs typeface="Times New Roman" panose="02020603050405020304" pitchFamily="18" charset="0"/>
              </a:rPr>
              <a:t>Java </a:t>
            </a:r>
            <a:r>
              <a:rPr lang="uk-UA" sz="2400" b="0" i="0" dirty="0">
                <a:solidFill>
                  <a:srgbClr val="000000"/>
                </a:solidFill>
                <a:effectLst/>
                <a:latin typeface="Times New Roman" panose="02020603050405020304" pitchFamily="18" charset="0"/>
                <a:cs typeface="Times New Roman" panose="02020603050405020304" pitchFamily="18" charset="0"/>
              </a:rPr>
              <a:t>функціональність окремого потоку полягає в класі </a:t>
            </a:r>
            <a:r>
              <a:rPr lang="en-US" sz="2400" b="1" i="0" dirty="0">
                <a:solidFill>
                  <a:srgbClr val="000000"/>
                </a:solidFill>
                <a:effectLst/>
                <a:latin typeface="Times New Roman" panose="02020603050405020304" pitchFamily="18" charset="0"/>
                <a:cs typeface="Times New Roman" panose="02020603050405020304" pitchFamily="18" charset="0"/>
              </a:rPr>
              <a:t>Thread</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І щоб створити новий потік, нам треба створити об'єкт цього класу. Але всі потоки не створюються власними силами. Коли програма запускається, починає працювати головний потік цієї програми. Від цього головного потоку породжуються й інші дочірні потоки.</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За допомогою статичного методу </a:t>
            </a:r>
            <a:r>
              <a:rPr lang="en-US" sz="2400" b="1" i="0" dirty="0" err="1">
                <a:solidFill>
                  <a:srgbClr val="000000"/>
                </a:solidFill>
                <a:effectLst/>
                <a:latin typeface="Times New Roman" panose="02020603050405020304" pitchFamily="18" charset="0"/>
                <a:cs typeface="Times New Roman" panose="02020603050405020304" pitchFamily="18" charset="0"/>
              </a:rPr>
              <a:t>Thread.currentThread</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ми можемо отримати поточний потік виконання:</a:t>
            </a:r>
          </a:p>
        </p:txBody>
      </p:sp>
      <p:sp>
        <p:nvSpPr>
          <p:cNvPr id="7" name="Rectangle 2">
            <a:extLst>
              <a:ext uri="{FF2B5EF4-FFF2-40B4-BE49-F238E27FC236}">
                <a16:creationId xmlns:a16="http://schemas.microsoft.com/office/drawing/2014/main" id="{7FE8C597-16C0-4A59-B385-F8D0B4DC0A05}"/>
              </a:ext>
            </a:extLst>
          </p:cNvPr>
          <p:cNvSpPr>
            <a:spLocks noChangeArrowheads="1"/>
          </p:cNvSpPr>
          <p:nvPr/>
        </p:nvSpPr>
        <p:spPr bwMode="auto">
          <a:xfrm>
            <a:off x="407709" y="3175956"/>
            <a:ext cx="1141900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получаем</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главный</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поток</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t.getName</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770167E-5C4A-497B-AD01-DE6C13A98A8F}"/>
              </a:ext>
            </a:extLst>
          </p:cNvPr>
          <p:cNvSpPr txBox="1"/>
          <p:nvPr/>
        </p:nvSpPr>
        <p:spPr>
          <a:xfrm>
            <a:off x="407708" y="4560951"/>
            <a:ext cx="763335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 </a:t>
            </a:r>
            <a:r>
              <a:rPr lang="uk-UA" altLang="uk-UA" sz="2400" dirty="0">
                <a:solidFill>
                  <a:srgbClr val="000000"/>
                </a:solidFill>
                <a:latin typeface="Times New Roman" panose="02020603050405020304" pitchFamily="18" charset="0"/>
                <a:cs typeface="Times New Roman" panose="02020603050405020304" pitchFamily="18" charset="0"/>
              </a:rPr>
              <a:t>за</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мовчанням ім'я головного потоку буде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285072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10395</Words>
  <Application>Microsoft Office PowerPoint</Application>
  <PresentationFormat>Широкоэкранный</PresentationFormat>
  <Paragraphs>1271</Paragraphs>
  <Slides>59</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59</vt:i4>
      </vt:variant>
    </vt:vector>
  </HeadingPairs>
  <TitlesOfParts>
    <vt:vector size="69" baseType="lpstr">
      <vt:lpstr>-apple-system</vt:lpstr>
      <vt:lpstr>Arial</vt:lpstr>
      <vt:lpstr>Calibri</vt:lpstr>
      <vt:lpstr>Calibri Light</vt:lpstr>
      <vt:lpstr>Courier New</vt:lpstr>
      <vt:lpstr>SFMono-Regular</vt:lpstr>
      <vt:lpstr>Times New Roman</vt:lpstr>
      <vt:lpstr>var(--code-font-family)</vt:lpstr>
      <vt:lpstr>var(--main-font-family)</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Недоліки при використанні потоків</vt:lpstr>
      <vt:lpstr>Створення та виконання потоків</vt:lpstr>
      <vt:lpstr>Презентация PowerPoint</vt:lpstr>
      <vt:lpstr>Презентация PowerPoint</vt:lpstr>
      <vt:lpstr>Очікування завершення потоку</vt:lpstr>
      <vt:lpstr>Реалізація інтерфейсу Runnable</vt:lpstr>
      <vt:lpstr>Реалізація інтерфейсу Runnableс</vt:lpstr>
      <vt:lpstr>Презентация PowerPoint</vt:lpstr>
      <vt:lpstr>Синхронізація потоків. Оператор synchronized</vt:lpstr>
      <vt:lpstr>Презентация PowerPoint</vt:lpstr>
      <vt:lpstr>Презентация PowerPoint</vt:lpstr>
      <vt:lpstr>Презентация PowerPoint</vt:lpstr>
      <vt:lpstr>Презентация PowerPoint</vt:lpstr>
      <vt:lpstr>Презентация PowerPoint</vt:lpstr>
      <vt:lpstr>Завершення та переривання потоку</vt:lpstr>
      <vt:lpstr>Завершення потоку</vt:lpstr>
      <vt:lpstr>Презентация PowerPoint</vt:lpstr>
      <vt:lpstr>Метод interrupt</vt:lpstr>
      <vt:lpstr>Метод interrupt</vt:lpstr>
      <vt:lpstr>Метод interrupt</vt:lpstr>
      <vt:lpstr>Метод interrupt</vt:lpstr>
      <vt:lpstr>Презентация PowerPoint</vt:lpstr>
      <vt:lpstr>Презентация PowerPoint</vt:lpstr>
      <vt:lpstr>Презентация PowerPoint</vt:lpstr>
      <vt:lpstr>Методи wait та notify</vt:lpstr>
      <vt:lpstr>Методи wait та notify</vt:lpstr>
      <vt:lpstr>Презентация PowerPoint</vt:lpstr>
      <vt:lpstr>Презентация PowerPoint</vt:lpstr>
      <vt:lpstr>Презентация PowerPoint</vt:lpstr>
      <vt:lpstr>Семафори</vt:lpstr>
      <vt:lpstr>Семафори</vt:lpstr>
      <vt:lpstr>Презентация PowerPoint</vt:lpstr>
      <vt:lpstr>Презентация PowerPoint</vt:lpstr>
      <vt:lpstr>Обмін поміж потоків. Клас Exchanger</vt:lpstr>
      <vt:lpstr>Обмін поміж потоків. Клас Exchanger</vt:lpstr>
      <vt:lpstr>Презентация PowerPoint</vt:lpstr>
      <vt:lpstr>Презентация PowerPoint</vt:lpstr>
      <vt:lpstr>Презентация PowerPoint</vt:lpstr>
      <vt:lpstr>Презентация PowerPoint</vt:lpstr>
      <vt:lpstr>Блокування. ReentrantLock</vt:lpstr>
      <vt:lpstr>Презентация PowerPoint</vt:lpstr>
      <vt:lpstr>Презентация PowerPoint</vt:lpstr>
      <vt:lpstr>Умови блокування</vt:lpstr>
      <vt:lpstr>Умови блокування</vt:lpstr>
      <vt:lpstr>Умови блокування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я я</dc:creator>
  <cp:lastModifiedBy>Шейко Ростислав Олександрович</cp:lastModifiedBy>
  <cp:revision>20</cp:revision>
  <dcterms:created xsi:type="dcterms:W3CDTF">2024-02-06T18:48:21Z</dcterms:created>
  <dcterms:modified xsi:type="dcterms:W3CDTF">2024-06-14T17:51:04Z</dcterms:modified>
</cp:coreProperties>
</file>