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2" r:id="rId2"/>
    <p:sldId id="755" r:id="rId3"/>
    <p:sldId id="753" r:id="rId4"/>
    <p:sldId id="739" r:id="rId5"/>
    <p:sldId id="740" r:id="rId6"/>
    <p:sldId id="754" r:id="rId7"/>
    <p:sldId id="737" r:id="rId8"/>
    <p:sldId id="741" r:id="rId9"/>
    <p:sldId id="742" r:id="rId10"/>
    <p:sldId id="743" r:id="rId11"/>
    <p:sldId id="744" r:id="rId12"/>
    <p:sldId id="745" r:id="rId13"/>
    <p:sldId id="746" r:id="rId14"/>
    <p:sldId id="747" r:id="rId15"/>
    <p:sldId id="748" r:id="rId16"/>
    <p:sldId id="749" r:id="rId17"/>
    <p:sldId id="750" r:id="rId18"/>
    <p:sldId id="751" r:id="rId19"/>
    <p:sldId id="756" r:id="rId20"/>
    <p:sldId id="757" r:id="rId21"/>
    <p:sldId id="758" r:id="rId22"/>
    <p:sldId id="759" r:id="rId23"/>
    <p:sldId id="760" r:id="rId24"/>
    <p:sldId id="761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DFFB4-6AFA-41EB-8241-A1A164F1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27985F-0F6B-42A8-A243-D0434649A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49A41B-90A4-4019-82F9-705F8127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0757FB-8E90-49EE-AB76-09714CD0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4AC5A-DE81-44A2-B401-E0BAABD7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454A6-8799-4ECB-93DF-91F62CA6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A50739-FC2B-401A-9A1E-B96663E9D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3E6E6-0F75-4B29-A42A-46148992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4BD0D-24F5-417B-99F6-C0169814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7CD7C-F8DA-4145-8F46-32281209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27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E99758-41D5-4573-9658-3C8F73265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0234F1-CC3A-40E7-9765-9041A4BE4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D1E64-944F-4727-A69E-F8677FB7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83C499-0E10-43AA-AAF0-90E8DDB7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C0617A-4F10-4E65-9A97-EAF506B9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73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8079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DB330-5DC2-47FB-BED5-C9B0B84B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11F84-D2A5-4B46-9A2C-C1B7C493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92F52-1EC8-43FF-A40A-F9267403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7F7F77-46E8-46CA-B576-FD948FCD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2376B-2223-422B-9261-A7B3D63F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5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B4DF3-B81D-4B28-95F9-41AAEDB8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4DD1BE-D018-42C1-B68B-8D4488F0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E3A851-8E45-4099-A642-8C9731AF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149ED-63F9-421A-BB84-3E269761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5C9DB8-7EFD-4194-ABCE-D65ACD0D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773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EC79B-BBBD-4F82-AC65-8B07F4E0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EE76D-B7F9-446C-9FE9-E07D802D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21659E-CBD5-424B-83FF-7C15C92A2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3268C2-B6AD-407A-8891-B4593F6B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5C2AE-5D81-433E-8368-11D56568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46C84-6F2F-4A5F-A810-7A93ED07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190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D3877-B430-4556-9C68-C873BE76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B69164-C50C-4D93-8727-E82099FBD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115F6C-4207-4828-B8EC-998D344B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03FAA3-5A8C-4F49-97D4-787B86965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8464D0-22B2-40D0-9217-5A331A350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4A4C-5021-4122-95FF-772935D3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6F0EBD-7309-402A-A456-51B0243D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953F1B-BCC4-4CD1-9C9B-E201E944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E43E2-07B8-4175-89A2-CD71F53F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EC1FEC-343F-460A-92D7-1F168296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4E6EE6-2321-4C73-A6DC-93B5BA09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9B051D-3E48-4000-8303-E4C1757B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080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EE1AAD-2D10-40B8-BBF1-1E6E9DAC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BFABED-BCC0-41CF-9C59-A8789C93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BF4482-DD97-477A-97FF-BE0694C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373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6CE66-1A83-44AE-B00F-CF4AE19D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01D5B-127A-4F90-A9DB-BCDF6998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EF6B59-ED8E-46AF-B9E0-22808BAE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D21293-9DBE-4F85-8C1E-9EA883AC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C66711-48D3-436B-9933-23F4D75C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CAB07-9B8D-40AF-84CD-3490924B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41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CEF8F-FC44-4637-BDDE-94A94DE2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4E7B03-EE0D-496E-8798-8CF77AC2B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B7E225-B9C8-4212-8699-FF405523B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394C07-1597-4FF9-86AB-965D3EC9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3BB51B-7683-4BF1-BFED-74E44F03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79315-0340-495E-9222-F162985A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74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81B5E-F504-4707-A95F-AACA4C86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491169-1DDD-4F2A-9B0E-C34E4250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9C8AF-D7B2-42D3-B8E9-A2BDCF932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8E492-5DAE-4A13-8567-328CEAB41896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CB441-403F-4905-B6DB-E7A47F6D3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92928-709E-4E9D-AF39-76814D2BF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78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3schoolsua.github.io/java/java_class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2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 </a:t>
            </a:r>
          </a:p>
        </p:txBody>
      </p:sp>
    </p:spTree>
    <p:extLst>
      <p:ext uri="{BB962C8B-B14F-4D97-AF65-F5344CB8AC3E}">
        <p14:creationId xmlns:p14="http://schemas.microsoft.com/office/powerpoint/2010/main" val="177594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1986"/>
          </a:xfrm>
        </p:spPr>
        <p:txBody>
          <a:bodyPr>
            <a:no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методів</a:t>
            </a:r>
          </a:p>
        </p:txBody>
      </p:sp>
      <p:graphicFrame>
        <p:nvGraphicFramePr>
          <p:cNvPr id="102403" name="Object 6"/>
          <p:cNvGraphicFramePr>
            <a:graphicFrameLocks noChangeAspect="1"/>
          </p:cNvGraphicFramePr>
          <p:nvPr/>
        </p:nvGraphicFramePr>
        <p:xfrm>
          <a:off x="1755775" y="1425575"/>
          <a:ext cx="4229100" cy="477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78171" imgH="4262404" progId="Visio.Drawing.11">
                  <p:embed/>
                </p:oleObj>
              </mc:Choice>
              <mc:Fallback>
                <p:oleObj name="Visio" r:id="rId2" imgW="3778171" imgH="4262404" progId="Visio.Drawing.11">
                  <p:embed/>
                  <p:pic>
                    <p:nvPicPr>
                      <p:cNvPr id="10240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425575"/>
                        <a:ext cx="4229100" cy="477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8"/>
          <p:cNvGraphicFramePr>
            <a:graphicFrameLocks noChangeAspect="1"/>
          </p:cNvGraphicFramePr>
          <p:nvPr/>
        </p:nvGraphicFramePr>
        <p:xfrm>
          <a:off x="6215064" y="2019300"/>
          <a:ext cx="4287837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869611" imgH="3174648" progId="Visio.Drawing.11">
                  <p:embed/>
                </p:oleObj>
              </mc:Choice>
              <mc:Fallback>
                <p:oleObj name="Visio" r:id="rId4" imgW="3869611" imgH="3174648" progId="Visio.Drawing.11">
                  <p:embed/>
                  <p:pic>
                    <p:nvPicPr>
                      <p:cNvPr id="1024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4" y="2019300"/>
                        <a:ext cx="4287837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Line 9"/>
          <p:cNvSpPr>
            <a:spLocks noChangeShapeType="1"/>
          </p:cNvSpPr>
          <p:nvPr/>
        </p:nvSpPr>
        <p:spPr bwMode="auto">
          <a:xfrm>
            <a:off x="6083300" y="1422400"/>
            <a:ext cx="0" cy="482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6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9875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xfrm>
            <a:off x="481807" y="949751"/>
            <a:ext cx="3543300" cy="3480847"/>
          </a:xfrm>
        </p:spPr>
        <p:txBody>
          <a:bodyPr/>
          <a:lstStyle/>
          <a:p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метод, призначений для ініціалізації об’єкту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викликається автоматично при створенні об’єкта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повертає значення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приймати на вхід параметри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бути перевантаженим</a:t>
            </a:r>
          </a:p>
          <a:p>
            <a:pPr lvl="1"/>
            <a:r>
              <a:rPr lang="uk-UA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за умовчанням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</a:t>
            </a: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конструктор, який не приймає на вхід параметрів</a:t>
            </a:r>
          </a:p>
        </p:txBody>
      </p:sp>
      <p:graphicFrame>
        <p:nvGraphicFramePr>
          <p:cNvPr id="104452" name="Object 5"/>
          <p:cNvGraphicFramePr>
            <a:graphicFrameLocks noChangeAspect="1"/>
          </p:cNvGraphicFramePr>
          <p:nvPr/>
        </p:nvGraphicFramePr>
        <p:xfrm>
          <a:off x="5832476" y="879475"/>
          <a:ext cx="4709279" cy="324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24399" imgH="2705355" progId="Visio.Drawing.11">
                  <p:embed/>
                </p:oleObj>
              </mc:Choice>
              <mc:Fallback>
                <p:oleObj name="Visio" r:id="rId2" imgW="3924399" imgH="2705355" progId="Visio.Drawing.11">
                  <p:embed/>
                  <p:pic>
                    <p:nvPicPr>
                      <p:cNvPr id="1044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6" y="879475"/>
                        <a:ext cx="4709279" cy="3246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7"/>
          <p:cNvGraphicFramePr>
            <a:graphicFrameLocks noChangeAspect="1"/>
          </p:cNvGraphicFramePr>
          <p:nvPr/>
        </p:nvGraphicFramePr>
        <p:xfrm>
          <a:off x="5761038" y="4092575"/>
          <a:ext cx="4906962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869611" imgH="1519238" progId="Visio.Drawing.11">
                  <p:embed/>
                </p:oleObj>
              </mc:Choice>
              <mc:Fallback>
                <p:oleObj name="Visio" r:id="rId4" imgW="3869611" imgH="1519238" progId="Visio.Drawing.11">
                  <p:embed/>
                  <p:pic>
                    <p:nvPicPr>
                      <p:cNvPr id="1044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4092575"/>
                        <a:ext cx="4906962" cy="192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97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700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uk-UA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конструкторів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5475" name="Object 5"/>
          <p:cNvGraphicFramePr>
            <a:graphicFrameLocks noChangeAspect="1"/>
          </p:cNvGraphicFramePr>
          <p:nvPr/>
        </p:nvGraphicFramePr>
        <p:xfrm>
          <a:off x="2095500" y="1222376"/>
          <a:ext cx="23050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32989" imgH="782990" progId="Visio.Drawing.11">
                  <p:embed/>
                </p:oleObj>
              </mc:Choice>
              <mc:Fallback>
                <p:oleObj name="Visio" r:id="rId2" imgW="2032989" imgH="782990" progId="Visio.Drawing.11">
                  <p:embed/>
                  <p:pic>
                    <p:nvPicPr>
                      <p:cNvPr id="1054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222376"/>
                        <a:ext cx="23050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6"/>
          <p:cNvGraphicFramePr>
            <a:graphicFrameLocks noChangeAspect="1"/>
          </p:cNvGraphicFramePr>
          <p:nvPr/>
        </p:nvGraphicFramePr>
        <p:xfrm>
          <a:off x="2106614" y="2360613"/>
          <a:ext cx="5387975" cy="420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753531" imgH="3713663" progId="Visio.Drawing.11">
                  <p:embed/>
                </p:oleObj>
              </mc:Choice>
              <mc:Fallback>
                <p:oleObj name="Visio" r:id="rId4" imgW="4753531" imgH="3713663" progId="Visio.Drawing.11">
                  <p:embed/>
                  <p:pic>
                    <p:nvPicPr>
                      <p:cNvPr id="1054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4" y="2360613"/>
                        <a:ext cx="5387975" cy="420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Line 8"/>
          <p:cNvSpPr>
            <a:spLocks noChangeShapeType="1"/>
          </p:cNvSpPr>
          <p:nvPr/>
        </p:nvSpPr>
        <p:spPr bwMode="auto">
          <a:xfrm flipH="1">
            <a:off x="2095500" y="22225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5478" name="Line 9"/>
          <p:cNvSpPr>
            <a:spLocks noChangeShapeType="1"/>
          </p:cNvSpPr>
          <p:nvPr/>
        </p:nvSpPr>
        <p:spPr bwMode="auto">
          <a:xfrm flipV="1">
            <a:off x="5308600" y="1301750"/>
            <a:ext cx="0" cy="176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05479" name="Object 11"/>
          <p:cNvGraphicFramePr>
            <a:graphicFrameLocks noChangeAspect="1"/>
          </p:cNvGraphicFramePr>
          <p:nvPr/>
        </p:nvGraphicFramePr>
        <p:xfrm>
          <a:off x="5511801" y="1200150"/>
          <a:ext cx="4862513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136379" imgH="1519238" progId="Visio.Drawing.11">
                  <p:embed/>
                </p:oleObj>
              </mc:Choice>
              <mc:Fallback>
                <p:oleObj name="Visio" r:id="rId6" imgW="4136379" imgH="1519238" progId="Visio.Drawing.11">
                  <p:embed/>
                  <p:pic>
                    <p:nvPicPr>
                      <p:cNvPr id="1054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1" y="1200150"/>
                        <a:ext cx="4862513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Line 12"/>
          <p:cNvSpPr>
            <a:spLocks noChangeShapeType="1"/>
          </p:cNvSpPr>
          <p:nvPr/>
        </p:nvSpPr>
        <p:spPr bwMode="auto">
          <a:xfrm flipH="1">
            <a:off x="5307013" y="3074988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0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87669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99" name="Rectangle 8"/>
          <p:cNvSpPr>
            <a:spLocks noGrp="1"/>
          </p:cNvSpPr>
          <p:nvPr>
            <p:ph type="body" idx="1"/>
          </p:nvPr>
        </p:nvSpPr>
        <p:spPr>
          <a:xfrm>
            <a:off x="1981200" y="1198563"/>
            <a:ext cx="8229600" cy="4902200"/>
          </a:xfrm>
        </p:spPr>
        <p:txBody>
          <a:bodyPr/>
          <a:lstStyle/>
          <a:p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на поточний об’єкт класу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881189" y="2178051"/>
          <a:ext cx="5622925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53531" imgH="3528588" progId="Visio.Drawing.11">
                  <p:embed/>
                </p:oleObj>
              </mc:Choice>
              <mc:Fallback>
                <p:oleObj name="Visio" r:id="rId2" imgW="4753531" imgH="3528588" progId="Visio.Drawing.11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9" y="2178051"/>
                        <a:ext cx="5622925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5627689" y="1955801"/>
            <a:ext cx="1587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5627688" y="3781425"/>
            <a:ext cx="3746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5764214" y="1790701"/>
          <a:ext cx="4511675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716672" imgH="1519238" progId="Visio.Drawing.11">
                  <p:embed/>
                </p:oleObj>
              </mc:Choice>
              <mc:Fallback>
                <p:oleObj name="Visio" r:id="rId4" imgW="3716672" imgH="1519238" progId="Visio.Drawing.11">
                  <p:embed/>
                  <p:pic>
                    <p:nvPicPr>
                      <p:cNvPr id="1065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4" y="1790701"/>
                        <a:ext cx="4511675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5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711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>
          <a:xfrm>
            <a:off x="1970088" y="1054100"/>
            <a:ext cx="8229600" cy="6048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fields)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загальними для всіх об’єктів класу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2949576" y="1528763"/>
          <a:ext cx="4924425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70619" imgH="1885066" progId="Visio.Drawing.11">
                  <p:embed/>
                </p:oleObj>
              </mc:Choice>
              <mc:Fallback>
                <p:oleObj name="Visio" r:id="rId2" imgW="3770619" imgH="1885066" progId="Visio.Drawing.11">
                  <p:embed/>
                  <p:pic>
                    <p:nvPicPr>
                      <p:cNvPr id="107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6" y="1528763"/>
                        <a:ext cx="4924425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6"/>
          <p:cNvGraphicFramePr>
            <a:graphicFrameLocks noChangeAspect="1"/>
          </p:cNvGraphicFramePr>
          <p:nvPr/>
        </p:nvGraphicFramePr>
        <p:xfrm>
          <a:off x="2959101" y="3895726"/>
          <a:ext cx="6715125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408986" imgH="2255486" progId="Visio.Drawing.11">
                  <p:embed/>
                </p:oleObj>
              </mc:Choice>
              <mc:Fallback>
                <p:oleObj name="Visio" r:id="rId4" imgW="5408986" imgH="2255486" progId="Visio.Drawing.11">
                  <p:embed/>
                  <p:pic>
                    <p:nvPicPr>
                      <p:cNvPr id="1075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1" y="3895726"/>
                        <a:ext cx="6715125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06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9361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методи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xfrm>
            <a:off x="1981200" y="987425"/>
            <a:ext cx="8229600" cy="11001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Викликаються для класу, а не для конкретного об’єкту</a:t>
            </a:r>
          </a:p>
          <a:p>
            <a:pPr lvl="1">
              <a:lnSpc>
                <a:spcPct val="90000"/>
              </a:lnSpc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 звертатись напряму тільки до статичних елементів класу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2801939" y="2362201"/>
          <a:ext cx="6511925" cy="433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17546" imgH="3540206" progId="Visio.Drawing.11">
                  <p:embed/>
                </p:oleObj>
              </mc:Choice>
              <mc:Fallback>
                <p:oleObj name="Visio" r:id="rId2" imgW="5317546" imgH="3540206" progId="Visio.Drawing.11">
                  <p:embed/>
                  <p:pic>
                    <p:nvPicPr>
                      <p:cNvPr id="108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9" y="2362201"/>
                        <a:ext cx="6511925" cy="433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37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8488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xfrm>
            <a:off x="1981200" y="1054100"/>
            <a:ext cx="8229600" cy="5984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оголошення змінних, які не міняють своє значення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819213" y="1499183"/>
          <a:ext cx="6755186" cy="214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29322" imgH="1790744" progId="Visio.Drawing.11">
                  <p:embed/>
                </p:oleObj>
              </mc:Choice>
              <mc:Fallback>
                <p:oleObj name="Visio" r:id="rId2" imgW="5629322" imgH="1790744" progId="Visio.Drawing.11">
                  <p:embed/>
                  <p:pic>
                    <p:nvPicPr>
                      <p:cNvPr id="109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213" y="1499183"/>
                        <a:ext cx="6755186" cy="2148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2897188" y="3648076"/>
          <a:ext cx="5738812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685019" imgH="2621314" progId="Visio.Drawing.11">
                  <p:embed/>
                </p:oleObj>
              </mc:Choice>
              <mc:Fallback>
                <p:oleObj name="Visio" r:id="rId4" imgW="4685019" imgH="2621314" progId="Visio.Drawing.11">
                  <p:embed/>
                  <p:pic>
                    <p:nvPicPr>
                      <p:cNvPr id="109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648076"/>
                        <a:ext cx="5738812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2695576" y="3579813"/>
            <a:ext cx="700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61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205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полів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0595" name="Object 4"/>
          <p:cNvGraphicFramePr>
            <a:graphicFrameLocks noChangeAspect="1"/>
          </p:cNvGraphicFramePr>
          <p:nvPr/>
        </p:nvGraphicFramePr>
        <p:xfrm>
          <a:off x="2495550" y="1201738"/>
          <a:ext cx="48593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62059" imgH="972928" progId="Visio.Drawing.11">
                  <p:embed/>
                </p:oleObj>
              </mc:Choice>
              <mc:Fallback>
                <p:oleObj name="Visio" r:id="rId2" imgW="3862059" imgH="972928" progId="Visio.Drawing.11">
                  <p:embed/>
                  <p:pic>
                    <p:nvPicPr>
                      <p:cNvPr id="1105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201738"/>
                        <a:ext cx="48593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Line 7"/>
          <p:cNvSpPr>
            <a:spLocks noChangeShapeType="1"/>
          </p:cNvSpPr>
          <p:nvPr/>
        </p:nvSpPr>
        <p:spPr bwMode="auto">
          <a:xfrm>
            <a:off x="2481264" y="2543175"/>
            <a:ext cx="655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2420938" y="2668588"/>
          <a:ext cx="7489306" cy="408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991445" imgH="3267315" progId="Visio.Drawing.11">
                  <p:embed/>
                </p:oleObj>
              </mc:Choice>
              <mc:Fallback>
                <p:oleObj name="Visio" r:id="rId4" imgW="5991445" imgH="3267315" progId="Visio.Drawing.11">
                  <p:embed/>
                  <p:pic>
                    <p:nvPicPr>
                      <p:cNvPr id="1106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2668588"/>
                        <a:ext cx="7489306" cy="4084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Text Box 6"/>
          <p:cNvSpPr txBox="1">
            <a:spLocks noChangeArrowheads="1"/>
          </p:cNvSpPr>
          <p:nvPr/>
        </p:nvSpPr>
        <p:spPr bwMode="auto">
          <a:xfrm>
            <a:off x="1916113" y="1157093"/>
            <a:ext cx="493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(1)</a:t>
            </a:r>
          </a:p>
        </p:txBody>
      </p:sp>
      <p:sp>
        <p:nvSpPr>
          <p:cNvPr id="110603" name="Text Box 8"/>
          <p:cNvSpPr txBox="1">
            <a:spLocks noChangeArrowheads="1"/>
          </p:cNvSpPr>
          <p:nvPr/>
        </p:nvSpPr>
        <p:spPr bwMode="auto">
          <a:xfrm>
            <a:off x="1927226" y="2668589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71060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717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полів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1619" name="Object 4"/>
          <p:cNvGraphicFramePr>
            <a:graphicFrameLocks noChangeAspect="1"/>
          </p:cNvGraphicFramePr>
          <p:nvPr/>
        </p:nvGraphicFramePr>
        <p:xfrm>
          <a:off x="2662238" y="1077481"/>
          <a:ext cx="6890162" cy="354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91445" imgH="3086338" progId="Visio.Drawing.11">
                  <p:embed/>
                </p:oleObj>
              </mc:Choice>
              <mc:Fallback>
                <p:oleObj name="Visio" r:id="rId2" imgW="5991445" imgH="3086338" progId="Visio.Drawing.11">
                  <p:embed/>
                  <p:pic>
                    <p:nvPicPr>
                      <p:cNvPr id="1116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1077481"/>
                        <a:ext cx="6890162" cy="3549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6"/>
          <p:cNvGraphicFramePr>
            <a:graphicFrameLocks noChangeAspect="1"/>
          </p:cNvGraphicFramePr>
          <p:nvPr/>
        </p:nvGraphicFramePr>
        <p:xfrm>
          <a:off x="2662238" y="4566011"/>
          <a:ext cx="5838406" cy="227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76875" imgH="1981447" progId="Visio.Drawing.11">
                  <p:embed/>
                </p:oleObj>
              </mc:Choice>
              <mc:Fallback>
                <p:oleObj name="Visio" r:id="rId4" imgW="5076875" imgH="1981447" progId="Visio.Drawing.11">
                  <p:embed/>
                  <p:pic>
                    <p:nvPicPr>
                      <p:cNvPr id="1116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566011"/>
                        <a:ext cx="5838406" cy="2278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Line 7"/>
          <p:cNvSpPr>
            <a:spLocks noChangeShapeType="1"/>
          </p:cNvSpPr>
          <p:nvPr/>
        </p:nvSpPr>
        <p:spPr bwMode="auto">
          <a:xfrm>
            <a:off x="2662239" y="4583113"/>
            <a:ext cx="655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1622" name="Text Box 9"/>
          <p:cNvSpPr txBox="1">
            <a:spLocks noChangeArrowheads="1"/>
          </p:cNvSpPr>
          <p:nvPr/>
        </p:nvSpPr>
        <p:spPr bwMode="auto">
          <a:xfrm>
            <a:off x="2095501" y="4613276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(4)</a:t>
            </a:r>
          </a:p>
        </p:txBody>
      </p:sp>
      <p:sp>
        <p:nvSpPr>
          <p:cNvPr id="111623" name="Text Box 10"/>
          <p:cNvSpPr txBox="1">
            <a:spLocks noChangeArrowheads="1"/>
          </p:cNvSpPr>
          <p:nvPr/>
        </p:nvSpPr>
        <p:spPr bwMode="auto">
          <a:xfrm>
            <a:off x="3360738" y="41783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…</a:t>
            </a:r>
          </a:p>
        </p:txBody>
      </p:sp>
      <p:sp>
        <p:nvSpPr>
          <p:cNvPr id="111624" name="Text Box 11"/>
          <p:cNvSpPr txBox="1">
            <a:spLocks noChangeArrowheads="1"/>
          </p:cNvSpPr>
          <p:nvPr/>
        </p:nvSpPr>
        <p:spPr bwMode="auto">
          <a:xfrm>
            <a:off x="3360738" y="646112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…</a:t>
            </a:r>
          </a:p>
        </p:txBody>
      </p:sp>
      <p:sp>
        <p:nvSpPr>
          <p:cNvPr id="111625" name="Text Box 12"/>
          <p:cNvSpPr txBox="1">
            <a:spLocks noChangeArrowheads="1"/>
          </p:cNvSpPr>
          <p:nvPr/>
        </p:nvSpPr>
        <p:spPr bwMode="auto">
          <a:xfrm>
            <a:off x="2095501" y="1122364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59848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B1ECE-ED73-4F09-A5BE-6DDFD9DC730F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2442B-AA9A-4DF1-8A40-DF314468663B}"/>
              </a:ext>
            </a:extLst>
          </p:cNvPr>
          <p:cNvSpPr txBox="1"/>
          <p:nvPr/>
        </p:nvSpPr>
        <p:spPr>
          <a:xfrm>
            <a:off x="443061" y="830997"/>
            <a:ext cx="113592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Почнемо з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final-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змінних. Вони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називаються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константами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головне), перше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раз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060DC-8476-4459-90FA-D8BC03FE9475}"/>
              </a:ext>
            </a:extLst>
          </p:cNvPr>
          <p:cNvSpPr txBox="1"/>
          <p:nvPr/>
        </p:nvSpPr>
        <p:spPr>
          <a:xfrm>
            <a:off x="443060" y="4371681"/>
            <a:ext cx="112367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Константу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необов'язково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відразу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пізніше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першим, так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залишиться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AA0F-571C-4918-9C8D-0BA0639ABA94}"/>
              </a:ext>
            </a:extLst>
          </p:cNvPr>
          <p:cNvSpPr txBox="1"/>
          <p:nvPr/>
        </p:nvSpPr>
        <p:spPr>
          <a:xfrm>
            <a:off x="443059" y="5110345"/>
            <a:ext cx="8031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так робити можна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EFB21B8-4930-428B-B765-AE5AAB8A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59" y="2124912"/>
            <a:ext cx="11359298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;//помилка! Не можна присвоїти нове значення final-змінній!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5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BB212-35A0-48C4-A00E-392F50D0BFA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–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B3935-2296-49DF-88E2-858D7CAC56C1}"/>
              </a:ext>
            </a:extLst>
          </p:cNvPr>
          <p:cNvSpPr txBox="1"/>
          <p:nvPr/>
        </p:nvSpPr>
        <p:spPr>
          <a:xfrm>
            <a:off x="247454" y="830997"/>
            <a:ext cx="11545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двома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основними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аспектами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об’єктно-орієнтованого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Подивіться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наступну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ілюстрацію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побачити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різницю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класом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об’єктами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18FF2-92FA-49BA-BF77-AC803D6C5135}"/>
              </a:ext>
            </a:extLst>
          </p:cNvPr>
          <p:cNvSpPr txBox="1"/>
          <p:nvPr/>
        </p:nvSpPr>
        <p:spPr>
          <a:xfrm>
            <a:off x="247454" y="5650898"/>
            <a:ext cx="11545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Отже, 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– це шаблон для об’єктів, а об’єкт – екземпляр класу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 час створення окремих об’єктів вони успадковують усі змінні та методи класу.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дізнаєтеся набагато більше про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класи та об’єкти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наступному розділі.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04B951-6E4F-4E8B-A121-E791A6B9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5" y="1527499"/>
            <a:ext cx="10680569" cy="20876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176BC91-B111-465C-87D2-DFFC3D81F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18" y="3582697"/>
            <a:ext cx="10718277" cy="20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0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0EA4F-51B1-451D-AF39-8DC048380323}"/>
              </a:ext>
            </a:extLst>
          </p:cNvPr>
          <p:cNvSpPr txBox="1"/>
          <p:nvPr/>
        </p:nvSpPr>
        <p:spPr>
          <a:xfrm>
            <a:off x="483123" y="926259"/>
            <a:ext cx="111778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По-друге, зверни увагу на назву нашої змінної. Для констант у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прийнята інша угода про іменування. Це не звичний нам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camelCase.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 зі звичайною змінною ми б назвали її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constantExample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 назви констант пишуться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капсом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між словами (якщо їх кілька) ставиться нижнє підкреслення – "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CONSTANT_EXAMPLE".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A6FCB-9674-41C3-8C7A-1887A085984E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5588F-2097-4B35-9A3B-CBC9C14E15B9}"/>
              </a:ext>
            </a:extLst>
          </p:cNvPr>
          <p:cNvSpPr txBox="1"/>
          <p:nvPr/>
        </p:nvSpPr>
        <p:spPr>
          <a:xfrm>
            <a:off x="483123" y="2865251"/>
            <a:ext cx="109696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вони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стануть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пригоді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використовуєш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якесь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незмінне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Скажімо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вирішив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увійти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історію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самотужки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Відьмак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4". </a:t>
            </a: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вочевидь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головного героя –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Ґеральт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рядок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героїв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краще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виділити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константу: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одному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точно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помилишся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друкуючи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мільйонний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7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723CC-103D-4C6D-BD97-2747ADFF646D}"/>
              </a:ext>
            </a:extLst>
          </p:cNvPr>
          <p:cNvSpPr txBox="1"/>
          <p:nvPr/>
        </p:nvSpPr>
        <p:spPr>
          <a:xfrm>
            <a:off x="386498" y="1582340"/>
            <a:ext cx="116421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TheWitcher4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GERALT_NAME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Ґеральт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Рівії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YENNEFER_NAME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Йеннефер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Венґерберґу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TRISS_NAME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Трісс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Мерігольд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 4"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Це вже четверта частина Відьмака, а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ніяк не визначиться хто йому"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подобається більше: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YENNEFER_NAME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або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TRISS_NAME);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Але якщо ви ніколи не грали у Відьмака – почнемо спочатку."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Головного героя звуть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відьмак, мисливець на чудовиськ"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75F3F-C915-4FFF-ABE1-BA5B67136AC0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03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AFA0EA-A3FD-4DB5-90F0-90DFBD3ECE84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800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методів</a:t>
            </a:r>
            <a:endParaRPr lang="en-US" sz="48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89785-7355-442B-B61F-CFE1FB82E105}"/>
              </a:ext>
            </a:extLst>
          </p:cNvPr>
          <p:cNvSpPr txBox="1"/>
          <p:nvPr/>
        </p:nvSpPr>
        <p:spPr>
          <a:xfrm>
            <a:off x="407709" y="840020"/>
            <a:ext cx="11422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одного і того ж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погляду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синтаксису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деякому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локальному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аргументами.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коли є два і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A8C29-4EAA-4970-AAA0-F8320E4D3BD9}"/>
              </a:ext>
            </a:extLst>
          </p:cNvPr>
          <p:cNvSpPr txBox="1"/>
          <p:nvPr/>
        </p:nvSpPr>
        <p:spPr>
          <a:xfrm>
            <a:off x="407709" y="2047662"/>
            <a:ext cx="112721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Constructor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9C469-5EA0-4FA3-9D80-54CF65D8A331}"/>
              </a:ext>
            </a:extLst>
          </p:cNvPr>
          <p:cNvSpPr txBox="1"/>
          <p:nvPr/>
        </p:nvSpPr>
        <p:spPr>
          <a:xfrm>
            <a:off x="355468" y="5853156"/>
            <a:ext cx="115274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бачимо, що методи мають містити однаковий модифікатор доступу (як і тип, що повертається). Якщо викликається перевантажений метод, з кількох оголошених методів компілятор автоматично визначає потрібний за параметрами, які вказуються під час виклику.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78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884301-4E62-4C87-BEE1-8B028B437FFD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 </a:t>
            </a:r>
            <a:r>
              <a:rPr lang="uk-UA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ООП</a:t>
            </a:r>
            <a:endParaRPr lang="en-US" sz="4800" b="1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B81DC9-6A4A-4D6E-A222-BA12D534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66" y="763075"/>
            <a:ext cx="116798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Часто в коді можна побачити ключове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наприклад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сеттерах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F89B0-86CE-426C-A3D6-DA7F03D465D9}"/>
              </a:ext>
            </a:extLst>
          </p:cNvPr>
          <p:cNvSpPr txBox="1"/>
          <p:nvPr/>
        </p:nvSpPr>
        <p:spPr>
          <a:xfrm>
            <a:off x="254524" y="1169551"/>
            <a:ext cx="9935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(Long value) {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value;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DDA471-2AE0-42CB-A2A2-9C03208C2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1699589"/>
            <a:ext cx="115321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що воно означає?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це посилання на поточний об'єкт цього класу. Наприклад, якщо ми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створабо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об'єкт: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DA87D-3422-45F7-87A9-840E5AF99153}"/>
              </a:ext>
            </a:extLst>
          </p:cNvPr>
          <p:cNvSpPr txBox="1"/>
          <p:nvPr/>
        </p:nvSpPr>
        <p:spPr>
          <a:xfrm>
            <a:off x="254524" y="2407475"/>
            <a:ext cx="1013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E22F6D5-7058-454E-883F-33FF456B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2921168"/>
            <a:ext cx="102367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 об'єкта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stringConstructor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 посиланням на той самий об'єкт. 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як посилання на змінну об'єкта (як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сеттері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вище), так виклику деякого методу. Ми можемо трохи переписати наш клас: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056F9-A850-4BCB-9C4E-45A46886CAF4}"/>
              </a:ext>
            </a:extLst>
          </p:cNvPr>
          <p:cNvSpPr txBox="1"/>
          <p:nvPr/>
        </p:nvSpPr>
        <p:spPr>
          <a:xfrm>
            <a:off x="254524" y="3995678"/>
            <a:ext cx="95399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name;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83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42D3302-C5B5-4BC2-9B05-E5B1EE21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32" y="716910"/>
            <a:ext cx="114706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Через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викликаємо метод даного об'єкта для взяття необхідного рядка. Але все ж таки як правило для методів цього майже не використовується, так як і без нього йде посилання на метод даного об'єкта, в основному він використовується для змінної об'єкта.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535F1-B7E6-46A3-BA51-2C2E83411E6F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uk-UA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</a:t>
            </a:r>
            <a:r>
              <a:rPr lang="en-US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uk-UA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endParaRPr lang="en-US" sz="4800" b="1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5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98ABF0-CB9F-4AFE-AF23-0AADA31A1DB0}"/>
              </a:ext>
            </a:extLst>
          </p:cNvPr>
          <p:cNvSpPr txBox="1"/>
          <p:nvPr/>
        </p:nvSpPr>
        <p:spPr>
          <a:xfrm>
            <a:off x="436381" y="687810"/>
            <a:ext cx="1131923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логічний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чогось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шаблон,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екземпляри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самого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чогось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того,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якими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сутності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характеристики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сутності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етоди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дії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59134-F567-40C3-B905-CD982AB06F36}"/>
              </a:ext>
            </a:extLst>
          </p:cNvPr>
          <p:cNvSpPr txBox="1"/>
          <p:nvPr/>
        </p:nvSpPr>
        <p:spPr>
          <a:xfrm>
            <a:off x="436381" y="2365813"/>
            <a:ext cx="86043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name, group, specialty;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Student(String name, String group, String specialty)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.group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group;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.specialty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specialty;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getters/setters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FBF7849-D1BB-4E6B-AA0B-43C17C95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4102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2993E-057A-422A-AEDF-43549B6D53F3}"/>
              </a:ext>
            </a:extLst>
          </p:cNvPr>
          <p:cNvSpPr txBox="1"/>
          <p:nvPr/>
        </p:nvSpPr>
        <p:spPr>
          <a:xfrm>
            <a:off x="436381" y="5274922"/>
            <a:ext cx="11715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Хорошим прикладом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реального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життя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розуміння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вважати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опису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конструкцій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(катапульта,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викрутка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але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Інженери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конструкції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так і в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програмуванні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того,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описані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5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Содержимое 5"/>
          <p:cNvSpPr>
            <a:spLocks noGrp="1"/>
          </p:cNvSpPr>
          <p:nvPr>
            <p:ph sz="quarter" idx="11"/>
          </p:nvPr>
        </p:nvSpPr>
        <p:spPr>
          <a:xfrm>
            <a:off x="669926" y="795338"/>
            <a:ext cx="8229600" cy="1820862"/>
          </a:xfrm>
        </p:spPr>
        <p:txBody>
          <a:bodyPr/>
          <a:lstStyle/>
          <a:p>
            <a:pPr eaLnBrk="1" hangingPunct="1"/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описує ознаки стану і поведінки множини схожих об’єктів</a:t>
            </a: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– це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користувачевий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даних</a:t>
            </a:r>
          </a:p>
        </p:txBody>
      </p: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669926" y="2415095"/>
            <a:ext cx="478313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class </a:t>
            </a:r>
            <a:r>
              <a:rPr lang="en-US" altLang="ru-RU" sz="1600" b="1" dirty="0">
                <a:latin typeface="Courier New" panose="02070309020205020404" pitchFamily="49" charset="0"/>
              </a:rPr>
              <a:t>Car</a:t>
            </a:r>
            <a:r>
              <a:rPr lang="en-US" altLang="ru-RU" sz="1600" dirty="0">
                <a:latin typeface="Courier New" panose="02070309020205020404" pitchFamily="49" charset="0"/>
              </a:rPr>
              <a:t> {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String </a:t>
            </a:r>
            <a:r>
              <a:rPr lang="en-US" altLang="ru-RU" sz="1600" b="1" dirty="0">
                <a:latin typeface="Courier New" panose="02070309020205020404" pitchFamily="49" charset="0"/>
              </a:rPr>
              <a:t>name</a:t>
            </a:r>
            <a:r>
              <a:rPr lang="en-US" altLang="ru-RU" sz="1600" dirty="0">
                <a:latin typeface="Courier New" panose="02070309020205020404" pitchFamily="49" charset="0"/>
              </a:rPr>
              <a:t>;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int </a:t>
            </a:r>
            <a:r>
              <a:rPr lang="en-US" altLang="ru-RU" sz="1600" b="1" dirty="0">
                <a:latin typeface="Courier New" panose="02070309020205020404" pitchFamily="49" charset="0"/>
              </a:rPr>
              <a:t>speed</a:t>
            </a:r>
            <a:r>
              <a:rPr lang="en-US" altLang="ru-RU" sz="1600" dirty="0">
                <a:latin typeface="Courier New" panose="02070309020205020404" pitchFamily="49" charset="0"/>
              </a:rPr>
              <a:t>;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int </a:t>
            </a:r>
            <a:r>
              <a:rPr lang="en-US" altLang="ru-RU" sz="1600" b="1" dirty="0">
                <a:latin typeface="Courier New" panose="02070309020205020404" pitchFamily="49" charset="0"/>
              </a:rPr>
              <a:t>fuel</a:t>
            </a:r>
            <a:r>
              <a:rPr lang="en-US" altLang="ru-RU" sz="1600" dirty="0">
                <a:latin typeface="Courier New" panose="02070309020205020404" pitchFamily="49" charset="0"/>
              </a:rPr>
              <a:t>;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setName</a:t>
            </a:r>
            <a:r>
              <a:rPr lang="en-US" altLang="ru-RU" sz="1600" dirty="0">
                <a:latin typeface="Courier New" panose="02070309020205020404" pitchFamily="49" charset="0"/>
              </a:rPr>
              <a:t>(String </a:t>
            </a:r>
            <a:r>
              <a:rPr lang="en-US" altLang="ru-RU" sz="1600" dirty="0" err="1">
                <a:latin typeface="Courier New" panose="02070309020205020404" pitchFamily="49" charset="0"/>
              </a:rPr>
              <a:t>newName</a:t>
            </a:r>
            <a:r>
              <a:rPr lang="en-US" altLang="ru-RU" sz="1600" dirty="0">
                <a:latin typeface="Courier New" panose="02070309020205020404" pitchFamily="49" charset="0"/>
              </a:rPr>
              <a:t>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speedUp</a:t>
            </a:r>
            <a:r>
              <a:rPr lang="en-US" altLang="ru-RU" sz="1600" dirty="0">
                <a:latin typeface="Courier New" panose="02070309020205020404" pitchFamily="49" charset="0"/>
              </a:rPr>
              <a:t>(int delta)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applyBrakes</a:t>
            </a:r>
            <a:r>
              <a:rPr lang="en-US" altLang="ru-RU" sz="1600" dirty="0">
                <a:latin typeface="Courier New" panose="02070309020205020404" pitchFamily="49" charset="0"/>
              </a:rPr>
              <a:t>(int delta)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addFuel</a:t>
            </a:r>
            <a:r>
              <a:rPr lang="en-US" altLang="ru-RU" sz="1600" dirty="0">
                <a:latin typeface="Courier New" panose="02070309020205020404" pitchFamily="49" charset="0"/>
              </a:rPr>
              <a:t>(int delta)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printState</a:t>
            </a:r>
            <a:r>
              <a:rPr lang="en-US" altLang="ru-RU" sz="1600" dirty="0">
                <a:latin typeface="Courier New" panose="02070309020205020404" pitchFamily="49" charset="0"/>
              </a:rPr>
              <a:t>()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ru-RU" altLang="ru-RU" sz="1600" dirty="0">
                <a:latin typeface="Courier New" panose="02070309020205020404" pitchFamily="49" charset="0"/>
              </a:rPr>
              <a:t>}</a:t>
            </a:r>
            <a:endParaRPr lang="ru-RU" altLang="ru-RU" sz="3200" dirty="0"/>
          </a:p>
        </p:txBody>
      </p:sp>
      <p:sp>
        <p:nvSpPr>
          <p:cNvPr id="26629" name="Rectangle 1"/>
          <p:cNvSpPr>
            <a:spLocks noChangeArrowheads="1"/>
          </p:cNvSpPr>
          <p:nvPr/>
        </p:nvSpPr>
        <p:spPr bwMode="auto">
          <a:xfrm>
            <a:off x="2974747" y="5473766"/>
            <a:ext cx="28987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Car auto1 = new Car();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Car auto2 = new Car();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Car auto3 = new Car();</a:t>
            </a:r>
          </a:p>
        </p:txBody>
      </p:sp>
      <p:graphicFrame>
        <p:nvGraphicFramePr>
          <p:cNvPr id="266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797605"/>
              </p:ext>
            </p:extLst>
          </p:nvPr>
        </p:nvGraphicFramePr>
        <p:xfrm>
          <a:off x="6641953" y="1826641"/>
          <a:ext cx="4880121" cy="3958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93192" imgH="2508626" progId="Visio.Drawing.11">
                  <p:embed/>
                </p:oleObj>
              </mc:Choice>
              <mc:Fallback>
                <p:oleObj name="Visio" r:id="rId2" imgW="3093192" imgH="2508626" progId="Visio.Drawing.11">
                  <p:embed/>
                  <p:pic>
                    <p:nvPicPr>
                      <p:cNvPr id="2663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953" y="1826641"/>
                        <a:ext cx="4880121" cy="3958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2A54E6-7540-40EA-B284-665469A21BF5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4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Клас. Коротко</a:t>
            </a:r>
          </a:p>
        </p:txBody>
      </p:sp>
    </p:spTree>
    <p:extLst>
      <p:ext uri="{BB962C8B-B14F-4D97-AF65-F5344CB8AC3E}">
        <p14:creationId xmlns:p14="http://schemas.microsoft.com/office/powerpoint/2010/main" val="214250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body" sz="half" idx="1"/>
          </p:nvPr>
        </p:nvSpPr>
        <p:spPr>
          <a:xfrm>
            <a:off x="670874" y="944562"/>
            <a:ext cx="4938073" cy="5446811"/>
          </a:xfrm>
        </p:spPr>
        <p:txBody>
          <a:bodyPr>
            <a:noAutofit/>
          </a:bodyPr>
          <a:lstStyle/>
          <a:p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Публічні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оголошуються зі специфікатором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  всередині і зовні пакету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 наявність тільки одного публічного класу в файлі</a:t>
            </a:r>
          </a:p>
          <a:p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Непублічні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private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оголошуються без специфікатора доступу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 тільки всередині пакету</a:t>
            </a:r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 по іменуванню класів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Ім’я класу складається з одного або кількох слів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Перша літера кожного слова заголовна, інші літери – в нижньому регістрі</a:t>
            </a:r>
          </a:p>
          <a:p>
            <a:pPr lvl="1"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9332" name="Object 5"/>
          <p:cNvGraphicFramePr>
            <a:graphicFrameLocks noChangeAspect="1"/>
          </p:cNvGraphicFramePr>
          <p:nvPr/>
        </p:nvGraphicFramePr>
        <p:xfrm>
          <a:off x="6381751" y="1227138"/>
          <a:ext cx="3908425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38091" imgH="3161139" progId="Visio.Drawing.11">
                  <p:embed/>
                </p:oleObj>
              </mc:Choice>
              <mc:Fallback>
                <p:oleObj name="Visio" r:id="rId2" imgW="3138091" imgH="3161139" progId="Visio.Drawing.11">
                  <p:embed/>
                  <p:pic>
                    <p:nvPicPr>
                      <p:cNvPr id="993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1" y="1227138"/>
                        <a:ext cx="3908425" cy="393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6"/>
          <p:cNvGraphicFramePr>
            <a:graphicFrameLocks noChangeAspect="1"/>
          </p:cNvGraphicFramePr>
          <p:nvPr/>
        </p:nvGraphicFramePr>
        <p:xfrm>
          <a:off x="6403975" y="5283201"/>
          <a:ext cx="12890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34702" imgH="966444" progId="Visio.Drawing.11">
                  <p:embed/>
                </p:oleObj>
              </mc:Choice>
              <mc:Fallback>
                <p:oleObj name="Visio" r:id="rId4" imgW="1034702" imgH="966444" progId="Visio.Drawing.11">
                  <p:embed/>
                  <p:pic>
                    <p:nvPicPr>
                      <p:cNvPr id="9933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5283201"/>
                        <a:ext cx="12890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3FD7B3A-E833-4178-A07B-F9840D4923D1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4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Клас. Оголошення</a:t>
            </a:r>
          </a:p>
        </p:txBody>
      </p:sp>
    </p:spTree>
    <p:extLst>
      <p:ext uri="{BB962C8B-B14F-4D97-AF65-F5344CB8AC3E}">
        <p14:creationId xmlns:p14="http://schemas.microsoft.com/office/powerpoint/2010/main" val="325178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362B822-2890-4D99-9CCA-D70CF708279D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4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Клас. Види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13D98-51F0-40BF-A5AF-2204CCE4BB4E}"/>
              </a:ext>
            </a:extLst>
          </p:cNvPr>
          <p:cNvSpPr txBox="1"/>
          <p:nvPr/>
        </p:nvSpPr>
        <p:spPr>
          <a:xfrm>
            <a:off x="3047214" y="1905506"/>
            <a:ext cx="67943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4 види класів усередині іншого класу: </a:t>
            </a:r>
          </a:p>
          <a:p>
            <a:pPr algn="l"/>
            <a:r>
              <a:rPr lang="uk-U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внутрішні класи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нестатичні класи всередині зовнішнього класу.</a:t>
            </a:r>
          </a:p>
          <a:p>
            <a:pPr algn="l"/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Вкладені статичні класи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статичні класи всередині зовнішнього класу.</a:t>
            </a:r>
          </a:p>
          <a:p>
            <a:pPr algn="l"/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Локальні класи </a:t>
            </a: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 усередині методів.</a:t>
            </a:r>
          </a:p>
          <a:p>
            <a:pPr algn="l"/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</a:t>
            </a: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класи, що створюються на ходу.</a:t>
            </a:r>
          </a:p>
        </p:txBody>
      </p:sp>
    </p:spTree>
    <p:extLst>
      <p:ext uri="{BB962C8B-B14F-4D97-AF65-F5344CB8AC3E}">
        <p14:creationId xmlns:p14="http://schemas.microsoft.com/office/powerpoint/2010/main" val="223855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1A14CC-0B70-4931-A375-B56A640BCD42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3DFF8-3E62-4B26-8F58-4D6CF09D4A93}"/>
              </a:ext>
            </a:extLst>
          </p:cNvPr>
          <p:cNvSpPr txBox="1"/>
          <p:nvPr/>
        </p:nvSpPr>
        <p:spPr>
          <a:xfrm>
            <a:off x="398283" y="830997"/>
            <a:ext cx="113098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Вказують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область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членів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якусь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AFE327-D9CD-4309-9B80-AEDA571D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75" y="2063586"/>
            <a:ext cx="61817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8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106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лас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Його елементи</a:t>
            </a:r>
          </a:p>
        </p:txBody>
      </p:sp>
      <p:sp>
        <p:nvSpPr>
          <p:cNvPr id="100355" name="Rectangle 4"/>
          <p:cNvSpPr>
            <a:spLocks noGrp="1"/>
          </p:cNvSpPr>
          <p:nvPr>
            <p:ph type="body" sz="half" idx="1"/>
          </p:nvPr>
        </p:nvSpPr>
        <p:spPr>
          <a:xfrm>
            <a:off x="2016126" y="1376363"/>
            <a:ext cx="4003674" cy="359410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класу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members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(</a:t>
            </a: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fields)</a:t>
            </a:r>
            <a:r>
              <a:rPr lang="ru-RU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(methods)</a:t>
            </a:r>
            <a:endParaRPr lang="ru-RU" altLang="ru-RU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Специфікатори доступу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класу є загальнодоступним</a:t>
            </a:r>
          </a:p>
          <a:p>
            <a:pPr lvl="1">
              <a:lnSpc>
                <a:spcPct val="80000"/>
              </a:lnSpc>
            </a:pP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доступний тільки методам класу</a:t>
            </a:r>
          </a:p>
          <a:p>
            <a:pPr lvl="1">
              <a:lnSpc>
                <a:spcPct val="80000"/>
              </a:lnSpc>
            </a:pP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доступний тільки методам класу і дочірніх класів</a:t>
            </a:r>
          </a:p>
          <a:p>
            <a:pPr lvl="1">
              <a:lnSpc>
                <a:spcPct val="80000"/>
              </a:lnSpc>
            </a:pP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заданий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package-private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доступний всередині пакету</a:t>
            </a:r>
          </a:p>
          <a:p>
            <a:pPr>
              <a:lnSpc>
                <a:spcPct val="8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Рекомендується приховувати поля класу від зовнішнього доступу</a:t>
            </a:r>
          </a:p>
        </p:txBody>
      </p:sp>
      <p:graphicFrame>
        <p:nvGraphicFramePr>
          <p:cNvPr id="169152" name="Group 192"/>
          <p:cNvGraphicFramePr>
            <a:graphicFrameLocks noGrp="1"/>
          </p:cNvGraphicFramePr>
          <p:nvPr/>
        </p:nvGraphicFramePr>
        <p:xfrm>
          <a:off x="2016126" y="5078413"/>
          <a:ext cx="3775075" cy="1219200"/>
        </p:xfrm>
        <a:graphic>
          <a:graphicData uri="http://schemas.openxmlformats.org/drawingml/2006/table">
            <a:tbl>
              <a:tblPr/>
              <a:tblGrid>
                <a:gridCol w="92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Спец.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Клас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Пакет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Нащадок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Зовнішн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</a:t>
                      </a:r>
                      <a:endParaRPr kumimoji="0" lang="en-US" altLang="ru-RU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private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394" name="Object 195"/>
          <p:cNvGraphicFramePr>
            <a:graphicFrameLocks noChangeAspect="1"/>
          </p:cNvGraphicFramePr>
          <p:nvPr/>
        </p:nvGraphicFramePr>
        <p:xfrm>
          <a:off x="5989638" y="1376363"/>
          <a:ext cx="4513262" cy="4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78171" imgH="3725551" progId="Visio.Drawing.11">
                  <p:embed/>
                </p:oleObj>
              </mc:Choice>
              <mc:Fallback>
                <p:oleObj name="Visio" r:id="rId2" imgW="3778171" imgH="3725551" progId="Visio.Drawing.11">
                  <p:embed/>
                  <p:pic>
                    <p:nvPicPr>
                      <p:cNvPr id="100394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1376363"/>
                        <a:ext cx="4513262" cy="444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77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977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елементів класу</a:t>
            </a:r>
          </a:p>
        </p:txBody>
      </p:sp>
      <p:graphicFrame>
        <p:nvGraphicFramePr>
          <p:cNvPr id="101379" name="Object 5"/>
          <p:cNvGraphicFramePr>
            <a:graphicFrameLocks noChangeAspect="1"/>
          </p:cNvGraphicFramePr>
          <p:nvPr/>
        </p:nvGraphicFramePr>
        <p:xfrm>
          <a:off x="2152651" y="4235451"/>
          <a:ext cx="6625677" cy="2622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81712" imgH="1971721" progId="Visio.Drawing.11">
                  <p:embed/>
                </p:oleObj>
              </mc:Choice>
              <mc:Fallback>
                <p:oleObj name="Visio" r:id="rId2" imgW="4981712" imgH="1971721" progId="Visio.Drawing.11">
                  <p:embed/>
                  <p:pic>
                    <p:nvPicPr>
                      <p:cNvPr id="10137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1" y="4235451"/>
                        <a:ext cx="6625677" cy="2622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7"/>
          <p:cNvGraphicFramePr>
            <a:graphicFrameLocks noChangeAspect="1"/>
          </p:cNvGraphicFramePr>
          <p:nvPr/>
        </p:nvGraphicFramePr>
        <p:xfrm>
          <a:off x="2111375" y="1203326"/>
          <a:ext cx="4946650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778171" imgH="2063116" progId="Visio.Drawing.11">
                  <p:embed/>
                </p:oleObj>
              </mc:Choice>
              <mc:Fallback>
                <p:oleObj name="Visio" r:id="rId4" imgW="3778171" imgH="2063116" progId="Visio.Drawing.11">
                  <p:embed/>
                  <p:pic>
                    <p:nvPicPr>
                      <p:cNvPr id="10138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1203326"/>
                        <a:ext cx="4946650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Line 8"/>
          <p:cNvSpPr>
            <a:spLocks noChangeShapeType="1"/>
          </p:cNvSpPr>
          <p:nvPr/>
        </p:nvSpPr>
        <p:spPr bwMode="auto">
          <a:xfrm>
            <a:off x="2133600" y="40386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01382" name="Object 9"/>
          <p:cNvGraphicFramePr>
            <a:graphicFrameLocks noChangeAspect="1"/>
          </p:cNvGraphicFramePr>
          <p:nvPr/>
        </p:nvGraphicFramePr>
        <p:xfrm>
          <a:off x="2800350" y="238918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68457" imgH="483627" progId="Visio.Drawing.11">
                  <p:embed/>
                </p:oleObj>
              </mc:Choice>
              <mc:Fallback>
                <p:oleObj name="Visio" r:id="rId6" imgW="368457" imgH="483627" progId="Visio.Drawing.11">
                  <p:embed/>
                  <p:pic>
                    <p:nvPicPr>
                      <p:cNvPr id="10138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38918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10"/>
          <p:cNvGraphicFramePr>
            <a:graphicFrameLocks noChangeAspect="1"/>
          </p:cNvGraphicFramePr>
          <p:nvPr/>
        </p:nvGraphicFramePr>
        <p:xfrm>
          <a:off x="3092450" y="5398371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68457" imgH="483627" progId="Visio.Drawing.11">
                  <p:embed/>
                </p:oleObj>
              </mc:Choice>
              <mc:Fallback>
                <p:oleObj name="Visio" r:id="rId8" imgW="368457" imgH="483627" progId="Visio.Drawing.11">
                  <p:embed/>
                  <p:pic>
                    <p:nvPicPr>
                      <p:cNvPr id="10138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398371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11"/>
          <p:cNvGraphicFramePr>
            <a:graphicFrameLocks noChangeAspect="1"/>
          </p:cNvGraphicFramePr>
          <p:nvPr/>
        </p:nvGraphicFramePr>
        <p:xfrm>
          <a:off x="3092450" y="5872824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368457" imgH="483627" progId="Visio.Drawing.11">
                  <p:embed/>
                </p:oleObj>
              </mc:Choice>
              <mc:Fallback>
                <p:oleObj name="Visio" r:id="rId9" imgW="368457" imgH="483627" progId="Visio.Drawing.11">
                  <p:embed/>
                  <p:pic>
                    <p:nvPicPr>
                      <p:cNvPr id="10138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872824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14"/>
          <p:cNvGraphicFramePr>
            <a:graphicFrameLocks noChangeAspect="1"/>
          </p:cNvGraphicFramePr>
          <p:nvPr/>
        </p:nvGraphicFramePr>
        <p:xfrm>
          <a:off x="3108325" y="5198555"/>
          <a:ext cx="211138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440476" imgH="440398" progId="Visio.Drawing.11">
                  <p:embed/>
                </p:oleObj>
              </mc:Choice>
              <mc:Fallback>
                <p:oleObj name="Visio" r:id="rId10" imgW="440476" imgH="440398" progId="Visio.Drawing.11">
                  <p:embed/>
                  <p:pic>
                    <p:nvPicPr>
                      <p:cNvPr id="10138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198555"/>
                        <a:ext cx="211138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6"/>
          <p:cNvGraphicFramePr>
            <a:graphicFrameLocks noChangeAspect="1"/>
          </p:cNvGraphicFramePr>
          <p:nvPr/>
        </p:nvGraphicFramePr>
        <p:xfrm>
          <a:off x="2800350" y="312578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368457" imgH="483627" progId="Visio.Drawing.11">
                  <p:embed/>
                </p:oleObj>
              </mc:Choice>
              <mc:Fallback>
                <p:oleObj name="Visio" r:id="rId12" imgW="368457" imgH="483627" progId="Visio.Drawing.11">
                  <p:embed/>
                  <p:pic>
                    <p:nvPicPr>
                      <p:cNvPr id="10138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312578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7"/>
          <p:cNvGraphicFramePr>
            <a:graphicFrameLocks noChangeAspect="1"/>
          </p:cNvGraphicFramePr>
          <p:nvPr/>
        </p:nvGraphicFramePr>
        <p:xfrm>
          <a:off x="3108325" y="5676602"/>
          <a:ext cx="211138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440476" imgH="440398" progId="Visio.Drawing.11">
                  <p:embed/>
                </p:oleObj>
              </mc:Choice>
              <mc:Fallback>
                <p:oleObj name="Visio" r:id="rId13" imgW="440476" imgH="440398" progId="Visio.Drawing.11">
                  <p:embed/>
                  <p:pic>
                    <p:nvPicPr>
                      <p:cNvPr id="10138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676602"/>
                        <a:ext cx="211138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5859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1597</Words>
  <Application>Microsoft Office PowerPoint</Application>
  <PresentationFormat>Широкоэкранный</PresentationFormat>
  <Paragraphs>185</Paragraphs>
  <Slides>24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Презентация PowerPoint</vt:lpstr>
      <vt:lpstr>Клас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Клас. Його елементи</vt:lpstr>
      <vt:lpstr>Звернення до елементів класу</vt:lpstr>
      <vt:lpstr>Перевантаження методів</vt:lpstr>
      <vt:lpstr>Конструктори</vt:lpstr>
      <vt:lpstr>Приклад використання конструкторів</vt:lpstr>
      <vt:lpstr>Посилання this</vt:lpstr>
      <vt:lpstr>Статичні поля</vt:lpstr>
      <vt:lpstr>Статичні методи</vt:lpstr>
      <vt:lpstr>Специфікатор final</vt:lpstr>
      <vt:lpstr>Ініціалізація полів</vt:lpstr>
      <vt:lpstr>Ініціалізація полів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Поняття класу</dc:title>
  <dc:creator>Шейко Ростислав Олександрович</dc:creator>
  <cp:lastModifiedBy>я я</cp:lastModifiedBy>
  <cp:revision>26</cp:revision>
  <dcterms:created xsi:type="dcterms:W3CDTF">2023-12-18T13:23:54Z</dcterms:created>
  <dcterms:modified xsi:type="dcterms:W3CDTF">2024-03-29T17:21:00Z</dcterms:modified>
</cp:coreProperties>
</file>