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2" r:id="rId2"/>
    <p:sldId id="487" r:id="rId3"/>
    <p:sldId id="488" r:id="rId4"/>
    <p:sldId id="315" r:id="rId5"/>
    <p:sldId id="489" r:id="rId6"/>
    <p:sldId id="490" r:id="rId7"/>
    <p:sldId id="492" r:id="rId8"/>
    <p:sldId id="491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456" r:id="rId22"/>
    <p:sldId id="505" r:id="rId23"/>
    <p:sldId id="506" r:id="rId24"/>
    <p:sldId id="507" r:id="rId25"/>
    <p:sldId id="508" r:id="rId26"/>
    <p:sldId id="457" r:id="rId27"/>
    <p:sldId id="509" r:id="rId28"/>
    <p:sldId id="510" r:id="rId29"/>
    <p:sldId id="511" r:id="rId30"/>
    <p:sldId id="316" r:id="rId31"/>
    <p:sldId id="518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87122-F954-45A2-B526-3DAB22A17FAC}" type="datetimeFigureOut">
              <a:rPr lang="uk-UA" smtClean="0"/>
              <a:t>05.04.2024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8667B-BF71-4609-834F-EFFFE11898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881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4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93572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35F-3F09-444A-81BC-88DEA58DB39D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719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C43C-5468-4F1E-982F-E6EB1B9F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195600-2110-41BF-9803-2AF58204A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E62A3-5703-4EF0-A13F-F41FDD12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05.04.2024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37B87-30AB-4ED0-95B5-61A8A07E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EFF65-38AA-4E37-94AD-559D3BCA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3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865DE-95E4-4431-92AA-542C29E3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390A8E-35A6-4DD4-BB07-F09B27D4F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376225-2B34-4A3C-9C02-E46BFC33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05.04.2024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9F8C4-48B5-4201-BD91-A009E843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C4FE2-D24A-45FD-A53A-001DF81B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CF599C-7E69-4FA1-9E25-5155D8EA9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37612A-0ED9-45A0-8EFD-9C79CA47E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A3016-57D9-4292-A842-6D00ACB5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05.04.2024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B49C6-41F5-4F26-8F90-DB89E16F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057ACF-4939-44F4-A820-6DB847CE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45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7152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3C195-5145-4AB9-84F8-EAD0D41C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EBCCB-710A-48B5-8C34-1F054050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BB74A3-C079-4F17-87D4-7C2D111B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05.04.2024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9BD76-EEDD-4E37-8E67-6AA6872D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DAA019-3E34-459C-99D6-AAB7C284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17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4AC2D-7709-45DC-9FA8-E3DB8D4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06CF7D-1094-4071-AB1F-5407D239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87AE4-0908-4E69-9F0F-479BB40C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05.04.2024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577CDD-9565-4E5D-93EB-6B8652E3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A25796-5FC6-4BF5-A9D8-F9B0F90F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068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62BA9-15F0-4AA4-9456-577417ED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E83FC-C323-4C3E-A2AC-B1D15ECB5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D1AA0C-56FE-4C02-BDBE-78843955C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69E1B-227E-48F6-A7CA-147ABCA1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05.04.2024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12440-E690-4560-A441-7B0D1629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5A497B-883A-4BAC-A212-6C2DE50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40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55DA3-7F98-4D7D-AF90-6E96E1C7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72B99-B0E1-4D63-B30F-BF1C9A2F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03AE03-05F0-4E6C-A118-3D36BEBDE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E75007-B414-409E-8B8E-564D22952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68C05A-71C1-485B-B7BC-C2A948C75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EEADC2-C84C-4551-8F82-927A7D9C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05.04.2024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E1D0F9-71DC-431E-B7AA-2B39CCFF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74D320-9139-4753-943F-DBBB295C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545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4A8FC-87F7-4690-87A9-B042C1CE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6F3CC4-6AF6-4BB5-994D-1FC2D50E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05.04.2024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2B72B7-141C-4469-A92D-866E754D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701803-9B0F-472D-BB99-3790D7B8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051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978D37-843A-4F90-80BD-739A23A1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05.04.2024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729E8C-EFBF-4806-9F50-54450157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395952-1D78-408E-8598-600DBE85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602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D6277-8F48-4A23-9FF8-183DB0C2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90DA9-ACE9-4260-A041-9AF11CCA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B12BD2-5066-4AEA-AE2E-71E68C55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75FBB3-2C3B-4533-BCA7-ECCC366A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05.04.2024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3FC5D-B31D-4C03-B66D-CB63B14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031354-6E06-4847-8C3E-FC360733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360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272C5-B606-4B0E-8BD4-5036873A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376D7-BD61-4654-BED5-105ED17B1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5127F5-5EEB-4BA0-ADA6-5A945EDD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774509-9391-46AF-BAA0-D8E14550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B58-12B9-457D-962F-8903052CF6F5}" type="datetimeFigureOut">
              <a:rPr lang="uk-UA" smtClean="0"/>
              <a:t>05.04.2024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398BE1-98DE-4D77-A137-10DF385A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C7AE20-97C5-42CF-A328-97A4C9D9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77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A8A5A-32D1-4372-B1EC-6E3F1CCD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59CF4-3313-4D88-9F86-05558774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B274FD-F62A-4D23-B725-F86571DBC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9B58-12B9-457D-962F-8903052CF6F5}" type="datetimeFigureOut">
              <a:rPr lang="uk-UA" smtClean="0"/>
              <a:t>05.04.2024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FE19A-2438-4E6B-AABF-EEE6735B1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82EF97-7CE2-4624-9B01-0738F766D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8444-C412-49A7-9FE8-5B409EBD10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74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Текст 2"/>
          <p:cNvSpPr>
            <a:spLocks noGrp="1"/>
          </p:cNvSpPr>
          <p:nvPr>
            <p:ph type="body" idx="4294967295"/>
          </p:nvPr>
        </p:nvSpPr>
        <p:spPr>
          <a:xfrm>
            <a:off x="2246313" y="2906714"/>
            <a:ext cx="7772400" cy="1500187"/>
          </a:xfrm>
        </p:spPr>
        <p:txBody>
          <a:bodyPr anchor="b"/>
          <a:lstStyle/>
          <a:p>
            <a:pPr marL="0" indent="0" eaLnBrk="1" hangingPunct="1">
              <a:buNone/>
            </a:pPr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B196E-6B3D-4099-9B54-5CBC94061BA4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8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332E5C-2331-4380-A9CF-3A8088D4CA94}"/>
              </a:ext>
            </a:extLst>
          </p:cNvPr>
          <p:cNvSpPr txBox="1"/>
          <p:nvPr/>
        </p:nvSpPr>
        <p:spPr>
          <a:xfrm>
            <a:off x="675587" y="1282045"/>
            <a:ext cx="108408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підтримки постійного часу виконання операцій час, що витрачається на дії 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має бути прямо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пропорційно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кількості елементів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«ємність» вбудованого екземпляра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(кількість «кошиків»).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для підтримки продуктивності дуже важливо не встановлювати надто високу початкову ємність (або занадто низький коефіцієнт завантаження).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Початкова ємність – початкова кількість осередків («кошиків») у хеш-таблиці. Якщо всі осередки будуть заповнені, їхня кількість збільшиться автоматично.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E18402-55A5-4966-8E4C-8A9DE58B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8F16A-BF5E-410C-9014-1AB1DA83283D}"/>
              </a:ext>
            </a:extLst>
          </p:cNvPr>
          <p:cNvSpPr txBox="1"/>
          <p:nvPr/>
        </p:nvSpPr>
        <p:spPr>
          <a:xfrm>
            <a:off x="593889" y="989814"/>
            <a:ext cx="111424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– показник того, як заповненим може бути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того моменту, коли його ємність автоматично збільшиться. Коли кількість елементів 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стає більшою, ніж добуток початкової ємності та коефіцієнта завантаження, хеш-таблиця ре-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хешується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(заново обчислюються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хешкоди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елементів, і таблиця перебудовується згідно з отриманими значеннями) і кількість осередків у ній збільшується в 2 рази.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9C01EE-B25C-4671-AD24-E4EFEC67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A6BD3-F7A8-4BE9-B0CC-D4EAEB9E2350}"/>
              </a:ext>
            </a:extLst>
          </p:cNvPr>
          <p:cNvSpPr txBox="1"/>
          <p:nvPr/>
        </p:nvSpPr>
        <p:spPr>
          <a:xfrm>
            <a:off x="593889" y="4275159"/>
            <a:ext cx="11312165" cy="40011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Коефіцієнт завантаження = Кількість елементів, що зберігаються в таблиці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A228-33D7-4102-B114-5C1B4D7CE4FA}"/>
              </a:ext>
            </a:extLst>
          </p:cNvPr>
          <p:cNvSpPr txBox="1"/>
          <p:nvPr/>
        </p:nvSpPr>
        <p:spPr>
          <a:xfrm>
            <a:off x="593889" y="4837827"/>
            <a:ext cx="111424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якщо початкова кількість осередків у таблиці дорівнює 16 і коефіцієнт завантаження дорівнює 0,75, то з цього випливає, що коли кількість заповнених осередків досягне 12, їх кількість автоматично збільшиться.</a:t>
            </a:r>
          </a:p>
        </p:txBody>
      </p:sp>
    </p:spTree>
    <p:extLst>
      <p:ext uri="{BB962C8B-B14F-4D97-AF65-F5344CB8AC3E}">
        <p14:creationId xmlns:p14="http://schemas.microsoft.com/office/powerpoint/2010/main" val="311751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051FAF-8319-4C40-970A-127FCC992FA2}"/>
              </a:ext>
            </a:extLst>
          </p:cNvPr>
          <p:cNvSpPr txBox="1"/>
          <p:nvPr/>
        </p:nvSpPr>
        <p:spPr>
          <a:xfrm>
            <a:off x="571893" y="733246"/>
            <a:ext cx="1104821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та початкова ємність – два основні чинники, від яких залежить продуктивність операцій із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завантаження, що дорівнює 0,75, у середньому забезпечує хорошу продуктивність. Якщо цей параметр збільшити, тоді зменшиться навантаження на пам'ять (оскільки це зменшить кількість операцій ре-хешування і перебудови), але це вплине на операції додавання та пошуку.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Щоб мінімізувати час, що витрачається на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рехешування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потрібно правильно підібрати параметр початкової ємності. Якщо початкова ємність більше, ніж максимальна кількість елементів, поділена на коефіцієнт завантаження, ніякої операції ре-хешування не відбудеться в принципі.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B8E728-DA53-49A4-B5C9-BBD8DB64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3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D0A000-681D-4EAC-97F6-67FD06411725}"/>
              </a:ext>
            </a:extLst>
          </p:cNvPr>
          <p:cNvSpPr txBox="1"/>
          <p:nvPr/>
        </p:nvSpPr>
        <p:spPr>
          <a:xfrm>
            <a:off x="605673" y="802990"/>
            <a:ext cx="108761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Важливо: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є структурою даних із вбудованою синхронізацією, тому якщо з ним працюють одночасно кілька потоків, і щонайменше один із них намагається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внести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зміни, необхідно забезпечити синхронізований доступ ззовні. Часто це робиться за рахунок іншого об'єкта, що синхронізується,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інкапсулюючого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Якщо такого об'єкта немає, то найкраще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підійде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Collections.synchronizedSet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На даний момент це найкращий засіб для запобігання несинхронізованим операціям 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275659-5F3F-4E64-8DB2-6FF2ECC8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98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589B9-EA7D-4FBA-BC2C-B626F9EC5549}"/>
              </a:ext>
            </a:extLst>
          </p:cNvPr>
          <p:cNvSpPr txBox="1"/>
          <p:nvPr/>
        </p:nvSpPr>
        <p:spPr>
          <a:xfrm>
            <a:off x="605672" y="5476130"/>
            <a:ext cx="10876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Set s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Collections.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synchronizedSet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HashSet(...));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2657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AF48796-4870-47C8-86FA-A59CD0F4A74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2299D-FDC3-420A-B63E-57A3949511E5}"/>
              </a:ext>
            </a:extLst>
          </p:cNvPr>
          <p:cNvSpPr txBox="1"/>
          <p:nvPr/>
        </p:nvSpPr>
        <p:spPr>
          <a:xfrm>
            <a:off x="216816" y="802990"/>
            <a:ext cx="118023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за замовчуванням.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Початкова ємність за замовчуванням – 16, коефіцієнт завантаження – 0,75.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initialCapacity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із заданою початковою ємністю.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– 0,75.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initialCapacity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loadFactor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із заданими початковою ємністю та коефіцієнтом завантаження.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 – конструктор, який додає елементи з іншої колекції.</a:t>
            </a:r>
          </a:p>
        </p:txBody>
      </p:sp>
    </p:spTree>
    <p:extLst>
      <p:ext uri="{BB962C8B-B14F-4D97-AF65-F5344CB8AC3E}">
        <p14:creationId xmlns:p14="http://schemas.microsoft.com/office/powerpoint/2010/main" val="132269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3B1DB-25D5-4DC9-9E0B-9F832C0E16D2}"/>
              </a:ext>
            </a:extLst>
          </p:cNvPr>
          <p:cNvSpPr txBox="1"/>
          <p:nvPr/>
        </p:nvSpPr>
        <p:spPr>
          <a:xfrm>
            <a:off x="544791" y="1089898"/>
            <a:ext cx="1110241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HashSet&lt;String&gt; h =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HashSet&lt;String&gt;();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Додаємо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лементы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 допомогою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метода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"Australia"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"South Africa"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спробуємо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додати ще один такий ж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Виводимо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лементи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консоль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 contains India or not:"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Ви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даляємо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лементы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множини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допомогою метода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"Australia"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 after removing Australia:"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+h);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Пройдемося по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лементам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допомогою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тератора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"Iterating over list:"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Iterator&lt;String&gt;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E84853D-268A-4300-9C9B-D7FF2D990ED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6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D3FDE83-506F-45D5-9D53-0396BB2097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ABC0F-C81F-40CC-B2C3-86DABD5A465C}"/>
              </a:ext>
            </a:extLst>
          </p:cNvPr>
          <p:cNvSpPr txBox="1"/>
          <p:nvPr/>
        </p:nvSpPr>
        <p:spPr>
          <a:xfrm>
            <a:off x="2015568" y="2459504"/>
            <a:ext cx="81608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[South Africa, Australia, India]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contains India or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not:</a:t>
            </a:r>
            <a:r>
              <a:rPr lang="en-US" sz="2000" b="0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after removing Australia:[South Africa, India]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Iterating over list: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South Africa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India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7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552602-F53C-44E7-9C2D-F56F47B321FC}"/>
              </a:ext>
            </a:extLst>
          </p:cNvPr>
          <p:cNvSpPr txBox="1"/>
          <p:nvPr/>
        </p:nvSpPr>
        <p:spPr>
          <a:xfrm>
            <a:off x="511404" y="843677"/>
            <a:ext cx="111401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Усі класи, що реалізують інтерфейс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внутрішньо підтримуються реалізаціями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зберігає елементи за допомогою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Хоча і для додавання елемента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він повинен бути представлений у вигляді пари «ключ-значення», 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додається лише значення. Насправді значення, які ми передаємо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є ключем до об'єкта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як значення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використовується константа. Таким чином, у кожній парі ключ-значення всі ключі будуть мати однакові значення.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EA7781-BFA3-4A29-A97A-A719394B660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9F2F1C-45C0-4595-AB8A-BA3DC99B3C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C5297-DFDC-4802-83FD-D8E11D5781DE}"/>
              </a:ext>
            </a:extLst>
          </p:cNvPr>
          <p:cNvSpPr txBox="1"/>
          <p:nvPr/>
        </p:nvSpPr>
        <p:spPr>
          <a:xfrm>
            <a:off x="709368" y="1254386"/>
            <a:ext cx="102634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 map;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 - 1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Усі конструктори неявно створюють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HashMap.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Створюємо неявно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HashMap();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Конструктор- 2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Створюємо неявно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класу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Object,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кожен раз виступаючий у ролі значення в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 PRESENT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6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4C7AB11-DE36-417D-B50A-3643E42234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035606-97FF-4163-83D0-7620936C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1" y="802989"/>
            <a:ext cx="1160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поглянути на метод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у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BD6BD-8442-4A0B-96BF-5CC90B4631EB}"/>
              </a:ext>
            </a:extLst>
          </p:cNvPr>
          <p:cNvSpPr txBox="1"/>
          <p:nvPr/>
        </p:nvSpPr>
        <p:spPr>
          <a:xfrm>
            <a:off x="292231" y="142131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 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(e, PRESENT) ==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9E661-D8C7-4329-A32E-1E6E3933C194}"/>
              </a:ext>
            </a:extLst>
          </p:cNvPr>
          <p:cNvSpPr txBox="1"/>
          <p:nvPr/>
        </p:nvSpPr>
        <p:spPr>
          <a:xfrm>
            <a:off x="292230" y="2673586"/>
            <a:ext cx="114818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помітити, що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викликає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у внутрішнього об'єкта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передаючи йому як ключ доданий елемент, а як значення – константу PRESENT. Подібним чином працює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У ньому викликається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внутрішнього об'єкта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360AD-0EBB-402A-891A-D1F0F4732E32}"/>
              </a:ext>
            </a:extLst>
          </p:cNvPr>
          <p:cNvSpPr txBox="1"/>
          <p:nvPr/>
        </p:nvSpPr>
        <p:spPr>
          <a:xfrm>
            <a:off x="292230" y="4975023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 o)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(o) == PRESENT;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D950A00-EF1B-4634-9C3E-16B69619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0" y="5863015"/>
            <a:ext cx="1148184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HashSet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заснований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на хеш-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таблиці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і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операції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додавання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видалення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або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пошуку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в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середньому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виконуватимуться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за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константний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1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(О(1)) 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час.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6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C3D2-19BE-4905-9290-6A3A84A1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03314"/>
          </a:xfrm>
        </p:spPr>
        <p:txBody>
          <a:bodyPr>
            <a:noAutofit/>
          </a:bodyPr>
          <a:lstStyle/>
          <a:p>
            <a:pPr algn="ctr"/>
            <a:r>
              <a:rPr lang="uk-U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таке множина (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Set) 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1D92A-16C5-4FFD-BD67-249D916A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52" y="603315"/>
            <a:ext cx="11463780" cy="4351338"/>
          </a:xfrm>
        </p:spPr>
        <p:txBody>
          <a:bodyPr/>
          <a:lstStyle/>
          <a:p>
            <a:pPr algn="l" fontAlgn="base"/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Як ми вже говорили, множина - це такий самий спосіб зберігання даних, як масив чи список. Але особливість множини в тому, що вона може зберігати тільки унікальні значення.</a:t>
            </a:r>
            <a:endParaRPr lang="uk-UA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0" indent="0" algn="l" fontAlgn="base">
              <a:buNone/>
            </a:pPr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Наприклад, якщо ми маємо безліч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Integer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-</a:t>
            </a:r>
            <a:r>
              <a:rPr lang="uk-UA" b="0" i="0" dirty="0" err="1">
                <a:solidFill>
                  <a:srgbClr val="444444"/>
                </a:solidFill>
                <a:effectLst/>
                <a:latin typeface="inherit"/>
              </a:rPr>
              <a:t>ів</a:t>
            </a:r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 - у ньому лежать числа 1, 2, 3, 4 і 5:</a:t>
            </a:r>
            <a:endParaRPr lang="uk-UA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A86A7B-868C-4817-81FC-01979F7F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18" y="3174910"/>
            <a:ext cx="4846163" cy="27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4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490D0-6D6D-4811-BA5D-5C9C871C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9BE58C-B8A6-4B74-B7DD-0C6A1D78D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24" y="1092671"/>
            <a:ext cx="11541551" cy="3942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add(E e):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додає елемент у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такий відсутній, якщо такий елемент вже присутній, метод 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clear():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всі елементи з множини.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contains(Object o):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цей елемент є у множині.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remove(Object o):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даний елемент із множини, якщо такий присутній.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 iterator():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елементів множини.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множині немає елементів.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clone():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 поверхневе клонування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HashSet.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1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13CBF-8D31-4E60-9492-2CD8A2A8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17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Конспект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AE322-2596-4B39-8282-95B14AD5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7848"/>
            <a:ext cx="10972800" cy="5766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не дозволяє зберігати однакові об’єкти (як і будь-який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 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об’єкт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(тобто використовує для зберігання хеш-таблицю).</a:t>
            </a:r>
          </a:p>
          <a:p>
            <a:pPr marL="0" indent="0">
              <a:buNone/>
            </a:pP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Хеш-таблиця містить інформацію, використовуючи так званий механізм хешування, в якому вміст ключа використовується для визначення унікального значення, яке називається хеш-кодом. Цей хеш-код потім застосовується як індекс, з яким асоціюються дані, доступні за цим ключем. Перетворення ключа в хеш-код виконується автоматично — ви ніколи не побачите сам хеш-код. Також ваш код не може напряму індексувати хеш-таблицю. Вигода від хешування полягає в тому, що воно забезпечує константний час виконання методів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навіть для великих наборів.  </a:t>
            </a:r>
          </a:p>
          <a:p>
            <a:pPr marL="0" indent="0">
              <a:buNone/>
            </a:pPr>
            <a:b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Ви хочете використовувати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зберігання об’єктів СВОЇХ класів, то ви ПОВИННІ перевизначити методи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і </a:t>
            </a:r>
            <a:r>
              <a:rPr lang="ru-RU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інакше два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-однакових об’єкти будуть вважатись різними, так як при додаванні елементу в колекцію буде викликатись метод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(який скоріш-всього верне різний хеш-код для ваших об’єктів).</a:t>
            </a:r>
          </a:p>
          <a:p>
            <a:pPr marL="0" indent="0">
              <a:buNone/>
            </a:pP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 відмітити, що клас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гарантує впорядкованості елементів, оскільки процес хешування сам по собі звичайно не породжує сортованих наборів. Якщо вам потрібні сортовані набори, то кращим вибором може бути інший тип колекцій, такий як клас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74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D1D7F46-E941-4D60-9896-FE96806A6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050C3-DB17-4ED0-AFC6-1B0CAF38BA4F}"/>
              </a:ext>
            </a:extLst>
          </p:cNvPr>
          <p:cNvSpPr txBox="1"/>
          <p:nvPr/>
        </p:nvSpPr>
        <p:spPr>
          <a:xfrm>
            <a:off x="508262" y="881743"/>
            <a:ext cx="55877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зберігає свої елементи у вигляді впорядкованого за значенням дерева.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у свою чергу використовує збалансоване бінарне червоно-чорне дерево для зберігання елементів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 тим, що для операцій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потрібно гарантований час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5E8A8-3026-4DBC-82D7-E39FEBF1DF84}"/>
              </a:ext>
            </a:extLst>
          </p:cNvPr>
          <p:cNvSpPr txBox="1"/>
          <p:nvPr/>
        </p:nvSpPr>
        <p:spPr>
          <a:xfrm>
            <a:off x="6472287" y="881743"/>
            <a:ext cx="50794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Ось короткий огляд найважливіших аспектів цієї реалізації: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зберігає унікальні елементи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не зберігає порядок вставки елементів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елементи у порядку зростання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не </a:t>
            </a:r>
            <a:r>
              <a:rPr lang="uk-UA" sz="2400" b="0" i="0" dirty="0" err="1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потокобезпечно</a:t>
            </a:r>
            <a:endParaRPr lang="uk-UA" sz="2400" b="0" i="0" dirty="0">
              <a:solidFill>
                <a:srgbClr val="1C1E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72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BEEA42-95B6-4315-AA2C-CB4153EF447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BE7D9-C54E-4992-9520-B336CCA3ADC1}"/>
              </a:ext>
            </a:extLst>
          </p:cNvPr>
          <p:cNvSpPr txBox="1"/>
          <p:nvPr/>
        </p:nvSpPr>
        <p:spPr>
          <a:xfrm>
            <a:off x="332296" y="153097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Set&lt;String&gt;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00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937A4B-2AF4-4255-B43A-B17FCDB3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96" y="2228671"/>
            <a:ext cx="111550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бажанням ми можемо створити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за допомогою конструктора, який дозволяє нам визначити порядок сортування елементів за допомогою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або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38A56-765D-4C62-BC87-12403EADAC6C}"/>
              </a:ext>
            </a:extLst>
          </p:cNvPr>
          <p:cNvSpPr txBox="1"/>
          <p:nvPr/>
        </p:nvSpPr>
        <p:spPr>
          <a:xfrm>
            <a:off x="332297" y="3500868"/>
            <a:ext cx="11155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Set&lt;String&gt;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00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(String::</a:t>
            </a:r>
            <a:r>
              <a:rPr lang="en-US" b="0" i="0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B13A0-9A99-4128-AC80-8FF49B9288D4}"/>
              </a:ext>
            </a:extLst>
          </p:cNvPr>
          <p:cNvSpPr txBox="1"/>
          <p:nvPr/>
        </p:nvSpPr>
        <p:spPr>
          <a:xfrm>
            <a:off x="332296" y="986455"/>
            <a:ext cx="48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нового об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1531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1980F52-4575-4F10-AF00-7CCE09026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945" y="883480"/>
            <a:ext cx="1122811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додає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до набору, якщо його там немає.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 — додає всі елементи колекції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до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видаляє всі елементи цього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копію цього представника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використаний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порівнювач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або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цей набір використовує свої елементи природного упорядкування.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набір містить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перший (найменший) елемент.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цього набору, елементи якого строго менші від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набір не містить жодного елемента.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над елементами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останній (найбільший) елемент.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видаляє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такий елемент є.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кількість (тип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елементів.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(j, k)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набору, елементи якого розташовані від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включно, до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виключно.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набору, елементи якого не менші від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46CA93A-3184-4F4A-8FC5-A397E13FB3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</a:p>
        </p:txBody>
      </p:sp>
    </p:spTree>
    <p:extLst>
      <p:ext uri="{BB962C8B-B14F-4D97-AF65-F5344CB8AC3E}">
        <p14:creationId xmlns:p14="http://schemas.microsoft.com/office/powerpoint/2010/main" val="2944589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5F1EA2-15A8-49DF-ADD6-E5A78BE4B9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3DFAF8-8E0C-461A-8CF6-7CDEB79C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28" y="881743"/>
            <a:ext cx="1012438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елементів.");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("xc");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("Найменший елемент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h.first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("Найбільший елемент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h.last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\")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\",\"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\")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uk-UA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("4");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("5"))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\"5\"");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\"5\"");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5759AD5-417D-441A-9D2A-632F5CC3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740" y="4846378"/>
            <a:ext cx="3837910" cy="178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[] містить 0 елементів.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містить 4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Найменший елемент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Найбільший елемент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xc] містить 2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 містить "5"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Містить 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769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13CBF-8D31-4E60-9492-2CD8A2A8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4D00D-83A1-422C-9B75-A71E07EB2222}"/>
              </a:ext>
            </a:extLst>
          </p:cNvPr>
          <p:cNvSpPr txBox="1"/>
          <p:nvPr/>
        </p:nvSpPr>
        <p:spPr>
          <a:xfrm>
            <a:off x="358219" y="681037"/>
            <a:ext cx="67040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розширює 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не додає жодних власних членів.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підтримує пов'язаний список записів у наборі, в порядку, в якому вони були вставлені. 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дозволяє виконувати ітерацію порядку вставки набору. Тобто, при проході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циклами з використанням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будуть повернуті в тому порядку, в якому вони були вставлені. 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Хеш-код потім використовується як індекс, де зберігаються дані, пов'язані з ключем. Перетворення ключа на його хеш-код виконується автоматично.</a:t>
            </a:r>
          </a:p>
        </p:txBody>
      </p:sp>
    </p:spTree>
    <p:extLst>
      <p:ext uri="{BB962C8B-B14F-4D97-AF65-F5344CB8AC3E}">
        <p14:creationId xmlns:p14="http://schemas.microsoft.com/office/powerpoint/2010/main" val="3953108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A01304-186A-491F-872E-8B0061D35A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Конструктор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D9F39C0-582B-411F-8F3C-B031C82A9C66}"/>
              </a:ext>
            </a:extLst>
          </p:cNvPr>
          <p:cNvGraphicFramePr>
            <a:graphicFrameLocks noGrp="1"/>
          </p:cNvGraphicFramePr>
          <p:nvPr/>
        </p:nvGraphicFramePr>
        <p:xfrm>
          <a:off x="765142" y="1065228"/>
          <a:ext cx="10661715" cy="503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73">
                  <a:extLst>
                    <a:ext uri="{9D8B030D-6E8A-4147-A177-3AD203B41FA5}">
                      <a16:colId xmlns:a16="http://schemas.microsoft.com/office/drawing/2014/main" val="917381078"/>
                    </a:ext>
                  </a:extLst>
                </a:gridCol>
                <a:gridCol w="9469142">
                  <a:extLst>
                    <a:ext uri="{9D8B030D-6E8A-4147-A177-3AD203B41FA5}">
                      <a16:colId xmlns:a16="http://schemas.microsoft.com/office/drawing/2014/main" val="3946324181"/>
                    </a:ext>
                  </a:extLst>
                </a:gridCol>
              </a:tblGrid>
              <a:tr h="421208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Конструктор 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 опис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77167"/>
                  </a:ext>
                </a:extLst>
              </a:tr>
              <a:tr h="758175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uk-UA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Створює стандартний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67131"/>
                  </a:ext>
                </a:extLst>
              </a:tr>
              <a:tr h="951678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(Collection c)</a:t>
                      </a:r>
                      <a:endParaRPr lang="uk-UA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Створює та </a:t>
                      </a:r>
                      <a:r>
                        <a:rPr lang="uk-UA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елементами колекції </a:t>
                      </a:r>
                      <a:r>
                        <a:rPr lang="uk-UA" sz="24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59703"/>
                  </a:ext>
                </a:extLst>
              </a:tr>
              <a:tr h="1432108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(int capacity)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 конструктор </a:t>
                      </a:r>
                      <a:r>
                        <a:rPr lang="uk-UA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ємність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заданої цілісної ємності. Місткість зростає автоматично в міру додавання елементів у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HashSet.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8666"/>
                  </a:ext>
                </a:extLst>
              </a:tr>
              <a:tr h="1244502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(int capacity, float </a:t>
                      </a:r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fillRatio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 конструктор </a:t>
                      </a:r>
                      <a:r>
                        <a:rPr lang="uk-UA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як ємність, так і коефіцієнт заповнення (також званий здатністю навантаження) хеш-набору з його аргументів.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9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72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1441A8-FD4A-4ED6-9380-A2D83CE95667}"/>
              </a:ext>
            </a:extLst>
          </p:cNvPr>
          <p:cNvSpPr txBox="1">
            <a:spLocks/>
          </p:cNvSpPr>
          <p:nvPr/>
        </p:nvSpPr>
        <p:spPr>
          <a:xfrm>
            <a:off x="0" y="-160864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F7BDC-0C2C-4C5D-A210-B66EE5E5B529}"/>
              </a:ext>
            </a:extLst>
          </p:cNvPr>
          <p:cNvSpPr txBox="1"/>
          <p:nvPr/>
        </p:nvSpPr>
        <p:spPr>
          <a:xfrm>
            <a:off x="162612" y="529655"/>
            <a:ext cx="11545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Крім методів, успадкованих з його батьківських класів,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визначає такі методи: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F4FF7A95-0001-4411-95A6-48FB0AF05F0E}"/>
              </a:ext>
            </a:extLst>
          </p:cNvPr>
          <p:cNvGraphicFramePr>
            <a:graphicFrameLocks noGrp="1"/>
          </p:cNvGraphicFramePr>
          <p:nvPr/>
        </p:nvGraphicFramePr>
        <p:xfrm>
          <a:off x="1255336" y="1087703"/>
          <a:ext cx="96813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116">
                  <a:extLst>
                    <a:ext uri="{9D8B030D-6E8A-4147-A177-3AD203B41FA5}">
                      <a16:colId xmlns:a16="http://schemas.microsoft.com/office/drawing/2014/main" val="1200219554"/>
                    </a:ext>
                  </a:extLst>
                </a:gridCol>
                <a:gridCol w="8834212">
                  <a:extLst>
                    <a:ext uri="{9D8B030D-6E8A-4147-A177-3AD203B41FA5}">
                      <a16:colId xmlns:a16="http://schemas.microsoft.com/office/drawing/2014/main" val="391992146"/>
                    </a:ext>
                  </a:extLst>
                </a:gridCol>
              </a:tblGrid>
              <a:tr h="364641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uk-UA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</a:t>
                      </a:r>
                      <a:r>
                        <a:rPr lang="uk-UA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 опис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add(Object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набору,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він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ще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присутній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clear()</a:t>
                      </a:r>
                      <a:endParaRPr lang="ru-RU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Видаляє всі елементи цього набору.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71660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clone()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дрібну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копію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екземпляра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HashSet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клонуються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2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contains(Object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набір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містить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вказаний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isEmpty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набір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містить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8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Iterator iterator()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ітератор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набору.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remove(Object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Видаляє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набору,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він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присутній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size()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цьому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наборі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його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97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0AA10E0-7F9F-4C72-9BF2-759E6580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27" y="816457"/>
            <a:ext cx="6621578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елементів.");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("B");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(3.3);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("B");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(3.3);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5");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5");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2");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2");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62B69B3-033D-4194-8781-63008A92CFA3}"/>
              </a:ext>
            </a:extLst>
          </p:cNvPr>
          <p:cNvSpPr txBox="1">
            <a:spLocks/>
          </p:cNvSpPr>
          <p:nvPr/>
        </p:nvSpPr>
        <p:spPr>
          <a:xfrm>
            <a:off x="0" y="-160864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AB75E5-ECC4-4D52-AD8A-E77CAA28E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258" y="5706960"/>
            <a:ext cx="3996607" cy="830997"/>
          </a:xfrm>
          <a:prstGeom prst="rect">
            <a:avLst/>
          </a:prstGeom>
          <a:noFill/>
          <a:ln w="2857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[] містить 0 елементів.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[B, A, 2, 3.3] містить 4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[A, 2] містить 2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 містить 5 Містить 2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93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9E34BC-82C5-42DB-96D1-DBACC8C4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829559"/>
            <a:ext cx="10693924" cy="5347404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туди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одиницю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нас не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вийде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тому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більшості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29FC11B-F8F9-476D-9FBD-07CBAE20273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Що таке множина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Set) 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B2E294-83AF-4BBD-810E-E1886767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" y="2169306"/>
            <a:ext cx="3965494" cy="251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93E29-6587-45B5-AD57-0BF9FF1547E2}"/>
              </a:ext>
            </a:extLst>
          </p:cNvPr>
          <p:cNvSpPr txBox="1"/>
          <p:nvPr/>
        </p:nvSpPr>
        <p:spPr>
          <a:xfrm>
            <a:off x="659876" y="5018144"/>
            <a:ext cx="1005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унікальність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своїх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Можете бути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спокійні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дублюватись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нічого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буде.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8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Заголовок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95337"/>
          </a:xfrm>
        </p:spPr>
        <p:txBody>
          <a:bodyPr>
            <a:normAutofit fontScale="90000"/>
          </a:bodyPr>
          <a:lstStyle/>
          <a:p>
            <a:r>
              <a:rPr lang="uk-UA" altLang="ru-RU" dirty="0"/>
              <a:t>Класи</a:t>
            </a:r>
            <a:r>
              <a:rPr lang="ru-RU" altLang="ru-RU" dirty="0"/>
              <a:t> </a:t>
            </a:r>
            <a:r>
              <a:rPr lang="en-US" altLang="ru-RU" i="1" dirty="0" err="1"/>
              <a:t>HashSet</a:t>
            </a:r>
            <a:r>
              <a:rPr lang="ru-RU" altLang="ru-RU" dirty="0"/>
              <a:t>, </a:t>
            </a:r>
            <a:r>
              <a:rPr lang="en-US" altLang="ru-RU" i="1" dirty="0" err="1"/>
              <a:t>TreeSet</a:t>
            </a:r>
            <a:r>
              <a:rPr lang="en-US" altLang="ru-RU" dirty="0"/>
              <a:t>, </a:t>
            </a:r>
            <a:r>
              <a:rPr lang="en-US" altLang="ru-RU" i="1" dirty="0" err="1"/>
              <a:t>LinkedHashSet</a:t>
            </a:r>
            <a:r>
              <a:rPr lang="ru-RU" altLang="ru-RU" i="1" dirty="0"/>
              <a:t> </a:t>
            </a:r>
          </a:p>
        </p:txBody>
      </p:sp>
      <p:graphicFrame>
        <p:nvGraphicFramePr>
          <p:cNvPr id="228355" name="Объект 3"/>
          <p:cNvGraphicFramePr>
            <a:graphicFrameLocks noChangeAspect="1"/>
          </p:cNvGraphicFramePr>
          <p:nvPr/>
        </p:nvGraphicFramePr>
        <p:xfrm>
          <a:off x="7754939" y="1390650"/>
          <a:ext cx="1266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81090" imgH="752662" progId="Visio.Drawing.11">
                  <p:embed/>
                </p:oleObj>
              </mc:Choice>
              <mc:Fallback>
                <p:oleObj name="Visio" r:id="rId2" imgW="781090" imgH="752662" progId="Visio.Drawing.11">
                  <p:embed/>
                  <p:pic>
                    <p:nvPicPr>
                      <p:cNvPr id="228355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939" y="1390650"/>
                        <a:ext cx="12668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6" name="Объект 5"/>
          <p:cNvGraphicFramePr>
            <a:graphicFrameLocks noChangeAspect="1"/>
          </p:cNvGraphicFramePr>
          <p:nvPr/>
        </p:nvGraphicFramePr>
        <p:xfrm>
          <a:off x="2044700" y="1136650"/>
          <a:ext cx="47434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762286" imgH="1495599" progId="Visio.Drawing.11">
                  <p:embed/>
                </p:oleObj>
              </mc:Choice>
              <mc:Fallback>
                <p:oleObj name="Visio" r:id="rId4" imgW="3762286" imgH="1495599" progId="Visio.Drawing.11">
                  <p:embed/>
                  <p:pic>
                    <p:nvPicPr>
                      <p:cNvPr id="22835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136650"/>
                        <a:ext cx="47434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7" name="Стрелка вправо 6"/>
          <p:cNvSpPr>
            <a:spLocks noChangeArrowheads="1"/>
          </p:cNvSpPr>
          <p:nvPr/>
        </p:nvSpPr>
        <p:spPr bwMode="auto">
          <a:xfrm>
            <a:off x="6635750" y="17653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58" name="Объект 7"/>
          <p:cNvGraphicFramePr>
            <a:graphicFrameLocks noChangeAspect="1"/>
          </p:cNvGraphicFramePr>
          <p:nvPr/>
        </p:nvGraphicFramePr>
        <p:xfrm>
          <a:off x="2014538" y="2908300"/>
          <a:ext cx="5078412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010297" imgH="1495599" progId="Visio.Drawing.11">
                  <p:embed/>
                </p:oleObj>
              </mc:Choice>
              <mc:Fallback>
                <p:oleObj name="Visio" r:id="rId6" imgW="4010297" imgH="1495599" progId="Visio.Drawing.11">
                  <p:embed/>
                  <p:pic>
                    <p:nvPicPr>
                      <p:cNvPr id="22835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908300"/>
                        <a:ext cx="5078412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9" name="Стрелка вправо 8"/>
          <p:cNvSpPr>
            <a:spLocks noChangeArrowheads="1"/>
          </p:cNvSpPr>
          <p:nvPr/>
        </p:nvSpPr>
        <p:spPr bwMode="auto">
          <a:xfrm>
            <a:off x="6516688" y="3455988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60" name="Объект 10"/>
          <p:cNvGraphicFramePr>
            <a:graphicFrameLocks noChangeAspect="1"/>
          </p:cNvGraphicFramePr>
          <p:nvPr/>
        </p:nvGraphicFramePr>
        <p:xfrm>
          <a:off x="7764464" y="4959350"/>
          <a:ext cx="1266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781090" imgH="752662" progId="Visio.Drawing.11">
                  <p:embed/>
                </p:oleObj>
              </mc:Choice>
              <mc:Fallback>
                <p:oleObj name="Visio" r:id="rId8" imgW="781090" imgH="752662" progId="Visio.Drawing.11">
                  <p:embed/>
                  <p:pic>
                    <p:nvPicPr>
                      <p:cNvPr id="22836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4" y="4959350"/>
                        <a:ext cx="12668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1" name="Объект 11"/>
          <p:cNvGraphicFramePr>
            <a:graphicFrameLocks noChangeAspect="1"/>
          </p:cNvGraphicFramePr>
          <p:nvPr/>
        </p:nvGraphicFramePr>
        <p:xfrm>
          <a:off x="2062163" y="4757739"/>
          <a:ext cx="47434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3762286" imgH="1495599" progId="Visio.Drawing.11">
                  <p:embed/>
                </p:oleObj>
              </mc:Choice>
              <mc:Fallback>
                <p:oleObj name="Visio" r:id="rId10" imgW="3762286" imgH="1495599" progId="Visio.Drawing.11">
                  <p:embed/>
                  <p:pic>
                    <p:nvPicPr>
                      <p:cNvPr id="228361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4757739"/>
                        <a:ext cx="4743450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8362" name="Прямая соединительная линия 13"/>
          <p:cNvCxnSpPr>
            <a:cxnSpLocks noChangeShapeType="1"/>
          </p:cNvCxnSpPr>
          <p:nvPr/>
        </p:nvCxnSpPr>
        <p:spPr bwMode="auto">
          <a:xfrm>
            <a:off x="1925639" y="2862263"/>
            <a:ext cx="74628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8363" name="Прямая соединительная линия 15"/>
          <p:cNvCxnSpPr>
            <a:cxnSpLocks noChangeShapeType="1"/>
          </p:cNvCxnSpPr>
          <p:nvPr/>
        </p:nvCxnSpPr>
        <p:spPr bwMode="auto">
          <a:xfrm>
            <a:off x="1925639" y="4718050"/>
            <a:ext cx="7526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364" name="Стрелка вправо 16"/>
          <p:cNvSpPr>
            <a:spLocks noChangeArrowheads="1"/>
          </p:cNvSpPr>
          <p:nvPr/>
        </p:nvSpPr>
        <p:spPr bwMode="auto">
          <a:xfrm>
            <a:off x="6516688" y="534035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65" name="Объект 1"/>
          <p:cNvGraphicFramePr>
            <a:graphicFrameLocks noChangeAspect="1"/>
          </p:cNvGraphicFramePr>
          <p:nvPr/>
        </p:nvGraphicFramePr>
        <p:xfrm>
          <a:off x="7773989" y="3163889"/>
          <a:ext cx="126682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781090" imgH="752662" progId="Visio.Drawing.11">
                  <p:embed/>
                </p:oleObj>
              </mc:Choice>
              <mc:Fallback>
                <p:oleObj name="Visio" r:id="rId12" imgW="781090" imgH="752662" progId="Visio.Drawing.11">
                  <p:embed/>
                  <p:pic>
                    <p:nvPicPr>
                      <p:cNvPr id="22836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989" y="3163889"/>
                        <a:ext cx="1266825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536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9F868-A30A-1B14-D6E6-391298DC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667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2257-FC4C-B6E4-0B82-0626CD88F63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1572" y="1179000"/>
            <a:ext cx="10972800" cy="4500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 static methods (creating):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довільний набір зі значень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всі значення перерахування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всі, крім переданих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копіювання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жодного з переданих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діапазон значень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0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3906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Set&lt;E&gt;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унікальних об’єктів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містить тільки методи, успадковані 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java.util.LinkedHashSet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2" lvl="1" indent="0">
              <a:buNone/>
              <a:defRPr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76797-EFAA-20DC-89FD-D3DBDFD6D407}"/>
              </a:ext>
            </a:extLst>
          </p:cNvPr>
          <p:cNvSpPr txBox="1"/>
          <p:nvPr/>
        </p:nvSpPr>
        <p:spPr>
          <a:xfrm>
            <a:off x="5627803" y="3429000"/>
            <a:ext cx="5441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Set&lt;String&gt; set = new HashSet&lt;&gt;()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(set);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0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5C80D-F9A6-4EDA-BC7C-4EBBD67E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4081"/>
          </a:xfrm>
        </p:spPr>
        <p:txBody>
          <a:bodyPr>
            <a:normAutofit/>
          </a:bodyPr>
          <a:lstStyle/>
          <a:p>
            <a:pPr algn="ctr"/>
            <a:r>
              <a:rPr lang="uk-UA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 є види множин</a:t>
            </a:r>
            <a:endParaRPr lang="uk-UA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4F089A-7AC8-4A1F-AE39-53C07EDF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0" y="1238250"/>
            <a:ext cx="3190875" cy="43815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AA13974-6882-4A02-A41C-CBB835DB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034" y="2121031"/>
            <a:ext cx="6411065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бачите, є три основні види множин -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Є й інші - але поки ми тільки знайомимося з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-ми, поки нам знати нам їх зовсім не обов'язково 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найчастіше використовується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AutoShape 2" descr="🙂">
            <a:extLst>
              <a:ext uri="{FF2B5EF4-FFF2-40B4-BE49-F238E27FC236}">
                <a16:creationId xmlns:a16="http://schemas.microsoft.com/office/drawing/2014/main" id="{9B3F6B8C-C075-4DF5-B4BD-04CB2C5AB8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4613" y="-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622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0220B-3A7A-4AE4-92F7-42D7D12A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Чим відрізняються </a:t>
            </a:r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HashSet, </a:t>
            </a:r>
            <a:r>
              <a:rPr lang="en-US" sz="4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4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51F99-619D-434F-905A-5A29FE63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300899"/>
            <a:ext cx="10599656" cy="4876064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елементи в довільному порядку, зате швидко шукає. Підходить, якщо порядок не важливий, але важлива швидкість. Більше того, для оптимізації пошуку,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 елементи так, як йому зручно.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 елементи в порядку додавання, зате працює повільніше.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елементи відсортованими.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959EE-865F-47E2-96DF-0FE19D5E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385887"/>
            <a:ext cx="7896225" cy="408622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1809A7A-4B9D-4EC5-A06F-4FC12406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5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14F6145-EA5F-47DD-BA7B-95590A44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982645"/>
            <a:ext cx="10515601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реалізує інтерфейс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заснований на хеш-таблиці, а також підтримується за допомогою екземпляра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не впорядковані, немає жодних гарантій, що елементи будуть у тому ж порядку через якийсь час. Операції додавання, видалення та пошуку будуть виконуватися за константний час за умови, що хеш-функція правильно розподіляє елементи по «кошиках», про що буде розказано далі. 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9425F14-11B4-43CD-BC0A-686995BF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4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84FC183-ED08-4EAD-8F57-F570BFE0E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065229"/>
            <a:ext cx="11353800" cy="40036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 важливих пунктів про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Т.к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клас реалізує інтерфейс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він може зберігати лише унікальні значення;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зберігати значення NULL;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додавання елементів обчислюється за допомогою хеш-коду;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також реалізує інтерфейси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A48F73-04B1-4544-8ECD-A64C5EBA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784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3169</Words>
  <Application>Microsoft Office PowerPoint</Application>
  <PresentationFormat>Широкоэкранный</PresentationFormat>
  <Paragraphs>298</Paragraphs>
  <Slides>31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inherit</vt:lpstr>
      <vt:lpstr>Menlo</vt:lpstr>
      <vt:lpstr>Open Sans</vt:lpstr>
      <vt:lpstr>Roboto</vt:lpstr>
      <vt:lpstr>Times New Roman</vt:lpstr>
      <vt:lpstr>Wingdings</vt:lpstr>
      <vt:lpstr>Тема Office</vt:lpstr>
      <vt:lpstr>Visio</vt:lpstr>
      <vt:lpstr>Презентация PowerPoint</vt:lpstr>
      <vt:lpstr>Що таке множина (Set) </vt:lpstr>
      <vt:lpstr>Презентация PowerPoint</vt:lpstr>
      <vt:lpstr>Інтерфейс Set</vt:lpstr>
      <vt:lpstr>Які є види множин</vt:lpstr>
      <vt:lpstr>Чим відрізняються HashSet, LinkedHashSet і TreeSet</vt:lpstr>
      <vt:lpstr>HashSet</vt:lpstr>
      <vt:lpstr>HashSet</vt:lpstr>
      <vt:lpstr>HashSet</vt:lpstr>
      <vt:lpstr>HashSet</vt:lpstr>
      <vt:lpstr>HashSet</vt:lpstr>
      <vt:lpstr>HashSet</vt:lpstr>
      <vt:lpstr>HashSet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 HashSet</vt:lpstr>
      <vt:lpstr>HashSet. Конспект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LinkedHashSet</vt:lpstr>
      <vt:lpstr>Презентация PowerPoint</vt:lpstr>
      <vt:lpstr>Презентация PowerPoint</vt:lpstr>
      <vt:lpstr>Презентация PowerPoint</vt:lpstr>
      <vt:lpstr>Класи HashSet, TreeSet, LinkedHashSet </vt:lpstr>
      <vt:lpstr>EnumSet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6.5. Алгоритми пошуку і сортування</dc:title>
  <dc:creator>Шейко Ростислав Олександрович</dc:creator>
  <cp:lastModifiedBy>я я</cp:lastModifiedBy>
  <cp:revision>9</cp:revision>
  <dcterms:created xsi:type="dcterms:W3CDTF">2024-01-05T21:37:27Z</dcterms:created>
  <dcterms:modified xsi:type="dcterms:W3CDTF">2024-04-05T15:10:14Z</dcterms:modified>
</cp:coreProperties>
</file>