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67" r:id="rId2"/>
    <p:sldId id="349" r:id="rId3"/>
    <p:sldId id="352" r:id="rId4"/>
    <p:sldId id="462" r:id="rId5"/>
    <p:sldId id="463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464" r:id="rId19"/>
    <p:sldId id="465" r:id="rId20"/>
    <p:sldId id="366" r:id="rId21"/>
    <p:sldId id="367" r:id="rId22"/>
    <p:sldId id="368" r:id="rId23"/>
    <p:sldId id="369" r:id="rId24"/>
    <p:sldId id="370" r:id="rId25"/>
    <p:sldId id="371" r:id="rId26"/>
    <p:sldId id="373" r:id="rId27"/>
    <p:sldId id="374" r:id="rId28"/>
    <p:sldId id="375" r:id="rId29"/>
    <p:sldId id="376" r:id="rId30"/>
    <p:sldId id="378" r:id="rId31"/>
    <p:sldId id="379" r:id="rId32"/>
    <p:sldId id="380" r:id="rId33"/>
    <p:sldId id="381" r:id="rId34"/>
    <p:sldId id="382" r:id="rId35"/>
    <p:sldId id="383" r:id="rId36"/>
    <p:sldId id="466" r:id="rId37"/>
    <p:sldId id="385" r:id="rId38"/>
    <p:sldId id="386" r:id="rId39"/>
    <p:sldId id="387" r:id="rId40"/>
    <p:sldId id="390" r:id="rId41"/>
    <p:sldId id="391" r:id="rId42"/>
    <p:sldId id="392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2E273-995C-40FB-A568-578F87482CD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2CD4-62EA-4771-8020-CC7421873E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220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38A69C-85E0-45CA-87F3-F1D5BAD88DA7}" type="slidenum">
              <a:rPr lang="de-DE" altLang="ru-RU" sz="1200"/>
              <a:pPr eaLnBrk="1" hangingPunct="1"/>
              <a:t>2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3135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33534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17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62088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D914-6DA0-4040-858D-3F0ECA9D51D2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274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3AD027-4D5E-4DD9-94A8-2B046B957885}" type="slidenum">
              <a:rPr lang="de-DE" altLang="ru-RU" sz="1200"/>
              <a:pPr eaLnBrk="1" hangingPunct="1"/>
              <a:t>24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70023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35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1877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37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91861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29D95-CB2C-4853-802B-257124DB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46D652-D2D2-4628-8089-2E9894AEE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96226C-89AE-4D19-95F3-D11E9F7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46A19-4FC6-49B1-B0C5-6AF9E3ED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32403C-78CA-459E-86EA-74CF1242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18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59527-8F6F-4B19-A3FA-18794451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D193A9-E4DC-40F8-8181-719FEA80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10B92-8228-46D4-88A5-0FBE462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7AB7D-9446-44A8-9512-D28E7EE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0DA431-2A12-4DCE-A220-F98E8772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7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5405D5-5599-43EF-B8E2-FE1297734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A909C6-EFC6-4180-83C9-46D6AC19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AAC2C-735A-4686-B689-C1BBCFD5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7BDC53-7725-474D-8218-493BF610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0D5CF-4D71-43DA-89A0-BA62D4A3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55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17707-A325-43DE-A907-9A50C2CA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EC60D-0C1E-4682-A266-B48EA3FD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CEA0C1-B148-4C56-8A7D-CF04AAD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3A33-C5B1-4DF1-AC3A-7E277A84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34816-D8BD-4689-B57C-BD0BB1D1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01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46502-68CF-4AF6-8856-4F564D9F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14EC00-20AD-4944-8FA8-E9D351BD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4C599-2BA7-41DA-A819-7A343A5B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63C63-99FD-4CE7-8489-C243FBC9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0373E-3EFB-4CF4-B0D6-7A91A8DC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241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90C45-7F34-48D0-B727-9CDF8BD9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7DE7D-7555-4D6F-8E65-AD9E6094F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5B493-B0ED-458B-B722-12F74D33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ADFDB9-1A35-4505-AFF4-9258B792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CBB717-6AF1-430E-99B1-A561F64D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E050D-2E47-4053-BC58-B43DE87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166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6CD92-9940-43BB-9516-F88EFB84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78343-C963-4E4E-8DDB-71E2255D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A4A659-A122-4F2F-A65A-AFE953BD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2C9916-E400-4AAC-87C1-F0AB2C198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FE97EE-41CA-4A0A-AEE7-963AC49F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6CE826-68DD-4E6A-985E-7370062E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84ED9F-6EDD-4BCB-9EE0-3166AA79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2616B8-6DF9-433B-ADEB-E5C47E88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40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C8BA3-D6F5-4110-8610-615FCD26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BEA348-DDA3-41FA-B287-252E7A25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22948D-23D7-4FB2-9D16-322B927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D0BEF1-7598-4638-A866-11DB7CC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26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82EFB6-75F9-4F5C-A909-6F582743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81F65E-2407-41DF-A7C9-BB269651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5DDE79-6247-4591-A0A7-BAD9F99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04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058BF-43C0-4E15-9F9D-CEE78CDF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E4CAE-D027-449D-AFA9-B2C19DA9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D43FEC-1608-4BBA-A987-B90536F94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476-9E50-4314-BE62-A4AB1788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0B72B7-4639-48AF-BA7C-37D18F02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0F606-736A-4A35-BDAD-9393697B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940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A1E21-0CF5-4A1D-A150-3AA8DEE3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1418E7-B6D2-4971-9AD6-1AA28EC34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0A468-4BF7-4E4A-BFA6-0910A023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79FDAC-D30D-4F27-A050-9F261BAE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29080-F0F0-4A8A-BBF1-B9C7430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31FD0A-1C2B-45E8-8082-B4D98E3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398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09382-2E07-48B3-851C-FE76C4E5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2F4B3-5B65-4284-937B-ADBDEF46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618B9-3172-44BD-9633-34B951621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6593-A158-4AE1-B26D-15D415E33B9D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B90F9-D4FC-4CF5-B806-823437659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69C8E-E35A-4EF6-8D1E-BB7A53660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88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40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1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06797-2A94-4892-82A5-11D9FC636FA0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898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7155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76452"/>
              </p:ext>
            </p:extLst>
          </p:nvPr>
        </p:nvGraphicFramePr>
        <p:xfrm>
          <a:off x="2158999" y="1479174"/>
          <a:ext cx="7440808" cy="511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53099" imgH="3676628" progId="Visio.Drawing.11">
                  <p:embed/>
                </p:oleObj>
              </mc:Choice>
              <mc:Fallback>
                <p:oleObj name="Visio" r:id="rId2" imgW="5353099" imgH="3676628" progId="Visio.Drawing.11">
                  <p:embed/>
                  <p:pic>
                    <p:nvPicPr>
                      <p:cNvPr id="17715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999" y="1479174"/>
                        <a:ext cx="7440808" cy="511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" name="Стрелка вниз 4"/>
          <p:cNvSpPr>
            <a:spLocks noChangeArrowheads="1"/>
          </p:cNvSpPr>
          <p:nvPr/>
        </p:nvSpPr>
        <p:spPr bwMode="auto">
          <a:xfrm rot="18273690">
            <a:off x="5876131" y="3762793"/>
            <a:ext cx="439737" cy="1212850"/>
          </a:xfrm>
          <a:prstGeom prst="downArrow">
            <a:avLst>
              <a:gd name="adj1" fmla="val 50000"/>
              <a:gd name="adj2" fmla="val 499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F95680-C390-A3A8-D375-DA3E1F9F6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020" y="4894303"/>
            <a:ext cx="321989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679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8179" name="Объект 4"/>
          <p:cNvGraphicFramePr>
            <a:graphicFrameLocks noChangeAspect="1"/>
          </p:cNvGraphicFramePr>
          <p:nvPr/>
        </p:nvGraphicFramePr>
        <p:xfrm>
          <a:off x="2089148" y="1477961"/>
          <a:ext cx="8600378" cy="397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72066" imgH="2667300" progId="Visio.Drawing.11">
                  <p:embed/>
                </p:oleObj>
              </mc:Choice>
              <mc:Fallback>
                <p:oleObj name="Visio" r:id="rId2" imgW="5772066" imgH="2667300" progId="Visio.Drawing.11">
                  <p:embed/>
                  <p:pic>
                    <p:nvPicPr>
                      <p:cNvPr id="17817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48" y="1477961"/>
                        <a:ext cx="8600378" cy="3974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25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03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java.io.FileInputStream</a:t>
            </a:r>
            <a:endParaRPr lang="en-US" altLang="ru-RU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available, close, read, skip, finalize</a:t>
            </a: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 throws 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створює потік для читання даних з файлу із заданою назвою</a:t>
            </a:r>
          </a:p>
          <a:p>
            <a:pPr lvl="1"/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en-US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FileDescriptor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fdObj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4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0227" name="Объект 3"/>
          <p:cNvGraphicFramePr>
            <a:graphicFrameLocks noChangeAspect="1"/>
          </p:cNvGraphicFramePr>
          <p:nvPr/>
        </p:nvGraphicFramePr>
        <p:xfrm>
          <a:off x="2124075" y="1335088"/>
          <a:ext cx="7678738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10277" imgH="3073464" progId="Visio.Drawing.11">
                  <p:embed/>
                </p:oleObj>
              </mc:Choice>
              <mc:Fallback>
                <p:oleObj name="Visio" r:id="rId2" imgW="5310277" imgH="3073464" progId="Visio.Drawing.11">
                  <p:embed/>
                  <p:pic>
                    <p:nvPicPr>
                      <p:cNvPr id="180227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35088"/>
                        <a:ext cx="7678738" cy="444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8" name="Стрелка вниз 4"/>
          <p:cNvSpPr>
            <a:spLocks noChangeArrowheads="1"/>
          </p:cNvSpPr>
          <p:nvPr/>
        </p:nvSpPr>
        <p:spPr bwMode="auto">
          <a:xfrm rot="19303142">
            <a:off x="6089650" y="3940175"/>
            <a:ext cx="439738" cy="1466850"/>
          </a:xfrm>
          <a:prstGeom prst="down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0229" name="Объект 5"/>
          <p:cNvGraphicFramePr>
            <a:graphicFrameLocks noChangeAspect="1"/>
          </p:cNvGraphicFramePr>
          <p:nvPr/>
        </p:nvGraphicFramePr>
        <p:xfrm>
          <a:off x="4953000" y="5532439"/>
          <a:ext cx="48974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65649" imgH="325810" progId="Visio.Drawing.11">
                  <p:embed/>
                </p:oleObj>
              </mc:Choice>
              <mc:Fallback>
                <p:oleObj name="Visio" r:id="rId4" imgW="3565649" imgH="325810" progId="Visio.Drawing.11">
                  <p:embed/>
                  <p:pic>
                    <p:nvPicPr>
                      <p:cNvPr id="180229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32439"/>
                        <a:ext cx="48974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59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масивами байт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java.io.ByteArrayOutputStream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close, write 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byte[]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toByteArray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2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Объект 6"/>
          <p:cNvGraphicFramePr>
            <a:graphicFrameLocks noChangeAspect="1"/>
          </p:cNvGraphicFramePr>
          <p:nvPr/>
        </p:nvGraphicFramePr>
        <p:xfrm>
          <a:off x="1974851" y="1428750"/>
          <a:ext cx="7712075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45543" imgH="3746138" progId="Visio.Drawing.11">
                  <p:embed/>
                </p:oleObj>
              </mc:Choice>
              <mc:Fallback>
                <p:oleObj name="Visio" r:id="rId2" imgW="5645543" imgH="3746138" progId="Visio.Drawing.11">
                  <p:embed/>
                  <p:pic>
                    <p:nvPicPr>
                      <p:cNvPr id="182274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1428750"/>
                        <a:ext cx="7712075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Стрелка вправо 4"/>
          <p:cNvSpPr>
            <a:spLocks noChangeArrowheads="1"/>
          </p:cNvSpPr>
          <p:nvPr/>
        </p:nvSpPr>
        <p:spPr bwMode="auto">
          <a:xfrm rot="19349751">
            <a:off x="6759576" y="4914901"/>
            <a:ext cx="904875" cy="430213"/>
          </a:xfrm>
          <a:prstGeom prst="rightArrow">
            <a:avLst>
              <a:gd name="adj1" fmla="val 50000"/>
              <a:gd name="adj2" fmla="val 499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2277" name="Объект 5"/>
          <p:cNvGraphicFramePr>
            <a:graphicFrameLocks noChangeAspect="1"/>
          </p:cNvGraphicFramePr>
          <p:nvPr/>
        </p:nvGraphicFramePr>
        <p:xfrm>
          <a:off x="7367589" y="3884613"/>
          <a:ext cx="3118773" cy="72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38414" imgH="476545" progId="Visio.Drawing.11">
                  <p:embed/>
                </p:oleObj>
              </mc:Choice>
              <mc:Fallback>
                <p:oleObj name="Visio" r:id="rId4" imgW="2038414" imgH="476545" progId="Visio.Drawing.11">
                  <p:embed/>
                  <p:pic>
                    <p:nvPicPr>
                      <p:cNvPr id="182277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9" y="3884613"/>
                        <a:ext cx="3118773" cy="729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717FFD-CB36-4A59-BE78-725E55DE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масивами байт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7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716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масивами байт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993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java.io.ByteArrayInputStream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available, close, mark,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read, reset, skip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offset,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length)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3300" name="Объект 3"/>
          <p:cNvGraphicFramePr>
            <a:graphicFrameLocks noChangeAspect="1"/>
          </p:cNvGraphicFramePr>
          <p:nvPr/>
        </p:nvGraphicFramePr>
        <p:xfrm>
          <a:off x="2020888" y="3708401"/>
          <a:ext cx="8153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45543" imgH="1395017" progId="Visio.Drawing.11">
                  <p:embed/>
                </p:oleObj>
              </mc:Choice>
              <mc:Fallback>
                <p:oleObj name="Visio" r:id="rId2" imgW="5645543" imgH="1395017" progId="Visio.Drawing.11">
                  <p:embed/>
                  <p:pic>
                    <p:nvPicPr>
                      <p:cNvPr id="18330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3708401"/>
                        <a:ext cx="8153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1" name="Стрелка вниз 4"/>
          <p:cNvSpPr>
            <a:spLocks noChangeArrowheads="1"/>
          </p:cNvSpPr>
          <p:nvPr/>
        </p:nvSpPr>
        <p:spPr bwMode="auto">
          <a:xfrm rot="16200000">
            <a:off x="5794375" y="4572000"/>
            <a:ext cx="438150" cy="996950"/>
          </a:xfrm>
          <a:prstGeom prst="downArrow">
            <a:avLst>
              <a:gd name="adj1" fmla="val 50000"/>
              <a:gd name="adj2" fmla="val 501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3302" name="Объект 5"/>
          <p:cNvGraphicFramePr>
            <a:graphicFrameLocks noChangeAspect="1"/>
          </p:cNvGraphicFramePr>
          <p:nvPr/>
        </p:nvGraphicFramePr>
        <p:xfrm>
          <a:off x="6821488" y="4627563"/>
          <a:ext cx="6350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8481" imgH="749066" progId="Visio.Drawing.11">
                  <p:embed/>
                </p:oleObj>
              </mc:Choice>
              <mc:Fallback>
                <p:oleObj name="Visio" r:id="rId4" imgW="358481" imgH="749066" progId="Visio.Drawing.11">
                  <p:embed/>
                  <p:pic>
                    <p:nvPicPr>
                      <p:cNvPr id="183302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4627563"/>
                        <a:ext cx="6350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3" name="Прямоугольник 1"/>
          <p:cNvSpPr>
            <a:spLocks noChangeArrowheads="1"/>
          </p:cNvSpPr>
          <p:nvPr/>
        </p:nvSpPr>
        <p:spPr bwMode="auto">
          <a:xfrm>
            <a:off x="5108575" y="3721101"/>
            <a:ext cx="1271588" cy="301625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944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9302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57400" y="2452899"/>
            <a:ext cx="4038600" cy="353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1" dirty="0" err="1"/>
              <a:t>java.io.Reader</a:t>
            </a:r>
            <a:r>
              <a:rPr lang="ru-RU" sz="2000" dirty="0"/>
              <a:t> – </a:t>
            </a:r>
            <a:r>
              <a:rPr lang="uk-UA" sz="2000" dirty="0"/>
              <a:t>абстрактний клас, який керує читанням символьних потоків</a:t>
            </a:r>
          </a:p>
          <a:p>
            <a:pPr>
              <a:defRPr/>
            </a:pPr>
            <a:r>
              <a:rPr lang="uk-UA" sz="2000" dirty="0"/>
              <a:t>Нащадки</a:t>
            </a:r>
            <a:r>
              <a:rPr lang="ru-RU" sz="2000" dirty="0"/>
              <a:t>:</a:t>
            </a:r>
          </a:p>
          <a:p>
            <a:pPr lvl="1">
              <a:defRPr/>
            </a:pPr>
            <a:r>
              <a:rPr lang="en-US" sz="2000" i="1" dirty="0" err="1"/>
              <a:t>BufferedReader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CharArrayReader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FilterReader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InputStreamReader</a:t>
            </a:r>
            <a:endParaRPr lang="en-US" sz="2000" i="1" dirty="0"/>
          </a:p>
          <a:p>
            <a:pPr lvl="2">
              <a:defRPr/>
            </a:pPr>
            <a:r>
              <a:rPr lang="en-US" i="1" dirty="0" err="1"/>
              <a:t>FileReader</a:t>
            </a:r>
            <a:endParaRPr lang="en-US" i="1" dirty="0"/>
          </a:p>
          <a:p>
            <a:pPr lvl="1">
              <a:defRPr/>
            </a:pPr>
            <a:r>
              <a:rPr lang="en-US" sz="2000" i="1" dirty="0" err="1"/>
              <a:t>StringReader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/>
              <a:t>…</a:t>
            </a:r>
            <a:endParaRPr lang="ru-RU" sz="2000" i="1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248400" y="2452899"/>
            <a:ext cx="4038600" cy="353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1" dirty="0" err="1"/>
              <a:t>java.io.Writer</a:t>
            </a:r>
            <a:r>
              <a:rPr lang="ru-RU" sz="2000" dirty="0"/>
              <a:t> – </a:t>
            </a:r>
            <a:r>
              <a:rPr lang="uk-UA" sz="2000" dirty="0"/>
              <a:t>абстрактний клас, який керує записом в символьні потоки</a:t>
            </a:r>
          </a:p>
          <a:p>
            <a:pPr>
              <a:defRPr/>
            </a:pPr>
            <a:r>
              <a:rPr lang="uk-UA" sz="2000" dirty="0"/>
              <a:t>Нащадки</a:t>
            </a:r>
            <a:r>
              <a:rPr lang="ru-RU" sz="2000" dirty="0"/>
              <a:t>:</a:t>
            </a:r>
            <a:endParaRPr lang="en-US" sz="2000" dirty="0"/>
          </a:p>
          <a:p>
            <a:pPr lvl="1">
              <a:defRPr/>
            </a:pPr>
            <a:r>
              <a:rPr lang="en-US" sz="2000" i="1" dirty="0" err="1"/>
              <a:t>BufferedWriter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CharArrayWriter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FilterWriter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OutputStreamWriter</a:t>
            </a:r>
            <a:endParaRPr lang="en-US" sz="2000" i="1" dirty="0"/>
          </a:p>
          <a:p>
            <a:pPr lvl="2">
              <a:defRPr/>
            </a:pPr>
            <a:r>
              <a:rPr lang="en-US" i="1" dirty="0" err="1"/>
              <a:t>FileWriter</a:t>
            </a:r>
            <a:endParaRPr lang="en-US" i="1" dirty="0"/>
          </a:p>
          <a:p>
            <a:pPr lvl="1">
              <a:defRPr/>
            </a:pPr>
            <a:r>
              <a:rPr lang="en-US" sz="2000" i="1" dirty="0" err="1"/>
              <a:t>PrintWriter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StringWriter</a:t>
            </a:r>
            <a:endParaRPr lang="en-US" sz="2000" i="1" dirty="0"/>
          </a:p>
          <a:p>
            <a:pPr lvl="1">
              <a:defRPr/>
            </a:pPr>
            <a:r>
              <a:rPr lang="en-US" sz="2000" dirty="0"/>
              <a:t>…</a:t>
            </a:r>
            <a:endParaRPr lang="ru-RU" sz="2000" dirty="0"/>
          </a:p>
          <a:p>
            <a:pPr>
              <a:defRPr/>
            </a:pPr>
            <a:endParaRPr lang="ru-RU" sz="2000" dirty="0"/>
          </a:p>
          <a:p>
            <a:pPr>
              <a:defRPr/>
            </a:pPr>
            <a:endParaRPr lang="ru-RU" sz="20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944252" y="669303"/>
            <a:ext cx="9085868" cy="170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</a:t>
            </a:r>
            <a:r>
              <a:rPr 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uk-U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для роботи з текстовими даними</a:t>
            </a:r>
          </a:p>
          <a:p>
            <a:pPr lvl="1">
              <a:defRPr/>
            </a:pPr>
            <a:r>
              <a:rPr lang="uk-U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забезпечують конвертацію символів між </a:t>
            </a:r>
            <a:r>
              <a:rPr lang="uk-UA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юнікодом</a:t>
            </a:r>
            <a:r>
              <a:rPr lang="uk-U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локальними кодуваннями</a:t>
            </a:r>
          </a:p>
          <a:p>
            <a:pPr>
              <a:defRPr/>
            </a:pP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4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662D-522A-4FD2-96B7-C7A8C990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0A4B6-1996-445A-9D33-7E29C93D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вхідний символьний потік 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читає з символьного масиву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читає файл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Фільтруючий читач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транслює байти в символи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LineNumberReader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підраховує рядки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канал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PushbackReader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дозволяє повертати символи назад до потоку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описує символьне введення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читає з рядка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0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662D-522A-4FD2-96B7-C7A8C990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0A4B6-1996-445A-9D33-7E29C93D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вихідний символьний потік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пише в символьний масив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пише в файл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Фільтруючий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транслює байти в символи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канал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має методи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пише в рядок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описує символьне виведення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вводу-виведення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06631" y="1600201"/>
            <a:ext cx="4813169" cy="4627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вводу-виведення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здійснюються через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streams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вводу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stream)</a:t>
            </a:r>
          </a:p>
          <a:p>
            <a:pPr lvl="1">
              <a:defRPr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виведення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 stream)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Потоки, зв’язані з деяким джерелом даних: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на диску</a:t>
            </a:r>
          </a:p>
          <a:p>
            <a:pPr lvl="1">
              <a:defRPr/>
            </a:pP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сокет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(при передачі даних через мережу)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пристрій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 в пам’яті</a:t>
            </a: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2752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Різні потоки можуть  підтримувати передачу різних даних: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примітивних типів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989" name="Объект 4"/>
          <p:cNvGraphicFramePr>
            <a:graphicFrameLocks noChangeAspect="1"/>
          </p:cNvGraphicFramePr>
          <p:nvPr/>
        </p:nvGraphicFramePr>
        <p:xfrm>
          <a:off x="5591751" y="3913982"/>
          <a:ext cx="6326829" cy="297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05450" imgH="1838525" progId="Visio.Drawing.11">
                  <p:embed/>
                </p:oleObj>
              </mc:Choice>
              <mc:Fallback>
                <p:oleObj name="Visio" r:id="rId3" imgW="3905450" imgH="1838525" progId="Visio.Drawing.11">
                  <p:embed/>
                  <p:pic>
                    <p:nvPicPr>
                      <p:cNvPr id="16998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751" y="3913982"/>
                        <a:ext cx="6326829" cy="297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73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266" y="999241"/>
            <a:ext cx="10595727" cy="52507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в потік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 із заданого масиву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 з позиції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в потік символ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start,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end)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c)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форсує запис символів з буферу потоку до джерела даних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закриває потік і звільняє зв'язані з ним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306181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942680"/>
            <a:ext cx="10510886" cy="54120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target)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символи в заданий буфер. Повертає кількість прочитаних символів або -1 у випадку досягнення кінця потоку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один символ. Повертає код символу або -1 у випадку досягнення кінця потоку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 n)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пропускає наступні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 в потоці. Повертає кількість пропущених символів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готовність потоку до читання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readAheadLimit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закриває потік і звільняє зв'язані з ним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196684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 як оболонки над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байтовими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99241" y="838986"/>
            <a:ext cx="10492033" cy="569833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символьного вводу-виводу здійснюється через байтові потоки</a:t>
            </a:r>
          </a:p>
          <a:p>
            <a:pPr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java.io.InputStreamReader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читанням символів із заданого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байтового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потоку</a:t>
            </a:r>
          </a:p>
          <a:p>
            <a:pPr lvl="1">
              <a:defRPr/>
            </a:pP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close, read, ready</a:t>
            </a: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getEncoding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назву кодування</a:t>
            </a: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in, String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java.io.OutputStreamWriter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записом символів в заданий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потік</a:t>
            </a:r>
          </a:p>
          <a:p>
            <a:pPr lvl="1">
              <a:defRPr/>
            </a:pP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flush, write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getEncoding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назву кодування</a:t>
            </a: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out, String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</a:p>
          <a:p>
            <a:pPr lvl="2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6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 як оболонки над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байтовими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9443" name="Объект 3"/>
          <p:cNvGraphicFramePr>
            <a:graphicFrameLocks noChangeAspect="1"/>
          </p:cNvGraphicFramePr>
          <p:nvPr/>
        </p:nvGraphicFramePr>
        <p:xfrm>
          <a:off x="2066924" y="1409699"/>
          <a:ext cx="8216865" cy="435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77910" imgH="2903676" progId="Visio.Drawing.11">
                  <p:embed/>
                </p:oleObj>
              </mc:Choice>
              <mc:Fallback>
                <p:oleObj name="Visio" r:id="rId3" imgW="5477910" imgH="2903676" progId="Visio.Drawing.11">
                  <p:embed/>
                  <p:pic>
                    <p:nvPicPr>
                      <p:cNvPr id="18944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4" y="1409699"/>
                        <a:ext cx="8216865" cy="4355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4" name="Стрелка вниз 4"/>
          <p:cNvSpPr>
            <a:spLocks noChangeArrowheads="1"/>
          </p:cNvSpPr>
          <p:nvPr/>
        </p:nvSpPr>
        <p:spPr bwMode="auto">
          <a:xfrm rot="18953426">
            <a:off x="7346725" y="4126084"/>
            <a:ext cx="466725" cy="914400"/>
          </a:xfrm>
          <a:prstGeom prst="downArrow">
            <a:avLst>
              <a:gd name="adj1" fmla="val 50000"/>
              <a:gd name="adj2" fmla="val 499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9445" name="Объект 5"/>
          <p:cNvGraphicFramePr>
            <a:graphicFrameLocks noChangeAspect="1"/>
          </p:cNvGraphicFramePr>
          <p:nvPr/>
        </p:nvGraphicFramePr>
        <p:xfrm>
          <a:off x="6943725" y="5040313"/>
          <a:ext cx="3179926" cy="46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038414" imgH="295568" progId="Visio.Drawing.11">
                  <p:embed/>
                </p:oleObj>
              </mc:Choice>
              <mc:Fallback>
                <p:oleObj name="Visio" r:id="rId5" imgW="2038414" imgH="295568" progId="Visio.Drawing.11">
                  <p:embed/>
                  <p:pic>
                    <p:nvPicPr>
                      <p:cNvPr id="189445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5040313"/>
                        <a:ext cx="3179926" cy="461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17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0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48656" y="1205430"/>
            <a:ext cx="8294688" cy="39417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керує записом символів в файл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append)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керує читанням символів з файлу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190468" name="Объект 1"/>
          <p:cNvGraphicFramePr>
            <a:graphicFrameLocks noChangeAspect="1"/>
          </p:cNvGraphicFramePr>
          <p:nvPr/>
        </p:nvGraphicFramePr>
        <p:xfrm>
          <a:off x="3210719" y="5136596"/>
          <a:ext cx="5816600" cy="1721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77013" imgH="1117795" progId="Visio.Drawing.11">
                  <p:embed/>
                </p:oleObj>
              </mc:Choice>
              <mc:Fallback>
                <p:oleObj name="Visio" r:id="rId3" imgW="3777013" imgH="1117795" progId="Visio.Drawing.11">
                  <p:embed/>
                  <p:pic>
                    <p:nvPicPr>
                      <p:cNvPr id="19046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719" y="5136596"/>
                        <a:ext cx="5816600" cy="1721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3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758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</a:t>
            </a:r>
          </a:p>
        </p:txBody>
      </p:sp>
      <p:graphicFrame>
        <p:nvGraphicFramePr>
          <p:cNvPr id="191491" name="Объект 3"/>
          <p:cNvGraphicFramePr>
            <a:graphicFrameLocks noChangeAspect="1"/>
          </p:cNvGraphicFramePr>
          <p:nvPr/>
        </p:nvGraphicFramePr>
        <p:xfrm>
          <a:off x="2109778" y="1360483"/>
          <a:ext cx="8496255" cy="5100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53108" imgH="3333702" progId="Visio.Drawing.11">
                  <p:embed/>
                </p:oleObj>
              </mc:Choice>
              <mc:Fallback>
                <p:oleObj name="Visio" r:id="rId2" imgW="5553108" imgH="3333702" progId="Visio.Drawing.11">
                  <p:embed/>
                  <p:pic>
                    <p:nvPicPr>
                      <p:cNvPr id="19149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78" y="1360483"/>
                        <a:ext cx="8496255" cy="5100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Объект 4"/>
          <p:cNvGraphicFramePr>
            <a:graphicFrameLocks noChangeAspect="1"/>
          </p:cNvGraphicFramePr>
          <p:nvPr/>
        </p:nvGraphicFramePr>
        <p:xfrm>
          <a:off x="6096000" y="6083466"/>
          <a:ext cx="3200310" cy="46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38414" imgH="295568" progId="Visio.Drawing.11">
                  <p:embed/>
                </p:oleObj>
              </mc:Choice>
              <mc:Fallback>
                <p:oleObj name="Visio" r:id="rId4" imgW="2038414" imgH="295568" progId="Visio.Drawing.11">
                  <p:embed/>
                  <p:pic>
                    <p:nvPicPr>
                      <p:cNvPr id="19149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083466"/>
                        <a:ext cx="3200310" cy="464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3" name="Стрелка вниз 5"/>
          <p:cNvSpPr>
            <a:spLocks noChangeArrowheads="1"/>
          </p:cNvSpPr>
          <p:nvPr/>
        </p:nvSpPr>
        <p:spPr bwMode="auto">
          <a:xfrm rot="18953426">
            <a:off x="6348421" y="5135563"/>
            <a:ext cx="466725" cy="914400"/>
          </a:xfrm>
          <a:prstGeom prst="downArrow">
            <a:avLst>
              <a:gd name="adj1" fmla="val 50000"/>
              <a:gd name="adj2" fmla="val 499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133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Буферизовані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53677" y="1048234"/>
            <a:ext cx="6314203" cy="427016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Буферизовані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 streams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 буфер для проміжного зберігання даних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підвищують продуктивність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ввода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/виводу за рахунок зменшення кількості звернень до джерела даних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виступають як оболонки для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небуферизованих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потоків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42022" y="1048234"/>
            <a:ext cx="4776558" cy="25230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Буферизовані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потоки: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4">
            <a:extLst>
              <a:ext uri="{FF2B5EF4-FFF2-40B4-BE49-F238E27FC236}">
                <a16:creationId xmlns:a16="http://schemas.microsoft.com/office/drawing/2014/main" id="{AC069C4E-8CB6-CCC8-E8ED-39625B941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751" y="3913982"/>
          <a:ext cx="6326829" cy="297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05450" imgH="1838525" progId="Visio.Drawing.11">
                  <p:embed/>
                </p:oleObj>
              </mc:Choice>
              <mc:Fallback>
                <p:oleObj name="Visio" r:id="rId2" imgW="3905450" imgH="1838525" progId="Visio.Drawing.11">
                  <p:embed/>
                  <p:pic>
                    <p:nvPicPr>
                      <p:cNvPr id="2" name="Объект 4">
                        <a:extLst>
                          <a:ext uri="{FF2B5EF4-FFF2-40B4-BE49-F238E27FC236}">
                            <a16:creationId xmlns:a16="http://schemas.microsoft.com/office/drawing/2014/main" id="{AC069C4E-8CB6-CCC8-E8ED-39625B941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751" y="3913982"/>
                        <a:ext cx="6326829" cy="297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43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</p:spPr>
        <p:txBody>
          <a:bodyPr>
            <a:normAutofit/>
          </a:bodyPr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6096000" y="1442301"/>
            <a:ext cx="5908529" cy="321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flush, write, close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out, int 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58219" y="1410437"/>
            <a:ext cx="5661581" cy="321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available, close, mark,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read,reset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skip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in, int 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565" name="Объект 10"/>
          <p:cNvGraphicFramePr>
            <a:graphicFrameLocks noChangeAspect="1"/>
          </p:cNvGraphicFramePr>
          <p:nvPr/>
        </p:nvGraphicFramePr>
        <p:xfrm>
          <a:off x="1705547" y="4654550"/>
          <a:ext cx="4390454" cy="190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26969" imgH="1270847" progId="Visio.Drawing.11">
                  <p:embed/>
                </p:oleObj>
              </mc:Choice>
              <mc:Fallback>
                <p:oleObj name="Visio" r:id="rId2" imgW="2926969" imgH="1270847" progId="Visio.Drawing.11">
                  <p:embed/>
                  <p:pic>
                    <p:nvPicPr>
                      <p:cNvPr id="194565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547" y="4654550"/>
                        <a:ext cx="4390454" cy="190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Объект 11"/>
          <p:cNvGraphicFramePr>
            <a:graphicFrameLocks noChangeAspect="1"/>
          </p:cNvGraphicFramePr>
          <p:nvPr/>
        </p:nvGraphicFramePr>
        <p:xfrm>
          <a:off x="6371654" y="4654549"/>
          <a:ext cx="4390454" cy="190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926969" imgH="1270847" progId="Visio.Drawing.11">
                  <p:embed/>
                </p:oleObj>
              </mc:Choice>
              <mc:Fallback>
                <p:oleObj name="Visio" r:id="rId4" imgW="2926969" imgH="1270847" progId="Visio.Drawing.11">
                  <p:embed/>
                  <p:pic>
                    <p:nvPicPr>
                      <p:cNvPr id="194566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654" y="4654549"/>
                        <a:ext cx="4390454" cy="190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38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0387"/>
          </a:xfrm>
        </p:spPr>
        <p:txBody>
          <a:bodyPr/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0767" y="1112363"/>
            <a:ext cx="5615233" cy="39358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mark, ready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read,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String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(Reader in)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(Reader in,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0" y="1092324"/>
            <a:ext cx="5615233" cy="372174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flush, write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void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out)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out,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5589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0719"/>
              </p:ext>
            </p:extLst>
          </p:nvPr>
        </p:nvGraphicFramePr>
        <p:xfrm>
          <a:off x="2417663" y="5180225"/>
          <a:ext cx="2972454" cy="135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81636" imgH="901848" progId="Visio.Drawing.11">
                  <p:embed/>
                </p:oleObj>
              </mc:Choice>
              <mc:Fallback>
                <p:oleObj name="Visio" r:id="rId2" imgW="1981636" imgH="901848" progId="Visio.Drawing.11">
                  <p:embed/>
                  <p:pic>
                    <p:nvPicPr>
                      <p:cNvPr id="19558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663" y="5180225"/>
                        <a:ext cx="2972454" cy="135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85372"/>
              </p:ext>
            </p:extLst>
          </p:nvPr>
        </p:nvGraphicFramePr>
        <p:xfrm>
          <a:off x="6559449" y="5189749"/>
          <a:ext cx="2972454" cy="135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981636" imgH="901848" progId="Visio.Drawing.11">
                  <p:embed/>
                </p:oleObj>
              </mc:Choice>
              <mc:Fallback>
                <p:oleObj name="Visio" r:id="rId4" imgW="1981636" imgH="901848" progId="Visio.Drawing.11">
                  <p:embed/>
                  <p:pic>
                    <p:nvPicPr>
                      <p:cNvPr id="19559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449" y="5189749"/>
                        <a:ext cx="2972454" cy="135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92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898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використання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буферизованих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потоків</a:t>
            </a:r>
          </a:p>
        </p:txBody>
      </p:sp>
      <p:graphicFrame>
        <p:nvGraphicFramePr>
          <p:cNvPr id="196611" name="Объект 3"/>
          <p:cNvGraphicFramePr>
            <a:graphicFrameLocks noChangeAspect="1"/>
          </p:cNvGraphicFramePr>
          <p:nvPr/>
        </p:nvGraphicFramePr>
        <p:xfrm>
          <a:off x="6752637" y="4386110"/>
          <a:ext cx="5439363" cy="247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85259" imgH="1765636" progId="Visio.Drawing.11">
                  <p:embed/>
                </p:oleObj>
              </mc:Choice>
              <mc:Fallback>
                <p:oleObj name="Visio" r:id="rId2" imgW="3885259" imgH="1765636" progId="Visio.Drawing.11">
                  <p:embed/>
                  <p:pic>
                    <p:nvPicPr>
                      <p:cNvPr id="19661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637" y="4386110"/>
                        <a:ext cx="5439363" cy="2471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Объект 4"/>
          <p:cNvGraphicFramePr>
            <a:graphicFrameLocks noChangeAspect="1"/>
          </p:cNvGraphicFramePr>
          <p:nvPr/>
        </p:nvGraphicFramePr>
        <p:xfrm>
          <a:off x="963493" y="1337994"/>
          <a:ext cx="7529414" cy="40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19609" imgH="2667300" progId="Visio.Drawing.11">
                  <p:embed/>
                </p:oleObj>
              </mc:Choice>
              <mc:Fallback>
                <p:oleObj name="Visio" r:id="rId4" imgW="5019609" imgH="2667300" progId="Visio.Drawing.11">
                  <p:embed/>
                  <p:pic>
                    <p:nvPicPr>
                      <p:cNvPr id="19661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493" y="1337994"/>
                        <a:ext cx="7529414" cy="400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Стрелка вниз 5"/>
          <p:cNvSpPr>
            <a:spLocks noChangeArrowheads="1"/>
          </p:cNvSpPr>
          <p:nvPr/>
        </p:nvSpPr>
        <p:spPr bwMode="auto">
          <a:xfrm>
            <a:off x="4175125" y="4978401"/>
            <a:ext cx="393700" cy="434975"/>
          </a:xfrm>
          <a:prstGeom prst="downArrow">
            <a:avLst>
              <a:gd name="adj1" fmla="val 50000"/>
              <a:gd name="adj2" fmla="val 50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96614" name="Объект 1"/>
          <p:cNvGraphicFramePr>
            <a:graphicFrameLocks noChangeAspect="1"/>
          </p:cNvGraphicFramePr>
          <p:nvPr/>
        </p:nvGraphicFramePr>
        <p:xfrm>
          <a:off x="2872765" y="5520002"/>
          <a:ext cx="3024322" cy="1288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057362" imgH="876555" progId="Visio.Drawing.11">
                  <p:embed/>
                </p:oleObj>
              </mc:Choice>
              <mc:Fallback>
                <p:oleObj name="Visio" r:id="rId6" imgW="2057362" imgH="876555" progId="Visio.Drawing.11">
                  <p:embed/>
                  <p:pic>
                    <p:nvPicPr>
                      <p:cNvPr id="196614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765" y="5520002"/>
                        <a:ext cx="3024322" cy="1288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7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Байтові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5843" y="1831125"/>
            <a:ext cx="5260157" cy="45789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java.io.InputStream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керує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потоком вводу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StringBufferInputStream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FilterInputStream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147079" y="1831125"/>
            <a:ext cx="5611305" cy="468279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java.io.OutputStream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керує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потоком виводу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759644" y="744718"/>
            <a:ext cx="81930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Байтові потоки</a:t>
            </a:r>
            <a:r>
              <a:rPr lang="ru-RU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streams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 для передачі даних у вигляді послідовності байт</a:t>
            </a:r>
          </a:p>
          <a:p>
            <a:pPr>
              <a:defRPr/>
            </a:pPr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8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043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Форматований вивід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8957" y="1087438"/>
            <a:ext cx="4385821" cy="54396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вивід в символьний потік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format,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Object...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(Writer out)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(Writer out,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02517" y="1087438"/>
            <a:ext cx="5583026" cy="565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java.io.PrintStream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вивід в </a:t>
            </a:r>
            <a:r>
              <a:rPr lang="uk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потік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format,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Object...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3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3" name="Объект 4"/>
          <p:cNvGraphicFramePr>
            <a:graphicFrameLocks noChangeAspect="1"/>
          </p:cNvGraphicFramePr>
          <p:nvPr/>
        </p:nvGraphicFramePr>
        <p:xfrm>
          <a:off x="1354918" y="1352262"/>
          <a:ext cx="8848896" cy="392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67200" imgH="2333676" progId="Visio.Drawing.11">
                  <p:embed/>
                </p:oleObj>
              </mc:Choice>
              <mc:Fallback>
                <p:oleObj name="Visio" r:id="rId2" imgW="5267200" imgH="2333676" progId="Visio.Drawing.11">
                  <p:embed/>
                  <p:pic>
                    <p:nvPicPr>
                      <p:cNvPr id="199683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918" y="1352262"/>
                        <a:ext cx="8848896" cy="3920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Стрелка вниз 5"/>
          <p:cNvSpPr>
            <a:spLocks noChangeArrowheads="1"/>
          </p:cNvSpPr>
          <p:nvPr/>
        </p:nvSpPr>
        <p:spPr bwMode="auto">
          <a:xfrm rot="18923213">
            <a:off x="5932489" y="3889375"/>
            <a:ext cx="420687" cy="1060450"/>
          </a:xfrm>
          <a:prstGeom prst="downArrow">
            <a:avLst>
              <a:gd name="adj1" fmla="val 50000"/>
              <a:gd name="adj2" fmla="val 499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BD6FA-507A-6B8A-413A-8DE50BDF1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32" y="4944777"/>
            <a:ext cx="3191320" cy="126700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86392A9-4707-4495-8E7E-C30BEF99AC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Форматований вивід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96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488"/>
          </a:xfrm>
        </p:spPr>
        <p:txBody>
          <a:bodyPr/>
          <a:lstStyle/>
          <a:p>
            <a:pPr algn="ctr"/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Форматоване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введення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81199" y="1106489"/>
            <a:ext cx="8812491" cy="5386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введенням текстових даних на основі регулярних виразів</a:t>
            </a: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useDelimiter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pattern)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(Pattern pattern)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pattern)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hasNextIn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source)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source) throws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source)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00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Объект 5"/>
          <p:cNvGraphicFramePr>
            <a:graphicFrameLocks noChangeAspect="1"/>
          </p:cNvGraphicFramePr>
          <p:nvPr/>
        </p:nvGraphicFramePr>
        <p:xfrm>
          <a:off x="2070101" y="1276351"/>
          <a:ext cx="528002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17356" imgH="3429776" progId="Visio.Drawing.11">
                  <p:embed/>
                </p:oleObj>
              </mc:Choice>
              <mc:Fallback>
                <p:oleObj name="Visio" r:id="rId2" imgW="3717356" imgH="3429776" progId="Visio.Drawing.11">
                  <p:embed/>
                  <p:pic>
                    <p:nvPicPr>
                      <p:cNvPr id="201731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1276351"/>
                        <a:ext cx="528002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Стрелка вправо 6"/>
          <p:cNvSpPr>
            <a:spLocks noChangeArrowheads="1"/>
          </p:cNvSpPr>
          <p:nvPr/>
        </p:nvSpPr>
        <p:spPr bwMode="auto">
          <a:xfrm>
            <a:off x="6334125" y="1728788"/>
            <a:ext cx="1270000" cy="55721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201733" name="Стрелка вправо 7"/>
          <p:cNvSpPr>
            <a:spLocks noChangeArrowheads="1"/>
          </p:cNvSpPr>
          <p:nvPr/>
        </p:nvSpPr>
        <p:spPr bwMode="auto">
          <a:xfrm>
            <a:off x="6096000" y="3255963"/>
            <a:ext cx="1271588" cy="557212"/>
          </a:xfrm>
          <a:prstGeom prst="rightArrow">
            <a:avLst>
              <a:gd name="adj1" fmla="val 50000"/>
              <a:gd name="adj2" fmla="val 500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201734" name="Стрелка вправо 8"/>
          <p:cNvSpPr>
            <a:spLocks noChangeArrowheads="1"/>
          </p:cNvSpPr>
          <p:nvPr/>
        </p:nvSpPr>
        <p:spPr bwMode="auto">
          <a:xfrm>
            <a:off x="6416675" y="5065713"/>
            <a:ext cx="1270000" cy="55721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1735" name="Объект 10"/>
          <p:cNvGraphicFramePr>
            <a:graphicFrameLocks noChangeAspect="1"/>
          </p:cNvGraphicFramePr>
          <p:nvPr/>
        </p:nvGraphicFramePr>
        <p:xfrm>
          <a:off x="7875588" y="1058863"/>
          <a:ext cx="5588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6322" imgH="1206063" progId="Visio.Drawing.11">
                  <p:embed/>
                </p:oleObj>
              </mc:Choice>
              <mc:Fallback>
                <p:oleObj name="Visio" r:id="rId4" imgW="356322" imgH="1206063" progId="Visio.Drawing.11">
                  <p:embed/>
                  <p:pic>
                    <p:nvPicPr>
                      <p:cNvPr id="201735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588" y="1058863"/>
                        <a:ext cx="55880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Объект 11"/>
          <p:cNvGraphicFramePr>
            <a:graphicFrameLocks noChangeAspect="1"/>
          </p:cNvGraphicFramePr>
          <p:nvPr/>
        </p:nvGraphicFramePr>
        <p:xfrm>
          <a:off x="7686675" y="3314700"/>
          <a:ext cx="19891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66023" imgH="291798" progId="Visio.Drawing.11">
                  <p:embed/>
                </p:oleObj>
              </mc:Choice>
              <mc:Fallback>
                <p:oleObj name="Visio" r:id="rId6" imgW="1266023" imgH="291798" progId="Visio.Drawing.11">
                  <p:embed/>
                  <p:pic>
                    <p:nvPicPr>
                      <p:cNvPr id="201736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4700"/>
                        <a:ext cx="19891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7" name="Объект 12"/>
          <p:cNvGraphicFramePr>
            <a:graphicFrameLocks noChangeAspect="1"/>
          </p:cNvGraphicFramePr>
          <p:nvPr/>
        </p:nvGraphicFramePr>
        <p:xfrm>
          <a:off x="7905750" y="4875213"/>
          <a:ext cx="21018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335937" imgH="596553" progId="Visio.Drawing.11">
                  <p:embed/>
                </p:oleObj>
              </mc:Choice>
              <mc:Fallback>
                <p:oleObj name="Visio" r:id="rId8" imgW="1335937" imgH="596553" progId="Visio.Drawing.11">
                  <p:embed/>
                  <p:pic>
                    <p:nvPicPr>
                      <p:cNvPr id="201737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4875213"/>
                        <a:ext cx="21018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AD4C8B0-D184-4C84-9CB8-2B1E66B3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488"/>
          </a:xfrm>
        </p:spPr>
        <p:txBody>
          <a:bodyPr/>
          <a:lstStyle/>
          <a:p>
            <a:pPr algn="ctr"/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Форматоване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введення</a:t>
            </a:r>
          </a:p>
        </p:txBody>
      </p:sp>
    </p:spTree>
    <p:extLst>
      <p:ext uri="{BB962C8B-B14F-4D97-AF65-F5344CB8AC3E}">
        <p14:creationId xmlns:p14="http://schemas.microsoft.com/office/powerpoint/2010/main" val="3024995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50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Консольний ввід-вивід.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81200" y="1216026"/>
            <a:ext cx="8147050" cy="20478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вводу (клас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виводу (клас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2756" name="Объект 4"/>
          <p:cNvGraphicFramePr>
            <a:graphicFrameLocks noChangeAspect="1"/>
          </p:cNvGraphicFramePr>
          <p:nvPr/>
        </p:nvGraphicFramePr>
        <p:xfrm>
          <a:off x="2028822" y="3359146"/>
          <a:ext cx="6129725" cy="141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86521" imgH="990723" progId="Visio.Drawing.11">
                  <p:embed/>
                </p:oleObj>
              </mc:Choice>
              <mc:Fallback>
                <p:oleObj name="Visio" r:id="rId2" imgW="4286521" imgH="990723" progId="Visio.Drawing.11">
                  <p:embed/>
                  <p:pic>
                    <p:nvPicPr>
                      <p:cNvPr id="202756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2" y="3359146"/>
                        <a:ext cx="6129725" cy="1416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AutoShape 10"/>
          <p:cNvSpPr>
            <a:spLocks noChangeArrowheads="1"/>
          </p:cNvSpPr>
          <p:nvPr/>
        </p:nvSpPr>
        <p:spPr bwMode="auto">
          <a:xfrm rot="2125296">
            <a:off x="4427538" y="5978525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4500" indent="-261938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274638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7425" indent="-265113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4125" indent="-265113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13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685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257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829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2760" name="Объект 9"/>
          <p:cNvGraphicFramePr>
            <a:graphicFrameLocks noChangeAspect="1"/>
          </p:cNvGraphicFramePr>
          <p:nvPr/>
        </p:nvGraphicFramePr>
        <p:xfrm>
          <a:off x="7999414" y="2686050"/>
          <a:ext cx="21685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409752" imgH="600016" progId="Visio.Drawing.11">
                  <p:embed/>
                </p:oleObj>
              </mc:Choice>
              <mc:Fallback>
                <p:oleObj name="Visio" r:id="rId4" imgW="1409752" imgH="600016" progId="Visio.Drawing.11">
                  <p:embed/>
                  <p:pic>
                    <p:nvPicPr>
                      <p:cNvPr id="20276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4" y="2686050"/>
                        <a:ext cx="21685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1" name="AutoShape 10"/>
          <p:cNvSpPr>
            <a:spLocks noChangeArrowheads="1"/>
          </p:cNvSpPr>
          <p:nvPr/>
        </p:nvSpPr>
        <p:spPr bwMode="auto">
          <a:xfrm rot="19829718">
            <a:off x="7053263" y="3317875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4500" indent="-261938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274638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7425" indent="-265113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4125" indent="-265113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13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685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257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829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cxnSp>
        <p:nvCxnSpPr>
          <p:cNvPr id="202762" name="Прямая соединительная линия 12"/>
          <p:cNvCxnSpPr>
            <a:cxnSpLocks noChangeShapeType="1"/>
          </p:cNvCxnSpPr>
          <p:nvPr/>
        </p:nvCxnSpPr>
        <p:spPr bwMode="auto">
          <a:xfrm>
            <a:off x="2118785" y="3271200"/>
            <a:ext cx="4905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763" name="Прямая соединительная линия 14"/>
          <p:cNvCxnSpPr>
            <a:cxnSpLocks noChangeShapeType="1"/>
          </p:cNvCxnSpPr>
          <p:nvPr/>
        </p:nvCxnSpPr>
        <p:spPr bwMode="auto">
          <a:xfrm>
            <a:off x="2028825" y="4608513"/>
            <a:ext cx="51181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Объект 9">
            <a:extLst>
              <a:ext uri="{FF2B5EF4-FFF2-40B4-BE49-F238E27FC236}">
                <a16:creationId xmlns:a16="http://schemas.microsoft.com/office/drawing/2014/main" id="{AB38ECF6-97F3-074E-B7C0-28978C72D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201" y="5893140"/>
          <a:ext cx="3763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419484" imgH="600016" progId="Visio.Drawing.11">
                  <p:embed/>
                </p:oleObj>
              </mc:Choice>
              <mc:Fallback>
                <p:oleObj name="Visio" r:id="rId6" imgW="2419484" imgH="600016" progId="Visio.Drawing.11">
                  <p:embed/>
                  <p:pic>
                    <p:nvPicPr>
                      <p:cNvPr id="2" name="Объект 9">
                        <a:extLst>
                          <a:ext uri="{FF2B5EF4-FFF2-40B4-BE49-F238E27FC236}">
                            <a16:creationId xmlns:a16="http://schemas.microsoft.com/office/drawing/2014/main" id="{AB38ECF6-97F3-074E-B7C0-28978C72D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201" y="5893140"/>
                        <a:ext cx="3763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4">
            <a:extLst>
              <a:ext uri="{FF2B5EF4-FFF2-40B4-BE49-F238E27FC236}">
                <a16:creationId xmlns:a16="http://schemas.microsoft.com/office/drawing/2014/main" id="{B776CB9E-A12F-21B1-23F7-1D5CB91BA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4476406"/>
          <a:ext cx="6901299" cy="159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286521" imgH="990723" progId="Visio.Drawing.11">
                  <p:embed/>
                </p:oleObj>
              </mc:Choice>
              <mc:Fallback>
                <p:oleObj name="Visio" r:id="rId8" imgW="4286521" imgH="990723" progId="Visio.Drawing.11">
                  <p:embed/>
                  <p:pic>
                    <p:nvPicPr>
                      <p:cNvPr id="4" name="Объект 4">
                        <a:extLst>
                          <a:ext uri="{FF2B5EF4-FFF2-40B4-BE49-F238E27FC236}">
                            <a16:creationId xmlns:a16="http://schemas.microsoft.com/office/drawing/2014/main" id="{B776CB9E-A12F-21B1-23F7-1D5CB91BA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476406"/>
                        <a:ext cx="6901299" cy="1595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928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841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Консольний ввід-вивід.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81201" y="1600201"/>
            <a:ext cx="8190321" cy="500798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java.io.Console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Reader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Console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format, Object...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String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String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Object...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char[]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Object...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char[]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void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 об'єкту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static Console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22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A2C6C-B7D5-41DD-A8B6-C9D9C51C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159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643B8-F798-4BF3-9EFC-F7B2139B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1596"/>
            <a:ext cx="10972800" cy="60378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 для роботи з консоллю 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визначений клас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зберігається в пакеті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не отримує консольний ввід-вивід сам по собі, а використовує вже існуючі потоки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System.in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в той же час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значно спрощує ряд операцій, які пов'язані з консоллю.</a:t>
            </a: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об'єкту консолі потрібно викликати статичний метод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 класу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на консоль всі дані з буферу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на консоль рядок з використанням форматування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на консоль рядок з використанням форматування (фактично те ж саме, що і попередній метод)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 консолі введений користувачем рядок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readPassword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 консолі введений користувачем рядок, при цьому символи рядку не відображаються на консолі.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50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930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примітивних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1471" y="1659183"/>
            <a:ext cx="4746584" cy="42592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java.io.DataInputStream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Конструктор:</a:t>
            </a:r>
          </a:p>
          <a:p>
            <a:pPr lvl="1">
              <a:defRPr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readFully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 b)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153946" y="1573458"/>
            <a:ext cx="5061903" cy="44338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java.io.DataOutputStream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563172" y="909883"/>
            <a:ext cx="962937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вводу/виводу двійкових даних примітивних типів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 потоки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48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726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примітивних даних</a:t>
            </a:r>
          </a:p>
        </p:txBody>
      </p:sp>
      <p:graphicFrame>
        <p:nvGraphicFramePr>
          <p:cNvPr id="206851" name="Объект 3"/>
          <p:cNvGraphicFramePr>
            <a:graphicFrameLocks noChangeAspect="1"/>
          </p:cNvGraphicFramePr>
          <p:nvPr/>
        </p:nvGraphicFramePr>
        <p:xfrm>
          <a:off x="4595816" y="4708982"/>
          <a:ext cx="6993556" cy="198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38519" imgH="1200454" progId="Visio.Drawing.11">
                  <p:embed/>
                </p:oleObj>
              </mc:Choice>
              <mc:Fallback>
                <p:oleObj name="Visio" r:id="rId2" imgW="4238519" imgH="1200454" progId="Visio.Drawing.11">
                  <p:embed/>
                  <p:pic>
                    <p:nvPicPr>
                      <p:cNvPr id="2068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6" y="4708982"/>
                        <a:ext cx="6993556" cy="1980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Объект 4"/>
          <p:cNvGraphicFramePr>
            <a:graphicFrameLocks noChangeAspect="1"/>
          </p:cNvGraphicFramePr>
          <p:nvPr/>
        </p:nvGraphicFramePr>
        <p:xfrm>
          <a:off x="1206721" y="1227364"/>
          <a:ext cx="8683924" cy="403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19609" imgH="2333676" progId="Visio.Drawing.11">
                  <p:embed/>
                </p:oleObj>
              </mc:Choice>
              <mc:Fallback>
                <p:oleObj name="Visio" r:id="rId4" imgW="5019609" imgH="2333676" progId="Visio.Drawing.11">
                  <p:embed/>
                  <p:pic>
                    <p:nvPicPr>
                      <p:cNvPr id="20685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721" y="1227364"/>
                        <a:ext cx="8683924" cy="4037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319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86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примітивних даних </a:t>
            </a:r>
          </a:p>
        </p:txBody>
      </p:sp>
      <p:graphicFrame>
        <p:nvGraphicFramePr>
          <p:cNvPr id="207875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06730"/>
              </p:ext>
            </p:extLst>
          </p:nvPr>
        </p:nvGraphicFramePr>
        <p:xfrm>
          <a:off x="1375154" y="1123340"/>
          <a:ext cx="6932972" cy="573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48232" imgH="4010252" progId="Visio.Drawing.11">
                  <p:embed/>
                </p:oleObj>
              </mc:Choice>
              <mc:Fallback>
                <p:oleObj name="Visio" r:id="rId2" imgW="4848232" imgH="4010252" progId="Visio.Drawing.11">
                  <p:embed/>
                  <p:pic>
                    <p:nvPicPr>
                      <p:cNvPr id="20787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154" y="1123340"/>
                        <a:ext cx="6932972" cy="5734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Стрелка вправо 4"/>
          <p:cNvSpPr>
            <a:spLocks noChangeArrowheads="1"/>
          </p:cNvSpPr>
          <p:nvPr/>
        </p:nvSpPr>
        <p:spPr bwMode="auto">
          <a:xfrm>
            <a:off x="7289569" y="5701058"/>
            <a:ext cx="950913" cy="484188"/>
          </a:xfrm>
          <a:prstGeom prst="rightArrow">
            <a:avLst>
              <a:gd name="adj1" fmla="val 50000"/>
              <a:gd name="adj2" fmla="val 500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7877" name="Объект 5"/>
          <p:cNvGraphicFramePr>
            <a:graphicFrameLocks noChangeAspect="1"/>
          </p:cNvGraphicFramePr>
          <p:nvPr/>
        </p:nvGraphicFramePr>
        <p:xfrm>
          <a:off x="8858134" y="5540721"/>
          <a:ext cx="11557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37600" imgH="444041" progId="Visio.Drawing.11">
                  <p:embed/>
                </p:oleObj>
              </mc:Choice>
              <mc:Fallback>
                <p:oleObj name="Visio" r:id="rId4" imgW="637600" imgH="444041" progId="Visio.Drawing.11">
                  <p:embed/>
                  <p:pic>
                    <p:nvPicPr>
                      <p:cNvPr id="207877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134" y="5540721"/>
                        <a:ext cx="11557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8AB-4177-402B-ABD8-1CB28E8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99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7A394-6C37-468F-B6EF-CAE4CF3C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6184"/>
            <a:ext cx="10972800" cy="5714999"/>
          </a:xfrm>
        </p:spPr>
        <p:txBody>
          <a:bodyPr/>
          <a:lstStyle/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вхідний потік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використовувати буфер в пам'яті (масив байтів) як джерело даних для вхідного потоку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включає методи для читання стандартних типів даних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читання інформації з файлу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надає інтерфейс для класів-надбудов, які додають до існуючих потоків корисні властивості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 для об'єктів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 рядок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у вхідний потік даних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поняття вхідного каналу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має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PushbackInputStream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підтримує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однобайтове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повернення у вхідний потік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Зливає два або більше потоків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єдиний потік</a:t>
            </a:r>
          </a:p>
        </p:txBody>
      </p:sp>
    </p:spTree>
    <p:extLst>
      <p:ext uri="{BB962C8B-B14F-4D97-AF65-F5344CB8AC3E}">
        <p14:creationId xmlns:p14="http://schemas.microsoft.com/office/powerpoint/2010/main" val="1576586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29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23" name="Объект 2"/>
          <p:cNvSpPr>
            <a:spLocks noGrp="1" noChangeAspect="1"/>
          </p:cNvSpPr>
          <p:nvPr>
            <p:ph idx="1"/>
          </p:nvPr>
        </p:nvSpPr>
        <p:spPr>
          <a:xfrm>
            <a:off x="346435" y="640329"/>
            <a:ext cx="8796779" cy="478951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роботи з файлами і папками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pathname)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parent, String child)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8E261-272D-4AFB-B460-877B72AB9614}"/>
              </a:ext>
            </a:extLst>
          </p:cNvPr>
          <p:cNvSpPr txBox="1"/>
          <p:nvPr/>
        </p:nvSpPr>
        <p:spPr>
          <a:xfrm>
            <a:off x="4851661" y="1066158"/>
            <a:ext cx="6094428" cy="579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getParent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getPath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getAbsolutePath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createNewFile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File[]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renameTo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03456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класом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08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06" y="-2"/>
            <a:ext cx="4873466" cy="31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0884" name="Объект 5"/>
          <p:cNvGraphicFramePr>
            <a:graphicFrameLocks noChangeAspect="1"/>
          </p:cNvGraphicFramePr>
          <p:nvPr/>
        </p:nvGraphicFramePr>
        <p:xfrm>
          <a:off x="1713706" y="1417638"/>
          <a:ext cx="49291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30504" imgH="1233866" progId="Visio.Drawing.11">
                  <p:embed/>
                </p:oleObj>
              </mc:Choice>
              <mc:Fallback>
                <p:oleObj name="Visio" r:id="rId3" imgW="3130504" imgH="1233866" progId="Visio.Drawing.11">
                  <p:embed/>
                  <p:pic>
                    <p:nvPicPr>
                      <p:cNvPr id="250884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706" y="1417638"/>
                        <a:ext cx="49291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5" name="Стрелка вниз 6"/>
          <p:cNvSpPr>
            <a:spLocks noChangeArrowheads="1"/>
          </p:cNvSpPr>
          <p:nvPr/>
        </p:nvSpPr>
        <p:spPr bwMode="auto">
          <a:xfrm rot="3545041">
            <a:off x="6427789" y="2270126"/>
            <a:ext cx="600075" cy="682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250886" name="Стрелка вниз 8"/>
          <p:cNvSpPr>
            <a:spLocks noChangeArrowheads="1"/>
          </p:cNvSpPr>
          <p:nvPr/>
        </p:nvSpPr>
        <p:spPr bwMode="auto">
          <a:xfrm rot="18000000">
            <a:off x="6426201" y="3133726"/>
            <a:ext cx="600075" cy="682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2508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08" y="3490911"/>
            <a:ext cx="4873466" cy="31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888" name="Стрелка вниз 7"/>
          <p:cNvSpPr>
            <a:spLocks noChangeArrowheads="1"/>
          </p:cNvSpPr>
          <p:nvPr/>
        </p:nvSpPr>
        <p:spPr bwMode="auto">
          <a:xfrm>
            <a:off x="3857625" y="3490913"/>
            <a:ext cx="641350" cy="946150"/>
          </a:xfrm>
          <a:prstGeom prst="downArrow">
            <a:avLst>
              <a:gd name="adj1" fmla="val 50000"/>
              <a:gd name="adj2" fmla="val 499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50889" name="Объект 9"/>
          <p:cNvGraphicFramePr>
            <a:graphicFrameLocks noChangeAspect="1"/>
          </p:cNvGraphicFramePr>
          <p:nvPr/>
        </p:nvGraphicFramePr>
        <p:xfrm>
          <a:off x="2363788" y="4630738"/>
          <a:ext cx="3695949" cy="142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37740" imgH="1053821" progId="Visio.Drawing.11">
                  <p:embed/>
                </p:oleObj>
              </mc:Choice>
              <mc:Fallback>
                <p:oleObj name="Visio" r:id="rId6" imgW="2737740" imgH="1053821" progId="Visio.Drawing.11">
                  <p:embed/>
                  <p:pic>
                    <p:nvPicPr>
                      <p:cNvPr id="250889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630738"/>
                        <a:ext cx="3695949" cy="1422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316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класом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907" name="Стрелка вниз 3"/>
          <p:cNvSpPr>
            <a:spLocks noChangeArrowheads="1"/>
          </p:cNvSpPr>
          <p:nvPr/>
        </p:nvSpPr>
        <p:spPr bwMode="auto">
          <a:xfrm rot="3545041">
            <a:off x="6235701" y="1606551"/>
            <a:ext cx="600075" cy="682625"/>
          </a:xfrm>
          <a:prstGeom prst="downArrow">
            <a:avLst>
              <a:gd name="adj1" fmla="val 50000"/>
              <a:gd name="adj2" fmla="val 5005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2519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0" y="434970"/>
            <a:ext cx="4873466" cy="312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1909" name="Объект 5"/>
          <p:cNvGraphicFramePr>
            <a:graphicFrameLocks noChangeAspect="1"/>
          </p:cNvGraphicFramePr>
          <p:nvPr/>
        </p:nvGraphicFramePr>
        <p:xfrm>
          <a:off x="2478088" y="4981576"/>
          <a:ext cx="361156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21047" imgH="688061" progId="Visio.Drawing.11">
                  <p:embed/>
                </p:oleObj>
              </mc:Choice>
              <mc:Fallback>
                <p:oleObj name="Visio" r:id="rId3" imgW="2021047" imgH="688061" progId="Visio.Drawing.11">
                  <p:embed/>
                  <p:pic>
                    <p:nvPicPr>
                      <p:cNvPr id="251909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981576"/>
                        <a:ext cx="361156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0" name="Стрелка вниз 6"/>
          <p:cNvSpPr>
            <a:spLocks noChangeArrowheads="1"/>
          </p:cNvSpPr>
          <p:nvPr/>
        </p:nvSpPr>
        <p:spPr bwMode="auto">
          <a:xfrm>
            <a:off x="3863975" y="3963989"/>
            <a:ext cx="641350" cy="947737"/>
          </a:xfrm>
          <a:prstGeom prst="downArrow">
            <a:avLst>
              <a:gd name="adj1" fmla="val 50000"/>
              <a:gd name="adj2" fmla="val 500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51911" name="Объект 7"/>
          <p:cNvGraphicFramePr>
            <a:graphicFrameLocks noChangeAspect="1"/>
          </p:cNvGraphicFramePr>
          <p:nvPr/>
        </p:nvGraphicFramePr>
        <p:xfrm>
          <a:off x="1912939" y="1423988"/>
          <a:ext cx="487362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878919" imgH="1401495" progId="Visio.Drawing.11">
                  <p:embed/>
                </p:oleObj>
              </mc:Choice>
              <mc:Fallback>
                <p:oleObj name="Visio" r:id="rId5" imgW="2878919" imgH="1401495" progId="Visio.Drawing.11">
                  <p:embed/>
                  <p:pic>
                    <p:nvPicPr>
                      <p:cNvPr id="251911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9" y="1423988"/>
                        <a:ext cx="4873625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66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5715"/>
          </a:xfrm>
        </p:spPr>
        <p:txBody>
          <a:bodyPr/>
          <a:lstStyle/>
          <a:p>
            <a:pPr algn="ctr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3" name="Объект 2"/>
          <p:cNvSpPr>
            <a:spLocks noGrp="1"/>
          </p:cNvSpPr>
          <p:nvPr>
            <p:ph idx="1"/>
          </p:nvPr>
        </p:nvSpPr>
        <p:spPr>
          <a:xfrm>
            <a:off x="1981200" y="1201739"/>
            <a:ext cx="8229600" cy="52673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NIO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non-blocking input/output, Java new input/output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java.nio.*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високопродуктивний програмний інтерфейс для керування файловим вводом-виводом і роботи з файловою системою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використовувати </a:t>
            </a:r>
            <a:r>
              <a:rPr lang="uk-UA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низькорівневі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можливості сучасних операційних систем</a:t>
            </a:r>
          </a:p>
          <a:p>
            <a:pPr lvl="1"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 асинхронне введення-виведення</a:t>
            </a:r>
          </a:p>
          <a:p>
            <a:pPr>
              <a:defRPr/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класи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 розміщення файлу/папки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java.nio.file.Paths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створенням об'єктів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java.nio.file.Files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об'єктами файлової системи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java.nio.Buffer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 даних, який використовується для передачі інформації</a:t>
            </a:r>
          </a:p>
          <a:p>
            <a:pPr lvl="2">
              <a:defRPr/>
            </a:pP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java.nio.ByteBuffer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буфер </a:t>
            </a:r>
          </a:p>
          <a:p>
            <a:pPr lvl="1">
              <a:defRPr/>
            </a:pPr>
            <a:r>
              <a:rPr lang="en-US" alt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java.nio.channels.Channe</a:t>
            </a:r>
            <a:r>
              <a:rPr lang="en-US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для операцій вводу-виводу</a:t>
            </a:r>
          </a:p>
          <a:p>
            <a:pPr lvl="2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java.nio.channels.ByteChannel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для читання і запису байт</a:t>
            </a:r>
          </a:p>
          <a:p>
            <a:pPr lvl="1">
              <a:defRPr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16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5353" y="1515360"/>
            <a:ext cx="5690647" cy="4500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інтерфейс, який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використвується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визначення розміщення файлу/папки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getFileName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getNameCount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index)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188857" y="1515359"/>
            <a:ext cx="4786152" cy="4500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java.nio.file.Paths</a:t>
            </a:r>
            <a:r>
              <a:rPr lang="ru-RU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використовується для створення об'єктів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String... more)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74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8729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об'єктами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003" name="Объект 3"/>
          <p:cNvGraphicFramePr>
            <a:graphicFrameLocks noChangeAspect="1"/>
          </p:cNvGraphicFramePr>
          <p:nvPr/>
        </p:nvGraphicFramePr>
        <p:xfrm>
          <a:off x="2092326" y="1539876"/>
          <a:ext cx="63531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84989" imgH="1403655" progId="Visio.Drawing.11">
                  <p:embed/>
                </p:oleObj>
              </mc:Choice>
              <mc:Fallback>
                <p:oleObj name="Visio" r:id="rId2" imgW="3884989" imgH="1403655" progId="Visio.Drawing.11">
                  <p:embed/>
                  <p:pic>
                    <p:nvPicPr>
                      <p:cNvPr id="25600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1539876"/>
                        <a:ext cx="6353175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Объект 4"/>
          <p:cNvGraphicFramePr>
            <a:graphicFrameLocks noChangeAspect="1"/>
          </p:cNvGraphicFramePr>
          <p:nvPr/>
        </p:nvGraphicFramePr>
        <p:xfrm>
          <a:off x="7249318" y="4356097"/>
          <a:ext cx="3801829" cy="24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197589" imgH="1419581" progId="Visio.Drawing.11">
                  <p:embed/>
                </p:oleObj>
              </mc:Choice>
              <mc:Fallback>
                <p:oleObj name="Visio" r:id="rId4" imgW="2197589" imgH="1419581" progId="Visio.Drawing.11">
                  <p:embed/>
                  <p:pic>
                    <p:nvPicPr>
                      <p:cNvPr id="25600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9318" y="4356097"/>
                        <a:ext cx="3801829" cy="24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5" name="Стрелка вниз 5"/>
          <p:cNvSpPr>
            <a:spLocks noChangeArrowheads="1"/>
          </p:cNvSpPr>
          <p:nvPr/>
        </p:nvSpPr>
        <p:spPr bwMode="auto">
          <a:xfrm rot="18829402">
            <a:off x="6900863" y="3405188"/>
            <a:ext cx="696912" cy="900112"/>
          </a:xfrm>
          <a:prstGeom prst="downArrow">
            <a:avLst>
              <a:gd name="adj1" fmla="val 50000"/>
              <a:gd name="adj2" fmla="val 498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5119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0464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файлами і папками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1985" y="1228726"/>
            <a:ext cx="10221685" cy="5362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java.nio.file.Files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об'єктами файлової системи і відповідає за операції вводу/виводу</a:t>
            </a: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по керуванню файлами і папками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notExists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isReadable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isWritable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createDirectory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FileAttribute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&lt;?&gt;...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createDirectories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FileAttribute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&lt;?&gt;...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FileAttribute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&lt;?&gt;...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void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source, Path target,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source, Path target,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isSameFile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path, Path path2)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88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файлами і папками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8051" name="Объект 3"/>
          <p:cNvGraphicFramePr>
            <a:graphicFrameLocks noChangeAspect="1"/>
          </p:cNvGraphicFramePr>
          <p:nvPr/>
        </p:nvGraphicFramePr>
        <p:xfrm>
          <a:off x="1477052" y="1642379"/>
          <a:ext cx="8974368" cy="236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10277" imgH="1400955" progId="Visio.Drawing.11">
                  <p:embed/>
                </p:oleObj>
              </mc:Choice>
              <mc:Fallback>
                <p:oleObj name="Visio" r:id="rId2" imgW="5310277" imgH="1400955" progId="Visio.Drawing.11">
                  <p:embed/>
                  <p:pic>
                    <p:nvPicPr>
                      <p:cNvPr id="2580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52" y="1642379"/>
                        <a:ext cx="8974368" cy="2367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180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5676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атрибутами файлів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8650" y="1054101"/>
            <a:ext cx="8401050" cy="42275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роботі з атрибутами файлу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long </a:t>
            </a:r>
            <a:r>
              <a:rPr lang="en-US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Object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getAttribute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 attribute,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 attribute, Object value,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isHidden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path)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getLastModifiedTime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setLastModifiedTime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FileTime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time)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UserPrincipal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getOwner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setOwner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UserPrincipal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owner)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&lt;A extends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BasicFileAttributes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A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readAttributes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Class&lt;A&gt; type,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9076" name="Объект 3"/>
          <p:cNvGraphicFramePr>
            <a:graphicFrameLocks noChangeAspect="1"/>
          </p:cNvGraphicFramePr>
          <p:nvPr/>
        </p:nvGraphicFramePr>
        <p:xfrm>
          <a:off x="1822450" y="5392523"/>
          <a:ext cx="9258691" cy="11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45543" imgH="726121" progId="Visio.Drawing.11">
                  <p:embed/>
                </p:oleObj>
              </mc:Choice>
              <mc:Fallback>
                <p:oleObj name="Visio" r:id="rId2" imgW="5645543" imgH="726121" progId="Visio.Drawing.11">
                  <p:embed/>
                  <p:pic>
                    <p:nvPicPr>
                      <p:cNvPr id="259076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392523"/>
                        <a:ext cx="9258691" cy="11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9077" name="Прямая соединительная линия 5"/>
          <p:cNvCxnSpPr>
            <a:cxnSpLocks noChangeShapeType="1"/>
          </p:cNvCxnSpPr>
          <p:nvPr/>
        </p:nvCxnSpPr>
        <p:spPr bwMode="auto">
          <a:xfrm>
            <a:off x="2151064" y="5335588"/>
            <a:ext cx="77930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11066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2393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Обхід дерева файлової системи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104901"/>
            <a:ext cx="8229600" cy="15160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роботи з дочірніми елементами каталогу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&lt;Path&gt;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newDirectoryStream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Path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walkFileTree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start, 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FileVisitor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 super Path&gt; visitor)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0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23" y="2701916"/>
            <a:ext cx="4101941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0101" name="Объект 3"/>
          <p:cNvGraphicFramePr>
            <a:graphicFrameLocks noChangeAspect="1"/>
          </p:cNvGraphicFramePr>
          <p:nvPr/>
        </p:nvGraphicFramePr>
        <p:xfrm>
          <a:off x="1920876" y="2706689"/>
          <a:ext cx="5821363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84989" imgH="1059759" progId="Visio.Drawing.11">
                  <p:embed/>
                </p:oleObj>
              </mc:Choice>
              <mc:Fallback>
                <p:oleObj name="Visio" r:id="rId3" imgW="3884989" imgH="1059759" progId="Visio.Drawing.11">
                  <p:embed/>
                  <p:pic>
                    <p:nvPicPr>
                      <p:cNvPr id="26010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6" y="2706689"/>
                        <a:ext cx="5821363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2" name="Стрелка вниз 4"/>
          <p:cNvSpPr>
            <a:spLocks noChangeArrowheads="1"/>
          </p:cNvSpPr>
          <p:nvPr/>
        </p:nvSpPr>
        <p:spPr bwMode="auto">
          <a:xfrm rot="19279009">
            <a:off x="4343400" y="4192588"/>
            <a:ext cx="628650" cy="685800"/>
          </a:xfrm>
          <a:prstGeom prst="downArrow">
            <a:avLst>
              <a:gd name="adj1" fmla="val 50000"/>
              <a:gd name="adj2" fmla="val 49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60103" name="Объект 5"/>
          <p:cNvGraphicFramePr>
            <a:graphicFrameLocks noChangeAspect="1"/>
          </p:cNvGraphicFramePr>
          <p:nvPr/>
        </p:nvGraphicFramePr>
        <p:xfrm>
          <a:off x="3119436" y="4999037"/>
          <a:ext cx="4314006" cy="142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95560" imgH="1053821" progId="Visio.Drawing.11">
                  <p:embed/>
                </p:oleObj>
              </mc:Choice>
              <mc:Fallback>
                <p:oleObj name="Visio" r:id="rId5" imgW="3195560" imgH="1053821" progId="Visio.Drawing.11">
                  <p:embed/>
                  <p:pic>
                    <p:nvPicPr>
                      <p:cNvPr id="260103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6" y="4999037"/>
                        <a:ext cx="4314006" cy="1422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38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8AB-4177-402B-ABD8-1CB28E8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5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7A394-6C37-468F-B6EF-CAE4CF3C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089"/>
            <a:ext cx="10972800" cy="4261757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вихідний потік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буфер в пам'яті. Всі дані, які посилаються в цей потік, розміщуються у створеному буфері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має методи для запису стандартних типів 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Відправка даних у файл на диску. Реалізація класу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 для об'єктів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поняття вихідного каналу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надає інтерфейс для класів-надбудов, які додають до існуючих потоків корисні властивості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3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2" name="Объект 8"/>
          <p:cNvGraphicFramePr>
            <a:graphicFrameLocks noChangeAspect="1"/>
          </p:cNvGraphicFramePr>
          <p:nvPr/>
        </p:nvGraphicFramePr>
        <p:xfrm>
          <a:off x="1463903" y="862453"/>
          <a:ext cx="8090937" cy="562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93958" imgH="3748298" progId="Visio.Drawing.11">
                  <p:embed/>
                </p:oleObj>
              </mc:Choice>
              <mc:Fallback>
                <p:oleObj name="Visio" r:id="rId2" imgW="5393958" imgH="3748298" progId="Visio.Drawing.11">
                  <p:embed/>
                  <p:pic>
                    <p:nvPicPr>
                      <p:cNvPr id="261122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903" y="862453"/>
                        <a:ext cx="8090937" cy="5622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3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67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Обхід дерева файлової системи</a:t>
            </a:r>
          </a:p>
        </p:txBody>
      </p:sp>
      <p:sp>
        <p:nvSpPr>
          <p:cNvPr id="261124" name="Стрелка вниз 5"/>
          <p:cNvSpPr>
            <a:spLocks noChangeArrowheads="1"/>
          </p:cNvSpPr>
          <p:nvPr/>
        </p:nvSpPr>
        <p:spPr bwMode="auto">
          <a:xfrm rot="16200000">
            <a:off x="5782469" y="5796480"/>
            <a:ext cx="627062" cy="685800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61125" name="Объект 9"/>
          <p:cNvGraphicFramePr>
            <a:graphicFrameLocks noChangeAspect="1"/>
          </p:cNvGraphicFramePr>
          <p:nvPr/>
        </p:nvGraphicFramePr>
        <p:xfrm>
          <a:off x="6854819" y="5271400"/>
          <a:ext cx="5153995" cy="150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17774" imgH="1117795" progId="Visio.Drawing.11">
                  <p:embed/>
                </p:oleObj>
              </mc:Choice>
              <mc:Fallback>
                <p:oleObj name="Visio" r:id="rId4" imgW="3817774" imgH="1117795" progId="Visio.Drawing.11">
                  <p:embed/>
                  <p:pic>
                    <p:nvPicPr>
                      <p:cNvPr id="261125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19" y="5271400"/>
                        <a:ext cx="5153995" cy="1509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471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876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/>
              <a:t>Можливості вводу-виводу</a:t>
            </a:r>
            <a:r>
              <a:rPr lang="ru-RU" altLang="ru-RU" dirty="0"/>
              <a:t> </a:t>
            </a:r>
            <a:r>
              <a:rPr lang="en-US" altLang="ru-RU" dirty="0"/>
              <a:t>NIO</a:t>
            </a:r>
            <a:endParaRPr lang="ru-RU" altLang="ru-RU" dirty="0"/>
          </a:p>
        </p:txBody>
      </p:sp>
      <p:sp>
        <p:nvSpPr>
          <p:cNvPr id="297987" name="Rectangle 3"/>
          <p:cNvSpPr>
            <a:spLocks noGrp="1"/>
          </p:cNvSpPr>
          <p:nvPr>
            <p:ph type="body" idx="1"/>
          </p:nvPr>
        </p:nvSpPr>
        <p:spPr>
          <a:xfrm>
            <a:off x="669302" y="904877"/>
            <a:ext cx="10793691" cy="55197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створенню потоків, каналів і вводу-виводу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newBufferedReader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Charset cs)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newBufferedWriter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Charset cs,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newInputStream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newOutputStream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 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options) throws 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readAllBytes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readAllLines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SeekableByteChannel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newByteChannel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OpenOption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 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07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780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 вводу-виводу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NIO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2085975" y="1347787"/>
          <a:ext cx="8549462" cy="3459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43414" imgH="2162424" progId="Visio.Drawing.11">
                  <p:embed/>
                </p:oleObj>
              </mc:Choice>
              <mc:Fallback>
                <p:oleObj name="Visio" r:id="rId2" imgW="5343414" imgH="2162424" progId="Visio.Drawing.11">
                  <p:embed/>
                  <p:pic>
                    <p:nvPicPr>
                      <p:cNvPr id="299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347787"/>
                        <a:ext cx="8549462" cy="3459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3" name="Стрелка вниз 5"/>
          <p:cNvSpPr>
            <a:spLocks noChangeArrowheads="1"/>
          </p:cNvSpPr>
          <p:nvPr/>
        </p:nvSpPr>
        <p:spPr bwMode="auto">
          <a:xfrm rot="18602931">
            <a:off x="5874755" y="4317908"/>
            <a:ext cx="627063" cy="685800"/>
          </a:xfrm>
          <a:prstGeom prst="downArrow">
            <a:avLst>
              <a:gd name="adj1" fmla="val 50000"/>
              <a:gd name="adj2" fmla="val 500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lIns="90000" tIns="46800" rIns="90000" bIns="468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99014" name="Object 6"/>
          <p:cNvGraphicFramePr>
            <a:graphicFrameLocks noChangeAspect="1"/>
          </p:cNvGraphicFramePr>
          <p:nvPr/>
        </p:nvGraphicFramePr>
        <p:xfrm>
          <a:off x="5037138" y="5118100"/>
          <a:ext cx="7041011" cy="80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00632" imgH="504876" progId="Visio.Drawing.11">
                  <p:embed/>
                </p:oleObj>
              </mc:Choice>
              <mc:Fallback>
                <p:oleObj name="Visio" r:id="rId4" imgW="4400632" imgH="504876" progId="Visio.Drawing.11">
                  <p:embed/>
                  <p:pic>
                    <p:nvPicPr>
                      <p:cNvPr id="299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5118100"/>
                        <a:ext cx="7041011" cy="807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359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876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Канальне введення-виведення</a:t>
            </a:r>
          </a:p>
        </p:txBody>
      </p:sp>
      <p:sp>
        <p:nvSpPr>
          <p:cNvPr id="300035" name="Rectangle 3"/>
          <p:cNvSpPr>
            <a:spLocks noGrp="1"/>
          </p:cNvSpPr>
          <p:nvPr>
            <p:ph type="body" idx="1"/>
          </p:nvPr>
        </p:nvSpPr>
        <p:spPr>
          <a:xfrm>
            <a:off x="1427702" y="1022449"/>
            <a:ext cx="9488537" cy="1992313"/>
          </a:xfrm>
        </p:spPr>
        <p:txBody>
          <a:bodyPr>
            <a:normAutofit/>
          </a:bodyPr>
          <a:lstStyle/>
          <a:p>
            <a:r>
              <a:rPr lang="uk-UA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Канальне введення-виведення</a:t>
            </a:r>
            <a:r>
              <a:rPr lang="ru-RU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I/O)</a:t>
            </a:r>
          </a:p>
          <a:p>
            <a:pPr lvl="1"/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виконання операцій вводу-виводу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канал може використовуватись одночасно для вводу і виводу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Канали підтримують асинхронне введення-виведення</a:t>
            </a:r>
          </a:p>
          <a:p>
            <a:pPr lvl="1"/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 і читання даних з каналу здійснюється через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/>
        </p:nvGraphicFramePr>
        <p:xfrm>
          <a:off x="2025650" y="2849479"/>
          <a:ext cx="7482970" cy="373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76856" imgH="2333676" progId="Visio.Drawing.11">
                  <p:embed/>
                </p:oleObj>
              </mc:Choice>
              <mc:Fallback>
                <p:oleObj name="Visio" r:id="rId2" imgW="4676856" imgH="2333676" progId="Visio.Drawing.11">
                  <p:embed/>
                  <p:pic>
                    <p:nvPicPr>
                      <p:cNvPr id="300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849479"/>
                        <a:ext cx="7482970" cy="3733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7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173059" name="Объект 4"/>
          <p:cNvSpPr>
            <a:spLocks noGrp="1"/>
          </p:cNvSpPr>
          <p:nvPr>
            <p:ph idx="1"/>
          </p:nvPr>
        </p:nvSpPr>
        <p:spPr>
          <a:xfrm>
            <a:off x="1539048" y="1253765"/>
            <a:ext cx="9113903" cy="4752731"/>
          </a:xfrm>
        </p:spPr>
        <p:txBody>
          <a:bodyPr>
            <a:normAutofit/>
          </a:bodyPr>
          <a:lstStyle/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b)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вказаний байт в потік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байти із заданого масиву в потік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b, int off, int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із заданого масиву, починаючи з позиції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off,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потік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форсує запис байт з буферу потоку в джерело даних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закриває потік і звільняє ресурси, зв'язані з потоком</a:t>
            </a:r>
          </a:p>
        </p:txBody>
      </p:sp>
    </p:spTree>
    <p:extLst>
      <p:ext uri="{BB962C8B-B14F-4D97-AF65-F5344CB8AC3E}">
        <p14:creationId xmlns:p14="http://schemas.microsoft.com/office/powerpoint/2010/main" val="12701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898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42680" y="970961"/>
            <a:ext cx="10633435" cy="542983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int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 потоку черговий байт. Повертає байт (0-255) або -1 при досягненні кінця потоку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байти з потоку і записує їх в заданий масив. Повертає кількість прочитаних байт або -1 при досягненні кінця потоку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b, int off,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з потоку і записує їх, починаючи з позиції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заданий 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прочитаних байт або -1 при досягненні кінця потоку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n)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задану кількість байт з потоку і ігнорує їх. Повертає кількість пропущених байт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0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07" name="Объект 2"/>
          <p:cNvSpPr>
            <a:spLocks noGrp="1"/>
          </p:cNvSpPr>
          <p:nvPr>
            <p:ph idx="1"/>
          </p:nvPr>
        </p:nvSpPr>
        <p:spPr>
          <a:xfrm>
            <a:off x="707010" y="857839"/>
            <a:ext cx="10646790" cy="5319124"/>
          </a:xfrm>
        </p:spPr>
        <p:txBody>
          <a:bodyPr>
            <a:normAutofit/>
          </a:bodyPr>
          <a:lstStyle/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байт, доступних для читання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r)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ставить мітку в поточній позиції вхідного потоку, яку можна буде використовувати, поки з потоку не буде прочитано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підтримує даний потік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вказівник потоку на встановлену мітку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закриває потік і звільняє ресурси, зв'язані з потоком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3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484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java.io.FileOutputStream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write, finalize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name)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створює потік для запису даних в заданий файл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append)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створює потік для запису даних в заданий файл. 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дані будуть записуватись в кінець файлу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append)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FileDescriptor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fdObj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8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3433</Words>
  <Application>Microsoft Office PowerPoint</Application>
  <PresentationFormat>Широкоэкранный</PresentationFormat>
  <Paragraphs>462</Paragraphs>
  <Slides>53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Тема Office</vt:lpstr>
      <vt:lpstr>Visio</vt:lpstr>
      <vt:lpstr>Презентация PowerPoint</vt:lpstr>
      <vt:lpstr>Потоки вводу-виведення</vt:lpstr>
      <vt:lpstr>Байтові потоки</vt:lpstr>
      <vt:lpstr>Нащадки InputStream</vt:lpstr>
      <vt:lpstr>Нащадки OutputStream</vt:lpstr>
      <vt:lpstr>Клас OutputStream. Методи</vt:lpstr>
      <vt:lpstr>Клас InputStream. Методи</vt:lpstr>
      <vt:lpstr>Клас InputStream. Методи</vt:lpstr>
      <vt:lpstr>Потоки для роботи з файлами.  FileOutputStream</vt:lpstr>
      <vt:lpstr>Потоки для роботи з файлами. FileOutputStream</vt:lpstr>
      <vt:lpstr>Потоки для роботи з файлами. FileOutputStream</vt:lpstr>
      <vt:lpstr>Потоки для роботи з файлами.  FileInputStream</vt:lpstr>
      <vt:lpstr>Потоки для роботи з файлами. FileInputStream</vt:lpstr>
      <vt:lpstr>Потоки для роботи з масивами байт. ByteArrayOutputStream</vt:lpstr>
      <vt:lpstr>Потоки для роботи з масивами байт. ByteArrayOutputStream</vt:lpstr>
      <vt:lpstr>Потоки для роботи з масивами байт. ByteArrayInputStream</vt:lpstr>
      <vt:lpstr>Символьні потоки</vt:lpstr>
      <vt:lpstr>Reader</vt:lpstr>
      <vt:lpstr>Writer</vt:lpstr>
      <vt:lpstr>Клас Writer. Методи</vt:lpstr>
      <vt:lpstr>Клас Reader. Методи</vt:lpstr>
      <vt:lpstr>Символьні потоки як оболонки над байтовими</vt:lpstr>
      <vt:lpstr>Символьні потоки як оболонки над байтовими</vt:lpstr>
      <vt:lpstr>Потоки для роботи з файлами</vt:lpstr>
      <vt:lpstr>Потоки для роботи з файлами</vt:lpstr>
      <vt:lpstr>Буферизовані потоки</vt:lpstr>
      <vt:lpstr>BufferedInputStream і BufferedOutputStream</vt:lpstr>
      <vt:lpstr>BufferedReader і BufferedWriter</vt:lpstr>
      <vt:lpstr>Приклад використання буферизованих потоків</vt:lpstr>
      <vt:lpstr>Форматований вивід</vt:lpstr>
      <vt:lpstr>Презентация PowerPoint</vt:lpstr>
      <vt:lpstr>Форматоване введення</vt:lpstr>
      <vt:lpstr>Форматоване введення</vt:lpstr>
      <vt:lpstr>Консольний ввід-вивід. Клас System</vt:lpstr>
      <vt:lpstr>Консольний ввід-вивід. Клас Console</vt:lpstr>
      <vt:lpstr>Console</vt:lpstr>
      <vt:lpstr>Потоки примітивних даних</vt:lpstr>
      <vt:lpstr>Потоки примітивних даних</vt:lpstr>
      <vt:lpstr>Потоки примітивних даних </vt:lpstr>
      <vt:lpstr>Клас java.io.File</vt:lpstr>
      <vt:lpstr>Робота з класом File</vt:lpstr>
      <vt:lpstr>Робота з класом File</vt:lpstr>
      <vt:lpstr>NIO</vt:lpstr>
      <vt:lpstr>Класи java.nio.file.Path і java.nio.file.Paths</vt:lpstr>
      <vt:lpstr>Робота з об'єктами Path</vt:lpstr>
      <vt:lpstr>Клас Files. Керування файлами і папками</vt:lpstr>
      <vt:lpstr>Клас Files. Керування файлами і папками </vt:lpstr>
      <vt:lpstr>Робота з атрибутами файлів</vt:lpstr>
      <vt:lpstr>Обхід дерева файлової системи</vt:lpstr>
      <vt:lpstr>Обхід дерева файлової системи</vt:lpstr>
      <vt:lpstr>Можливості вводу-виводу NIO</vt:lpstr>
      <vt:lpstr>Можливості вводу-виводу NIO</vt:lpstr>
      <vt:lpstr>Канальне введення-виведення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7.1. Input/Output streams</dc:title>
  <dc:creator>Шейко Ростислав Олександрович</dc:creator>
  <cp:lastModifiedBy>я я</cp:lastModifiedBy>
  <cp:revision>19</cp:revision>
  <dcterms:created xsi:type="dcterms:W3CDTF">2023-12-18T19:40:43Z</dcterms:created>
  <dcterms:modified xsi:type="dcterms:W3CDTF">2024-04-17T14:33:29Z</dcterms:modified>
</cp:coreProperties>
</file>