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6" r:id="rId3"/>
    <p:sldId id="300" r:id="rId4"/>
    <p:sldId id="278" r:id="rId5"/>
    <p:sldId id="337" r:id="rId6"/>
    <p:sldId id="317" r:id="rId7"/>
    <p:sldId id="318" r:id="rId8"/>
    <p:sldId id="335" r:id="rId9"/>
    <p:sldId id="334" r:id="rId10"/>
    <p:sldId id="33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0" r:id="rId21"/>
    <p:sldId id="328" r:id="rId22"/>
    <p:sldId id="332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7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7397" y="3568704"/>
            <a:ext cx="10897215" cy="96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сортування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F948-ADFD-4FDB-86A9-E5B7A6A0E124}"/>
              </a:ext>
            </a:extLst>
          </p:cNvPr>
          <p:cNvSpPr txBox="1"/>
          <p:nvPr/>
        </p:nvSpPr>
        <p:spPr>
          <a:xfrm>
            <a:off x="386498" y="918695"/>
            <a:ext cx="824609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i - 1;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Переміщуємо елементи, які більші за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вправо на одну позицію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&gt;= 0 &amp;&amp;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j = j - 1;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6};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87A84-F896-429B-9328-D8CEF6B3E449}"/>
              </a:ext>
            </a:extLst>
          </p:cNvPr>
          <p:cNvSpPr txBox="1"/>
          <p:nvPr/>
        </p:nvSpPr>
        <p:spPr>
          <a:xfrm>
            <a:off x="235670" y="906411"/>
            <a:ext cx="125847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 - 1;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 = i + 1; j &lt; n; j++)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Обмін значень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{64, 25, 12, 22, 11};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Допоміжний метод для виводу масиву на екран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79D9-6B85-4410-8B4F-1D7B284B26E7}"/>
              </a:ext>
            </a:extLst>
          </p:cNvPr>
          <p:cNvSpPr txBox="1"/>
          <p:nvPr/>
        </p:nvSpPr>
        <p:spPr>
          <a:xfrm>
            <a:off x="266308" y="692533"/>
            <a:ext cx="609442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Копіюємо елементи в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Злиття двох відсортованих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Порівнюємо елементи з лівого та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і злиттям їх у результат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лівого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("Початковий масив:");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A41AA1-DAA1-41DA-9FF8-8D02C32F2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78" y="838986"/>
            <a:ext cx="12000322" cy="5910606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EA6A182-5C80-40AD-A759-D90C881CFA7D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5FEF519C-A6AE-4487-B649-D4CC6855F47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28561" cy="6315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зростання 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72875A3-1076-4667-9428-289975044321}"/>
              </a:ext>
            </a:extLst>
          </p:cNvPr>
          <p:cNvSpPr/>
          <p:nvPr/>
        </p:nvSpPr>
        <p:spPr>
          <a:xfrm>
            <a:off x="11332723" y="-21767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69ABF98-D0BC-48B6-A4E3-B6C6F9029AF9}"/>
              </a:ext>
            </a:extLst>
          </p:cNvPr>
          <p:cNvSpPr/>
          <p:nvPr/>
        </p:nvSpPr>
        <p:spPr>
          <a:xfrm>
            <a:off x="8643025" y="341321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B5AAAF9-91F1-4745-9A05-9A592A8D7A1F}"/>
              </a:ext>
            </a:extLst>
          </p:cNvPr>
          <p:cNvSpPr/>
          <p:nvPr/>
        </p:nvSpPr>
        <p:spPr>
          <a:xfrm>
            <a:off x="6868537" y="-591758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00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A095C-8732-49F2-A20D-F663E40876AD}"/>
              </a:ext>
            </a:extLst>
          </p:cNvPr>
          <p:cNvSpPr txBox="1"/>
          <p:nvPr/>
        </p:nvSpPr>
        <p:spPr>
          <a:xfrm>
            <a:off x="134332" y="1132654"/>
            <a:ext cx="463563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за допомогою пірамідального сортування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Побудова купи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/ 2 - 1; i &gt;= 0; i--)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i);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Поступове видалення максимального елементу з купи і вставлення його у відсортовану частину масиву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- 1; i &gt; 0; i--)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Переміщаємо поточний корінь у кінець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Викликамо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 зменшеній купі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i, 0);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Функція для виконання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піддерева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з коренем індексу i, що має розмір n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i;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Ініціалізуємо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найбільший елемент як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+ 1; // Лівий дочірній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+ 2; // Правий дочірній вузол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лівий дочірній вузол більший за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правий дочірній вузол більший за найбільший досі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найбільший елемент не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!=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піддерево</a:t>
            </a:r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виведення масиву на екран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Приклад використання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("Даний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577260EB-61E3-4BA6-BB8C-5D58B720C0F3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1CC3A9ED-FC70-42ED-BBFA-560E29B315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28561" cy="6315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зростання 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CF8DFB08-55B5-47CD-ABB5-432E1FAB4611}"/>
              </a:ext>
            </a:extLst>
          </p:cNvPr>
          <p:cNvGrpSpPr/>
          <p:nvPr/>
        </p:nvGrpSpPr>
        <p:grpSpPr>
          <a:xfrm>
            <a:off x="1478571" y="1007698"/>
            <a:ext cx="9328483" cy="5572181"/>
            <a:chOff x="3017639" y="356394"/>
            <a:chExt cx="6156722" cy="7691537"/>
          </a:xfrm>
        </p:grpSpPr>
        <p:sp>
          <p:nvSpPr>
            <p:cNvPr id="90" name="Shape 1">
              <a:extLst>
                <a:ext uri="{FF2B5EF4-FFF2-40B4-BE49-F238E27FC236}">
                  <a16:creationId xmlns:a16="http://schemas.microsoft.com/office/drawing/2014/main" id="{98BE86A5-4FA5-4129-BAB6-1A5622AB843F}"/>
                </a:ext>
              </a:extLst>
            </p:cNvPr>
            <p:cNvSpPr/>
            <p:nvPr/>
          </p:nvSpPr>
          <p:spPr>
            <a:xfrm>
              <a:off x="3017639" y="356394"/>
              <a:ext cx="6156722" cy="7691537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91" name="Shape 2">
              <a:extLst>
                <a:ext uri="{FF2B5EF4-FFF2-40B4-BE49-F238E27FC236}">
                  <a16:creationId xmlns:a16="http://schemas.microsoft.com/office/drawing/2014/main" id="{4112B19A-ADC0-4B3F-8602-56CF86956BA3}"/>
                </a:ext>
              </a:extLst>
            </p:cNvPr>
            <p:cNvSpPr/>
            <p:nvPr/>
          </p:nvSpPr>
          <p:spPr>
            <a:xfrm>
              <a:off x="3023989" y="362745"/>
              <a:ext cx="6144022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92" name="Text 3">
              <a:extLst>
                <a:ext uri="{FF2B5EF4-FFF2-40B4-BE49-F238E27FC236}">
                  <a16:creationId xmlns:a16="http://schemas.microsoft.com/office/drawing/2014/main" id="{45611250-D8E9-43B9-9FBA-B9CACCFC6DD2}"/>
                </a:ext>
              </a:extLst>
            </p:cNvPr>
            <p:cNvSpPr/>
            <p:nvPr/>
          </p:nvSpPr>
          <p:spPr>
            <a:xfrm>
              <a:off x="3153669" y="446782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Складність</a:t>
              </a:r>
              <a:endParaRPr lang="en-US" sz="1021" dirty="0"/>
            </a:p>
          </p:txBody>
        </p:sp>
        <p:sp>
          <p:nvSpPr>
            <p:cNvPr id="93" name="Text 4">
              <a:extLst>
                <a:ext uri="{FF2B5EF4-FFF2-40B4-BE49-F238E27FC236}">
                  <a16:creationId xmlns:a16="http://schemas.microsoft.com/office/drawing/2014/main" id="{2DA2380F-BC7A-4F20-A1FB-D0B721317B42}"/>
                </a:ext>
              </a:extLst>
            </p:cNvPr>
            <p:cNvSpPr/>
            <p:nvPr/>
          </p:nvSpPr>
          <p:spPr>
            <a:xfrm>
              <a:off x="4203700" y="446782"/>
              <a:ext cx="22830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Коментар</a:t>
              </a:r>
              <a:endParaRPr lang="en-US" sz="1021" dirty="0"/>
            </a:p>
          </p:txBody>
        </p:sp>
        <p:sp>
          <p:nvSpPr>
            <p:cNvPr id="94" name="Text 5">
              <a:extLst>
                <a:ext uri="{FF2B5EF4-FFF2-40B4-BE49-F238E27FC236}">
                  <a16:creationId xmlns:a16="http://schemas.microsoft.com/office/drawing/2014/main" id="{569C1672-4B71-4ED8-AFC6-2714128B1F8C}"/>
                </a:ext>
              </a:extLst>
            </p:cNvPr>
            <p:cNvSpPr/>
            <p:nvPr/>
          </p:nvSpPr>
          <p:spPr>
            <a:xfrm>
              <a:off x="6752233" y="446782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Приклади</a:t>
              </a:r>
              <a:endParaRPr lang="en-US" sz="1021" dirty="0"/>
            </a:p>
          </p:txBody>
        </p:sp>
        <p:sp>
          <p:nvSpPr>
            <p:cNvPr id="95" name="Shape 6">
              <a:extLst>
                <a:ext uri="{FF2B5EF4-FFF2-40B4-BE49-F238E27FC236}">
                  <a16:creationId xmlns:a16="http://schemas.microsoft.com/office/drawing/2014/main" id="{0E41F058-CC70-4D57-B94A-25C20D044A6E}"/>
                </a:ext>
              </a:extLst>
            </p:cNvPr>
            <p:cNvSpPr/>
            <p:nvPr/>
          </p:nvSpPr>
          <p:spPr>
            <a:xfrm>
              <a:off x="3023989" y="738089"/>
              <a:ext cx="6144022" cy="58261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96" name="Text 7">
              <a:extLst>
                <a:ext uri="{FF2B5EF4-FFF2-40B4-BE49-F238E27FC236}">
                  <a16:creationId xmlns:a16="http://schemas.microsoft.com/office/drawing/2014/main" id="{CF0EA74B-1B74-4082-A657-DF18E936B14D}"/>
                </a:ext>
              </a:extLst>
            </p:cNvPr>
            <p:cNvSpPr/>
            <p:nvPr/>
          </p:nvSpPr>
          <p:spPr>
            <a:xfrm>
              <a:off x="3153669" y="82212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(1)</a:t>
              </a:r>
              <a:endParaRPr lang="en-US" sz="1021" dirty="0"/>
            </a:p>
          </p:txBody>
        </p:sp>
        <p:sp>
          <p:nvSpPr>
            <p:cNvPr id="97" name="Text 8">
              <a:extLst>
                <a:ext uri="{FF2B5EF4-FFF2-40B4-BE49-F238E27FC236}">
                  <a16:creationId xmlns:a16="http://schemas.microsoft.com/office/drawing/2014/main" id="{82E4ACF5-CF13-483C-B4D0-6D59EF4E53E2}"/>
                </a:ext>
              </a:extLst>
            </p:cNvPr>
            <p:cNvSpPr/>
            <p:nvPr/>
          </p:nvSpPr>
          <p:spPr>
            <a:xfrm>
              <a:off x="4203700" y="822127"/>
              <a:ext cx="2283023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Сталий час роботи не залежно від розміру задачі</a:t>
              </a:r>
              <a:endParaRPr lang="en-US" sz="1021" dirty="0"/>
            </a:p>
          </p:txBody>
        </p:sp>
        <p:sp>
          <p:nvSpPr>
            <p:cNvPr id="98" name="Text 9">
              <a:extLst>
                <a:ext uri="{FF2B5EF4-FFF2-40B4-BE49-F238E27FC236}">
                  <a16:creationId xmlns:a16="http://schemas.microsoft.com/office/drawing/2014/main" id="{A2190C69-7712-400B-8910-2B2E46B877A7}"/>
                </a:ext>
              </a:extLst>
            </p:cNvPr>
            <p:cNvSpPr/>
            <p:nvPr/>
          </p:nvSpPr>
          <p:spPr>
            <a:xfrm>
              <a:off x="6752233" y="822127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Пошук у хеш-таблиці</a:t>
              </a:r>
              <a:endParaRPr lang="en-US" sz="1021" dirty="0"/>
            </a:p>
          </p:txBody>
        </p:sp>
        <p:sp>
          <p:nvSpPr>
            <p:cNvPr id="99" name="Shape 10">
              <a:extLst>
                <a:ext uri="{FF2B5EF4-FFF2-40B4-BE49-F238E27FC236}">
                  <a16:creationId xmlns:a16="http://schemas.microsoft.com/office/drawing/2014/main" id="{6196ED42-25F2-4C6F-9CE7-7FF3B704302E}"/>
                </a:ext>
              </a:extLst>
            </p:cNvPr>
            <p:cNvSpPr/>
            <p:nvPr/>
          </p:nvSpPr>
          <p:spPr>
            <a:xfrm>
              <a:off x="3023989" y="1320701"/>
              <a:ext cx="6144022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00" name="Text 11">
              <a:extLst>
                <a:ext uri="{FF2B5EF4-FFF2-40B4-BE49-F238E27FC236}">
                  <a16:creationId xmlns:a16="http://schemas.microsoft.com/office/drawing/2014/main" id="{5DDCD9A9-B09A-4F73-BD68-5BD266365D66}"/>
                </a:ext>
              </a:extLst>
            </p:cNvPr>
            <p:cNvSpPr/>
            <p:nvPr/>
          </p:nvSpPr>
          <p:spPr>
            <a:xfrm>
              <a:off x="3153669" y="1404739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O(loglog n)</a:t>
              </a:r>
              <a:endParaRPr lang="en-US" sz="1021" dirty="0"/>
            </a:p>
          </p:txBody>
        </p:sp>
        <p:sp>
          <p:nvSpPr>
            <p:cNvPr id="101" name="Text 12">
              <a:extLst>
                <a:ext uri="{FF2B5EF4-FFF2-40B4-BE49-F238E27FC236}">
                  <a16:creationId xmlns:a16="http://schemas.microsoft.com/office/drawing/2014/main" id="{0A03EE02-AEF2-4CEC-9F95-D701DB5D1A41}"/>
                </a:ext>
              </a:extLst>
            </p:cNvPr>
            <p:cNvSpPr/>
            <p:nvPr/>
          </p:nvSpPr>
          <p:spPr>
            <a:xfrm>
              <a:off x="4203700" y="1404740"/>
              <a:ext cx="2283023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Дуже повільне зростання необхідного чаcy</a:t>
              </a:r>
              <a:endParaRPr lang="en-US" sz="1021" dirty="0"/>
            </a:p>
          </p:txBody>
        </p:sp>
        <p:sp>
          <p:nvSpPr>
            <p:cNvPr id="102" name="Text 13">
              <a:extLst>
                <a:ext uri="{FF2B5EF4-FFF2-40B4-BE49-F238E27FC236}">
                  <a16:creationId xmlns:a16="http://schemas.microsoft.com/office/drawing/2014/main" id="{07781C60-8136-4988-B97D-409A980B1EA1}"/>
                </a:ext>
              </a:extLst>
            </p:cNvPr>
            <p:cNvSpPr/>
            <p:nvPr/>
          </p:nvSpPr>
          <p:spPr>
            <a:xfrm>
              <a:off x="6752233" y="1404740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Очікуваний час роботи інтерполюючого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пошуку п елементів</a:t>
              </a:r>
              <a:endParaRPr lang="en-US" sz="1021" dirty="0"/>
            </a:p>
          </p:txBody>
        </p:sp>
        <p:sp>
          <p:nvSpPr>
            <p:cNvPr id="103" name="Shape 14">
              <a:extLst>
                <a:ext uri="{FF2B5EF4-FFF2-40B4-BE49-F238E27FC236}">
                  <a16:creationId xmlns:a16="http://schemas.microsoft.com/office/drawing/2014/main" id="{F4E475BB-3ED5-4299-858D-7A3032C739C2}"/>
                </a:ext>
              </a:extLst>
            </p:cNvPr>
            <p:cNvSpPr/>
            <p:nvPr/>
          </p:nvSpPr>
          <p:spPr>
            <a:xfrm>
              <a:off x="3023989" y="2110582"/>
              <a:ext cx="6144022" cy="107483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04" name="Text 15">
              <a:extLst>
                <a:ext uri="{FF2B5EF4-FFF2-40B4-BE49-F238E27FC236}">
                  <a16:creationId xmlns:a16="http://schemas.microsoft.com/office/drawing/2014/main" id="{B78979B3-6201-4DE9-9A52-1A2EFBA4D0D4}"/>
                </a:ext>
              </a:extLst>
            </p:cNvPr>
            <p:cNvSpPr/>
            <p:nvPr/>
          </p:nvSpPr>
          <p:spPr>
            <a:xfrm>
              <a:off x="3153669" y="2194619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(log n)</a:t>
              </a:r>
              <a:endParaRPr lang="en-US" sz="1021" dirty="0"/>
            </a:p>
          </p:txBody>
        </p:sp>
        <p:sp>
          <p:nvSpPr>
            <p:cNvPr id="105" name="Text 16">
              <a:extLst>
                <a:ext uri="{FF2B5EF4-FFF2-40B4-BE49-F238E27FC236}">
                  <a16:creationId xmlns:a16="http://schemas.microsoft.com/office/drawing/2014/main" id="{F185FA01-2906-4843-ADBD-977DC00C0F93}"/>
                </a:ext>
              </a:extLst>
            </p:cNvPr>
            <p:cNvSpPr/>
            <p:nvPr/>
          </p:nvSpPr>
          <p:spPr>
            <a:xfrm>
              <a:off x="4203700" y="2194619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Логарифмічне зростання — подвоєння розміру задачі збільшує час роботи на палу величину</a:t>
              </a:r>
              <a:endParaRPr lang="en-US" sz="1021" dirty="0"/>
            </a:p>
          </p:txBody>
        </p:sp>
        <p:sp>
          <p:nvSpPr>
            <p:cNvPr id="106" name="Text 17">
              <a:extLst>
                <a:ext uri="{FF2B5EF4-FFF2-40B4-BE49-F238E27FC236}">
                  <a16:creationId xmlns:a16="http://schemas.microsoft.com/office/drawing/2014/main" id="{0B9461B9-195F-40E0-B301-E84871D34C43}"/>
                </a:ext>
              </a:extLst>
            </p:cNvPr>
            <p:cNvSpPr/>
            <p:nvPr/>
          </p:nvSpPr>
          <p:spPr>
            <a:xfrm>
              <a:off x="6752233" y="2194619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Швидке обчислення 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х n;</a:t>
              </a:r>
              <a:endParaRPr lang="en-US" sz="1021" dirty="0"/>
            </a:p>
          </p:txBody>
        </p:sp>
        <p:sp>
          <p:nvSpPr>
            <p:cNvPr id="107" name="Text 18">
              <a:extLst>
                <a:ext uri="{FF2B5EF4-FFF2-40B4-BE49-F238E27FC236}">
                  <a16:creationId xmlns:a16="http://schemas.microsoft.com/office/drawing/2014/main" id="{DD4B2A85-8DAE-4078-9A2B-C78D2A7FDBA6}"/>
                </a:ext>
              </a:extLst>
            </p:cNvPr>
            <p:cNvSpPr/>
            <p:nvPr/>
          </p:nvSpPr>
          <p:spPr>
            <a:xfrm>
              <a:off x="6752233" y="2479576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двійковий пошук у відсортованому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масиві з n елементів</a:t>
              </a:r>
              <a:endParaRPr lang="en-US" sz="1021" dirty="0"/>
            </a:p>
          </p:txBody>
        </p:sp>
        <p:sp>
          <p:nvSpPr>
            <p:cNvPr id="108" name="Shape 19">
              <a:extLst>
                <a:ext uri="{FF2B5EF4-FFF2-40B4-BE49-F238E27FC236}">
                  <a16:creationId xmlns:a16="http://schemas.microsoft.com/office/drawing/2014/main" id="{B3B23800-89E6-4D68-BF31-58E489AA8C0A}"/>
                </a:ext>
              </a:extLst>
            </p:cNvPr>
            <p:cNvSpPr/>
            <p:nvPr/>
          </p:nvSpPr>
          <p:spPr>
            <a:xfrm>
              <a:off x="3023989" y="3185419"/>
              <a:ext cx="6144022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09" name="Text 20">
              <a:extLst>
                <a:ext uri="{FF2B5EF4-FFF2-40B4-BE49-F238E27FC236}">
                  <a16:creationId xmlns:a16="http://schemas.microsoft.com/office/drawing/2014/main" id="{148BFA51-5D00-42AF-AAAA-850F33528F9F}"/>
                </a:ext>
              </a:extLst>
            </p:cNvPr>
            <p:cNvSpPr/>
            <p:nvPr/>
          </p:nvSpPr>
          <p:spPr>
            <a:xfrm>
              <a:off x="3153669" y="326945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(n)</a:t>
              </a:r>
              <a:endParaRPr lang="en-US" sz="1021" dirty="0"/>
            </a:p>
          </p:txBody>
        </p:sp>
        <p:sp>
          <p:nvSpPr>
            <p:cNvPr id="110" name="Text 21">
              <a:extLst>
                <a:ext uri="{FF2B5EF4-FFF2-40B4-BE49-F238E27FC236}">
                  <a16:creationId xmlns:a16="http://schemas.microsoft.com/office/drawing/2014/main" id="{BBFDFD33-0A8F-49A3-AD48-632F1C6190F6}"/>
                </a:ext>
              </a:extLst>
            </p:cNvPr>
            <p:cNvSpPr/>
            <p:nvPr/>
          </p:nvSpPr>
          <p:spPr>
            <a:xfrm>
              <a:off x="4203700" y="3269457"/>
              <a:ext cx="2283023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Лінійне зростання — подвоєння розміру задачі подвоїть і необхідний час</a:t>
              </a:r>
              <a:endParaRPr lang="en-US" sz="1021" dirty="0"/>
            </a:p>
          </p:txBody>
        </p:sp>
        <p:sp>
          <p:nvSpPr>
            <p:cNvPr id="111" name="Text 22">
              <a:extLst>
                <a:ext uri="{FF2B5EF4-FFF2-40B4-BE49-F238E27FC236}">
                  <a16:creationId xmlns:a16="http://schemas.microsoft.com/office/drawing/2014/main" id="{69A79E10-9528-45A2-A7CF-D760A54C865E}"/>
                </a:ext>
              </a:extLst>
            </p:cNvPr>
            <p:cNvSpPr/>
            <p:nvPr/>
          </p:nvSpPr>
          <p:spPr>
            <a:xfrm>
              <a:off x="6752233" y="3269457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Додавання/віднімання чисел з n цифр;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лінійний пошук в масиві з n елементів</a:t>
              </a:r>
              <a:endParaRPr lang="en-US" sz="1021" dirty="0"/>
            </a:p>
          </p:txBody>
        </p:sp>
        <p:sp>
          <p:nvSpPr>
            <p:cNvPr id="112" name="Shape 23">
              <a:extLst>
                <a:ext uri="{FF2B5EF4-FFF2-40B4-BE49-F238E27FC236}">
                  <a16:creationId xmlns:a16="http://schemas.microsoft.com/office/drawing/2014/main" id="{9D38A434-B422-4025-93B0-8163D07A7A60}"/>
                </a:ext>
              </a:extLst>
            </p:cNvPr>
            <p:cNvSpPr/>
            <p:nvPr/>
          </p:nvSpPr>
          <p:spPr>
            <a:xfrm>
              <a:off x="3023989" y="3975299"/>
              <a:ext cx="6144022" cy="99714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3" name="Text 24">
              <a:extLst>
                <a:ext uri="{FF2B5EF4-FFF2-40B4-BE49-F238E27FC236}">
                  <a16:creationId xmlns:a16="http://schemas.microsoft.com/office/drawing/2014/main" id="{28A3354F-15AB-4F5D-8D01-E8EA662A397E}"/>
                </a:ext>
              </a:extLst>
            </p:cNvPr>
            <p:cNvSpPr/>
            <p:nvPr/>
          </p:nvSpPr>
          <p:spPr>
            <a:xfrm>
              <a:off x="3153669" y="405933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n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log n)</a:t>
              </a:r>
              <a:endParaRPr lang="en-US" sz="1021" dirty="0"/>
            </a:p>
          </p:txBody>
        </p:sp>
        <p:sp>
          <p:nvSpPr>
            <p:cNvPr id="114" name="Text 25">
              <a:extLst>
                <a:ext uri="{FF2B5EF4-FFF2-40B4-BE49-F238E27FC236}">
                  <a16:creationId xmlns:a16="http://schemas.microsoft.com/office/drawing/2014/main" id="{7B974D90-AD24-4BD9-A157-30703689D5C2}"/>
                </a:ext>
              </a:extLst>
            </p:cNvPr>
            <p:cNvSpPr/>
            <p:nvPr/>
          </p:nvSpPr>
          <p:spPr>
            <a:xfrm>
              <a:off x="4203700" y="4059337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Лінеаритмічне зростання — подвоєння розміру задачі збільшить необхідний час трохи більше ніж вдвічі</a:t>
              </a:r>
              <a:endParaRPr lang="en-US" sz="1021" dirty="0"/>
            </a:p>
          </p:txBody>
        </p:sp>
        <p:sp>
          <p:nvSpPr>
            <p:cNvPr id="115" name="Text 26">
              <a:extLst>
                <a:ext uri="{FF2B5EF4-FFF2-40B4-BE49-F238E27FC236}">
                  <a16:creationId xmlns:a16="http://schemas.microsoft.com/office/drawing/2014/main" id="{59A15109-CF2A-4436-B01D-CA0A1C9E7A7B}"/>
                </a:ext>
              </a:extLst>
            </p:cNvPr>
            <p:cNvSpPr/>
            <p:nvPr/>
          </p:nvSpPr>
          <p:spPr>
            <a:xfrm>
              <a:off x="6752233" y="4059337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Сортування злиттям або купою масиву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 n елементів.</a:t>
              </a:r>
              <a:endParaRPr lang="en-US" sz="1021" dirty="0"/>
            </a:p>
          </p:txBody>
        </p:sp>
        <p:sp>
          <p:nvSpPr>
            <p:cNvPr id="116" name="Shape 27">
              <a:extLst>
                <a:ext uri="{FF2B5EF4-FFF2-40B4-BE49-F238E27FC236}">
                  <a16:creationId xmlns:a16="http://schemas.microsoft.com/office/drawing/2014/main" id="{5649F74A-BAA3-404F-8ABE-30BB6DF82199}"/>
                </a:ext>
              </a:extLst>
            </p:cNvPr>
            <p:cNvSpPr/>
            <p:nvPr/>
          </p:nvSpPr>
          <p:spPr>
            <a:xfrm>
              <a:off x="3023989" y="4972447"/>
              <a:ext cx="6144022" cy="1282105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7" name="Text 28">
              <a:extLst>
                <a:ext uri="{FF2B5EF4-FFF2-40B4-BE49-F238E27FC236}">
                  <a16:creationId xmlns:a16="http://schemas.microsoft.com/office/drawing/2014/main" id="{C828A214-0AB1-415C-8B96-2153C2E75A7A}"/>
                </a:ext>
              </a:extLst>
            </p:cNvPr>
            <p:cNvSpPr/>
            <p:nvPr/>
          </p:nvSpPr>
          <p:spPr>
            <a:xfrm>
              <a:off x="3153669" y="5056485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(n2)</a:t>
              </a:r>
              <a:endParaRPr lang="en-US" sz="1021" dirty="0"/>
            </a:p>
          </p:txBody>
        </p:sp>
        <p:sp>
          <p:nvSpPr>
            <p:cNvPr id="118" name="Text 29">
              <a:extLst>
                <a:ext uri="{FF2B5EF4-FFF2-40B4-BE49-F238E27FC236}">
                  <a16:creationId xmlns:a16="http://schemas.microsoft.com/office/drawing/2014/main" id="{B0979674-6F7C-4DA3-8D47-E79F9203171B}"/>
                </a:ext>
              </a:extLst>
            </p:cNvPr>
            <p:cNvSpPr/>
            <p:nvPr/>
          </p:nvSpPr>
          <p:spPr>
            <a:xfrm>
              <a:off x="4203700" y="5056485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Квадратичне зростання — подвоєння розміру задачі вчетверо збільшує необхідний час</a:t>
              </a:r>
              <a:endParaRPr lang="en-US" sz="1021" dirty="0"/>
            </a:p>
          </p:txBody>
        </p:sp>
        <p:sp>
          <p:nvSpPr>
            <p:cNvPr id="119" name="Text 30">
              <a:extLst>
                <a:ext uri="{FF2B5EF4-FFF2-40B4-BE49-F238E27FC236}">
                  <a16:creationId xmlns:a16="http://schemas.microsoft.com/office/drawing/2014/main" id="{F3170CC5-C95A-4533-BBB4-EF1DF3DA6BC7}"/>
                </a:ext>
              </a:extLst>
            </p:cNvPr>
            <p:cNvSpPr/>
            <p:nvPr/>
          </p:nvSpPr>
          <p:spPr>
            <a:xfrm>
              <a:off x="6752233" y="5056486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Елементарні алгоритми сортування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масивів з п елементів;</a:t>
              </a:r>
              <a:endParaRPr lang="en-US" sz="1021" dirty="0"/>
            </a:p>
          </p:txBody>
        </p:sp>
        <p:sp>
          <p:nvSpPr>
            <p:cNvPr id="120" name="Text 31">
              <a:extLst>
                <a:ext uri="{FF2B5EF4-FFF2-40B4-BE49-F238E27FC236}">
                  <a16:creationId xmlns:a16="http://schemas.microsoft.com/office/drawing/2014/main" id="{6A09EC7E-8BC7-404F-BDFF-3E424E6B1473}"/>
                </a:ext>
              </a:extLst>
            </p:cNvPr>
            <p:cNvSpPr/>
            <p:nvPr/>
          </p:nvSpPr>
          <p:spPr>
            <a:xfrm>
              <a:off x="6752233" y="5755978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Лінійний пошук у квадратній матриці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розмірності n.</a:t>
              </a:r>
              <a:endParaRPr lang="en-US" sz="1021" dirty="0"/>
            </a:p>
          </p:txBody>
        </p:sp>
        <p:sp>
          <p:nvSpPr>
            <p:cNvPr id="121" name="Shape 32">
              <a:extLst>
                <a:ext uri="{FF2B5EF4-FFF2-40B4-BE49-F238E27FC236}">
                  <a16:creationId xmlns:a16="http://schemas.microsoft.com/office/drawing/2014/main" id="{782CB17C-4198-4CAA-972A-58E98B67CC6F}"/>
                </a:ext>
              </a:extLst>
            </p:cNvPr>
            <p:cNvSpPr/>
            <p:nvPr/>
          </p:nvSpPr>
          <p:spPr>
            <a:xfrm>
              <a:off x="3023989" y="6254552"/>
              <a:ext cx="6144022" cy="789881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2" name="Text 33">
              <a:extLst>
                <a:ext uri="{FF2B5EF4-FFF2-40B4-BE49-F238E27FC236}">
                  <a16:creationId xmlns:a16="http://schemas.microsoft.com/office/drawing/2014/main" id="{502D8AFF-C326-4F48-AD5C-AA65461602FD}"/>
                </a:ext>
              </a:extLst>
            </p:cNvPr>
            <p:cNvSpPr/>
            <p:nvPr/>
          </p:nvSpPr>
          <p:spPr>
            <a:xfrm>
              <a:off x="3153669" y="6338590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(n3)</a:t>
              </a:r>
              <a:endParaRPr lang="en-US" sz="1021" dirty="0"/>
            </a:p>
          </p:txBody>
        </p:sp>
        <p:sp>
          <p:nvSpPr>
            <p:cNvPr id="123" name="Text 34">
              <a:extLst>
                <a:ext uri="{FF2B5EF4-FFF2-40B4-BE49-F238E27FC236}">
                  <a16:creationId xmlns:a16="http://schemas.microsoft.com/office/drawing/2014/main" id="{EF9EC843-D3FD-4DDA-82E0-FA2F6EFC833D}"/>
                </a:ext>
              </a:extLst>
            </p:cNvPr>
            <p:cNvSpPr/>
            <p:nvPr/>
          </p:nvSpPr>
          <p:spPr>
            <a:xfrm>
              <a:off x="4203700" y="6338591"/>
              <a:ext cx="2283023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Кубічне зростання — подвоєння розміру задачі збільшує необхідний час у вісім разів</a:t>
              </a:r>
              <a:endParaRPr lang="en-US" sz="1021" dirty="0"/>
            </a:p>
          </p:txBody>
        </p:sp>
        <p:sp>
          <p:nvSpPr>
            <p:cNvPr id="124" name="Text 35">
              <a:extLst>
                <a:ext uri="{FF2B5EF4-FFF2-40B4-BE49-F238E27FC236}">
                  <a16:creationId xmlns:a16="http://schemas.microsoft.com/office/drawing/2014/main" id="{7665170F-86E1-42B3-90A1-E1FFF7B0F31D}"/>
                </a:ext>
              </a:extLst>
            </p:cNvPr>
            <p:cNvSpPr/>
            <p:nvPr/>
          </p:nvSpPr>
          <p:spPr>
            <a:xfrm>
              <a:off x="6752233" y="6338590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Звичайне множення матриць</a:t>
              </a:r>
              <a:endParaRPr lang="en-US" sz="1021" dirty="0"/>
            </a:p>
          </p:txBody>
        </p:sp>
        <p:sp>
          <p:nvSpPr>
            <p:cNvPr id="125" name="Shape 36">
              <a:extLst>
                <a:ext uri="{FF2B5EF4-FFF2-40B4-BE49-F238E27FC236}">
                  <a16:creationId xmlns:a16="http://schemas.microsoft.com/office/drawing/2014/main" id="{74BED64B-5A58-4D18-AB1E-E7AF6BE0F8A0}"/>
                </a:ext>
              </a:extLst>
            </p:cNvPr>
            <p:cNvSpPr/>
            <p:nvPr/>
          </p:nvSpPr>
          <p:spPr>
            <a:xfrm>
              <a:off x="3023989" y="7044432"/>
              <a:ext cx="6144022" cy="99714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26" name="Text 37">
              <a:extLst>
                <a:ext uri="{FF2B5EF4-FFF2-40B4-BE49-F238E27FC236}">
                  <a16:creationId xmlns:a16="http://schemas.microsoft.com/office/drawing/2014/main" id="{239134EC-AC91-4177-A183-FBF3AF5F6CBC}"/>
                </a:ext>
              </a:extLst>
            </p:cNvPr>
            <p:cNvSpPr/>
            <p:nvPr/>
          </p:nvSpPr>
          <p:spPr>
            <a:xfrm>
              <a:off x="3153669" y="7128470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(а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n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)</a:t>
              </a:r>
              <a:endParaRPr lang="en-US" sz="1021" dirty="0"/>
            </a:p>
          </p:txBody>
        </p:sp>
        <p:sp>
          <p:nvSpPr>
            <p:cNvPr id="127" name="Text 38">
              <a:extLst>
                <a:ext uri="{FF2B5EF4-FFF2-40B4-BE49-F238E27FC236}">
                  <a16:creationId xmlns:a16="http://schemas.microsoft.com/office/drawing/2014/main" id="{6AEA2CE7-220C-4746-84EC-D48B5B7E721B}"/>
                </a:ext>
              </a:extLst>
            </p:cNvPr>
            <p:cNvSpPr/>
            <p:nvPr/>
          </p:nvSpPr>
          <p:spPr>
            <a:xfrm>
              <a:off x="4203700" y="7128470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Експоненціальне зростання — збільшення розміру задачі на 1 призводить до а-кратного збільшення необхідного часу</a:t>
              </a:r>
              <a:endParaRPr lang="en-US" sz="1021" dirty="0"/>
            </a:p>
          </p:txBody>
        </p:sp>
        <p:sp>
          <p:nvSpPr>
            <p:cNvPr id="128" name="Text 39">
              <a:extLst>
                <a:ext uri="{FF2B5EF4-FFF2-40B4-BE49-F238E27FC236}">
                  <a16:creationId xmlns:a16="http://schemas.microsoft.com/office/drawing/2014/main" id="{A580EFCA-0EC9-4226-96AA-BA55C3721A26}"/>
                </a:ext>
              </a:extLst>
            </p:cNvPr>
            <p:cNvSpPr/>
            <p:nvPr/>
          </p:nvSpPr>
          <p:spPr>
            <a:xfrm>
              <a:off x="6752233" y="7128470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Деякі задачі комівояжера;</a:t>
              </a:r>
              <a:endParaRPr lang="en-US" sz="1021" dirty="0"/>
            </a:p>
          </p:txBody>
        </p:sp>
        <p:sp>
          <p:nvSpPr>
            <p:cNvPr id="129" name="Text 40">
              <a:extLst>
                <a:ext uri="{FF2B5EF4-FFF2-40B4-BE49-F238E27FC236}">
                  <a16:creationId xmlns:a16="http://schemas.microsoft.com/office/drawing/2014/main" id="{F583820E-E46C-4296-90B8-E2F41B7DDB40}"/>
                </a:ext>
              </a:extLst>
            </p:cNvPr>
            <p:cNvSpPr/>
            <p:nvPr/>
          </p:nvSpPr>
          <p:spPr>
            <a:xfrm>
              <a:off x="6752233" y="7413427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Алгоритми пошуку повним перебором</a:t>
              </a:r>
              <a:endParaRPr lang="en-US" sz="1021" dirty="0"/>
            </a:p>
          </p:txBody>
        </p:sp>
      </p:grpSp>
      <p:sp>
        <p:nvSpPr>
          <p:cNvPr id="131" name="Овал 130">
            <a:extLst>
              <a:ext uri="{FF2B5EF4-FFF2-40B4-BE49-F238E27FC236}">
                <a16:creationId xmlns:a16="http://schemas.microsoft.com/office/drawing/2014/main" id="{5AD69E24-E81F-4C88-AE98-F99A9387A46F}"/>
              </a:ext>
            </a:extLst>
          </p:cNvPr>
          <p:cNvSpPr/>
          <p:nvPr/>
        </p:nvSpPr>
        <p:spPr>
          <a:xfrm>
            <a:off x="10167817" y="-156345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91D8E6A-4A04-46C1-A1A3-E6F7C00EAAAB}"/>
              </a:ext>
            </a:extLst>
          </p:cNvPr>
          <p:cNvSpPr/>
          <p:nvPr/>
        </p:nvSpPr>
        <p:spPr>
          <a:xfrm>
            <a:off x="6868537" y="-591758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491B030C-3362-40DE-B058-4CFCBB8AFB69}"/>
              </a:ext>
            </a:extLst>
          </p:cNvPr>
          <p:cNvSpPr/>
          <p:nvPr/>
        </p:nvSpPr>
        <p:spPr>
          <a:xfrm>
            <a:off x="11030812" y="1700523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6249B6C8-0EAE-4DEF-B8ED-1690E81AE0D9}"/>
              </a:ext>
            </a:extLst>
          </p:cNvPr>
          <p:cNvSpPr/>
          <p:nvPr/>
        </p:nvSpPr>
        <p:spPr>
          <a:xfrm>
            <a:off x="231987" y="153733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F2E1C9F6-A5AB-4345-979B-A36986AF1377}"/>
              </a:ext>
            </a:extLst>
          </p:cNvPr>
          <p:cNvSpPr/>
          <p:nvPr/>
        </p:nvSpPr>
        <p:spPr>
          <a:xfrm>
            <a:off x="-456213" y="359666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91461BB-0275-4D2A-9CBD-CD53A196CE16}"/>
              </a:ext>
            </a:extLst>
          </p:cNvPr>
          <p:cNvSpPr/>
          <p:nvPr/>
        </p:nvSpPr>
        <p:spPr>
          <a:xfrm>
            <a:off x="11511548" y="5133804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A74449FC-BCF2-4CDE-B717-248C11D1E8B6}"/>
              </a:ext>
            </a:extLst>
          </p:cNvPr>
          <p:cNvSpPr/>
          <p:nvPr/>
        </p:nvSpPr>
        <p:spPr>
          <a:xfrm>
            <a:off x="625350" y="5354755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B1F2828E-7730-43DC-8A9D-17067A71501E}"/>
              </a:ext>
            </a:extLst>
          </p:cNvPr>
          <p:cNvSpPr/>
          <p:nvPr/>
        </p:nvSpPr>
        <p:spPr>
          <a:xfrm>
            <a:off x="10737940" y="3720727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487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Овал 29">
            <a:extLst>
              <a:ext uri="{FF2B5EF4-FFF2-40B4-BE49-F238E27FC236}">
                <a16:creationId xmlns:a16="http://schemas.microsoft.com/office/drawing/2014/main" id="{44936C13-0D73-4B9D-9B93-EDDBC1A91899}"/>
              </a:ext>
            </a:extLst>
          </p:cNvPr>
          <p:cNvSpPr/>
          <p:nvPr/>
        </p:nvSpPr>
        <p:spPr>
          <a:xfrm>
            <a:off x="5594233" y="-9655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61E518C-5253-4863-A47A-8666385FF685}"/>
              </a:ext>
            </a:extLst>
          </p:cNvPr>
          <p:cNvSpPr/>
          <p:nvPr/>
        </p:nvSpPr>
        <p:spPr>
          <a:xfrm>
            <a:off x="8756725" y="3911521"/>
            <a:ext cx="3732762" cy="3239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1AC291C-EB98-4FC0-B829-5E62D9114B80}"/>
              </a:ext>
            </a:extLst>
          </p:cNvPr>
          <p:cNvSpPr/>
          <p:nvPr/>
        </p:nvSpPr>
        <p:spPr>
          <a:xfrm>
            <a:off x="3731474" y="1191379"/>
            <a:ext cx="3328158" cy="29573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DA61E42-F641-4DE7-BFCD-4EE4A43CE750}"/>
              </a:ext>
            </a:extLst>
          </p:cNvPr>
          <p:cNvSpPr/>
          <p:nvPr/>
        </p:nvSpPr>
        <p:spPr>
          <a:xfrm>
            <a:off x="6219719" y="2058407"/>
            <a:ext cx="2766296" cy="28321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14D5FC1F-C1C8-4E98-BE88-7A98DF7E92C6}"/>
              </a:ext>
            </a:extLst>
          </p:cNvPr>
          <p:cNvSpPr/>
          <p:nvPr/>
        </p:nvSpPr>
        <p:spPr>
          <a:xfrm>
            <a:off x="2860844" y="2820677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C0FC909-BCFC-4FCC-AF5C-41BC1FAF1003}"/>
              </a:ext>
            </a:extLst>
          </p:cNvPr>
          <p:cNvSpPr/>
          <p:nvPr/>
        </p:nvSpPr>
        <p:spPr>
          <a:xfrm>
            <a:off x="264990" y="1871579"/>
            <a:ext cx="3999341" cy="35251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E776B64-D4BE-4166-AD3E-EFE57432CD5D}"/>
              </a:ext>
            </a:extLst>
          </p:cNvPr>
          <p:cNvSpPr/>
          <p:nvPr/>
        </p:nvSpPr>
        <p:spPr>
          <a:xfrm>
            <a:off x="372042" y="1629500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808662" y="1987535"/>
            <a:ext cx="84201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4680255" y="2762506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031581" y="4127274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857806" y="4602538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613456" y="4554912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635681" y="5291512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O(</a:t>
              </a:r>
              <a:r>
                <a:rPr lang="en-US" i="1" dirty="0" err="1">
                  <a:latin typeface="Times New Roman" pitchFamily="18" charset="0"/>
                </a:rPr>
                <a:t>N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>
                  <a:latin typeface="Times New Roman" pitchFamily="18" charset="0"/>
                </a:rPr>
                <a:t>)</a:t>
              </a:r>
              <a:endParaRPr lang="ru-RU" dirty="0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9" name="Овал 18">
            <a:extLst>
              <a:ext uri="{FF2B5EF4-FFF2-40B4-BE49-F238E27FC236}">
                <a16:creationId xmlns:a16="http://schemas.microsoft.com/office/drawing/2014/main" id="{2677BD3E-4CA0-4CFA-882A-E17D33A3320F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4280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F7056D0-BECB-4E1A-9C9A-5EEF924967B4}"/>
              </a:ext>
            </a:extLst>
          </p:cNvPr>
          <p:cNvSpPr/>
          <p:nvPr/>
        </p:nvSpPr>
        <p:spPr>
          <a:xfrm>
            <a:off x="4879191" y="184431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810F6D1-3444-4F69-90BC-8EE80DF0E4EB}"/>
              </a:ext>
            </a:extLst>
          </p:cNvPr>
          <p:cNvSpPr/>
          <p:nvPr/>
        </p:nvSpPr>
        <p:spPr>
          <a:xfrm>
            <a:off x="7566005" y="-1151734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DCCA7FA-5677-48E8-8248-B2E391266D16}"/>
              </a:ext>
            </a:extLst>
          </p:cNvPr>
          <p:cNvSpPr/>
          <p:nvPr/>
        </p:nvSpPr>
        <p:spPr>
          <a:xfrm>
            <a:off x="8322206" y="240744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BE462BA1-12BE-4E9C-811B-0941B0047DB8}"/>
              </a:ext>
            </a:extLst>
          </p:cNvPr>
          <p:cNvSpPr/>
          <p:nvPr/>
        </p:nvSpPr>
        <p:spPr>
          <a:xfrm>
            <a:off x="9865481" y="-215402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1F86C-AAA1-4E99-BCBD-0AE59C14A07F}"/>
              </a:ext>
            </a:extLst>
          </p:cNvPr>
          <p:cNvSpPr txBox="1"/>
          <p:nvPr/>
        </p:nvSpPr>
        <p:spPr>
          <a:xfrm>
            <a:off x="5173563" y="796669"/>
            <a:ext cx="7125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A193342-84BC-4484-8EE7-1BD33F51A0AC}"/>
              </a:ext>
            </a:extLst>
          </p:cNvPr>
          <p:cNvSpPr/>
          <p:nvPr/>
        </p:nvSpPr>
        <p:spPr>
          <a:xfrm>
            <a:off x="-339909" y="5959397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C34E37A4-57AE-4049-A2AE-86F63B90E82A}"/>
              </a:ext>
            </a:extLst>
          </p:cNvPr>
          <p:cNvSpPr/>
          <p:nvPr/>
        </p:nvSpPr>
        <p:spPr>
          <a:xfrm>
            <a:off x="7646345" y="2865935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9A1B286-FAD6-46F3-A173-0D3DE77BBF38}"/>
              </a:ext>
            </a:extLst>
          </p:cNvPr>
          <p:cNvSpPr/>
          <p:nvPr/>
        </p:nvSpPr>
        <p:spPr>
          <a:xfrm>
            <a:off x="6702762" y="5015423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628ED54-2B6B-42BB-B2B1-551BAE11CD94}"/>
              </a:ext>
            </a:extLst>
          </p:cNvPr>
          <p:cNvSpPr/>
          <p:nvPr/>
        </p:nvSpPr>
        <p:spPr>
          <a:xfrm>
            <a:off x="9099502" y="4987371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74CF824-ABBD-4578-8ED6-23C8F6A5B80B}"/>
              </a:ext>
            </a:extLst>
          </p:cNvPr>
          <p:cNvGrpSpPr/>
          <p:nvPr/>
        </p:nvGrpSpPr>
        <p:grpSpPr>
          <a:xfrm>
            <a:off x="-1089869" y="1951211"/>
            <a:ext cx="8490557" cy="4321019"/>
            <a:chOff x="-1089869" y="1951211"/>
            <a:chExt cx="8490557" cy="432101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F9F60D-6C36-40EF-8B67-C48F8A7BAD29}"/>
                </a:ext>
              </a:extLst>
            </p:cNvPr>
            <p:cNvSpPr/>
            <p:nvPr/>
          </p:nvSpPr>
          <p:spPr>
            <a:xfrm>
              <a:off x="-1089869" y="2237017"/>
              <a:ext cx="4245279" cy="36851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2BEB911-09D4-428C-AFCB-468283AA81E0}"/>
                </a:ext>
              </a:extLst>
            </p:cNvPr>
            <p:cNvGrpSpPr/>
            <p:nvPr/>
          </p:nvGrpSpPr>
          <p:grpSpPr>
            <a:xfrm>
              <a:off x="1032770" y="1951211"/>
              <a:ext cx="6367918" cy="4321019"/>
              <a:chOff x="1032770" y="1951211"/>
              <a:chExt cx="6367918" cy="4321019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B3CD3EC-9CDA-4799-8D00-B062506BF612}"/>
                  </a:ext>
                </a:extLst>
              </p:cNvPr>
              <p:cNvSpPr/>
              <p:nvPr/>
            </p:nvSpPr>
            <p:spPr>
              <a:xfrm>
                <a:off x="1032770" y="1951211"/>
                <a:ext cx="4245279" cy="36851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CB83E62A-F6A7-4F12-BE9D-0DD555CDF30B}"/>
                  </a:ext>
                </a:extLst>
              </p:cNvPr>
              <p:cNvSpPr/>
              <p:nvPr/>
            </p:nvSpPr>
            <p:spPr>
              <a:xfrm>
                <a:off x="3155409" y="2587076"/>
                <a:ext cx="4245279" cy="36851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96F16DDD-5952-42D3-99A1-98E823FD2C5F}"/>
              </a:ext>
            </a:extLst>
          </p:cNvPr>
          <p:cNvSpPr/>
          <p:nvPr/>
        </p:nvSpPr>
        <p:spPr>
          <a:xfrm>
            <a:off x="-1926211" y="-201362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3968428-7848-48C7-A268-D1CA7D59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21B8-985F-4B57-BBCC-CEDF0B0F8D0D}"/>
              </a:ext>
            </a:extLst>
          </p:cNvPr>
          <p:cNvSpPr txBox="1"/>
          <p:nvPr/>
        </p:nvSpPr>
        <p:spPr>
          <a:xfrm>
            <a:off x="120776" y="2587076"/>
            <a:ext cx="6075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перестановки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8C486C5-9D26-4C6F-8A72-828772818230}"/>
              </a:ext>
            </a:extLst>
          </p:cNvPr>
          <p:cNvSpPr/>
          <p:nvPr/>
        </p:nvSpPr>
        <p:spPr>
          <a:xfrm>
            <a:off x="9768984" y="2587076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82501-0ADC-4112-A5F1-BD3C8E791150}"/>
              </a:ext>
            </a:extLst>
          </p:cNvPr>
          <p:cNvSpPr txBox="1"/>
          <p:nvPr/>
        </p:nvSpPr>
        <p:spPr>
          <a:xfrm>
            <a:off x="8138819" y="3749457"/>
            <a:ext cx="39324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1E69914-EC11-49FB-8413-00626BA5CC3A}"/>
              </a:ext>
            </a:extLst>
          </p:cNvPr>
          <p:cNvSpPr/>
          <p:nvPr/>
        </p:nvSpPr>
        <p:spPr>
          <a:xfrm>
            <a:off x="7091869" y="-71063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4305B04-5508-4856-8F3F-26EA86465C73}"/>
              </a:ext>
            </a:extLst>
          </p:cNvPr>
          <p:cNvSpPr/>
          <p:nvPr/>
        </p:nvSpPr>
        <p:spPr>
          <a:xfrm>
            <a:off x="9624447" y="187070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838839-5BD5-41D0-97CE-4B69FC66DB08}"/>
              </a:ext>
            </a:extLst>
          </p:cNvPr>
          <p:cNvSpPr/>
          <p:nvPr/>
        </p:nvSpPr>
        <p:spPr>
          <a:xfrm>
            <a:off x="7896022" y="1368912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6079396-B5AC-4466-8C57-8AC3C6ABBEFA}"/>
              </a:ext>
            </a:extLst>
          </p:cNvPr>
          <p:cNvSpPr/>
          <p:nvPr/>
        </p:nvSpPr>
        <p:spPr>
          <a:xfrm>
            <a:off x="11530721" y="1159412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D1061E6-9ED7-4A02-8C39-398CDE651351}"/>
              </a:ext>
            </a:extLst>
          </p:cNvPr>
          <p:cNvSpPr/>
          <p:nvPr/>
        </p:nvSpPr>
        <p:spPr>
          <a:xfrm>
            <a:off x="2272723" y="5922171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02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9C1EFADC-430A-4C2D-BCBA-A91EDB413978}"/>
              </a:ext>
            </a:extLst>
          </p:cNvPr>
          <p:cNvSpPr/>
          <p:nvPr/>
        </p:nvSpPr>
        <p:spPr>
          <a:xfrm>
            <a:off x="-414445" y="3429000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FA0CAB-29A0-4E2F-867C-47AA5336E31A}"/>
              </a:ext>
            </a:extLst>
          </p:cNvPr>
          <p:cNvSpPr/>
          <p:nvPr/>
        </p:nvSpPr>
        <p:spPr>
          <a:xfrm>
            <a:off x="9213160" y="1665496"/>
            <a:ext cx="4869394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98C5B8C-8C85-4504-BC8A-D19AEC8FA76F}"/>
              </a:ext>
            </a:extLst>
          </p:cNvPr>
          <p:cNvSpPr/>
          <p:nvPr/>
        </p:nvSpPr>
        <p:spPr>
          <a:xfrm>
            <a:off x="6154031" y="3589823"/>
            <a:ext cx="430804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2F27239-3850-4D44-907E-CC3BDE041D5D}"/>
              </a:ext>
            </a:extLst>
          </p:cNvPr>
          <p:cNvSpPr/>
          <p:nvPr/>
        </p:nvSpPr>
        <p:spPr>
          <a:xfrm>
            <a:off x="5206670" y="1626115"/>
            <a:ext cx="5489644" cy="40435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205665-C963-40D6-B8BC-24323F31CE25}"/>
              </a:ext>
            </a:extLst>
          </p:cNvPr>
          <p:cNvSpPr/>
          <p:nvPr/>
        </p:nvSpPr>
        <p:spPr>
          <a:xfrm>
            <a:off x="7606998" y="1768920"/>
            <a:ext cx="4869394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7EE672C-0323-4DF2-A893-5A1436620FC5}"/>
              </a:ext>
            </a:extLst>
          </p:cNvPr>
          <p:cNvSpPr/>
          <p:nvPr/>
        </p:nvSpPr>
        <p:spPr>
          <a:xfrm>
            <a:off x="9096595" y="4230177"/>
            <a:ext cx="430804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2286-0F84-46DC-9BB3-EB356D6E1A34}"/>
              </a:ext>
            </a:extLst>
          </p:cNvPr>
          <p:cNvSpPr txBox="1"/>
          <p:nvPr/>
        </p:nvSpPr>
        <p:spPr>
          <a:xfrm>
            <a:off x="6591672" y="1868077"/>
            <a:ext cx="557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Провести ітерацію зліва,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порівнюючи сусідні елементи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поміщаючи більший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 них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праворуч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Повторити процес для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лівого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який ще не відсортований: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ньому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елемент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помістити його в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праву позицію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процес, доки не будуть відсортовані всі дані.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F6F6B96-0159-4245-AC0B-CF3F257F8D0A}"/>
              </a:ext>
            </a:extLst>
          </p:cNvPr>
          <p:cNvSpPr/>
          <p:nvPr/>
        </p:nvSpPr>
        <p:spPr>
          <a:xfrm>
            <a:off x="6096000" y="-213179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AEFF8E8-7BF3-4EFF-9EEF-DB63B004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211" y="-11817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71B6CF-8F90-44C7-9A40-735BB0B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6" y="469236"/>
            <a:ext cx="604615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BubbleSortExample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 до сортування:"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 після сортування:"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 для сортування масиву "бульбашкою"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n-i-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обмін елементів, якщо вони не впорядковані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 для друку масиву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40488F8-F506-4D6D-9857-F10B4EF77567}"/>
              </a:ext>
            </a:extLst>
          </p:cNvPr>
          <p:cNvSpPr/>
          <p:nvPr/>
        </p:nvSpPr>
        <p:spPr>
          <a:xfrm>
            <a:off x="-174496" y="-823782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7E25B00-814D-400B-86CB-7A343E7A6936}"/>
              </a:ext>
            </a:extLst>
          </p:cNvPr>
          <p:cNvSpPr/>
          <p:nvPr/>
        </p:nvSpPr>
        <p:spPr>
          <a:xfrm>
            <a:off x="4108988" y="-588882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D03EE1C-5816-48E9-B0E3-9CF949EDC6DB}"/>
              </a:ext>
            </a:extLst>
          </p:cNvPr>
          <p:cNvSpPr/>
          <p:nvPr/>
        </p:nvSpPr>
        <p:spPr>
          <a:xfrm>
            <a:off x="3637998" y="4341567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D64F88C-25A0-487F-A5DD-C03CB66228EA}"/>
              </a:ext>
            </a:extLst>
          </p:cNvPr>
          <p:cNvSpPr/>
          <p:nvPr/>
        </p:nvSpPr>
        <p:spPr>
          <a:xfrm>
            <a:off x="5185511" y="903357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1D0F001C-6A03-46E7-9A65-23D48F0F82B7}"/>
              </a:ext>
            </a:extLst>
          </p:cNvPr>
          <p:cNvSpPr/>
          <p:nvPr/>
        </p:nvSpPr>
        <p:spPr>
          <a:xfrm>
            <a:off x="8218967" y="3171217"/>
            <a:ext cx="5106888" cy="43900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E1BB02B-7E92-4A28-A90D-529C39437E23}"/>
              </a:ext>
            </a:extLst>
          </p:cNvPr>
          <p:cNvSpPr/>
          <p:nvPr/>
        </p:nvSpPr>
        <p:spPr>
          <a:xfrm>
            <a:off x="-1014786" y="2215509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102D736-A63B-4F06-9BE8-C7CB2167E1DE}"/>
              </a:ext>
            </a:extLst>
          </p:cNvPr>
          <p:cNvSpPr/>
          <p:nvPr/>
        </p:nvSpPr>
        <p:spPr>
          <a:xfrm>
            <a:off x="1099359" y="1901090"/>
            <a:ext cx="5106888" cy="4601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56198C4-851F-402D-9CF9-FD7D991E5D8A}"/>
              </a:ext>
            </a:extLst>
          </p:cNvPr>
          <p:cNvSpPr/>
          <p:nvPr/>
        </p:nvSpPr>
        <p:spPr>
          <a:xfrm>
            <a:off x="1428278" y="-2350164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6F06A8-8156-4E6E-BAE3-A9A0B2477777}"/>
              </a:ext>
            </a:extLst>
          </p:cNvPr>
          <p:cNvSpPr/>
          <p:nvPr/>
        </p:nvSpPr>
        <p:spPr>
          <a:xfrm>
            <a:off x="6096000" y="-213179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3941334-EE01-4CF9-93F4-9DD51DE0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211" y="-11817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1CCBA4-70C4-449F-A738-B24B409A39B6}"/>
              </a:ext>
            </a:extLst>
          </p:cNvPr>
          <p:cNvSpPr/>
          <p:nvPr/>
        </p:nvSpPr>
        <p:spPr>
          <a:xfrm>
            <a:off x="-736059" y="-1638954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0" y="204995"/>
            <a:ext cx="50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0" y="666660"/>
            <a:ext cx="506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0E4C8CA-284B-433D-BC62-A3D42685D423}"/>
              </a:ext>
            </a:extLst>
          </p:cNvPr>
          <p:cNvSpPr/>
          <p:nvPr/>
        </p:nvSpPr>
        <p:spPr>
          <a:xfrm>
            <a:off x="2373549" y="1799399"/>
            <a:ext cx="7322920" cy="61514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3035030" y="4932530"/>
            <a:ext cx="9056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</a:t>
            </a:r>
            <a:r>
              <a:rPr lang="uk-UA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бульбашкою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 повільно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 набори даних,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його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дорівнює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заснований на порівнянні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у певних випадках може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обмежувати </a:t>
            </a:r>
            <a:r>
              <a:rPr lang="uk-UA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ефективність.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FFF75-CFD7-4748-87B5-EA33E109A7EC}"/>
              </a:ext>
            </a:extLst>
          </p:cNvPr>
          <p:cNvSpPr txBox="1"/>
          <p:nvPr/>
        </p:nvSpPr>
        <p:spPr>
          <a:xfrm>
            <a:off x="361027" y="2457640"/>
            <a:ext cx="7500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розуміння, і його нескладно реалізувати. Для його не потрібний додатковий простір, крім тимчасових змінних.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стабільний алгоритм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тобто елементи з тим самим значенням будуть розташовані в тому ж порядку відносно один одного і в відсортованому масиві.</a:t>
            </a: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657912" y="1397674"/>
            <a:ext cx="108761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«розділяй і володарюй» 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ми будемо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ділити масив 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один і той самий алгоритм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uk-UA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частин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обирається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поділу 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таким чином, щоб в одній його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знаходилися всі елементи, які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менше або дорівнюють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опорному елементу, а в другій — всі елементи які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більші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опорного елементу.  </a:t>
            </a: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1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них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двох </a:t>
            </a:r>
            <a:r>
              <a:rPr lang="uk-UA" sz="200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описана в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попередньому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пункті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Якщо </a:t>
            </a:r>
            <a:r>
              <a:rPr lang="uk-UA" sz="200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два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вони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порівнюються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між собою і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необхідності міняються місцями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</a:p>
          <a:p>
            <a:pPr algn="l"/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dirty="0">
              <a:solidFill>
                <a:srgbClr val="3438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4D34FDD-7305-2C87-C374-1E8240463A9D}"/>
              </a:ext>
            </a:extLst>
          </p:cNvPr>
          <p:cNvSpPr/>
          <p:nvPr/>
        </p:nvSpPr>
        <p:spPr>
          <a:xfrm>
            <a:off x="-1926211" y="-2013624"/>
            <a:ext cx="8160469" cy="3411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07975"/>
            <a:ext cx="483464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B1F3-5A37-44F6-9AD4-516D7F85A8B8}"/>
              </a:ext>
            </a:extLst>
          </p:cNvPr>
          <p:cNvSpPr txBox="1"/>
          <p:nvPr/>
        </p:nvSpPr>
        <p:spPr>
          <a:xfrm>
            <a:off x="207390" y="830997"/>
            <a:ext cx="99334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{29, 10, 14, 37, 13}; // Приклад масиву, який потрібно відсортувати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// Виклик методу швидкого сортування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Виведення відсортованого масиву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швидкого сортування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Отримання індексу опорного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розбиття масиву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 // Опорний елемент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 // Індекс меншого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Якщо поточний елемент менший за опорний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i++;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Міняємо місцями елементи з індексами i та j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Переміщаємо опорний елемент на правильну позицію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+ 1; // Повертаємо індекс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3570</Words>
  <Application>Microsoft Office PowerPoint</Application>
  <PresentationFormat>Широкоэкранный</PresentationFormat>
  <Paragraphs>388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Cascadia Code</vt:lpstr>
      <vt:lpstr>Comfortaa</vt:lpstr>
      <vt:lpstr>Courier New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68</cp:revision>
  <dcterms:created xsi:type="dcterms:W3CDTF">2023-12-18T12:18:37Z</dcterms:created>
  <dcterms:modified xsi:type="dcterms:W3CDTF">2024-03-06T16:24:57Z</dcterms:modified>
</cp:coreProperties>
</file>