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8" r:id="rId5"/>
    <p:sldId id="269" r:id="rId6"/>
    <p:sldId id="270" r:id="rId7"/>
    <p:sldId id="271" r:id="rId8"/>
    <p:sldId id="273" r:id="rId9"/>
    <p:sldId id="272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77F9B-1FEC-4257-A5DA-573B75732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BB4154-1A39-44F2-9961-3D77EAB75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0BE38-0B53-4681-B842-AFFE37A5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856AF-4F14-4366-BE9D-F2920089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E784B1-78D1-4396-A81D-0EA946EE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459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6E258-5421-4826-8A7F-E9300289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010311-8C59-46A8-8633-F0CF7D791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9AEB17-62B1-4F9A-B88B-DBC61C2D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ADE9B3-43FF-4B44-980A-77499A76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94E6E-0CBA-4455-A433-67723D0D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576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A44233-DF01-4E93-A64F-8C46475AA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7BCF04-92B1-4054-ADD2-BDF1DF0AE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41E81-2A23-4761-8C71-C5950636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A14112-EF37-453F-BF2B-19F6A8E2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834D1B-2E02-4294-8558-37C85C92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828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11933-72C8-4D9B-894C-B6F45D7F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9A80E-3BDA-41AA-9BA0-5E9329E5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E2764-4E4F-4B10-B53D-1F07963A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3CBE27-2981-41EA-B78F-B59FAD08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124045-D06B-4C54-A64E-DC4A178F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319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D6045-3611-40EE-BB18-1B282750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FC1446-073D-4235-81FA-84F97F6B4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9F137B-ED02-497B-98C7-62F7F36F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C87E7-31F6-4302-BEE8-9A3C23AC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8D986-CB38-4FA6-A0ED-3639BBE6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680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1C65D-F275-4335-8FBA-91F61C22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4BD66B-1275-4BE3-9174-120ACB7D1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71E841-9BCB-42A2-AF64-F9A2357C9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50FF17-CBC9-4D5E-9E12-F9844BEF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9866FA-829B-4545-B165-3AD6AF18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120493-3B58-4801-8452-655E294D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42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A2276-0976-47AF-AC8F-E7E63739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E08F3A-1112-4747-9601-5C32D156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934998-7C6F-49D3-92C1-AB2E59B38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7522B6-088C-4F43-A04F-124BDB97D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8D6072-DD08-4363-9EE2-AC3B47C20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0B52AC-2709-4517-ADB2-9B0A6D0C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9E484A-1163-4FC1-8900-CAD5FBC7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A27DEA-3123-4F20-939A-61FBCA57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636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FB2E8-49B7-447A-99FB-17F004E6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868559-5728-49DE-AC09-119A89F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AE2ACA-9230-4E85-A7FF-1C07CA07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C202B6-D95B-4B48-BC1A-C29A133F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56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F09D24-FC87-43D0-BD60-BC6C926A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D073FE-403F-430C-B917-2D705DEB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2EE63E-D54B-45FA-8832-806E6EF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418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7DAA6-32BA-4E1D-A5C8-BF1A12DA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D851E-02D0-408A-872B-72740147E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E7D22B-9D1E-429C-9DA0-7336133E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64480-B5FB-41D5-8C35-064B49A9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53A61-C498-4658-B242-40A4166E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E6498D-683B-4388-A6A7-E3A49AFA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319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4F9FB-97D0-4EE2-8715-DAFD542B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8F927D-1763-49F7-AE7C-0078404BA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5E53EB-F8D3-4FC2-8FC2-726D8F911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7B4820-43EB-4262-9FB4-59DE80C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E323EC-9961-4185-B718-CEC11999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276CF6-9947-43FE-91BB-7788E32C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396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DDDB3-0DA0-4182-9FE5-3223FBED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71635F-B78F-40A9-8236-06B6EF0AE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4B36E9-B28C-4E24-83EA-323797C51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8ED309-5DEE-4E0A-8D90-20A1DEC22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714BF-47D5-480A-9D28-28DB5A9C2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430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68BC0-471C-476E-9B65-46C6E2BD5A95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4">
                    <a:lumMod val="50000"/>
                  </a:schemeClr>
                </a:solidFill>
              </a:rPr>
              <a:t>Тема уроку: 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змінні й платформа</a:t>
            </a:r>
          </a:p>
        </p:txBody>
      </p:sp>
    </p:spTree>
    <p:extLst>
      <p:ext uri="{BB962C8B-B14F-4D97-AF65-F5344CB8AC3E}">
        <p14:creationId xmlns:p14="http://schemas.microsoft.com/office/powerpoint/2010/main" val="288566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План статьи: как написать логичный и полезный текст - Блог об email и  интернет-маркетинге">
            <a:extLst>
              <a:ext uri="{FF2B5EF4-FFF2-40B4-BE49-F238E27FC236}">
                <a16:creationId xmlns:a16="http://schemas.microsoft.com/office/drawing/2014/main" id="{689750AC-C880-4F9A-B42F-41FD5EBFB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3" r="29106"/>
          <a:stretch/>
        </p:blipFill>
        <p:spPr bwMode="auto">
          <a:xfrm>
            <a:off x="3908981" y="1777542"/>
            <a:ext cx="4374037" cy="4000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84C0C8-8995-44C6-AC85-9CC821612801}"/>
              </a:ext>
            </a:extLst>
          </p:cNvPr>
          <p:cNvSpPr txBox="1"/>
          <p:nvPr/>
        </p:nvSpPr>
        <p:spPr>
          <a:xfrm>
            <a:off x="3350345" y="651006"/>
            <a:ext cx="549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План </a:t>
            </a:r>
            <a:r>
              <a:rPr lang="ru-RU" sz="2800" b="1" dirty="0" err="1"/>
              <a:t>заняття</a:t>
            </a:r>
            <a:r>
              <a:rPr lang="ru-RU" sz="2800" b="1" dirty="0"/>
              <a:t>. </a:t>
            </a:r>
            <a:r>
              <a:rPr lang="ru-RU" sz="2800" b="1" dirty="0" err="1"/>
              <a:t>Проговоримо</a:t>
            </a:r>
            <a:r>
              <a:rPr lang="ru-RU" sz="2800" b="1" dirty="0"/>
              <a:t> </a:t>
            </a:r>
            <a:r>
              <a:rPr lang="ru-RU" sz="2800" b="1" dirty="0" err="1"/>
              <a:t>його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83751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5B3E7-097C-401A-BF17-02C610DC1E36}"/>
              </a:ext>
            </a:extLst>
          </p:cNvPr>
          <p:cNvSpPr txBox="1"/>
          <p:nvPr/>
        </p:nvSpPr>
        <p:spPr>
          <a:xfrm flipH="1">
            <a:off x="2607689" y="555056"/>
            <a:ext cx="697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Нам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знадобиться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 одна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програма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endParaRPr lang="uk-UA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13B68-3EF1-4DE2-BDF1-452F2AF856D8}"/>
              </a:ext>
            </a:extLst>
          </p:cNvPr>
          <p:cNvSpPr txBox="1"/>
          <p:nvPr/>
        </p:nvSpPr>
        <p:spPr>
          <a:xfrm>
            <a:off x="3922139" y="1376626"/>
            <a:ext cx="43477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6600" b="1" dirty="0">
                <a:solidFill>
                  <a:srgbClr val="FF0000"/>
                </a:solidFill>
                <a:effectLst/>
                <a:latin typeface="var(--rs-font-family-headers,var(--rs-font-family-jb-sans,&quot;JetBrains Sans&quot;,Inter,system-ui,-apple-system,BlinkMacSystemFont,&quot;Segoe UI&quot;,Roboto,Oxygen,Ubuntu,Cantarell,&quot;Droid Sans&quot;,&quot;Helvetica Neue&quot;,Arial,sans-serif))"/>
              </a:rPr>
              <a:t>IntelliJ IDEA</a:t>
            </a:r>
          </a:p>
        </p:txBody>
      </p:sp>
      <p:pic>
        <p:nvPicPr>
          <p:cNvPr id="3074" name="Picture 2" descr="IntelliJ IDEA — Википедия">
            <a:extLst>
              <a:ext uri="{FF2B5EF4-FFF2-40B4-BE49-F238E27FC236}">
                <a16:creationId xmlns:a16="http://schemas.microsoft.com/office/drawing/2014/main" id="{5539D6C2-1752-45E5-BA45-CF7F7B022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55" y="2500194"/>
            <a:ext cx="3746369" cy="374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272A1-7323-41EC-A1F7-8D78D42BC289}"/>
              </a:ext>
            </a:extLst>
          </p:cNvPr>
          <p:cNvSpPr txBox="1"/>
          <p:nvPr/>
        </p:nvSpPr>
        <p:spPr>
          <a:xfrm>
            <a:off x="583676" y="3327662"/>
            <a:ext cx="59388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IntelliJ IDEA — 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інтегроване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середовище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розробки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програмного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забезпечення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для </a:t>
            </a:r>
            <a:r>
              <a:rPr lang="en-US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Java,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розроблене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компанією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JetBrains.</a:t>
            </a:r>
            <a:endParaRPr lang="uk-U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2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7D7E95-AA82-45DC-84F1-B395F799A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63" y="1317127"/>
            <a:ext cx="9967274" cy="53342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191314-16E4-4969-A31C-278147CE9763}"/>
              </a:ext>
            </a:extLst>
          </p:cNvPr>
          <p:cNvSpPr txBox="1"/>
          <p:nvPr/>
        </p:nvSpPr>
        <p:spPr>
          <a:xfrm>
            <a:off x="2869676" y="382877"/>
            <a:ext cx="645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accent1">
                    <a:lumMod val="50000"/>
                  </a:schemeClr>
                </a:solidFill>
              </a:rPr>
              <a:t>Познайомимся з інтерфейсом</a:t>
            </a:r>
          </a:p>
        </p:txBody>
      </p:sp>
    </p:spTree>
    <p:extLst>
      <p:ext uri="{BB962C8B-B14F-4D97-AF65-F5344CB8AC3E}">
        <p14:creationId xmlns:p14="http://schemas.microsoft.com/office/powerpoint/2010/main" val="305768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B8F0F-302D-4338-93CE-B9D9B7784A16}"/>
              </a:ext>
            </a:extLst>
          </p:cNvPr>
          <p:cNvSpPr txBox="1"/>
          <p:nvPr/>
        </p:nvSpPr>
        <p:spPr>
          <a:xfrm>
            <a:off x="3819426" y="226492"/>
            <a:ext cx="4553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dirty="0">
                <a:solidFill>
                  <a:srgbClr val="FF0000"/>
                </a:solidFill>
                <a:latin typeface="Impact" panose="020B0806030902050204" pitchFamily="34" charset="0"/>
              </a:rPr>
              <a:t>Змінна</a:t>
            </a:r>
            <a:endParaRPr lang="uk-UA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56473-FF2A-41DB-A795-DCBA0E8894FD}"/>
              </a:ext>
            </a:extLst>
          </p:cNvPr>
          <p:cNvSpPr txBox="1"/>
          <p:nvPr/>
        </p:nvSpPr>
        <p:spPr>
          <a:xfrm>
            <a:off x="179109" y="1291224"/>
            <a:ext cx="11670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0" dirty="0">
                <a:solidFill>
                  <a:srgbClr val="FF6600"/>
                </a:solidFill>
                <a:effectLst/>
                <a:latin typeface="inherit"/>
              </a:rPr>
              <a:t>	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inherit"/>
              </a:rPr>
              <a:t>Змінна</a:t>
            </a:r>
            <a:r>
              <a:rPr lang="ru-RU" sz="2800" b="1" i="0" dirty="0">
                <a:solidFill>
                  <a:srgbClr val="FF6600"/>
                </a:solidFill>
                <a:effectLst/>
                <a:latin typeface="inherit"/>
              </a:rPr>
              <a:t> – 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inherit"/>
              </a:rPr>
              <a:t>це</a:t>
            </a:r>
            <a:r>
              <a:rPr lang="ru-RU" sz="2800" b="1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inherit"/>
              </a:rPr>
              <a:t>певний</a:t>
            </a:r>
            <a:r>
              <a:rPr lang="ru-RU" sz="2800" b="1" i="0" dirty="0">
                <a:solidFill>
                  <a:srgbClr val="FF6600"/>
                </a:solidFill>
                <a:effectLst/>
                <a:latin typeface="inherit"/>
              </a:rPr>
              <a:t> контейнер, 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 у 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якому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може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зберігатися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значення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для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подальшого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використання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в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програмі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endParaRPr lang="ru-RU" sz="28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706E21-153D-4E26-B481-C860A7FC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24" y="2630717"/>
            <a:ext cx="8221352" cy="34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8D8DFC-22D8-4437-8298-A2B11532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01" y="1257742"/>
            <a:ext cx="8828398" cy="5063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592D13-145F-4BEB-96DA-B7883F3986B4}"/>
              </a:ext>
            </a:extLst>
          </p:cNvPr>
          <p:cNvSpPr txBox="1"/>
          <p:nvPr/>
        </p:nvSpPr>
        <p:spPr>
          <a:xfrm>
            <a:off x="3211398" y="378548"/>
            <a:ext cx="5769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Типи даних у </a:t>
            </a:r>
            <a:r>
              <a:rPr lang="en-US" sz="4400" dirty="0"/>
              <a:t>Java</a:t>
            </a:r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76319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172F23-B40E-4349-A4A9-FB14E9FA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5" y="1577799"/>
            <a:ext cx="10864749" cy="37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7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3328A7-3A2E-46F4-A968-AB2DFAD6E729}"/>
              </a:ext>
            </a:extLst>
          </p:cNvPr>
          <p:cNvSpPr txBox="1"/>
          <p:nvPr/>
        </p:nvSpPr>
        <p:spPr>
          <a:xfrm>
            <a:off x="3440784" y="377072"/>
            <a:ext cx="5307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</a:rPr>
              <a:t>Тип 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</a:rPr>
              <a:t>String</a:t>
            </a:r>
            <a:endParaRPr lang="uk-UA" sz="60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E34CD-81C1-425B-A07C-F9BFE7B45634}"/>
              </a:ext>
            </a:extLst>
          </p:cNvPr>
          <p:cNvSpPr txBox="1"/>
          <p:nvPr/>
        </p:nvSpPr>
        <p:spPr>
          <a:xfrm>
            <a:off x="393570" y="1788798"/>
            <a:ext cx="113805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uk-UA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Також є ще один тип змінних – тип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String. </a:t>
            </a:r>
            <a:r>
              <a:rPr lang="uk-UA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В нього можна записувати цілі речення, вислови та тексти.</a:t>
            </a:r>
            <a:endParaRPr lang="en-US" sz="3200" b="0" i="0" dirty="0">
              <a:solidFill>
                <a:srgbClr val="444444"/>
              </a:solidFill>
              <a:effectLst/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282637-A92B-4C2E-82E1-D8B9656F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81" y="3754521"/>
            <a:ext cx="7269637" cy="25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7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4FD922-D2B4-4F33-BAFD-F65CEE9259E2}"/>
              </a:ext>
            </a:extLst>
          </p:cNvPr>
          <p:cNvSpPr txBox="1"/>
          <p:nvPr/>
        </p:nvSpPr>
        <p:spPr>
          <a:xfrm>
            <a:off x="313441" y="1281549"/>
            <a:ext cx="909450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Змінні пишуться тільки латинськими літерами. Жодної кирилиці!!!</a:t>
            </a:r>
            <a:endParaRPr lang="uk-UA" sz="2800" b="1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Ім'я змінної, якщо можливо, має "говорити"</a:t>
            </a:r>
            <a:endParaRPr lang="uk-UA" sz="2800" b="1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Якщо змінна складається з 2 і більше слів, то пишеться в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inherit"/>
              </a:rPr>
              <a:t>CamelStyle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herit"/>
              </a:rPr>
              <a:t> (</a:t>
            </a: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інша назва –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inherit"/>
              </a:rPr>
              <a:t>CamelCase)</a:t>
            </a:r>
          </a:p>
          <a:p>
            <a:pPr algn="l" fontAlgn="base">
              <a:buFont typeface="+mj-lt"/>
              <a:buAutoNum type="arabicPeriod" startAt="4"/>
            </a:pP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Є 54 слова, які не можна використовувати в назвах змінних</a:t>
            </a:r>
            <a:endParaRPr lang="uk-UA" sz="2800" b="1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 startAt="4"/>
            </a:pP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Ім'я змінної:</a:t>
            </a:r>
            <a:endParaRPr lang="en-US" sz="2800" b="1" i="0" dirty="0">
              <a:solidFill>
                <a:srgbClr val="333333"/>
              </a:solidFill>
              <a:effectLst/>
              <a:latin typeface="inherit"/>
            </a:endParaRPr>
          </a:p>
          <a:p>
            <a:pPr algn="l" fontAlgn="base"/>
            <a:endParaRPr lang="uk-UA" sz="2800" b="1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FF6600"/>
                </a:solidFill>
                <a:effectLst/>
                <a:latin typeface="inherit"/>
              </a:rPr>
              <a:t>може починатися</a:t>
            </a:r>
            <a:r>
              <a:rPr lang="uk-UA" sz="2800" b="0" i="0" dirty="0">
                <a:solidFill>
                  <a:srgbClr val="333333"/>
                </a:solidFill>
                <a:effectLst/>
                <a:latin typeface="inherit"/>
              </a:rPr>
              <a:t> з будь-яких латинських букв, $ або _</a:t>
            </a:r>
            <a:endParaRPr lang="uk-UA" sz="2800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FF6600"/>
                </a:solidFill>
                <a:effectLst/>
                <a:latin typeface="inherit"/>
              </a:rPr>
              <a:t>не може починатися</a:t>
            </a:r>
            <a:r>
              <a:rPr lang="uk-UA" sz="2800" b="0" i="0" dirty="0">
                <a:solidFill>
                  <a:srgbClr val="333333"/>
                </a:solidFill>
                <a:effectLst/>
                <a:latin typeface="inherit"/>
              </a:rPr>
              <a:t> з цифр</a:t>
            </a:r>
            <a:endParaRPr lang="en-US" sz="2800" b="0" i="0" dirty="0">
              <a:solidFill>
                <a:srgbClr val="333333"/>
              </a:solidFill>
              <a:effectLst/>
              <a:latin typeface="inheri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CC068-8006-4C2C-B674-07424BED79B4}"/>
              </a:ext>
            </a:extLst>
          </p:cNvPr>
          <p:cNvSpPr txBox="1"/>
          <p:nvPr/>
        </p:nvSpPr>
        <p:spPr>
          <a:xfrm>
            <a:off x="2909348" y="358219"/>
            <a:ext cx="637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0" dirty="0">
                <a:solidFill>
                  <a:srgbClr val="000080"/>
                </a:solidFill>
                <a:effectLst/>
                <a:latin typeface="inherit"/>
              </a:rPr>
              <a:t>5 правил вибору назв змінних:</a:t>
            </a:r>
            <a:endParaRPr lang="en-US" sz="3600" b="1" i="0" dirty="0">
              <a:solidFill>
                <a:srgbClr val="000080"/>
              </a:solidFill>
              <a:effectLst/>
              <a:latin typeface="inherit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3067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7786</TotalTime>
  <Words>155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Cascadia Mono Light</vt:lpstr>
      <vt:lpstr>Impact</vt:lpstr>
      <vt:lpstr>inherit</vt:lpstr>
      <vt:lpstr>var(--rs-font-family-headers,var(--rs-font-family-jb-sans,"JetBrains Sans",Inter,system-ui,-apple-system,BlinkMacSystemFont,"Segoe UI",Roboto,Oxygen,Ubuntu,Cantarell,"Droid Sans","Helvetica Neue",Arial,sans-serif))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19</cp:revision>
  <dcterms:created xsi:type="dcterms:W3CDTF">2023-09-05T10:15:32Z</dcterms:created>
  <dcterms:modified xsi:type="dcterms:W3CDTF">2023-10-11T15:29:22Z</dcterms:modified>
</cp:coreProperties>
</file>