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F525C-050A-389E-2563-E60808758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E3D94-ACF2-BE51-C1AF-51A987A18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CDB9FA-37B7-0834-E674-68D704E2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45A5B1-6035-55C6-5850-BB69CC43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C2836-6EA9-2867-1E53-2F100932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104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4B3BB-4423-B0EB-4A6A-98C2DB7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1588F6-2E58-0244-7F60-D6D815451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45B96-60DF-30D9-0C4F-61B96136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E2E64-CB65-E28D-F5BE-F245963B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F4A1E9-04A0-36BD-CF79-0D2A4D74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177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5C0F3A-F6E1-C046-AD5B-AEF0E3595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9CF5DF-DC0C-10E2-2A92-16FEE04C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247714-0724-F9D8-C2AF-0685A5C2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C1A975-FA42-5606-9233-B6CF77C4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A27EF-DC67-3A54-BD25-E7BBD893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892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E829F-E3E0-68BB-BEAC-24C82386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EDA99-4696-5194-556C-6EFEB2A4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406FF0-D434-D24E-7709-57FF41A8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0842C-FEDF-FAE9-040B-A8E7C64F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860B0-914A-670D-712A-213C2F2D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259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4675C-A415-3174-2793-CD925FE5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46FD3E-B433-907B-9FDA-7F1C9EFD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9147EB-A4BB-2975-D52D-DDF984E2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245FB-F19F-34FA-FBFF-25A1310F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146DA-82C7-D602-ED77-248BFF95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764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776C5-59A1-3BC7-61F8-8BB9CF05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9B186-DD19-0DD7-C35C-10A788F64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C74F5-C918-9864-B1B9-098457043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AF8DB4-1D2D-1CD9-6270-844E5695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AEA1D2-5366-EB91-87D6-999E5246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A186B0-612F-6470-F3B0-2E26EDD6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444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F42B5-B409-6B1B-C234-E9B14152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A6DCF4-7EFD-A2B8-BE7B-A7EF62C4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6C08BE-7E47-6C1F-BD57-705AD841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A8DFE9-00E0-F690-70C0-D041A4F28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85981F-54BA-DE5C-F550-416D88163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B3A64B-48A9-A49C-9B67-1F1B960A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6272D4-A493-CA1D-B91E-2F3178E7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DDBF54-6FE3-AB25-8BAC-17DCF2B2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505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A140B-42A7-82FB-3333-14474C5D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D6F532-0EB4-17F9-65B8-579360FB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6DE40C-49F9-F536-CBEA-C79C3757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804F59-FD83-757F-97B2-86429076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47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D6F191-351F-1CA5-761E-02A01F86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B537EF-418D-6444-4B4B-5DDB2C36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C5124-54AA-D3BE-8CE5-7F2E448F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287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CA848-AB87-E498-FE51-B4E89DAE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12779-E368-8605-4945-8F91BE91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23BFEB-3C89-8E37-9514-A582AB9E8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70D9E-DF89-1F28-36B6-E0DD22C0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26728-286D-88FB-3CDD-D5704107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18182-0C98-0D3F-61B2-5D455D96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267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7CAE8-9844-F549-7C8F-28118B50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08A81B-6CC9-66CB-5D4C-D8C1EA834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410ED6-631E-BD75-4180-C575CB14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EBB0C7-8A8F-BC7F-7053-1EE7E58B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D2E12E-1119-CF77-8C9C-8E87D0B0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ACAE9-F1F7-A688-9260-AB4A542B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6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9ED9C-6098-E8D5-DFA8-4A448516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EFC042-D8D4-5B0E-5416-E0B96D47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6998D6-19A2-9DB9-121F-CB261112C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19163-2F28-4CD8-B153-5F81D28AA3E2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DAD612-E540-27C6-31E8-F0B79BAB4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3A6A7-27A0-BF35-8049-E45AB701B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4800B5-15AC-4D6E-81E8-CE1F2F58FB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62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24041" y="3015926"/>
            <a:ext cx="5943935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uk-UA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PyGame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Snake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2FC59C-F854-B3C3-8237-EFE712B65186}"/>
              </a:ext>
            </a:extLst>
          </p:cNvPr>
          <p:cNvSpPr txBox="1"/>
          <p:nvPr/>
        </p:nvSpPr>
        <p:spPr>
          <a:xfrm>
            <a:off x="0" y="17698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“UI.py”</a:t>
            </a:r>
            <a:r>
              <a:rPr lang="uk-UA" sz="4000" b="1" dirty="0"/>
              <a:t> і клас </a:t>
            </a:r>
            <a:r>
              <a:rPr lang="en-US" sz="4000" b="1" dirty="0"/>
              <a:t>“UI”</a:t>
            </a:r>
            <a:endParaRPr lang="uk-UA" sz="4000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B5F6CC5-9808-465D-F855-A89EE8CD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5" y="291279"/>
            <a:ext cx="3991899" cy="6463308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SCORE_TEXT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'SCORE: '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GAME_OVER_TEXT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'GAME OVER!'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[[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]]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black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draw_circle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circle_color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red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circle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circle_color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show_score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координати початок екрану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3.2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6C554-F9E1-7FC7-AE94-9AF31064932E}"/>
              </a:ext>
            </a:extLst>
          </p:cNvPr>
          <p:cNvSpPr txBox="1"/>
          <p:nvPr/>
        </p:nvSpPr>
        <p:spPr>
          <a:xfrm>
            <a:off x="206474" y="884866"/>
            <a:ext cx="77478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en-US" sz="2400" dirty="0"/>
              <a:t>UI </a:t>
            </a:r>
            <a:r>
              <a:rPr lang="uk-UA" sz="2400" dirty="0"/>
              <a:t>відповідає за графічний інтерфейс користувача для гри</a:t>
            </a:r>
            <a:r>
              <a:rPr lang="en-US" sz="2400" dirty="0"/>
              <a:t> Snake. </a:t>
            </a:r>
            <a:r>
              <a:rPr lang="uk-UA" sz="2400" dirty="0"/>
              <a:t>Клас використовує бібліотеку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рендерингу</a:t>
            </a:r>
            <a:r>
              <a:rPr lang="uk-UA" sz="2400" dirty="0"/>
              <a:t> об'єктів на екрані та взаємодії з користувачем.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AA1E3-A543-D39A-201E-808256B40AC8}"/>
              </a:ext>
            </a:extLst>
          </p:cNvPr>
          <p:cNvSpPr txBox="1"/>
          <p:nvPr/>
        </p:nvSpPr>
        <p:spPr>
          <a:xfrm>
            <a:off x="8082115" y="34075"/>
            <a:ext cx="399189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“UI.py”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0FBEE-2C77-69CF-5009-B10850D0620E}"/>
              </a:ext>
            </a:extLst>
          </p:cNvPr>
          <p:cNvSpPr txBox="1"/>
          <p:nvPr/>
        </p:nvSpPr>
        <p:spPr>
          <a:xfrm>
            <a:off x="206474" y="2479281"/>
            <a:ext cx="77478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</a:t>
            </a:r>
            <a:r>
              <a:rPr lang="uk-UA" dirty="0"/>
              <a:t>Метод </a:t>
            </a:r>
            <a:r>
              <a:rPr lang="en-US" dirty="0" err="1"/>
              <a:t>draw_circle</a:t>
            </a:r>
            <a:br>
              <a:rPr lang="en-US" dirty="0"/>
            </a:br>
            <a:r>
              <a:rPr lang="uk-UA" dirty="0"/>
              <a:t>Цей метод відображає яблуко у вигляді кола.</a:t>
            </a:r>
            <a:br>
              <a:rPr lang="uk-UA" dirty="0"/>
            </a:br>
            <a:r>
              <a:rPr lang="uk-UA" dirty="0"/>
              <a:t>Приймає:</a:t>
            </a:r>
            <a:br>
              <a:rPr lang="uk-UA" dirty="0"/>
            </a:br>
            <a:r>
              <a:rPr lang="en-US" dirty="0"/>
              <a:t>apple: </a:t>
            </a:r>
            <a:r>
              <a:rPr lang="uk-UA" dirty="0"/>
              <a:t>об'єкт яблука, що має координати.</a:t>
            </a:r>
            <a:br>
              <a:rPr lang="uk-UA" dirty="0"/>
            </a:br>
            <a:r>
              <a:rPr lang="en-US" dirty="0"/>
              <a:t>screen: </a:t>
            </a:r>
            <a:r>
              <a:rPr lang="uk-UA" dirty="0"/>
              <a:t>поверхня, на якій буде відображено коло.</a:t>
            </a:r>
            <a:br>
              <a:rPr lang="uk-UA" dirty="0"/>
            </a:br>
            <a:r>
              <a:rPr lang="en-US" dirty="0" err="1"/>
              <a:t>game_size</a:t>
            </a:r>
            <a:r>
              <a:rPr lang="en-US" dirty="0"/>
              <a:t>: </a:t>
            </a:r>
            <a:r>
              <a:rPr lang="uk-UA" dirty="0"/>
              <a:t>розмір клітинки (радіус кола дорівнює половині розміру клітинки).</a:t>
            </a:r>
            <a:br>
              <a:rPr lang="uk-UA" dirty="0"/>
            </a:br>
            <a:r>
              <a:rPr lang="en-US" dirty="0" err="1"/>
              <a:t>circle_color</a:t>
            </a:r>
            <a:r>
              <a:rPr lang="en-US" dirty="0"/>
              <a:t>: </a:t>
            </a:r>
            <a:r>
              <a:rPr lang="uk-UA" dirty="0"/>
              <a:t>колір кола (за замовчуванням червоний).</a:t>
            </a:r>
            <a:br>
              <a:rPr lang="uk-UA" dirty="0"/>
            </a:br>
            <a:r>
              <a:rPr lang="uk-UA" dirty="0"/>
              <a:t>Метод малює коло за допомогою функції </a:t>
            </a:r>
            <a:r>
              <a:rPr lang="en-US" dirty="0" err="1"/>
              <a:t>pygame.draw.circle</a:t>
            </a:r>
            <a:r>
              <a:rPr lang="en-US" dirty="0"/>
              <a:t>, </a:t>
            </a:r>
            <a:r>
              <a:rPr lang="uk-UA" dirty="0"/>
              <a:t>використовуючи координати з об'єкта </a:t>
            </a:r>
            <a:r>
              <a:rPr lang="en-US" dirty="0"/>
              <a:t>apple, </a:t>
            </a:r>
            <a:r>
              <a:rPr lang="uk-UA" dirty="0"/>
              <a:t>додаючи до них половину розміру клітинки, щоб центр кола збігався з центром клітинки.</a:t>
            </a:r>
          </a:p>
        </p:txBody>
      </p:sp>
    </p:spTree>
    <p:extLst>
      <p:ext uri="{BB962C8B-B14F-4D97-AF65-F5344CB8AC3E}">
        <p14:creationId xmlns:p14="http://schemas.microsoft.com/office/powerpoint/2010/main" val="39073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0CE656-1879-5759-CF95-6C5BFD88BFD0}"/>
              </a:ext>
            </a:extLst>
          </p:cNvPr>
          <p:cNvSpPr txBox="1"/>
          <p:nvPr/>
        </p:nvSpPr>
        <p:spPr>
          <a:xfrm>
            <a:off x="206474" y="245452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</a:t>
            </a:r>
            <a:r>
              <a:rPr lang="uk-UA" dirty="0"/>
              <a:t>Метод </a:t>
            </a:r>
            <a:r>
              <a:rPr lang="en-US" dirty="0" err="1"/>
              <a:t>show_score</a:t>
            </a:r>
            <a:br>
              <a:rPr lang="en-US" dirty="0"/>
            </a:br>
            <a:r>
              <a:rPr lang="uk-UA" dirty="0"/>
              <a:t>Відображає поточний рахунок гри.</a:t>
            </a:r>
            <a:br>
              <a:rPr lang="uk-UA" dirty="0"/>
            </a:br>
            <a:r>
              <a:rPr lang="uk-UA" dirty="0"/>
              <a:t>Приймає:</a:t>
            </a:r>
            <a:br>
              <a:rPr lang="uk-UA" dirty="0"/>
            </a:br>
            <a:r>
              <a:rPr lang="en-US" dirty="0"/>
              <a:t>score: </a:t>
            </a:r>
            <a:r>
              <a:rPr lang="uk-UA" dirty="0"/>
              <a:t>поточний рахунок.</a:t>
            </a:r>
            <a:br>
              <a:rPr lang="uk-UA" dirty="0"/>
            </a:br>
            <a:r>
              <a:rPr lang="en-US" dirty="0"/>
              <a:t>screen: </a:t>
            </a:r>
            <a:r>
              <a:rPr lang="uk-UA" dirty="0"/>
              <a:t>поверхня, на якій буде відображено рахунок.</a:t>
            </a:r>
            <a:br>
              <a:rPr lang="uk-UA" dirty="0"/>
            </a:br>
            <a:r>
              <a:rPr lang="en-US" dirty="0" err="1"/>
              <a:t>font_name</a:t>
            </a:r>
            <a:r>
              <a:rPr lang="en-US" dirty="0"/>
              <a:t>: </a:t>
            </a:r>
            <a:r>
              <a:rPr lang="uk-UA" dirty="0"/>
              <a:t>назва шрифту (за замовчуванням використовується системний шрифт).</a:t>
            </a:r>
            <a:br>
              <a:rPr lang="uk-UA" dirty="0"/>
            </a:br>
            <a:r>
              <a:rPr lang="en-US" dirty="0" err="1"/>
              <a:t>font_size</a:t>
            </a:r>
            <a:r>
              <a:rPr lang="en-US" dirty="0"/>
              <a:t>: </a:t>
            </a:r>
            <a:r>
              <a:rPr lang="uk-UA" dirty="0"/>
              <a:t>розмір шрифту (за замовчуванням 15).</a:t>
            </a:r>
            <a:br>
              <a:rPr lang="uk-UA" dirty="0"/>
            </a:br>
            <a:r>
              <a:rPr lang="en-US" dirty="0" err="1"/>
              <a:t>text_color</a:t>
            </a:r>
            <a:r>
              <a:rPr lang="en-US" dirty="0"/>
              <a:t>: </a:t>
            </a:r>
            <a:r>
              <a:rPr lang="uk-UA" dirty="0"/>
              <a:t>колір тексту (за замовчуванням білий).</a:t>
            </a:r>
            <a:br>
              <a:rPr lang="uk-UA" dirty="0"/>
            </a:br>
            <a:r>
              <a:rPr lang="uk-UA" dirty="0"/>
              <a:t>Метод використовує </a:t>
            </a:r>
            <a:r>
              <a:rPr lang="en-US" dirty="0" err="1"/>
              <a:t>pygame.font.SysFont</a:t>
            </a:r>
            <a:r>
              <a:rPr lang="en-US" dirty="0"/>
              <a:t> </a:t>
            </a:r>
            <a:r>
              <a:rPr lang="uk-UA" dirty="0"/>
              <a:t>для створення шрифту, а потім відображає текст з рахунком у верхньому лівому куті екрана.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4328A-4E22-790F-F8A7-C00B3E38B71C}"/>
              </a:ext>
            </a:extLst>
          </p:cNvPr>
          <p:cNvSpPr txBox="1"/>
          <p:nvPr/>
        </p:nvSpPr>
        <p:spPr>
          <a:xfrm>
            <a:off x="0" y="17698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“UI.py”</a:t>
            </a:r>
            <a:r>
              <a:rPr lang="uk-UA" sz="4000" b="1" dirty="0"/>
              <a:t> і клас </a:t>
            </a:r>
            <a:r>
              <a:rPr lang="en-US" sz="4000" b="1" dirty="0"/>
              <a:t>“UI”</a:t>
            </a:r>
            <a:endParaRPr lang="uk-UA" sz="40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23CE24-BE86-5217-7643-1454AF0B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5" y="291279"/>
            <a:ext cx="3991899" cy="6463308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SCORE_TEXT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'SCORE: '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GAME_OVER_TEXT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'GAME OVER!'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[[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]]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black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draw_circle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circle_color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red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circle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circle_color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show_score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координати початок екрану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3.2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22E13-413D-ED56-4FA4-852C76F0F0AB}"/>
              </a:ext>
            </a:extLst>
          </p:cNvPr>
          <p:cNvSpPr txBox="1"/>
          <p:nvPr/>
        </p:nvSpPr>
        <p:spPr>
          <a:xfrm>
            <a:off x="206474" y="884866"/>
            <a:ext cx="77478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en-US" sz="2400" dirty="0"/>
              <a:t>UI </a:t>
            </a:r>
            <a:r>
              <a:rPr lang="uk-UA" sz="2400" dirty="0"/>
              <a:t>відповідає за графічний інтерфейс користувача для гри</a:t>
            </a:r>
            <a:r>
              <a:rPr lang="en-US" sz="2400" dirty="0"/>
              <a:t> Snake. </a:t>
            </a:r>
            <a:r>
              <a:rPr lang="uk-UA" sz="2400" dirty="0"/>
              <a:t>Клас використовує бібліотеку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рендерингу</a:t>
            </a:r>
            <a:r>
              <a:rPr lang="uk-UA" sz="2400" dirty="0"/>
              <a:t> об'єктів на екрані та взаємодії з користувачем.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80144-01AB-6234-3CFA-FD0E45FD0873}"/>
              </a:ext>
            </a:extLst>
          </p:cNvPr>
          <p:cNvSpPr txBox="1"/>
          <p:nvPr/>
        </p:nvSpPr>
        <p:spPr>
          <a:xfrm>
            <a:off x="8082115" y="34075"/>
            <a:ext cx="399189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“UI.py”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531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F46C7F-C674-8511-7A85-E73B3DD10DF3}"/>
              </a:ext>
            </a:extLst>
          </p:cNvPr>
          <p:cNvSpPr txBox="1"/>
          <p:nvPr/>
        </p:nvSpPr>
        <p:spPr>
          <a:xfrm>
            <a:off x="206474" y="245452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</a:t>
            </a:r>
            <a:r>
              <a:rPr lang="uk-UA" dirty="0"/>
              <a:t>Метод </a:t>
            </a:r>
            <a:r>
              <a:rPr lang="en-US" dirty="0" err="1"/>
              <a:t>game_over</a:t>
            </a:r>
            <a:br>
              <a:rPr lang="en-US" dirty="0"/>
            </a:br>
            <a:r>
              <a:rPr lang="uk-UA" dirty="0"/>
              <a:t>Відображає повідомлення про кінець гри.</a:t>
            </a:r>
            <a:br>
              <a:rPr lang="uk-UA" dirty="0"/>
            </a:br>
            <a:r>
              <a:rPr lang="uk-UA" dirty="0"/>
              <a:t>Приймає:</a:t>
            </a:r>
            <a:br>
              <a:rPr lang="uk-UA" dirty="0"/>
            </a:br>
            <a:r>
              <a:rPr lang="en-US" dirty="0"/>
              <a:t>screen: </a:t>
            </a:r>
            <a:r>
              <a:rPr lang="uk-UA" dirty="0"/>
              <a:t>поверхня для відображення тексту.</a:t>
            </a:r>
            <a:br>
              <a:rPr lang="uk-UA" dirty="0"/>
            </a:br>
            <a:r>
              <a:rPr lang="en-US" dirty="0" err="1"/>
              <a:t>screen_size</a:t>
            </a:r>
            <a:r>
              <a:rPr lang="en-US" dirty="0"/>
              <a:t>: </a:t>
            </a:r>
            <a:r>
              <a:rPr lang="uk-UA" dirty="0"/>
              <a:t>об'єкт з розмірами екрана (об'єкт класу </a:t>
            </a:r>
            <a:r>
              <a:rPr lang="en-US" dirty="0"/>
              <a:t>Point).</a:t>
            </a:r>
            <a:br>
              <a:rPr lang="en-US" dirty="0"/>
            </a:br>
            <a:r>
              <a:rPr lang="en-US" dirty="0" err="1"/>
              <a:t>font_name</a:t>
            </a:r>
            <a:r>
              <a:rPr lang="en-US" dirty="0"/>
              <a:t>: </a:t>
            </a:r>
            <a:r>
              <a:rPr lang="uk-UA" dirty="0"/>
              <a:t>назва шрифту (за замовчуванням системний).</a:t>
            </a:r>
            <a:br>
              <a:rPr lang="uk-UA" dirty="0"/>
            </a:br>
            <a:r>
              <a:rPr lang="en-US" dirty="0" err="1"/>
              <a:t>font_size</a:t>
            </a:r>
            <a:r>
              <a:rPr lang="en-US" dirty="0"/>
              <a:t>: </a:t>
            </a:r>
            <a:r>
              <a:rPr lang="uk-UA" dirty="0"/>
              <a:t>розмір шрифту (за замовчуванням 50).</a:t>
            </a:r>
            <a:br>
              <a:rPr lang="uk-UA" dirty="0"/>
            </a:br>
            <a:r>
              <a:rPr lang="en-US" dirty="0" err="1"/>
              <a:t>text_color</a:t>
            </a:r>
            <a:r>
              <a:rPr lang="en-US" dirty="0"/>
              <a:t>: </a:t>
            </a:r>
            <a:r>
              <a:rPr lang="uk-UA" dirty="0"/>
              <a:t>колір тексту (за замовчуванням білий).</a:t>
            </a:r>
            <a:br>
              <a:rPr lang="uk-UA" dirty="0"/>
            </a:br>
            <a:r>
              <a:rPr lang="uk-UA" dirty="0"/>
              <a:t>Виводить текст "</a:t>
            </a:r>
            <a:r>
              <a:rPr lang="en-US" dirty="0"/>
              <a:t>GAME OVER!" </a:t>
            </a:r>
            <a:r>
              <a:rPr lang="uk-UA" dirty="0"/>
              <a:t>приблизно в центрі екрану.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025D3-9206-F874-BEB9-613BF1550A98}"/>
              </a:ext>
            </a:extLst>
          </p:cNvPr>
          <p:cNvSpPr txBox="1"/>
          <p:nvPr/>
        </p:nvSpPr>
        <p:spPr>
          <a:xfrm>
            <a:off x="0" y="17698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“UI.py”</a:t>
            </a:r>
            <a:r>
              <a:rPr lang="uk-UA" sz="4000" b="1" dirty="0"/>
              <a:t> і клас </a:t>
            </a:r>
            <a:r>
              <a:rPr lang="en-US" sz="4000" b="1" dirty="0"/>
              <a:t>“UI”</a:t>
            </a:r>
            <a:endParaRPr lang="uk-UA" sz="40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F8A1B2-3893-C83B-8F66-8CD1A7010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5" y="291279"/>
            <a:ext cx="3991899" cy="6463308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SCORE_TEXT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'SCORE: '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GAME_OVER_TEXT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'GAME OVER!'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[[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]]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black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draw_circle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circle_color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red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circle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circle_color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show_score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координати початок екрану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3.2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36634-24C7-C761-7212-F4681CB37CB2}"/>
              </a:ext>
            </a:extLst>
          </p:cNvPr>
          <p:cNvSpPr txBox="1"/>
          <p:nvPr/>
        </p:nvSpPr>
        <p:spPr>
          <a:xfrm>
            <a:off x="206474" y="884866"/>
            <a:ext cx="77478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en-US" sz="2400" dirty="0"/>
              <a:t>UI </a:t>
            </a:r>
            <a:r>
              <a:rPr lang="uk-UA" sz="2400" dirty="0"/>
              <a:t>відповідає за графічний інтерфейс користувача для гри</a:t>
            </a:r>
            <a:r>
              <a:rPr lang="en-US" sz="2400" dirty="0"/>
              <a:t> Snake. </a:t>
            </a:r>
            <a:r>
              <a:rPr lang="uk-UA" sz="2400" dirty="0"/>
              <a:t>Клас використовує бібліотеку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рендерингу</a:t>
            </a:r>
            <a:r>
              <a:rPr lang="uk-UA" sz="2400" dirty="0"/>
              <a:t> об'єктів на екрані та взаємодії з користувачем.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BBC53-2749-DB99-4DE0-83094BCF9AAB}"/>
              </a:ext>
            </a:extLst>
          </p:cNvPr>
          <p:cNvSpPr txBox="1"/>
          <p:nvPr/>
        </p:nvSpPr>
        <p:spPr>
          <a:xfrm>
            <a:off x="8082115" y="34075"/>
            <a:ext cx="399189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“UI.py”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050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1F897D-5CC0-CCB7-46BF-09F7FED8C2B4}"/>
              </a:ext>
            </a:extLst>
          </p:cNvPr>
          <p:cNvSpPr txBox="1"/>
          <p:nvPr/>
        </p:nvSpPr>
        <p:spPr>
          <a:xfrm>
            <a:off x="0" y="17698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“snake.py”</a:t>
            </a:r>
            <a:r>
              <a:rPr lang="uk-UA" sz="4000" b="1" dirty="0"/>
              <a:t> і клас </a:t>
            </a:r>
            <a:r>
              <a:rPr lang="en-US" sz="4000" b="1" dirty="0"/>
              <a:t>“Snake”</a:t>
            </a:r>
            <a:endParaRPr lang="uk-UA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E057D0-E5FD-A942-6438-A441ADEF9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910" y="754025"/>
            <a:ext cx="2094272" cy="5816977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[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]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head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length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&gt;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del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length_inc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@head.setter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@coordinates.setter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@length.setter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snake_length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@snake_list.setter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@direction.setter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78B65-E3B6-D7E3-A541-B6A786EBAD14}"/>
              </a:ext>
            </a:extLst>
          </p:cNvPr>
          <p:cNvSpPr txBox="1"/>
          <p:nvPr/>
        </p:nvSpPr>
        <p:spPr>
          <a:xfrm>
            <a:off x="9969910" y="394214"/>
            <a:ext cx="209427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“snake.py”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1A0BA-25F1-57A1-28C4-A51282BE6247}"/>
              </a:ext>
            </a:extLst>
          </p:cNvPr>
          <p:cNvSpPr txBox="1"/>
          <p:nvPr/>
        </p:nvSpPr>
        <p:spPr>
          <a:xfrm>
            <a:off x="127818" y="1457717"/>
            <a:ext cx="96651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Ініціалізація (__</a:t>
            </a:r>
            <a:r>
              <a:rPr lang="en-US" dirty="0" err="1"/>
              <a:t>init</a:t>
            </a:r>
            <a:r>
              <a:rPr lang="en-US" dirty="0"/>
              <a:t>__):</a:t>
            </a:r>
          </a:p>
          <a:p>
            <a:r>
              <a:rPr lang="uk-UA" dirty="0"/>
              <a:t>	Конструктор класу приймає кілька параметрів:</a:t>
            </a:r>
          </a:p>
          <a:p>
            <a:r>
              <a:rPr lang="ru-RU" dirty="0"/>
              <a:t>	</a:t>
            </a:r>
            <a:r>
              <a:rPr lang="en-US" dirty="0"/>
              <a:t>head: </a:t>
            </a:r>
            <a:r>
              <a:rPr lang="uk-UA" dirty="0"/>
              <a:t>список, що містить координати голови змії (перший сегмент).</a:t>
            </a:r>
          </a:p>
          <a:p>
            <a:r>
              <a:rPr lang="ru-RU" dirty="0"/>
              <a:t>	</a:t>
            </a:r>
            <a:r>
              <a:rPr lang="en-US" dirty="0"/>
              <a:t>coordinates: </a:t>
            </a:r>
            <a:r>
              <a:rPr lang="uk-UA" dirty="0"/>
              <a:t>об'єкт класу </a:t>
            </a:r>
            <a:r>
              <a:rPr lang="en-US" dirty="0"/>
              <a:t>Point, </a:t>
            </a:r>
            <a:r>
              <a:rPr lang="uk-UA" dirty="0"/>
              <a:t>що представляє координати змії.</a:t>
            </a:r>
          </a:p>
          <a:p>
            <a:r>
              <a:rPr lang="ru-RU" dirty="0"/>
              <a:t>	</a:t>
            </a:r>
            <a:r>
              <a:rPr lang="en-US" dirty="0"/>
              <a:t>length: </a:t>
            </a:r>
            <a:r>
              <a:rPr lang="uk-UA" dirty="0"/>
              <a:t>довжина змії.</a:t>
            </a:r>
          </a:p>
          <a:p>
            <a:r>
              <a:rPr lang="ru-RU" dirty="0"/>
              <a:t>	</a:t>
            </a:r>
            <a:r>
              <a:rPr lang="en-US" dirty="0" err="1"/>
              <a:t>snake_list</a:t>
            </a:r>
            <a:r>
              <a:rPr lang="en-US" dirty="0"/>
              <a:t>: </a:t>
            </a:r>
            <a:r>
              <a:rPr lang="uk-UA" dirty="0"/>
              <a:t>список, що зберігає всі сегменти змії.</a:t>
            </a:r>
          </a:p>
          <a:p>
            <a:r>
              <a:rPr lang="ru-RU" dirty="0"/>
              <a:t>	</a:t>
            </a:r>
            <a:r>
              <a:rPr lang="en-US" dirty="0"/>
              <a:t>direction: </a:t>
            </a:r>
            <a:r>
              <a:rPr lang="uk-UA" dirty="0"/>
              <a:t>об'єкт класу </a:t>
            </a:r>
            <a:r>
              <a:rPr lang="en-US" dirty="0"/>
              <a:t>Point, </a:t>
            </a:r>
            <a:r>
              <a:rPr lang="uk-UA" dirty="0"/>
              <a:t>що представляє напрямок руху змії.</a:t>
            </a:r>
          </a:p>
          <a:p>
            <a:r>
              <a:rPr lang="uk-UA" dirty="0"/>
              <a:t>Всі параметри зберігаються як приватні атрибути екземпляра.</a:t>
            </a:r>
          </a:p>
          <a:p>
            <a:r>
              <a:rPr lang="uk-UA" dirty="0"/>
              <a:t>Метод </a:t>
            </a:r>
            <a:r>
              <a:rPr lang="en-US" dirty="0"/>
              <a:t>move:</a:t>
            </a:r>
          </a:p>
          <a:p>
            <a:r>
              <a:rPr lang="uk-UA" dirty="0"/>
              <a:t>	Цей метод переміщує змію в заданому напрямку.</a:t>
            </a:r>
          </a:p>
          <a:p>
            <a:r>
              <a:rPr lang="uk-UA" dirty="0"/>
              <a:t>	Параметр </a:t>
            </a:r>
            <a:r>
              <a:rPr lang="en-US" dirty="0" err="1"/>
              <a:t>game_size</a:t>
            </a:r>
            <a:r>
              <a:rPr lang="en-US" dirty="0"/>
              <a:t> </a:t>
            </a:r>
            <a:r>
              <a:rPr lang="uk-UA" dirty="0"/>
              <a:t>використовується для визначення кроку переміщення.</a:t>
            </a:r>
          </a:p>
          <a:p>
            <a:r>
              <a:rPr lang="uk-UA" dirty="0"/>
              <a:t>	Метод оновлює координати змії, додаючи до них значення напрямку, помножене 	на розмір клітинки.</a:t>
            </a:r>
          </a:p>
          <a:p>
            <a:r>
              <a:rPr lang="uk-UA" dirty="0"/>
              <a:t>	Г</a:t>
            </a:r>
            <a:r>
              <a:rPr lang="ru-RU" dirty="0" err="1"/>
              <a:t>оло</a:t>
            </a:r>
            <a:r>
              <a:rPr lang="uk-UA" dirty="0"/>
              <a:t>ва змії оновлюється, і нові координати додаються до </a:t>
            </a:r>
            <a:r>
              <a:rPr lang="en-US" dirty="0" err="1"/>
              <a:t>snake_list</a:t>
            </a:r>
            <a:r>
              <a:rPr lang="en-US" dirty="0"/>
              <a:t>.</a:t>
            </a:r>
          </a:p>
          <a:p>
            <a:r>
              <a:rPr lang="uk-UA" dirty="0"/>
              <a:t>	Якщо довжина змії перевищує значення </a:t>
            </a:r>
            <a:r>
              <a:rPr lang="en-US" dirty="0"/>
              <a:t>length, </a:t>
            </a:r>
            <a:r>
              <a:rPr lang="uk-UA" dirty="0"/>
              <a:t>видаляється перший сегмент зі 	списку (</a:t>
            </a:r>
            <a:r>
              <a:rPr lang="en-US" dirty="0" err="1"/>
              <a:t>snake_list</a:t>
            </a:r>
            <a:r>
              <a:rPr lang="en-US" dirty="0"/>
              <a:t>), </a:t>
            </a:r>
            <a:r>
              <a:rPr lang="uk-UA" dirty="0"/>
              <a:t>що створює ефект "пересування" змії.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4A1DD-C8CB-4FAC-D581-34F4373DC966}"/>
              </a:ext>
            </a:extLst>
          </p:cNvPr>
          <p:cNvSpPr txBox="1"/>
          <p:nvPr/>
        </p:nvSpPr>
        <p:spPr>
          <a:xfrm>
            <a:off x="127818" y="749831"/>
            <a:ext cx="96651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описує поведінку змії, її рух, зростання та зберігає інформацію про її координати та напрямок.</a:t>
            </a:r>
          </a:p>
        </p:txBody>
      </p:sp>
    </p:spTree>
    <p:extLst>
      <p:ext uri="{BB962C8B-B14F-4D97-AF65-F5344CB8AC3E}">
        <p14:creationId xmlns:p14="http://schemas.microsoft.com/office/powerpoint/2010/main" val="379336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CC9EC-7976-78AD-689B-4A915FE51D34}"/>
              </a:ext>
            </a:extLst>
          </p:cNvPr>
          <p:cNvSpPr txBox="1"/>
          <p:nvPr/>
        </p:nvSpPr>
        <p:spPr>
          <a:xfrm>
            <a:off x="127818" y="158082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Метод </a:t>
            </a:r>
            <a:r>
              <a:rPr lang="en-US" dirty="0" err="1"/>
              <a:t>length_inc</a:t>
            </a:r>
            <a:r>
              <a:rPr lang="en-US" dirty="0"/>
              <a:t>:</a:t>
            </a:r>
          </a:p>
          <a:p>
            <a:r>
              <a:rPr lang="uk-UA" dirty="0"/>
              <a:t>Цей метод збільшує довжину змії на одиницю. Він може викликатися, наприклад, коли змія "з'їдає" яблуко.</a:t>
            </a:r>
          </a:p>
          <a:p>
            <a:r>
              <a:rPr lang="uk-UA" dirty="0"/>
              <a:t>Властивості:</a:t>
            </a:r>
          </a:p>
          <a:p>
            <a:r>
              <a:rPr lang="uk-UA" dirty="0"/>
              <a:t>Клас використовує властивості (@</a:t>
            </a:r>
            <a:r>
              <a:rPr lang="en-US" dirty="0"/>
              <a:t>property) </a:t>
            </a:r>
            <a:r>
              <a:rPr lang="uk-UA" dirty="0"/>
              <a:t>для доступу та зміни значень приватних атрибутів:</a:t>
            </a:r>
          </a:p>
          <a:p>
            <a:r>
              <a:rPr lang="en-US" dirty="0"/>
              <a:t>head: </a:t>
            </a:r>
            <a:r>
              <a:rPr lang="uk-UA" dirty="0"/>
              <a:t>для отримання та зміни координат голови змії.</a:t>
            </a:r>
          </a:p>
          <a:p>
            <a:r>
              <a:rPr lang="en-US" dirty="0"/>
              <a:t>coordinates: </a:t>
            </a:r>
            <a:r>
              <a:rPr lang="uk-UA" dirty="0"/>
              <a:t>для отримання та зміни координат змії (об'єкт класу </a:t>
            </a:r>
            <a:r>
              <a:rPr lang="en-US" dirty="0"/>
              <a:t>Point).</a:t>
            </a:r>
          </a:p>
          <a:p>
            <a:r>
              <a:rPr lang="en-US" dirty="0"/>
              <a:t>length: </a:t>
            </a:r>
            <a:r>
              <a:rPr lang="uk-UA" dirty="0"/>
              <a:t>для отримання довжини змії.</a:t>
            </a:r>
          </a:p>
          <a:p>
            <a:r>
              <a:rPr lang="en-US" dirty="0" err="1"/>
              <a:t>snake_list</a:t>
            </a:r>
            <a:r>
              <a:rPr lang="en-US" dirty="0"/>
              <a:t>: </a:t>
            </a:r>
            <a:r>
              <a:rPr lang="uk-UA" dirty="0"/>
              <a:t>для отримання та зміни списку сегментів змії.</a:t>
            </a:r>
          </a:p>
          <a:p>
            <a:r>
              <a:rPr lang="en-US" dirty="0"/>
              <a:t>direction: </a:t>
            </a:r>
            <a:r>
              <a:rPr lang="uk-UA" dirty="0"/>
              <a:t>для отримання та зміни напрямку руху змії.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B90AD-BAFD-F604-E2B7-991EC639551A}"/>
              </a:ext>
            </a:extLst>
          </p:cNvPr>
          <p:cNvSpPr txBox="1"/>
          <p:nvPr/>
        </p:nvSpPr>
        <p:spPr>
          <a:xfrm>
            <a:off x="127818" y="749831"/>
            <a:ext cx="96651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описує поведінку змії, її рух, зростання та зберігає інформацію про її координати та напрямок.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2A409-C159-54F0-DB6F-B7601A648A48}"/>
              </a:ext>
            </a:extLst>
          </p:cNvPr>
          <p:cNvSpPr txBox="1"/>
          <p:nvPr/>
        </p:nvSpPr>
        <p:spPr>
          <a:xfrm>
            <a:off x="0" y="17698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“snake.py”</a:t>
            </a:r>
            <a:r>
              <a:rPr lang="uk-UA" sz="4000" b="1" dirty="0"/>
              <a:t> і клас </a:t>
            </a:r>
            <a:r>
              <a:rPr lang="en-US" sz="4000" b="1" dirty="0"/>
              <a:t>“Snake”</a:t>
            </a:r>
            <a:endParaRPr lang="uk-UA" sz="40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0C79D3-E56E-E656-B304-DF6F63A5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910" y="754025"/>
            <a:ext cx="2094272" cy="5816977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[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]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head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length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&gt;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del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length_inc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@head.setter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@coordinates.setter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@length.setter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snake_length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@snake_list.setter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@direction.setter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958DF-3753-6D73-09C7-512328232B26}"/>
              </a:ext>
            </a:extLst>
          </p:cNvPr>
          <p:cNvSpPr txBox="1"/>
          <p:nvPr/>
        </p:nvSpPr>
        <p:spPr>
          <a:xfrm>
            <a:off x="9969910" y="394214"/>
            <a:ext cx="209427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“snake.py”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524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DF47DC0-6B20-58FD-1A68-04AFC9F4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521" y="530942"/>
            <a:ext cx="3480623" cy="3662541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Engine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check_collision_with_apple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snake_coord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apple_coord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check_collision_with_border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block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[:-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block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2D5DB-C9DF-ADC0-A359-065BD6B2C16E}"/>
              </a:ext>
            </a:extLst>
          </p:cNvPr>
          <p:cNvSpPr txBox="1"/>
          <p:nvPr/>
        </p:nvSpPr>
        <p:spPr>
          <a:xfrm>
            <a:off x="8556521" y="197034"/>
            <a:ext cx="348062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“engine.py”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0D612-D1C7-B3D8-1AEB-969E001C4DBE}"/>
              </a:ext>
            </a:extLst>
          </p:cNvPr>
          <p:cNvSpPr txBox="1"/>
          <p:nvPr/>
        </p:nvSpPr>
        <p:spPr>
          <a:xfrm>
            <a:off x="0" y="17698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“engine.py”</a:t>
            </a:r>
            <a:r>
              <a:rPr lang="uk-UA" sz="4000" b="1" dirty="0"/>
              <a:t> і клас </a:t>
            </a:r>
            <a:r>
              <a:rPr lang="en-US" sz="4000" b="1" dirty="0"/>
              <a:t>“Engine”</a:t>
            </a:r>
            <a:endParaRPr lang="uk-UA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6A654-C8CE-A269-A6D6-84F38C1DFCF6}"/>
              </a:ext>
            </a:extLst>
          </p:cNvPr>
          <p:cNvSpPr txBox="1"/>
          <p:nvPr/>
        </p:nvSpPr>
        <p:spPr>
          <a:xfrm>
            <a:off x="344129" y="1957438"/>
            <a:ext cx="114644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Ініціалізація (__</a:t>
            </a:r>
            <a:r>
              <a:rPr lang="en-US" dirty="0" err="1"/>
              <a:t>init</a:t>
            </a:r>
            <a:r>
              <a:rPr lang="en-US" dirty="0"/>
              <a:t>__):</a:t>
            </a:r>
          </a:p>
          <a:p>
            <a:r>
              <a:rPr lang="uk-UA" dirty="0"/>
              <a:t>Конструктор класу порожній, що вказує на те, що не потрібно </a:t>
            </a:r>
          </a:p>
          <a:p>
            <a:r>
              <a:rPr lang="uk-UA" dirty="0"/>
              <a:t>зберігати жодних атрибутів при створенні об'єкта класу.</a:t>
            </a:r>
          </a:p>
          <a:p>
            <a:r>
              <a:rPr lang="uk-UA" dirty="0"/>
              <a:t>Метод </a:t>
            </a:r>
            <a:r>
              <a:rPr lang="en-US" dirty="0" err="1"/>
              <a:t>check_collision_with_apple</a:t>
            </a:r>
            <a:r>
              <a:rPr lang="en-US" dirty="0"/>
              <a:t>:</a:t>
            </a:r>
          </a:p>
          <a:p>
            <a:r>
              <a:rPr lang="uk-UA" dirty="0"/>
              <a:t>Цей статичний метод перевіряє, чи зіткнулася змія з яблуком.</a:t>
            </a:r>
          </a:p>
          <a:p>
            <a:r>
              <a:rPr lang="uk-UA" dirty="0"/>
              <a:t>Приймає два параметри:</a:t>
            </a:r>
          </a:p>
          <a:p>
            <a:r>
              <a:rPr lang="en-US" dirty="0" err="1"/>
              <a:t>snake_coord</a:t>
            </a:r>
            <a:r>
              <a:rPr lang="en-US" dirty="0"/>
              <a:t>: </a:t>
            </a:r>
            <a:r>
              <a:rPr lang="uk-UA" dirty="0"/>
              <a:t>координати голови змії (об'єкт класу </a:t>
            </a:r>
            <a:r>
              <a:rPr lang="en-US" dirty="0"/>
              <a:t>Point).</a:t>
            </a:r>
          </a:p>
          <a:p>
            <a:r>
              <a:rPr lang="en-US" dirty="0" err="1"/>
              <a:t>apple_coord</a:t>
            </a:r>
            <a:r>
              <a:rPr lang="en-US" dirty="0"/>
              <a:t>: </a:t>
            </a:r>
            <a:r>
              <a:rPr lang="uk-UA" dirty="0"/>
              <a:t>координати яблука (об'єкт класу </a:t>
            </a:r>
            <a:r>
              <a:rPr lang="en-US" dirty="0"/>
              <a:t>Point).</a:t>
            </a:r>
          </a:p>
          <a:p>
            <a:r>
              <a:rPr lang="uk-UA" dirty="0"/>
              <a:t>Метод порівнює координати змії та яблука. Якщо координати збігаються, </a:t>
            </a:r>
          </a:p>
          <a:p>
            <a:r>
              <a:rPr lang="uk-UA" dirty="0"/>
              <a:t>метод повертає </a:t>
            </a:r>
            <a:r>
              <a:rPr lang="en-US" dirty="0"/>
              <a:t>True, </a:t>
            </a:r>
            <a:r>
              <a:rPr lang="uk-UA" dirty="0"/>
              <a:t>інакше — </a:t>
            </a:r>
            <a:r>
              <a:rPr lang="en-US" dirty="0"/>
              <a:t>False.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B353C-AA91-1354-F43B-E9ACCF806643}"/>
              </a:ext>
            </a:extLst>
          </p:cNvPr>
          <p:cNvSpPr txBox="1"/>
          <p:nvPr/>
        </p:nvSpPr>
        <p:spPr>
          <a:xfrm>
            <a:off x="383457" y="757109"/>
            <a:ext cx="79837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en-US" sz="2400" dirty="0"/>
              <a:t>Engine </a:t>
            </a:r>
            <a:r>
              <a:rPr lang="uk-UA" sz="2400" dirty="0"/>
              <a:t>відповідає за обробку логіки гри, пов’язаної з колізіями. Він містить методи для перевірки зіткнень змії з яблуком, кордонами екрану та самою собою</a:t>
            </a:r>
          </a:p>
        </p:txBody>
      </p:sp>
    </p:spTree>
    <p:extLst>
      <p:ext uri="{BB962C8B-B14F-4D97-AF65-F5344CB8AC3E}">
        <p14:creationId xmlns:p14="http://schemas.microsoft.com/office/powerpoint/2010/main" val="14671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E7090E-48AB-EC29-3AAA-63A888858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521" y="530942"/>
            <a:ext cx="3480623" cy="3662541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Engine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check_collision_with_apple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snake_coord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apple_coord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check_collision_with_border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block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[:-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block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B0901-C954-1DB3-692B-4F37FE15DE07}"/>
              </a:ext>
            </a:extLst>
          </p:cNvPr>
          <p:cNvSpPr txBox="1"/>
          <p:nvPr/>
        </p:nvSpPr>
        <p:spPr>
          <a:xfrm>
            <a:off x="8556521" y="197034"/>
            <a:ext cx="348062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“engine.py”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0F55B-801E-7B35-5DD3-3E5F6CAEEE45}"/>
              </a:ext>
            </a:extLst>
          </p:cNvPr>
          <p:cNvSpPr txBox="1"/>
          <p:nvPr/>
        </p:nvSpPr>
        <p:spPr>
          <a:xfrm>
            <a:off x="0" y="17698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“engine.py”</a:t>
            </a:r>
            <a:r>
              <a:rPr lang="uk-UA" sz="4000" b="1" dirty="0"/>
              <a:t> і клас </a:t>
            </a:r>
            <a:r>
              <a:rPr lang="en-US" sz="4000" b="1" dirty="0"/>
              <a:t>“Engine”</a:t>
            </a:r>
            <a:endParaRPr lang="uk-UA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B9771-128A-4750-7433-67BA1A6FC361}"/>
              </a:ext>
            </a:extLst>
          </p:cNvPr>
          <p:cNvSpPr txBox="1"/>
          <p:nvPr/>
        </p:nvSpPr>
        <p:spPr>
          <a:xfrm>
            <a:off x="383457" y="757109"/>
            <a:ext cx="79837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en-US" sz="2400" dirty="0"/>
              <a:t>Engine </a:t>
            </a:r>
            <a:r>
              <a:rPr lang="uk-UA" sz="2400" dirty="0"/>
              <a:t>відповідає за обробку логіки гри, пов’язаної з колізіями. Він містить методи для перевірки зіткнень змії з яблуком, кордонами екрану та самою собою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A6C11-C37E-53AB-38B5-D8D05B9901E4}"/>
              </a:ext>
            </a:extLst>
          </p:cNvPr>
          <p:cNvSpPr txBox="1"/>
          <p:nvPr/>
        </p:nvSpPr>
        <p:spPr>
          <a:xfrm>
            <a:off x="383457" y="1879706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Метод </a:t>
            </a:r>
            <a:r>
              <a:rPr lang="en-US" dirty="0" err="1"/>
              <a:t>check_collision_with_border</a:t>
            </a:r>
            <a:r>
              <a:rPr lang="en-US" dirty="0"/>
              <a:t>:</a:t>
            </a:r>
          </a:p>
          <a:p>
            <a:r>
              <a:rPr lang="uk-UA" dirty="0"/>
              <a:t>Цей статичний метод перевіряє, чи не вийшла змія за межі ігрового екрану.</a:t>
            </a:r>
          </a:p>
          <a:p>
            <a:r>
              <a:rPr lang="uk-UA" dirty="0"/>
              <a:t>Приймає два параметри:</a:t>
            </a:r>
          </a:p>
          <a:p>
            <a:r>
              <a:rPr lang="en-US" dirty="0"/>
              <a:t>snake: </a:t>
            </a:r>
            <a:r>
              <a:rPr lang="uk-UA" dirty="0"/>
              <a:t>об'єкт класу </a:t>
            </a:r>
            <a:r>
              <a:rPr lang="en-US" dirty="0"/>
              <a:t>Snake, </a:t>
            </a:r>
            <a:r>
              <a:rPr lang="uk-UA" dirty="0"/>
              <a:t>що містить координати змії.</a:t>
            </a:r>
          </a:p>
          <a:p>
            <a:r>
              <a:rPr lang="en-US" dirty="0" err="1"/>
              <a:t>screen_size</a:t>
            </a:r>
            <a:r>
              <a:rPr lang="en-US" dirty="0"/>
              <a:t>: </a:t>
            </a:r>
            <a:r>
              <a:rPr lang="uk-UA" dirty="0"/>
              <a:t>розміри екрана (об'єкт класу </a:t>
            </a:r>
            <a:r>
              <a:rPr lang="en-US" dirty="0"/>
              <a:t>Point).</a:t>
            </a:r>
          </a:p>
          <a:p>
            <a:r>
              <a:rPr lang="uk-UA" dirty="0"/>
              <a:t>Метод перевіряє, чи координати змії виходять за межі встановлених розмірів екрана. Якщо це так, повертається </a:t>
            </a:r>
            <a:r>
              <a:rPr lang="en-US" dirty="0"/>
              <a:t>True, </a:t>
            </a:r>
            <a:r>
              <a:rPr lang="uk-UA" dirty="0"/>
              <a:t>в іншому випадку — </a:t>
            </a:r>
            <a:r>
              <a:rPr lang="en-US" dirty="0"/>
              <a:t>False.</a:t>
            </a:r>
          </a:p>
          <a:p>
            <a:r>
              <a:rPr lang="uk-UA" dirty="0"/>
              <a:t>Метод </a:t>
            </a:r>
            <a:r>
              <a:rPr lang="en-US" dirty="0" err="1"/>
              <a:t>check_collision_with_snake</a:t>
            </a:r>
            <a:r>
              <a:rPr lang="en-US" dirty="0"/>
              <a:t>:</a:t>
            </a:r>
          </a:p>
          <a:p>
            <a:r>
              <a:rPr lang="uk-UA" dirty="0"/>
              <a:t>Цей статичний метод перевіряє, чи не зіткнулася змія сама з собою.</a:t>
            </a:r>
          </a:p>
          <a:p>
            <a:r>
              <a:rPr lang="uk-UA" dirty="0"/>
              <a:t>Приймає один параметр:</a:t>
            </a:r>
          </a:p>
          <a:p>
            <a:r>
              <a:rPr lang="en-US" dirty="0"/>
              <a:t>snake: </a:t>
            </a:r>
            <a:r>
              <a:rPr lang="uk-UA" dirty="0"/>
              <a:t>об'єкт класу </a:t>
            </a:r>
            <a:r>
              <a:rPr lang="en-US" dirty="0"/>
              <a:t>Snake.</a:t>
            </a:r>
          </a:p>
          <a:p>
            <a:r>
              <a:rPr lang="uk-UA" dirty="0"/>
              <a:t>Метод перебирає всі блоки змії, крім останнього, і порівнює їх з головою змії. Якщо координати збігаються, повертається </a:t>
            </a:r>
            <a:r>
              <a:rPr lang="en-US" dirty="0"/>
              <a:t>True, </a:t>
            </a:r>
            <a:r>
              <a:rPr lang="uk-UA" dirty="0"/>
              <a:t>інакше — </a:t>
            </a:r>
            <a:r>
              <a:rPr lang="en-US" dirty="0"/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397142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C321DAE-9EF2-D28A-1A50-374BA350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5778" y="645024"/>
            <a:ext cx="2222088" cy="5693866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QUIT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exit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choose_direction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choose_direction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-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-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@right.setter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@left.setter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@up.setter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@down.setter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2268-A8AD-63F0-AA67-E47D9BB4BCEB}"/>
              </a:ext>
            </a:extLst>
          </p:cNvPr>
          <p:cNvSpPr txBox="1"/>
          <p:nvPr/>
        </p:nvSpPr>
        <p:spPr>
          <a:xfrm>
            <a:off x="9845779" y="275692"/>
            <a:ext cx="22220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“controller.py”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99865-3475-4A2A-10FD-704E49A1D2AF}"/>
              </a:ext>
            </a:extLst>
          </p:cNvPr>
          <p:cNvSpPr txBox="1"/>
          <p:nvPr/>
        </p:nvSpPr>
        <p:spPr>
          <a:xfrm>
            <a:off x="0" y="176980"/>
            <a:ext cx="984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“controller.py”</a:t>
            </a:r>
            <a:r>
              <a:rPr lang="uk-UA" sz="4000" b="1" dirty="0"/>
              <a:t> і клас </a:t>
            </a:r>
            <a:r>
              <a:rPr lang="en-US" sz="4000" b="1" dirty="0"/>
              <a:t>“Controller”</a:t>
            </a:r>
            <a:endParaRPr lang="uk-UA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6B416-FFE1-8E15-8A96-7008CEEA64A4}"/>
              </a:ext>
            </a:extLst>
          </p:cNvPr>
          <p:cNvSpPr txBox="1"/>
          <p:nvPr/>
        </p:nvSpPr>
        <p:spPr>
          <a:xfrm>
            <a:off x="281449" y="884866"/>
            <a:ext cx="9344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dirty="0" err="1"/>
              <a:t>Controller</a:t>
            </a:r>
            <a:r>
              <a:rPr lang="uk-UA" sz="2400" dirty="0"/>
              <a:t> реалізує управління рухом змії в грі за допомогою клавіш. Він обробляє події клавіатури та визначає напрямок руху змії, а також контролює, які напрямки доступні для зміни.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784F2-66B6-89D0-F8C5-4DC86E3E8B9B}"/>
              </a:ext>
            </a:extLst>
          </p:cNvPr>
          <p:cNvSpPr txBox="1"/>
          <p:nvPr/>
        </p:nvSpPr>
        <p:spPr>
          <a:xfrm>
            <a:off x="281448" y="2085195"/>
            <a:ext cx="88625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Клас </a:t>
            </a:r>
            <a:r>
              <a:rPr lang="en-US" dirty="0"/>
              <a:t>Controller</a:t>
            </a:r>
          </a:p>
          <a:p>
            <a:r>
              <a:rPr lang="uk-UA" dirty="0"/>
              <a:t>Ініціалізація (__</a:t>
            </a:r>
            <a:r>
              <a:rPr lang="en-US" dirty="0" err="1"/>
              <a:t>init</a:t>
            </a:r>
            <a:r>
              <a:rPr lang="en-US" dirty="0"/>
              <a:t>__):</a:t>
            </a:r>
          </a:p>
          <a:p>
            <a:r>
              <a:rPr lang="uk-UA" dirty="0"/>
              <a:t>Конструктор класу </a:t>
            </a:r>
            <a:r>
              <a:rPr lang="uk-UA" dirty="0" err="1"/>
              <a:t>ініціалізує</a:t>
            </a:r>
            <a:r>
              <a:rPr lang="uk-UA" dirty="0"/>
              <a:t> чотири атрибути, які представляють можливі напрямки руху змії:</a:t>
            </a:r>
          </a:p>
          <a:p>
            <a:r>
              <a:rPr lang="en-US" dirty="0" err="1"/>
              <a:t>self._right</a:t>
            </a:r>
            <a:r>
              <a:rPr lang="en-US" dirty="0"/>
              <a:t>: </a:t>
            </a:r>
            <a:r>
              <a:rPr lang="uk-UA" dirty="0"/>
              <a:t>доступність руху вправо (за замовчуванням — </a:t>
            </a:r>
            <a:r>
              <a:rPr lang="en-US" dirty="0"/>
              <a:t>True).</a:t>
            </a:r>
          </a:p>
          <a:p>
            <a:r>
              <a:rPr lang="en-US" dirty="0" err="1"/>
              <a:t>self._left</a:t>
            </a:r>
            <a:r>
              <a:rPr lang="en-US" dirty="0"/>
              <a:t>: </a:t>
            </a:r>
            <a:r>
              <a:rPr lang="uk-UA" dirty="0"/>
              <a:t>доступність руху вліво (за замовчуванням — </a:t>
            </a:r>
            <a:r>
              <a:rPr lang="en-US" dirty="0"/>
              <a:t>True).</a:t>
            </a:r>
          </a:p>
          <a:p>
            <a:r>
              <a:rPr lang="en-US" dirty="0" err="1"/>
              <a:t>self._up</a:t>
            </a:r>
            <a:r>
              <a:rPr lang="en-US" dirty="0"/>
              <a:t>: </a:t>
            </a:r>
            <a:r>
              <a:rPr lang="uk-UA" dirty="0"/>
              <a:t>доступність руху вгору (за замовчуванням — </a:t>
            </a:r>
            <a:r>
              <a:rPr lang="en-US" dirty="0"/>
              <a:t>True).</a:t>
            </a:r>
          </a:p>
          <a:p>
            <a:r>
              <a:rPr lang="en-US" dirty="0" err="1"/>
              <a:t>self._down</a:t>
            </a:r>
            <a:r>
              <a:rPr lang="en-US" dirty="0"/>
              <a:t>: </a:t>
            </a:r>
            <a:r>
              <a:rPr lang="uk-UA" dirty="0"/>
              <a:t>доступність руху вниз (за замовчуванням — </a:t>
            </a:r>
            <a:r>
              <a:rPr lang="en-US" dirty="0"/>
              <a:t>False).</a:t>
            </a:r>
          </a:p>
          <a:p>
            <a:r>
              <a:rPr lang="uk-UA" dirty="0"/>
              <a:t>Метод </a:t>
            </a:r>
            <a:r>
              <a:rPr lang="en-US" dirty="0"/>
              <a:t>do:</a:t>
            </a:r>
          </a:p>
          <a:p>
            <a:r>
              <a:rPr lang="uk-UA" dirty="0"/>
              <a:t>Цей метод обробляє події клавіатури.</a:t>
            </a:r>
          </a:p>
          <a:p>
            <a:r>
              <a:rPr lang="uk-UA" dirty="0"/>
              <a:t>Викликає </a:t>
            </a:r>
            <a:r>
              <a:rPr lang="en-US" dirty="0" err="1"/>
              <a:t>pygame.event.get</a:t>
            </a:r>
            <a:r>
              <a:rPr lang="en-US" dirty="0"/>
              <a:t>() </a:t>
            </a:r>
            <a:r>
              <a:rPr lang="uk-UA" dirty="0"/>
              <a:t>для отримання всіх подій.</a:t>
            </a:r>
          </a:p>
          <a:p>
            <a:r>
              <a:rPr lang="uk-UA" dirty="0"/>
              <a:t>Використовує конструкцію </a:t>
            </a:r>
            <a:r>
              <a:rPr lang="en-US" dirty="0"/>
              <a:t>match </a:t>
            </a:r>
            <a:r>
              <a:rPr lang="uk-UA" dirty="0"/>
              <a:t>для перевірки типу події. Якщо подія — </a:t>
            </a:r>
            <a:r>
              <a:rPr lang="en-US" dirty="0" err="1"/>
              <a:t>pygame.QUIT</a:t>
            </a:r>
            <a:r>
              <a:rPr lang="en-US" dirty="0"/>
              <a:t>, </a:t>
            </a:r>
            <a:r>
              <a:rPr lang="uk-UA" dirty="0"/>
              <a:t>програма завершується. Якщо подія — натискання клавіші, викликається метод </a:t>
            </a:r>
            <a:r>
              <a:rPr lang="en-US" dirty="0" err="1"/>
              <a:t>choose_direction</a:t>
            </a:r>
            <a:r>
              <a:rPr lang="en-US" dirty="0"/>
              <a:t>, </a:t>
            </a:r>
            <a:r>
              <a:rPr lang="uk-UA" dirty="0"/>
              <a:t>що визначає напрямок руху змії.</a:t>
            </a:r>
          </a:p>
        </p:txBody>
      </p:sp>
    </p:spTree>
    <p:extLst>
      <p:ext uri="{BB962C8B-B14F-4D97-AF65-F5344CB8AC3E}">
        <p14:creationId xmlns:p14="http://schemas.microsoft.com/office/powerpoint/2010/main" val="154715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490FD4F-F44A-4939-8C9B-08A9E1CB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5778" y="645024"/>
            <a:ext cx="2222088" cy="5693866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QUIT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exit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choose_direction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choose_direction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-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-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@right.setter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@left.setter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@up.setter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@down.setter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DB64E-FCA2-DE53-75CB-510475C883A0}"/>
              </a:ext>
            </a:extLst>
          </p:cNvPr>
          <p:cNvSpPr txBox="1"/>
          <p:nvPr/>
        </p:nvSpPr>
        <p:spPr>
          <a:xfrm>
            <a:off x="9845779" y="275692"/>
            <a:ext cx="22220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“controller.py”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A35DD-96D3-F4C3-C45A-CE78637BCE7C}"/>
              </a:ext>
            </a:extLst>
          </p:cNvPr>
          <p:cNvSpPr txBox="1"/>
          <p:nvPr/>
        </p:nvSpPr>
        <p:spPr>
          <a:xfrm>
            <a:off x="0" y="176980"/>
            <a:ext cx="984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“controller.py”</a:t>
            </a:r>
            <a:r>
              <a:rPr lang="uk-UA" sz="4000" b="1" dirty="0"/>
              <a:t> і клас </a:t>
            </a:r>
            <a:r>
              <a:rPr lang="en-US" sz="4000" b="1" dirty="0"/>
              <a:t>“Controller”</a:t>
            </a:r>
            <a:endParaRPr lang="uk-UA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75264-4B36-B906-4558-4410E645F1EF}"/>
              </a:ext>
            </a:extLst>
          </p:cNvPr>
          <p:cNvSpPr txBox="1"/>
          <p:nvPr/>
        </p:nvSpPr>
        <p:spPr>
          <a:xfrm>
            <a:off x="281449" y="884866"/>
            <a:ext cx="9344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dirty="0" err="1"/>
              <a:t>Controller</a:t>
            </a:r>
            <a:r>
              <a:rPr lang="uk-UA" sz="2400" dirty="0"/>
              <a:t> реалізує управління рухом змії в грі за допомогою клавіш. Він обробляє події клавіатури та визначає напрямок руху змії, а також контролює, які напрямки доступні для зміни.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C9DF3-B3CB-08B2-6B2C-D44A3CC0A186}"/>
              </a:ext>
            </a:extLst>
          </p:cNvPr>
          <p:cNvSpPr txBox="1"/>
          <p:nvPr/>
        </p:nvSpPr>
        <p:spPr>
          <a:xfrm>
            <a:off x="281448" y="2085195"/>
            <a:ext cx="94131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Метод </a:t>
            </a:r>
            <a:r>
              <a:rPr lang="en-US" dirty="0" err="1"/>
              <a:t>choose_direction</a:t>
            </a:r>
            <a:r>
              <a:rPr lang="en-US" dirty="0"/>
              <a:t>:</a:t>
            </a:r>
          </a:p>
          <a:p>
            <a:r>
              <a:rPr lang="uk-UA" dirty="0"/>
              <a:t>Цей метод визначає, у який бік повинна рухатися змія, в залежності від натиснутої клавіші.</a:t>
            </a:r>
          </a:p>
          <a:p>
            <a:r>
              <a:rPr lang="uk-UA" dirty="0"/>
              <a:t>Для кожної клавіші (вліво, вправо, вгору, вниз) перевіряє, чи дозволено змінювати напрямок. Якщо так, викликається відповідний метод (</a:t>
            </a:r>
            <a:r>
              <a:rPr lang="en-US" dirty="0" err="1"/>
              <a:t>turn_left</a:t>
            </a:r>
            <a:r>
              <a:rPr lang="en-US" dirty="0"/>
              <a:t>, </a:t>
            </a:r>
            <a:r>
              <a:rPr lang="en-US" dirty="0" err="1"/>
              <a:t>turn_right</a:t>
            </a:r>
            <a:r>
              <a:rPr lang="en-US" dirty="0"/>
              <a:t>, </a:t>
            </a:r>
            <a:r>
              <a:rPr lang="en-US" dirty="0" err="1"/>
              <a:t>turn_up</a:t>
            </a:r>
            <a:r>
              <a:rPr lang="en-US" dirty="0"/>
              <a:t>, </a:t>
            </a:r>
            <a:r>
              <a:rPr lang="en-US" dirty="0" err="1"/>
              <a:t>turn_down</a:t>
            </a:r>
            <a:r>
              <a:rPr lang="en-US" dirty="0"/>
              <a:t>).</a:t>
            </a:r>
          </a:p>
          <a:p>
            <a:r>
              <a:rPr lang="uk-UA" dirty="0"/>
              <a:t>Методи </a:t>
            </a:r>
            <a:r>
              <a:rPr lang="en-US" dirty="0" err="1"/>
              <a:t>turn_left</a:t>
            </a:r>
            <a:r>
              <a:rPr lang="en-US" dirty="0"/>
              <a:t>, </a:t>
            </a:r>
            <a:r>
              <a:rPr lang="en-US" dirty="0" err="1"/>
              <a:t>turn_right</a:t>
            </a:r>
            <a:r>
              <a:rPr lang="en-US" dirty="0"/>
              <a:t>, </a:t>
            </a:r>
            <a:r>
              <a:rPr lang="en-US" dirty="0" err="1"/>
              <a:t>turn_up</a:t>
            </a:r>
            <a:r>
              <a:rPr lang="en-US" dirty="0"/>
              <a:t>, </a:t>
            </a:r>
            <a:r>
              <a:rPr lang="en-US" dirty="0" err="1"/>
              <a:t>turn_down</a:t>
            </a:r>
            <a:r>
              <a:rPr lang="en-US" dirty="0"/>
              <a:t>:</a:t>
            </a:r>
          </a:p>
          <a:p>
            <a:r>
              <a:rPr lang="uk-UA" dirty="0"/>
              <a:t>Ці методи оновлюють значення </a:t>
            </a:r>
            <a:r>
              <a:rPr lang="en-US" dirty="0"/>
              <a:t>direction </a:t>
            </a:r>
            <a:r>
              <a:rPr lang="uk-UA" dirty="0"/>
              <a:t>для зміни напрямку руху змії, а також налаштовують доступність інших напрямків:</a:t>
            </a:r>
          </a:p>
          <a:p>
            <a:r>
              <a:rPr lang="uk-UA" dirty="0"/>
              <a:t>Наприклад, метод </a:t>
            </a:r>
            <a:r>
              <a:rPr lang="en-US" dirty="0" err="1"/>
              <a:t>turn_left</a:t>
            </a:r>
            <a:r>
              <a:rPr lang="en-US" dirty="0"/>
              <a:t> </a:t>
            </a:r>
            <a:r>
              <a:rPr lang="uk-UA" dirty="0"/>
              <a:t>встановлює </a:t>
            </a:r>
            <a:r>
              <a:rPr lang="en-US" dirty="0" err="1"/>
              <a:t>direction.x</a:t>
            </a:r>
            <a:r>
              <a:rPr lang="en-US" dirty="0"/>
              <a:t> </a:t>
            </a:r>
            <a:r>
              <a:rPr lang="uk-UA" dirty="0"/>
              <a:t>на -1 (вліво) і забороняє рух у правому напрямку, дозволяючи при цьому рух у верхньому та нижньому напрямках.</a:t>
            </a:r>
          </a:p>
          <a:p>
            <a:r>
              <a:rPr lang="uk-UA" dirty="0"/>
              <a:t>Ця логіка запобігає перемиканню змії на протилежний напрямок (наприклад, змія не може одразу повернути зліва вправо).</a:t>
            </a:r>
          </a:p>
          <a:p>
            <a:r>
              <a:rPr lang="uk-UA" dirty="0"/>
              <a:t>Властивості:</a:t>
            </a:r>
          </a:p>
          <a:p>
            <a:r>
              <a:rPr lang="uk-UA" dirty="0"/>
              <a:t>Клас використовує властивості для управління доступністю напрямків:</a:t>
            </a:r>
          </a:p>
          <a:p>
            <a:r>
              <a:rPr lang="en-US" dirty="0"/>
              <a:t>right, left, up, down: </a:t>
            </a:r>
            <a:r>
              <a:rPr lang="uk-UA" dirty="0"/>
              <a:t>кожна з цих властивостей має </a:t>
            </a:r>
            <a:r>
              <a:rPr lang="uk-UA" dirty="0" err="1"/>
              <a:t>геттери</a:t>
            </a:r>
            <a:r>
              <a:rPr lang="uk-UA" dirty="0"/>
              <a:t> та </a:t>
            </a:r>
            <a:r>
              <a:rPr lang="uk-UA" dirty="0" err="1"/>
              <a:t>сеттери</a:t>
            </a:r>
            <a:r>
              <a:rPr lang="uk-UA" dirty="0"/>
              <a:t>, які дозволяють контролювати доступність напрямків.</a:t>
            </a:r>
          </a:p>
        </p:txBody>
      </p:sp>
    </p:spTree>
    <p:extLst>
      <p:ext uri="{BB962C8B-B14F-4D97-AF65-F5344CB8AC3E}">
        <p14:creationId xmlns:p14="http://schemas.microsoft.com/office/powerpoint/2010/main" val="313925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B5938-5910-5AD4-010F-B982F726A916}"/>
              </a:ext>
            </a:extLst>
          </p:cNvPr>
          <p:cNvSpPr txBox="1"/>
          <p:nvPr/>
        </p:nvSpPr>
        <p:spPr>
          <a:xfrm>
            <a:off x="0" y="176980"/>
            <a:ext cx="984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“game.py”</a:t>
            </a:r>
            <a:r>
              <a:rPr lang="uk-UA" sz="4000" b="1" dirty="0"/>
              <a:t> і клас </a:t>
            </a:r>
            <a:r>
              <a:rPr lang="en-US" sz="4000" b="1" dirty="0"/>
              <a:t>“Game”</a:t>
            </a:r>
            <a:endParaRPr lang="uk-UA" sz="4000" b="1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4AFBF9-2E8D-00E9-C56C-F7F67850D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023" y="663988"/>
            <a:ext cx="2556382" cy="6017032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score_inc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розрахунку кількості "клітинок"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#розрахунок координат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get_coordinates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@screen_size.setter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@score.setter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@speed.setter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@game_size.setter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690C8-CEA8-43A3-877E-C704587D77A4}"/>
              </a:ext>
            </a:extLst>
          </p:cNvPr>
          <p:cNvSpPr txBox="1"/>
          <p:nvPr/>
        </p:nvSpPr>
        <p:spPr>
          <a:xfrm>
            <a:off x="9509024" y="330080"/>
            <a:ext cx="255638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“game.py”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F9DB8-DC7A-4A6E-50B0-870943FB7D04}"/>
              </a:ext>
            </a:extLst>
          </p:cNvPr>
          <p:cNvSpPr txBox="1"/>
          <p:nvPr/>
        </p:nvSpPr>
        <p:spPr>
          <a:xfrm>
            <a:off x="216310" y="884866"/>
            <a:ext cx="91833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Клас </a:t>
            </a:r>
            <a:r>
              <a:rPr lang="uk-UA" sz="2800" dirty="0" err="1"/>
              <a:t>Game</a:t>
            </a:r>
            <a:r>
              <a:rPr lang="uk-UA" sz="2800" dirty="0"/>
              <a:t> в представленому коді реалізує основні функції гри, такі як обчислення розміру екрану, підрахунок очок, швидкості та управління клітинками гри.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C6261-DB8D-2D2A-C910-082B06B59064}"/>
              </a:ext>
            </a:extLst>
          </p:cNvPr>
          <p:cNvSpPr txBox="1"/>
          <p:nvPr/>
        </p:nvSpPr>
        <p:spPr>
          <a:xfrm>
            <a:off x="216309" y="2700748"/>
            <a:ext cx="89276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Ініціалізація (__</a:t>
            </a:r>
            <a:r>
              <a:rPr lang="en-US" dirty="0" err="1"/>
              <a:t>init</a:t>
            </a:r>
            <a:r>
              <a:rPr lang="en-US" dirty="0"/>
              <a:t>__):</a:t>
            </a:r>
          </a:p>
          <a:p>
            <a:r>
              <a:rPr lang="uk-UA" dirty="0"/>
              <a:t>Конструктор класу </a:t>
            </a:r>
            <a:r>
              <a:rPr lang="uk-UA" dirty="0" err="1"/>
              <a:t>ініціалізує</a:t>
            </a:r>
            <a:r>
              <a:rPr lang="uk-UA" dirty="0"/>
              <a:t> кілька важливих атрибутів:</a:t>
            </a:r>
          </a:p>
          <a:p>
            <a:r>
              <a:rPr lang="en-US" dirty="0"/>
              <a:t>self._</a:t>
            </a:r>
            <a:r>
              <a:rPr lang="en-US" dirty="0" err="1"/>
              <a:t>screen_size</a:t>
            </a:r>
            <a:r>
              <a:rPr lang="en-US" dirty="0"/>
              <a:t>: </a:t>
            </a:r>
            <a:r>
              <a:rPr lang="uk-UA" dirty="0"/>
              <a:t>розмір екрану, на якому відбувається гра.</a:t>
            </a:r>
          </a:p>
          <a:p>
            <a:r>
              <a:rPr lang="en-US" dirty="0" err="1"/>
              <a:t>self._score</a:t>
            </a:r>
            <a:r>
              <a:rPr lang="en-US" dirty="0"/>
              <a:t>: </a:t>
            </a:r>
            <a:r>
              <a:rPr lang="uk-UA" dirty="0"/>
              <a:t>поточний рахунок гри (за замовчуванням 0).</a:t>
            </a:r>
          </a:p>
          <a:p>
            <a:r>
              <a:rPr lang="en-US" dirty="0" err="1"/>
              <a:t>self._speed</a:t>
            </a:r>
            <a:r>
              <a:rPr lang="en-US" dirty="0"/>
              <a:t>: </a:t>
            </a:r>
            <a:r>
              <a:rPr lang="uk-UA" dirty="0"/>
              <a:t>швидкість руху змії (за замовчуванням 10).</a:t>
            </a:r>
          </a:p>
          <a:p>
            <a:r>
              <a:rPr lang="en-US" dirty="0"/>
              <a:t>self._</a:t>
            </a:r>
            <a:r>
              <a:rPr lang="en-US" dirty="0" err="1"/>
              <a:t>game_size</a:t>
            </a:r>
            <a:r>
              <a:rPr lang="en-US" dirty="0"/>
              <a:t>: </a:t>
            </a:r>
            <a:r>
              <a:rPr lang="uk-UA" dirty="0"/>
              <a:t>розмір клітинки гри (за замовчуванням 15).</a:t>
            </a:r>
          </a:p>
          <a:p>
            <a:r>
              <a:rPr lang="uk-UA" dirty="0"/>
              <a:t>Метод </a:t>
            </a:r>
            <a:r>
              <a:rPr lang="en-US" dirty="0" err="1"/>
              <a:t>score_inc</a:t>
            </a:r>
            <a:r>
              <a:rPr lang="en-US" dirty="0"/>
              <a:t>:</a:t>
            </a:r>
          </a:p>
          <a:p>
            <a:r>
              <a:rPr lang="uk-UA" dirty="0"/>
              <a:t>Цей метод використовується для збільшення рахунку на одиницю. Зазначено, що метод не приймає жодних аргументів, що вказує на те, що рахунок завжди збільшується на 1.</a:t>
            </a:r>
          </a:p>
          <a:p>
            <a:r>
              <a:rPr lang="uk-UA" dirty="0"/>
              <a:t>Метод </a:t>
            </a:r>
            <a:r>
              <a:rPr lang="en-US" dirty="0" err="1"/>
              <a:t>get_cells</a:t>
            </a:r>
            <a:r>
              <a:rPr lang="en-US" dirty="0"/>
              <a:t>:</a:t>
            </a:r>
          </a:p>
          <a:p>
            <a:r>
              <a:rPr lang="uk-UA" dirty="0"/>
              <a:t>Метод розраховує кількість "клітинок" на екрані, виходячи з розміру екрану та розміру клітинки гри.</a:t>
            </a:r>
          </a:p>
          <a:p>
            <a:r>
              <a:rPr lang="uk-UA" dirty="0"/>
              <a:t>Повертає об'єкт типу </a:t>
            </a:r>
            <a:r>
              <a:rPr lang="en-US" dirty="0"/>
              <a:t>Point, </a:t>
            </a:r>
            <a:r>
              <a:rPr lang="uk-UA" dirty="0"/>
              <a:t>що містить кількість клітинок по горизонталі та вертикалі.</a:t>
            </a:r>
          </a:p>
        </p:txBody>
      </p:sp>
    </p:spTree>
    <p:extLst>
      <p:ext uri="{BB962C8B-B14F-4D97-AF65-F5344CB8AC3E}">
        <p14:creationId xmlns:p14="http://schemas.microsoft.com/office/powerpoint/2010/main" val="255105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A2B39E-04B5-E61B-7535-8679A3E5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7" y="645024"/>
            <a:ext cx="2979175" cy="6093976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operator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length_hint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540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480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game_obj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game_obj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head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default_coordinates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[[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directions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-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snake_obj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head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default_coordinates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directions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snake_obj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sleep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game_while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game_while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отрисовать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бг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check_collision_with_border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game_while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score_inc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length_inc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draw_circle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show_score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main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__'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#pygame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settings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set_caption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set_mode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image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images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/background.png'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convert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#create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objects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get_fruit_coordinates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7FAB5-1DC7-B0AF-AB40-1FA8A07F26B1}"/>
              </a:ext>
            </a:extLst>
          </p:cNvPr>
          <p:cNvSpPr txBox="1"/>
          <p:nvPr/>
        </p:nvSpPr>
        <p:spPr>
          <a:xfrm>
            <a:off x="206477" y="275692"/>
            <a:ext cx="297917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“__init__.py”</a:t>
            </a:r>
            <a:endParaRPr lang="uk-UA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00D905-1A34-BA8B-1CCF-6B3C2C0B3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5778" y="645024"/>
            <a:ext cx="2222088" cy="5693866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QUIT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exit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choose_direction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choose_direction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event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-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-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turn_down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@right.setter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right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@left.setter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left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@up.setter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@down.setter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down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485F5-1E41-2EAC-7187-15CED92275BB}"/>
              </a:ext>
            </a:extLst>
          </p:cNvPr>
          <p:cNvSpPr txBox="1"/>
          <p:nvPr/>
        </p:nvSpPr>
        <p:spPr>
          <a:xfrm>
            <a:off x="9845779" y="275692"/>
            <a:ext cx="22220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“controller.py”</a:t>
            </a:r>
            <a:endParaRPr lang="uk-UA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7FEA44B-FC1D-3267-37AB-F02C96C3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450" y="609600"/>
            <a:ext cx="3480623" cy="3662541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Engine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check_collision_with_apple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snake_coord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apple_coord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apple_coord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check_collision_with_border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block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[:-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block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E350C-37E0-3EFE-9C44-48E460BE1A4D}"/>
              </a:ext>
            </a:extLst>
          </p:cNvPr>
          <p:cNvSpPr txBox="1"/>
          <p:nvPr/>
        </p:nvSpPr>
        <p:spPr>
          <a:xfrm>
            <a:off x="6157450" y="275692"/>
            <a:ext cx="348062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“engine.py”</a:t>
            </a:r>
            <a:endParaRPr lang="uk-UA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5FAD524-90B0-64EE-6305-8F1F6219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358" y="609600"/>
            <a:ext cx="2556382" cy="6017032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score_inc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розрахунку кількості "клітинок"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#розрахунок координат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get_coordinates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@screen_size.setter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@score.setter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@speed.setter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@game_size.setter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4E6F6-BB3A-3F91-3CD7-7EBDDA76458D}"/>
              </a:ext>
            </a:extLst>
          </p:cNvPr>
          <p:cNvSpPr txBox="1"/>
          <p:nvPr/>
        </p:nvSpPr>
        <p:spPr>
          <a:xfrm>
            <a:off x="3393359" y="275692"/>
            <a:ext cx="255638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“game.py”</a:t>
            </a:r>
            <a:endParaRPr lang="uk-UA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999A6EF-8CF2-D9DE-DA42-92DD014741B3}"/>
              </a:ext>
            </a:extLst>
          </p:cNvPr>
          <p:cNvSpPr/>
          <p:nvPr/>
        </p:nvSpPr>
        <p:spPr>
          <a:xfrm>
            <a:off x="6157445" y="4837470"/>
            <a:ext cx="3480623" cy="1179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dirty="0"/>
              <a:t>Лістинг 1</a:t>
            </a:r>
          </a:p>
        </p:txBody>
      </p:sp>
    </p:spTree>
    <p:extLst>
      <p:ext uri="{BB962C8B-B14F-4D97-AF65-F5344CB8AC3E}">
        <p14:creationId xmlns:p14="http://schemas.microsoft.com/office/powerpoint/2010/main" val="175310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BF7A9-A25A-A5E7-E5D9-E790DF97F27B}"/>
              </a:ext>
            </a:extLst>
          </p:cNvPr>
          <p:cNvSpPr txBox="1"/>
          <p:nvPr/>
        </p:nvSpPr>
        <p:spPr>
          <a:xfrm>
            <a:off x="216309" y="270074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Метод </a:t>
            </a:r>
            <a:r>
              <a:rPr lang="en-US" dirty="0" err="1"/>
              <a:t>get_coordinates</a:t>
            </a:r>
            <a:r>
              <a:rPr lang="en-US" dirty="0"/>
              <a:t>:</a:t>
            </a:r>
          </a:p>
          <a:p>
            <a:r>
              <a:rPr lang="uk-UA" dirty="0"/>
              <a:t>Цей метод розраховує координати центру гри, використовуючи кількість клітинок.</a:t>
            </a:r>
          </a:p>
          <a:p>
            <a:r>
              <a:rPr lang="uk-UA" dirty="0"/>
              <a:t>Повертає об'єкт типу </a:t>
            </a:r>
            <a:r>
              <a:rPr lang="en-US" dirty="0"/>
              <a:t>Point </a:t>
            </a:r>
            <a:r>
              <a:rPr lang="uk-UA" dirty="0"/>
              <a:t>із координатами.</a:t>
            </a:r>
          </a:p>
          <a:p>
            <a:r>
              <a:rPr lang="uk-UA" dirty="0"/>
              <a:t>Властивості:</a:t>
            </a:r>
          </a:p>
          <a:p>
            <a:r>
              <a:rPr lang="uk-UA" dirty="0"/>
              <a:t>Клас використовує властивості для управління доступом до атрибутів:</a:t>
            </a:r>
          </a:p>
          <a:p>
            <a:r>
              <a:rPr lang="en-US" dirty="0" err="1"/>
              <a:t>screen_size</a:t>
            </a:r>
            <a:r>
              <a:rPr lang="en-US" dirty="0"/>
              <a:t>: </a:t>
            </a:r>
            <a:r>
              <a:rPr lang="uk-UA" dirty="0"/>
              <a:t>отримує та задає розмір екрану.</a:t>
            </a:r>
          </a:p>
          <a:p>
            <a:r>
              <a:rPr lang="en-US" dirty="0"/>
              <a:t>score: </a:t>
            </a:r>
            <a:r>
              <a:rPr lang="uk-UA" dirty="0"/>
              <a:t>отримує та задає рахунок.</a:t>
            </a:r>
          </a:p>
          <a:p>
            <a:r>
              <a:rPr lang="en-US" dirty="0"/>
              <a:t>speed: </a:t>
            </a:r>
            <a:r>
              <a:rPr lang="uk-UA" dirty="0"/>
              <a:t>отримує та задає швидкість змії.</a:t>
            </a:r>
          </a:p>
          <a:p>
            <a:r>
              <a:rPr lang="en-US" dirty="0" err="1"/>
              <a:t>game_size</a:t>
            </a:r>
            <a:r>
              <a:rPr lang="en-US" dirty="0"/>
              <a:t>: </a:t>
            </a:r>
            <a:r>
              <a:rPr lang="uk-UA" dirty="0"/>
              <a:t>отримує та задає розмір клітинки гри.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023B1-05C4-1BBB-54E4-EB12E184D3E8}"/>
              </a:ext>
            </a:extLst>
          </p:cNvPr>
          <p:cNvSpPr txBox="1"/>
          <p:nvPr/>
        </p:nvSpPr>
        <p:spPr>
          <a:xfrm>
            <a:off x="0" y="176980"/>
            <a:ext cx="984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“game.py”</a:t>
            </a:r>
            <a:r>
              <a:rPr lang="uk-UA" sz="4000" b="1" dirty="0"/>
              <a:t> і клас </a:t>
            </a:r>
            <a:r>
              <a:rPr lang="en-US" sz="4000" b="1" dirty="0"/>
              <a:t>“Game”</a:t>
            </a:r>
            <a:endParaRPr lang="uk-UA" sz="4000" b="1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762BFF-846A-2CFB-B519-1B39209B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023" y="663988"/>
            <a:ext cx="2556382" cy="6017032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score_inc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розрахунку кількості "клітинок"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#розрахунок координат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get_coordinates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@screen_size.setter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@score.setter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@speed.setter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@game_size.setter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3A11A-F0F4-72A1-93C8-E8D15899754B}"/>
              </a:ext>
            </a:extLst>
          </p:cNvPr>
          <p:cNvSpPr txBox="1"/>
          <p:nvPr/>
        </p:nvSpPr>
        <p:spPr>
          <a:xfrm>
            <a:off x="9509024" y="330080"/>
            <a:ext cx="255638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“game.py”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74457-6610-C160-6DD3-7F293E24CE25}"/>
              </a:ext>
            </a:extLst>
          </p:cNvPr>
          <p:cNvSpPr txBox="1"/>
          <p:nvPr/>
        </p:nvSpPr>
        <p:spPr>
          <a:xfrm>
            <a:off x="216310" y="884866"/>
            <a:ext cx="91833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Клас </a:t>
            </a:r>
            <a:r>
              <a:rPr lang="uk-UA" sz="2800" dirty="0" err="1"/>
              <a:t>Game</a:t>
            </a:r>
            <a:r>
              <a:rPr lang="uk-UA" sz="2800" dirty="0"/>
              <a:t> в представленому коді реалізує основні функції гри, такі як обчислення розміру екрану, підрахунок очок, швидкості та управління клітинками гри.</a:t>
            </a:r>
          </a:p>
        </p:txBody>
      </p:sp>
    </p:spTree>
    <p:extLst>
      <p:ext uri="{BB962C8B-B14F-4D97-AF65-F5344CB8AC3E}">
        <p14:creationId xmlns:p14="http://schemas.microsoft.com/office/powerpoint/2010/main" val="57061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23DFE-1FC6-AB21-99F8-DD6291AB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845" y="605695"/>
            <a:ext cx="2979175" cy="6093976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operator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length_hint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540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480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game_obj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game_obj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head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default_coordinates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[[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directions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-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snake_obj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head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default_coordinates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directions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snake_obj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sleep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game_while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game_while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отрисовать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бг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check_collision_with_border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game_while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score_inc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length_inc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draw_circle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show_score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main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__'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#pygame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settings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set_caption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set_mode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image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images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/background.png'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convert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#create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objects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get_fruit_coordinates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D17E8-B0A0-4542-64C5-7191A89FF083}"/>
              </a:ext>
            </a:extLst>
          </p:cNvPr>
          <p:cNvSpPr txBox="1"/>
          <p:nvPr/>
        </p:nvSpPr>
        <p:spPr>
          <a:xfrm>
            <a:off x="9035845" y="236363"/>
            <a:ext cx="297917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“__init__.py”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F1F5A-0F78-576D-3B87-557FC76C9822}"/>
              </a:ext>
            </a:extLst>
          </p:cNvPr>
          <p:cNvSpPr txBox="1"/>
          <p:nvPr/>
        </p:nvSpPr>
        <p:spPr>
          <a:xfrm>
            <a:off x="0" y="20677"/>
            <a:ext cx="984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“__init__.py”</a:t>
            </a:r>
            <a:r>
              <a:rPr lang="uk-UA" sz="40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FBD0B-5BAE-600B-0E5E-847DBEEB23A4}"/>
              </a:ext>
            </a:extLst>
          </p:cNvPr>
          <p:cNvSpPr txBox="1"/>
          <p:nvPr/>
        </p:nvSpPr>
        <p:spPr>
          <a:xfrm>
            <a:off x="176980" y="684538"/>
            <a:ext cx="8563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В представленому коді реалізується основна логіка гри «Змійка», включаючи ініціалізацію, створення об'єктів, відстеження зіткнень та оновлення графіки.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072A5-80BB-8708-DF3F-0833AF7CA904}"/>
              </a:ext>
            </a:extLst>
          </p:cNvPr>
          <p:cNvSpPr txBox="1"/>
          <p:nvPr/>
        </p:nvSpPr>
        <p:spPr>
          <a:xfrm>
            <a:off x="176980" y="1809134"/>
            <a:ext cx="89670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</a:t>
            </a:r>
            <a:r>
              <a:rPr lang="en-US" dirty="0" err="1"/>
              <a:t>create_game</a:t>
            </a:r>
            <a:r>
              <a:rPr lang="en-US" dirty="0"/>
              <a:t>:</a:t>
            </a:r>
          </a:p>
          <a:p>
            <a:r>
              <a:rPr lang="uk-UA" dirty="0" err="1"/>
              <a:t>Ініціалізує</a:t>
            </a:r>
            <a:r>
              <a:rPr lang="uk-UA" dirty="0"/>
              <a:t> об'єкт гри, встановлюючи розмір екрану, швидкість і розмір клітинки. Повертає екземпляр класу </a:t>
            </a:r>
            <a:r>
              <a:rPr lang="en-US" dirty="0"/>
              <a:t>Game.</a:t>
            </a:r>
          </a:p>
          <a:p>
            <a:r>
              <a:rPr lang="uk-UA" dirty="0"/>
              <a:t>Функція </a:t>
            </a:r>
            <a:r>
              <a:rPr lang="en-US" dirty="0" err="1"/>
              <a:t>create_snake</a:t>
            </a:r>
            <a:r>
              <a:rPr lang="en-US" dirty="0"/>
              <a:t>:</a:t>
            </a:r>
          </a:p>
          <a:p>
            <a:r>
              <a:rPr lang="uk-UA" dirty="0"/>
              <a:t>Створює та </a:t>
            </a:r>
            <a:r>
              <a:rPr lang="uk-UA" dirty="0" err="1"/>
              <a:t>ініціалізує</a:t>
            </a:r>
            <a:r>
              <a:rPr lang="uk-UA" dirty="0"/>
              <a:t> змію. Задаються:</a:t>
            </a:r>
          </a:p>
          <a:p>
            <a:r>
              <a:rPr lang="en-US" dirty="0"/>
              <a:t>head: </a:t>
            </a:r>
            <a:r>
              <a:rPr lang="uk-UA" dirty="0"/>
              <a:t>початкова позиція голови змії (0, 0).</a:t>
            </a:r>
          </a:p>
          <a:p>
            <a:r>
              <a:rPr lang="en-US" dirty="0" err="1"/>
              <a:t>default_coordinates</a:t>
            </a:r>
            <a:r>
              <a:rPr lang="en-US" dirty="0"/>
              <a:t>: </a:t>
            </a:r>
            <a:r>
              <a:rPr lang="uk-UA" dirty="0"/>
              <a:t>координати змії, що отримуються від методу </a:t>
            </a:r>
            <a:r>
              <a:rPr lang="en-US" dirty="0" err="1"/>
              <a:t>get_coordinates</a:t>
            </a:r>
            <a:r>
              <a:rPr lang="en-US" dirty="0"/>
              <a:t> </a:t>
            </a:r>
            <a:r>
              <a:rPr lang="uk-UA" dirty="0"/>
              <a:t>класу </a:t>
            </a:r>
            <a:r>
              <a:rPr lang="en-US" dirty="0"/>
              <a:t>Game.</a:t>
            </a:r>
          </a:p>
          <a:p>
            <a:r>
              <a:rPr lang="en-US" dirty="0"/>
              <a:t>length: </a:t>
            </a:r>
            <a:r>
              <a:rPr lang="uk-UA" dirty="0"/>
              <a:t>довжина змії, яка за замовчуванням становить 1.</a:t>
            </a:r>
          </a:p>
          <a:p>
            <a:r>
              <a:rPr lang="en-US" dirty="0" err="1"/>
              <a:t>snake_list</a:t>
            </a:r>
            <a:r>
              <a:rPr lang="en-US" dirty="0"/>
              <a:t>: </a:t>
            </a:r>
            <a:r>
              <a:rPr lang="uk-UA" dirty="0"/>
              <a:t>список, що містить координати частин змії.</a:t>
            </a:r>
          </a:p>
          <a:p>
            <a:r>
              <a:rPr lang="en-US" dirty="0"/>
              <a:t>directions: </a:t>
            </a:r>
            <a:r>
              <a:rPr lang="uk-UA" dirty="0"/>
              <a:t>початкова напрямок змії.</a:t>
            </a:r>
          </a:p>
          <a:p>
            <a:r>
              <a:rPr lang="uk-UA" dirty="0"/>
              <a:t>Повертає екземпляр класу </a:t>
            </a:r>
            <a:r>
              <a:rPr lang="en-US" dirty="0"/>
              <a:t>Snake.</a:t>
            </a:r>
          </a:p>
          <a:p>
            <a:r>
              <a:rPr lang="uk-UA" dirty="0"/>
              <a:t>Функція </a:t>
            </a:r>
            <a:r>
              <a:rPr lang="en-US" dirty="0"/>
              <a:t>stop:</a:t>
            </a:r>
          </a:p>
          <a:p>
            <a:r>
              <a:rPr lang="uk-UA" dirty="0"/>
              <a:t>Відображає повідомлення про закінчення гри, чекає 2 секунди та повертає </a:t>
            </a:r>
            <a:r>
              <a:rPr lang="en-US" dirty="0"/>
              <a:t>False, </a:t>
            </a:r>
            <a:r>
              <a:rPr lang="uk-UA" dirty="0"/>
              <a:t>щоб зупинити основний цикл гри.</a:t>
            </a:r>
          </a:p>
        </p:txBody>
      </p:sp>
    </p:spTree>
    <p:extLst>
      <p:ext uri="{BB962C8B-B14F-4D97-AF65-F5344CB8AC3E}">
        <p14:creationId xmlns:p14="http://schemas.microsoft.com/office/powerpoint/2010/main" val="238326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D5FE65-12DC-7B94-2252-B8894585B00B}"/>
              </a:ext>
            </a:extLst>
          </p:cNvPr>
          <p:cNvSpPr txBox="1"/>
          <p:nvPr/>
        </p:nvSpPr>
        <p:spPr>
          <a:xfrm>
            <a:off x="98323" y="1862276"/>
            <a:ext cx="8839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</a:t>
            </a:r>
            <a:r>
              <a:rPr lang="en-US" dirty="0" err="1"/>
              <a:t>start_game</a:t>
            </a:r>
            <a:r>
              <a:rPr lang="en-US" dirty="0"/>
              <a:t>:</a:t>
            </a:r>
          </a:p>
          <a:p>
            <a:r>
              <a:rPr lang="uk-UA" dirty="0"/>
              <a:t>Основний цикл гри, який відображає фон, обробляє введення з клавіатури, рухає змію та перевіряє наявність зіткнень:</a:t>
            </a:r>
          </a:p>
          <a:p>
            <a:r>
              <a:rPr lang="uk-UA" dirty="0"/>
              <a:t>Використовується метод </a:t>
            </a:r>
            <a:r>
              <a:rPr lang="en-US" dirty="0"/>
              <a:t>do </a:t>
            </a:r>
            <a:r>
              <a:rPr lang="uk-UA" dirty="0"/>
              <a:t>класу </a:t>
            </a:r>
            <a:r>
              <a:rPr lang="en-US" dirty="0"/>
              <a:t>Controller, </a:t>
            </a:r>
            <a:r>
              <a:rPr lang="uk-UA" dirty="0"/>
              <a:t>щоб перевірити введення користувача та змінити напрямок змії.</a:t>
            </a:r>
          </a:p>
          <a:p>
            <a:r>
              <a:rPr lang="uk-UA" dirty="0"/>
              <a:t>Викликається метод </a:t>
            </a:r>
            <a:r>
              <a:rPr lang="en-US" dirty="0"/>
              <a:t>move </a:t>
            </a:r>
            <a:r>
              <a:rPr lang="uk-UA" dirty="0"/>
              <a:t>класу </a:t>
            </a:r>
            <a:r>
              <a:rPr lang="en-US" dirty="0"/>
              <a:t>Snake, </a:t>
            </a:r>
            <a:r>
              <a:rPr lang="uk-UA" dirty="0"/>
              <a:t>щоб перемістити змію.</a:t>
            </a:r>
          </a:p>
          <a:p>
            <a:r>
              <a:rPr lang="uk-UA" dirty="0"/>
              <a:t>Використовуються методи </a:t>
            </a:r>
            <a:r>
              <a:rPr lang="en-US" dirty="0" err="1"/>
              <a:t>check_collision_with_border</a:t>
            </a:r>
            <a:r>
              <a:rPr lang="en-US" dirty="0"/>
              <a:t>, </a:t>
            </a:r>
            <a:r>
              <a:rPr lang="en-US" dirty="0" err="1"/>
              <a:t>check_collision_with_snake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check_collision_with_apple</a:t>
            </a:r>
            <a:r>
              <a:rPr lang="en-US" dirty="0"/>
              <a:t> </a:t>
            </a:r>
            <a:r>
              <a:rPr lang="uk-UA" dirty="0"/>
              <a:t>з класу </a:t>
            </a:r>
            <a:r>
              <a:rPr lang="en-US" dirty="0"/>
              <a:t>Engine </a:t>
            </a:r>
            <a:r>
              <a:rPr lang="uk-UA" dirty="0"/>
              <a:t>для перевірки зіткнень.</a:t>
            </a:r>
          </a:p>
          <a:p>
            <a:r>
              <a:rPr lang="uk-UA" dirty="0"/>
              <a:t>Якщо змія зіткнулася з собою або зі стіною, гра закінчується.</a:t>
            </a:r>
          </a:p>
          <a:p>
            <a:r>
              <a:rPr lang="uk-UA" dirty="0"/>
              <a:t>Якщо змія з'їдає яблуко, рахунок збільшується, з'являється нове яблуко, і довжина змії збільшується.</a:t>
            </a:r>
          </a:p>
          <a:p>
            <a:r>
              <a:rPr lang="uk-UA" dirty="0"/>
              <a:t>Метод </a:t>
            </a:r>
            <a:r>
              <a:rPr lang="en-US" dirty="0" err="1"/>
              <a:t>draw_circle</a:t>
            </a:r>
            <a:r>
              <a:rPr lang="en-US" dirty="0"/>
              <a:t> </a:t>
            </a:r>
            <a:r>
              <a:rPr lang="uk-UA" dirty="0"/>
              <a:t>класу </a:t>
            </a:r>
            <a:r>
              <a:rPr lang="en-US" dirty="0"/>
              <a:t>UI </a:t>
            </a:r>
            <a:r>
              <a:rPr lang="uk-UA" dirty="0"/>
              <a:t>використовується для малювання яблука, а </a:t>
            </a:r>
            <a:r>
              <a:rPr lang="en-US" dirty="0" err="1"/>
              <a:t>show_score</a:t>
            </a:r>
            <a:r>
              <a:rPr lang="en-US" dirty="0"/>
              <a:t> - </a:t>
            </a:r>
            <a:r>
              <a:rPr lang="uk-UA" dirty="0"/>
              <a:t>для відображення рахунку.</a:t>
            </a:r>
          </a:p>
          <a:p>
            <a:r>
              <a:rPr lang="uk-UA" dirty="0"/>
              <a:t>Основний блок:</a:t>
            </a:r>
          </a:p>
          <a:p>
            <a:r>
              <a:rPr lang="uk-UA" dirty="0"/>
              <a:t>Ініціалізація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uk-UA" dirty="0"/>
              <a:t>та налаштування вікна гри.</a:t>
            </a:r>
          </a:p>
          <a:p>
            <a:r>
              <a:rPr lang="uk-UA" dirty="0"/>
              <a:t>Завантаження фону.</a:t>
            </a:r>
          </a:p>
          <a:p>
            <a:r>
              <a:rPr lang="uk-UA" dirty="0"/>
              <a:t>Створення об'єктів гри, таких як яблуко, контролер і змія.</a:t>
            </a:r>
          </a:p>
          <a:p>
            <a:r>
              <a:rPr lang="uk-UA" dirty="0"/>
              <a:t>Запуск гри через функцію </a:t>
            </a:r>
            <a:r>
              <a:rPr lang="en-US" dirty="0" err="1"/>
              <a:t>start_game</a:t>
            </a:r>
            <a:r>
              <a:rPr lang="en-U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7871E4-6170-A8A8-CEB6-97234E343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845" y="605695"/>
            <a:ext cx="2979175" cy="6093976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operator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length_hint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540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480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game_obj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game_obj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head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default_coordinates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[[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directions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-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snake_obj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head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default_coordinates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directions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snake_obj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sleep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game_while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game_while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отрисовать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бг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check_collision_with_border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game_while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check_collision_with_apple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score_inc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length_inc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draw_circle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show_score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main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__'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#pygame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settings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set_caption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set_mode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image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images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/background.png'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convert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#create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objects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Apple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get_fruit_coordinates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get_cells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create_snake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3803C-94AA-1EF3-F98D-CD7E5BF07C8E}"/>
              </a:ext>
            </a:extLst>
          </p:cNvPr>
          <p:cNvSpPr txBox="1"/>
          <p:nvPr/>
        </p:nvSpPr>
        <p:spPr>
          <a:xfrm>
            <a:off x="9035845" y="236363"/>
            <a:ext cx="297917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“__init__.py”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14D25-9DF0-E3D3-3EB2-8DF03B71E441}"/>
              </a:ext>
            </a:extLst>
          </p:cNvPr>
          <p:cNvSpPr txBox="1"/>
          <p:nvPr/>
        </p:nvSpPr>
        <p:spPr>
          <a:xfrm>
            <a:off x="0" y="20677"/>
            <a:ext cx="984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“__init__.py”</a:t>
            </a:r>
            <a:r>
              <a:rPr lang="uk-UA" sz="40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F99D8-B4A0-DB1A-FC6D-065F7639FF07}"/>
              </a:ext>
            </a:extLst>
          </p:cNvPr>
          <p:cNvSpPr txBox="1"/>
          <p:nvPr/>
        </p:nvSpPr>
        <p:spPr>
          <a:xfrm>
            <a:off x="176980" y="684538"/>
            <a:ext cx="8563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В представленому коді реалізується основна логіка гри «Змійка», включаючи ініціалізацію, створення об'єктів, відстеження зіткнень та оновлення графіки.</a:t>
            </a:r>
          </a:p>
        </p:txBody>
      </p:sp>
    </p:spTree>
    <p:extLst>
      <p:ext uri="{BB962C8B-B14F-4D97-AF65-F5344CB8AC3E}">
        <p14:creationId xmlns:p14="http://schemas.microsoft.com/office/powerpoint/2010/main" val="352829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F5C603-0DB2-30EB-5BCC-EC42A7977B54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Як можна ще покращити код?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2525DF-8A3F-5AB9-0D00-DCB000B5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48" y="846385"/>
            <a:ext cx="1155290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Оптимізація логіки зміни напрямку: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Замість використання кількох логічних змінних для перевірки допустимих напрямків (вгору, вниз, вліво, вправо) можна використовувати одну змінну, що представляє поточний напрямок, і просто перевіряти, чи не намагається гравець рухатися в протилежному напрямку.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Використання констант: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Замість жорстко закодованих значень (наприклад, швидкість гри, розміри клітин) можна використовувати константи на початку файлу, що спростить редагування параметрів гри.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Поліпшення читабельності коду: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Додати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докстрінги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до класів і методів для пояснення їхньої функції.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Використовувати більш описові імена змінних, особливо в класі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Snake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щоб покращити розуміння коду.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Управління рівнями складності: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Додати механізм для зміни складності гри в залежності від рахунку. Наприклад, можна поступово збільшувати швидкість гри або зменшувати розмір яблука.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Керування об'єктами гри: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Створити клас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GameObject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від якого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наслідуватимуться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всі об'єкти гри (наприклад, змія, яблука), що дозволить централізувати управління атрибутами, такими як координати та розмір.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5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3DE32-A23A-AB7E-1BB8-BBD341D72E38}"/>
              </a:ext>
            </a:extLst>
          </p:cNvPr>
          <p:cNvSpPr txBox="1"/>
          <p:nvPr/>
        </p:nvSpPr>
        <p:spPr>
          <a:xfrm>
            <a:off x="147483" y="599767"/>
            <a:ext cx="1225099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Розширення функціональності: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Додати можливість грати в режимі "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багатокористувача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з контролерами для декількох гравців.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Додати систему збереження для зберігання рахунків або прогресу гри.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Введення анімації: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Додати анімацію при зміні напрямку змії або при появі яблука, що зробить гру більш динамічною.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Покращення графіки: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Використовувати зображення для змії та яблук замість простих форм, що поліпшить візуальне сприйняття гри.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Додати звукові ефекти для дій у грі (наприклад, звук при з'їданні яблука або при завершенні гри).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 Перевірка наявності зіткнень: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Замість перевірки координат на збіг, можна використовувати більш складні структури даних для обробки зіткнень, що може підвищити продуктивність гри при великій кількості об'єктів.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 Оформлення вікна гри: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Додати меню з можливістю почати гру, паузи та виходу з гри, а також інформаційне вікно з правилами гри.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11. Використання типізації: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Використовувати типізацію (напр.,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Tuple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]]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для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snake_list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для кращої документації коду та полегшення виявлення помилок.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C1EE0-D1BE-0117-90B6-786C37E1FD8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Як можна ще покращити код?</a:t>
            </a:r>
          </a:p>
        </p:txBody>
      </p:sp>
    </p:spTree>
    <p:extLst>
      <p:ext uri="{BB962C8B-B14F-4D97-AF65-F5344CB8AC3E}">
        <p14:creationId xmlns:p14="http://schemas.microsoft.com/office/powerpoint/2010/main" val="121169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B2F537-4B53-FEFB-44ED-E9B6BA14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3243748"/>
            <a:ext cx="2094272" cy="3170099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_x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_y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x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_x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@x.setter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x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_x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@y.setter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_y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738D5-E94F-0487-5F95-92ACA52B5DBD}"/>
              </a:ext>
            </a:extLst>
          </p:cNvPr>
          <p:cNvSpPr txBox="1"/>
          <p:nvPr/>
        </p:nvSpPr>
        <p:spPr>
          <a:xfrm>
            <a:off x="265471" y="2874416"/>
            <a:ext cx="209427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“points.py”</a:t>
            </a:r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0CA33D-E853-E460-A48C-BD15E6139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613" y="872013"/>
            <a:ext cx="2094272" cy="5816977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Snake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[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]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head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length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direction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&gt;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del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length_inc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@head.setter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@coordinates.setter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@length.setter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snake_length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@snake_list.setter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@direction.setter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6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6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direction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6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DB228-14BA-2EB1-8539-D34A2BCDA7A4}"/>
              </a:ext>
            </a:extLst>
          </p:cNvPr>
          <p:cNvSpPr txBox="1"/>
          <p:nvPr/>
        </p:nvSpPr>
        <p:spPr>
          <a:xfrm>
            <a:off x="9635613" y="512202"/>
            <a:ext cx="209427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“snake.py”</a:t>
            </a:r>
            <a:endParaRPr lang="uk-UA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14ACF9-B709-FB70-B48A-E401EF690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48929"/>
            <a:ext cx="3451123" cy="5863144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UI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SCORE_TEXT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'SCORE: '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GAME_OVER_TEXT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'GAME OVER!'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draw_snake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[[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]]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black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[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draw_circle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circle_color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red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circle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circle_color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[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show_score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sc_font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SCORE_TEXT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координати початок екрану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font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GAME_OVER_TEXT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3.2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06E46-BD84-99AE-B564-FE5557FC9F76}"/>
              </a:ext>
            </a:extLst>
          </p:cNvPr>
          <p:cNvSpPr txBox="1"/>
          <p:nvPr/>
        </p:nvSpPr>
        <p:spPr>
          <a:xfrm>
            <a:off x="6095999" y="499601"/>
            <a:ext cx="345112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“UI.py”</a:t>
            </a:r>
            <a:endParaRPr lang="uk-U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7032A7F-C620-DA31-8D4A-6A9000F1D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233" y="3182779"/>
            <a:ext cx="3559276" cy="3416320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Apple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@coordinates.setter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get_fruit_coordinates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get_fruit_coordinates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randrange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randrange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94F39-CBDA-7600-2CA1-98576FCD0D2F}"/>
              </a:ext>
            </a:extLst>
          </p:cNvPr>
          <p:cNvSpPr txBox="1"/>
          <p:nvPr/>
        </p:nvSpPr>
        <p:spPr>
          <a:xfrm>
            <a:off x="2448233" y="2862748"/>
            <a:ext cx="3559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“apples.py”</a:t>
            </a:r>
            <a:endParaRPr lang="uk-UA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3351A4F-242C-1CF7-8448-4B85A58E72F7}"/>
              </a:ext>
            </a:extLst>
          </p:cNvPr>
          <p:cNvSpPr/>
          <p:nvPr/>
        </p:nvSpPr>
        <p:spPr>
          <a:xfrm>
            <a:off x="265470" y="363795"/>
            <a:ext cx="5535561" cy="2182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dirty="0"/>
              <a:t>Лістинг 2</a:t>
            </a:r>
          </a:p>
        </p:txBody>
      </p:sp>
    </p:spTree>
    <p:extLst>
      <p:ext uri="{BB962C8B-B14F-4D97-AF65-F5344CB8AC3E}">
        <p14:creationId xmlns:p14="http://schemas.microsoft.com/office/powerpoint/2010/main" val="386862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E2D77-618B-ECF6-8E16-EC36A64CC1D8}"/>
              </a:ext>
            </a:extLst>
          </p:cNvPr>
          <p:cNvSpPr txBox="1"/>
          <p:nvPr/>
        </p:nvSpPr>
        <p:spPr>
          <a:xfrm>
            <a:off x="511277" y="304800"/>
            <a:ext cx="11169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Розберемо проект повністю!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42A033-02CA-8416-ABFF-EEBACD35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028700"/>
            <a:ext cx="5067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6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EE554-841F-DE05-713F-30833406952F}"/>
              </a:ext>
            </a:extLst>
          </p:cNvPr>
          <p:cNvSpPr txBox="1"/>
          <p:nvPr/>
        </p:nvSpPr>
        <p:spPr>
          <a:xfrm>
            <a:off x="0" y="1769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Файл </a:t>
            </a:r>
            <a:r>
              <a:rPr lang="en-US" sz="3600" b="1" dirty="0"/>
              <a:t>“points.py”</a:t>
            </a:r>
            <a:r>
              <a:rPr lang="uk-UA" sz="3600" b="1" dirty="0"/>
              <a:t> і клас </a:t>
            </a:r>
            <a:r>
              <a:rPr lang="en-US" sz="3600" b="1" dirty="0"/>
              <a:t>“Point”</a:t>
            </a:r>
            <a:endParaRPr lang="uk-UA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39F47-926E-E97D-0326-27A3858CDC1C}"/>
              </a:ext>
            </a:extLst>
          </p:cNvPr>
          <p:cNvSpPr txBox="1"/>
          <p:nvPr/>
        </p:nvSpPr>
        <p:spPr>
          <a:xfrm>
            <a:off x="245806" y="823311"/>
            <a:ext cx="9370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b="1" dirty="0" err="1"/>
              <a:t>Point</a:t>
            </a:r>
            <a:r>
              <a:rPr lang="uk-UA" sz="2400" dirty="0"/>
              <a:t> визначає двовимірну точку з координатами </a:t>
            </a:r>
            <a:r>
              <a:rPr lang="uk-UA" sz="2400" b="1" dirty="0"/>
              <a:t>x</a:t>
            </a:r>
            <a:r>
              <a:rPr lang="uk-UA" sz="2400" dirty="0"/>
              <a:t> та </a:t>
            </a:r>
            <a:r>
              <a:rPr lang="uk-UA" sz="2400" b="1" dirty="0"/>
              <a:t>y</a:t>
            </a:r>
            <a:r>
              <a:rPr lang="uk-UA" sz="2400" dirty="0"/>
              <a:t>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22FA8F-0EFE-6C53-1D28-DC7F85ADC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696807"/>
            <a:ext cx="2094272" cy="3323987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_x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_y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x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_x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@x.setter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x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_x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y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_y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@y.setter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y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_y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B4962-D8ED-39C2-B42D-7CA41EA3DEEC}"/>
              </a:ext>
            </a:extLst>
          </p:cNvPr>
          <p:cNvSpPr txBox="1"/>
          <p:nvPr/>
        </p:nvSpPr>
        <p:spPr>
          <a:xfrm>
            <a:off x="9829800" y="315354"/>
            <a:ext cx="2094272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Файл </a:t>
            </a:r>
            <a:r>
              <a:rPr lang="en-US" sz="2000" dirty="0"/>
              <a:t>“points.py”</a:t>
            </a:r>
            <a:endParaRPr lang="uk-U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5DC47-B0F2-E311-B45A-4369CA515518}"/>
              </a:ext>
            </a:extLst>
          </p:cNvPr>
          <p:cNvSpPr txBox="1"/>
          <p:nvPr/>
        </p:nvSpPr>
        <p:spPr>
          <a:xfrm>
            <a:off x="267928" y="1512415"/>
            <a:ext cx="93701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i="1" dirty="0">
                <a:highlight>
                  <a:srgbClr val="FFFF00"/>
                </a:highlight>
              </a:rPr>
              <a:t>1. Ініціалізація (</a:t>
            </a:r>
            <a:r>
              <a:rPr lang="en-US" sz="2000" b="1" i="1" dirty="0" err="1">
                <a:highlight>
                  <a:srgbClr val="FFFF00"/>
                </a:highlight>
              </a:rPr>
              <a:t>init</a:t>
            </a:r>
            <a:r>
              <a:rPr lang="en-US" sz="2000" b="1" i="1" dirty="0">
                <a:highlight>
                  <a:srgbClr val="FFFF00"/>
                </a:highlight>
              </a:rPr>
              <a:t>):  </a:t>
            </a:r>
          </a:p>
          <a:p>
            <a:r>
              <a:rPr lang="en-US" sz="2000" b="1" i="1" dirty="0"/>
              <a:t>   </a:t>
            </a:r>
            <a:r>
              <a:rPr lang="en-US" sz="2000" i="1" dirty="0"/>
              <a:t>- </a:t>
            </a:r>
            <a:r>
              <a:rPr lang="uk-UA" sz="2000" i="1" dirty="0">
                <a:highlight>
                  <a:srgbClr val="00FF00"/>
                </a:highlight>
              </a:rPr>
              <a:t>Конструктор</a:t>
            </a:r>
            <a:r>
              <a:rPr lang="uk-UA" sz="2000" i="1" dirty="0"/>
              <a:t> класу приймає </a:t>
            </a:r>
            <a:r>
              <a:rPr lang="uk-UA" sz="2000" i="1" dirty="0">
                <a:highlight>
                  <a:srgbClr val="00FF00"/>
                </a:highlight>
              </a:rPr>
              <a:t>два параметри</a:t>
            </a:r>
            <a:r>
              <a:rPr lang="uk-UA" sz="2000" i="1" dirty="0"/>
              <a:t>: </a:t>
            </a:r>
            <a:r>
              <a:rPr lang="en-US" sz="2000" i="1" dirty="0"/>
              <a:t>x </a:t>
            </a:r>
            <a:r>
              <a:rPr lang="uk-UA" sz="2000" i="1" dirty="0"/>
              <a:t>і </a:t>
            </a:r>
            <a:r>
              <a:rPr lang="en-US" sz="2000" i="1" dirty="0"/>
              <a:t>y, </a:t>
            </a:r>
            <a:r>
              <a:rPr lang="uk-UA" sz="2000" i="1" dirty="0"/>
              <a:t>які представляють координати точки.  </a:t>
            </a:r>
          </a:p>
          <a:p>
            <a:r>
              <a:rPr lang="uk-UA" sz="2000" i="1" dirty="0"/>
              <a:t>   - Значення </a:t>
            </a:r>
            <a:r>
              <a:rPr lang="en-US" sz="2000" i="1" dirty="0">
                <a:highlight>
                  <a:srgbClr val="00FF00"/>
                </a:highlight>
              </a:rPr>
              <a:t>x </a:t>
            </a:r>
            <a:r>
              <a:rPr lang="uk-UA" sz="2000" i="1" dirty="0">
                <a:highlight>
                  <a:srgbClr val="00FF00"/>
                </a:highlight>
              </a:rPr>
              <a:t>та </a:t>
            </a:r>
            <a:r>
              <a:rPr lang="en-US" sz="2000" i="1" dirty="0">
                <a:highlight>
                  <a:srgbClr val="00FF00"/>
                </a:highlight>
              </a:rPr>
              <a:t>y </a:t>
            </a:r>
            <a:r>
              <a:rPr lang="uk-UA" sz="2000" i="1" dirty="0"/>
              <a:t>зберігаються у </a:t>
            </a:r>
            <a:r>
              <a:rPr lang="uk-UA" sz="2000" i="1" dirty="0">
                <a:highlight>
                  <a:srgbClr val="00FF00"/>
                </a:highlight>
              </a:rPr>
              <a:t>приватних змінних </a:t>
            </a:r>
            <a:r>
              <a:rPr lang="uk-UA" sz="2000" i="1" dirty="0"/>
              <a:t>екземпляра _</a:t>
            </a:r>
            <a:r>
              <a:rPr lang="en-US" sz="2000" i="1" dirty="0"/>
              <a:t>x </a:t>
            </a:r>
            <a:r>
              <a:rPr lang="uk-UA" sz="2000" i="1" dirty="0"/>
              <a:t>та _</a:t>
            </a:r>
            <a:r>
              <a:rPr lang="en-US" sz="2000" i="1" dirty="0"/>
              <a:t>y, </a:t>
            </a:r>
            <a:r>
              <a:rPr lang="uk-UA" sz="2000" i="1" dirty="0"/>
              <a:t>що означає, що вони </a:t>
            </a:r>
            <a:r>
              <a:rPr lang="uk-UA" sz="2000" i="1" dirty="0">
                <a:highlight>
                  <a:srgbClr val="00FF00"/>
                </a:highlight>
              </a:rPr>
              <a:t>не можуть бути </a:t>
            </a:r>
            <a:r>
              <a:rPr lang="uk-UA" sz="2000" i="1" dirty="0"/>
              <a:t>безпосередньо </a:t>
            </a:r>
            <a:r>
              <a:rPr lang="uk-UA" sz="2000" i="1" dirty="0">
                <a:highlight>
                  <a:srgbClr val="00FF00"/>
                </a:highlight>
              </a:rPr>
              <a:t>доступні </a:t>
            </a:r>
            <a:r>
              <a:rPr lang="uk-UA" sz="2000" i="1" dirty="0"/>
              <a:t>зовні класу.  </a:t>
            </a:r>
          </a:p>
          <a:p>
            <a:endParaRPr lang="uk-UA" sz="2000" b="1" i="1" dirty="0"/>
          </a:p>
          <a:p>
            <a:r>
              <a:rPr lang="uk-UA" sz="2000" b="1" i="1" dirty="0">
                <a:highlight>
                  <a:srgbClr val="FFFF00"/>
                </a:highlight>
              </a:rPr>
              <a:t>2. Властивості </a:t>
            </a:r>
            <a:r>
              <a:rPr lang="en-US" sz="2000" b="1" i="1" dirty="0">
                <a:highlight>
                  <a:srgbClr val="FFFF00"/>
                </a:highlight>
              </a:rPr>
              <a:t>x </a:t>
            </a:r>
            <a:r>
              <a:rPr lang="uk-UA" sz="2000" b="1" i="1" dirty="0">
                <a:highlight>
                  <a:srgbClr val="FFFF00"/>
                </a:highlight>
              </a:rPr>
              <a:t>та </a:t>
            </a:r>
            <a:r>
              <a:rPr lang="en-US" sz="2000" b="1" i="1" dirty="0">
                <a:highlight>
                  <a:srgbClr val="FFFF00"/>
                </a:highlight>
              </a:rPr>
              <a:t>y:  </a:t>
            </a:r>
          </a:p>
          <a:p>
            <a:r>
              <a:rPr lang="en-US" sz="2000" i="1" dirty="0"/>
              <a:t>   - </a:t>
            </a:r>
            <a:r>
              <a:rPr lang="uk-UA" sz="2000" i="1" dirty="0"/>
              <a:t>Для отримання </a:t>
            </a:r>
            <a:r>
              <a:rPr lang="uk-UA" sz="2000" i="1" dirty="0">
                <a:highlight>
                  <a:srgbClr val="00FF00"/>
                </a:highlight>
              </a:rPr>
              <a:t>доступу </a:t>
            </a:r>
            <a:r>
              <a:rPr lang="uk-UA" sz="2000" i="1" dirty="0"/>
              <a:t>до координат </a:t>
            </a:r>
            <a:r>
              <a:rPr lang="en-US" sz="2000" i="1" dirty="0">
                <a:highlight>
                  <a:srgbClr val="00FF00"/>
                </a:highlight>
              </a:rPr>
              <a:t>x </a:t>
            </a:r>
            <a:r>
              <a:rPr lang="uk-UA" sz="2000" i="1" dirty="0">
                <a:highlight>
                  <a:srgbClr val="00FF00"/>
                </a:highlight>
              </a:rPr>
              <a:t>та </a:t>
            </a:r>
            <a:r>
              <a:rPr lang="en-US" sz="2000" i="1" dirty="0">
                <a:highlight>
                  <a:srgbClr val="00FF00"/>
                </a:highlight>
              </a:rPr>
              <a:t>y </a:t>
            </a:r>
            <a:r>
              <a:rPr lang="uk-UA" sz="2000" i="1" dirty="0"/>
              <a:t>використовуються властивості (</a:t>
            </a:r>
            <a:r>
              <a:rPr lang="en-US" sz="2000" i="1" dirty="0">
                <a:highlight>
                  <a:srgbClr val="00FF00"/>
                </a:highlight>
              </a:rPr>
              <a:t>decorator @property</a:t>
            </a:r>
            <a:r>
              <a:rPr lang="en-US" sz="2000" i="1" dirty="0"/>
              <a:t>), </a:t>
            </a:r>
            <a:r>
              <a:rPr lang="uk-UA" sz="2000" i="1" dirty="0"/>
              <a:t>які дозволяють </a:t>
            </a:r>
            <a:r>
              <a:rPr lang="uk-UA" sz="2000" i="1" dirty="0">
                <a:highlight>
                  <a:srgbClr val="00FF00"/>
                </a:highlight>
              </a:rPr>
              <a:t>читати</a:t>
            </a:r>
            <a:r>
              <a:rPr lang="uk-UA" sz="2000" i="1" dirty="0"/>
              <a:t> ці значення, </a:t>
            </a:r>
            <a:r>
              <a:rPr lang="uk-UA" sz="2000" i="1" dirty="0">
                <a:highlight>
                  <a:srgbClr val="00FF00"/>
                </a:highlight>
              </a:rPr>
              <a:t>не звертаючись напряму</a:t>
            </a:r>
            <a:r>
              <a:rPr lang="uk-UA" sz="2000" i="1" dirty="0"/>
              <a:t> до приватних змінних.  </a:t>
            </a:r>
          </a:p>
          <a:p>
            <a:r>
              <a:rPr lang="uk-UA" sz="2000" i="1" dirty="0"/>
              <a:t>   - Властивість </a:t>
            </a:r>
            <a:r>
              <a:rPr lang="en-US" sz="2000" i="1" dirty="0"/>
              <a:t>x </a:t>
            </a:r>
            <a:r>
              <a:rPr lang="uk-UA" sz="2000" i="1" dirty="0"/>
              <a:t>повертає значення _</a:t>
            </a:r>
            <a:r>
              <a:rPr lang="en-US" sz="2000" i="1" dirty="0"/>
              <a:t>x, </a:t>
            </a:r>
            <a:r>
              <a:rPr lang="uk-UA" sz="2000" i="1" dirty="0"/>
              <a:t>а </a:t>
            </a:r>
            <a:r>
              <a:rPr lang="en-US" sz="2000" i="1" dirty="0"/>
              <a:t>y </a:t>
            </a:r>
            <a:r>
              <a:rPr lang="uk-UA" sz="2000" i="1" dirty="0"/>
              <a:t>повертає значення _</a:t>
            </a:r>
            <a:r>
              <a:rPr lang="en-US" sz="2000" i="1" dirty="0"/>
              <a:t>y.  </a:t>
            </a:r>
          </a:p>
          <a:p>
            <a:endParaRPr lang="en-US" sz="2000" b="1" i="1" dirty="0"/>
          </a:p>
          <a:p>
            <a:r>
              <a:rPr lang="en-US" sz="2000" b="1" i="1" dirty="0">
                <a:highlight>
                  <a:srgbClr val="FFFF00"/>
                </a:highlight>
              </a:rPr>
              <a:t>3. </a:t>
            </a:r>
            <a:r>
              <a:rPr lang="uk-UA" sz="2000" b="1" i="1" dirty="0" err="1">
                <a:highlight>
                  <a:srgbClr val="FFFF00"/>
                </a:highlight>
              </a:rPr>
              <a:t>Сеттер</a:t>
            </a:r>
            <a:r>
              <a:rPr lang="uk-UA" sz="2000" b="1" i="1" dirty="0">
                <a:highlight>
                  <a:srgbClr val="FFFF00"/>
                </a:highlight>
              </a:rPr>
              <a:t> для </a:t>
            </a:r>
            <a:r>
              <a:rPr lang="en-US" sz="2000" b="1" i="1" dirty="0">
                <a:highlight>
                  <a:srgbClr val="FFFF00"/>
                </a:highlight>
              </a:rPr>
              <a:t>x </a:t>
            </a:r>
            <a:r>
              <a:rPr lang="uk-UA" sz="2000" b="1" i="1" dirty="0">
                <a:highlight>
                  <a:srgbClr val="FFFF00"/>
                </a:highlight>
              </a:rPr>
              <a:t>та </a:t>
            </a:r>
            <a:r>
              <a:rPr lang="en-US" sz="2000" b="1" i="1" dirty="0">
                <a:highlight>
                  <a:srgbClr val="FFFF00"/>
                </a:highlight>
              </a:rPr>
              <a:t>y:  </a:t>
            </a:r>
          </a:p>
          <a:p>
            <a:r>
              <a:rPr lang="en-US" sz="2000" i="1" dirty="0"/>
              <a:t>   - </a:t>
            </a:r>
            <a:r>
              <a:rPr lang="uk-UA" sz="2000" i="1" dirty="0"/>
              <a:t>Вони використовуються для зміни значень координат. Кожен з них має </a:t>
            </a:r>
            <a:r>
              <a:rPr lang="uk-UA" sz="2000" i="1" dirty="0">
                <a:highlight>
                  <a:srgbClr val="00FF00"/>
                </a:highlight>
              </a:rPr>
              <a:t>власний </a:t>
            </a:r>
            <a:r>
              <a:rPr lang="uk-UA" sz="2000" i="1" dirty="0" err="1">
                <a:highlight>
                  <a:srgbClr val="00FF00"/>
                </a:highlight>
              </a:rPr>
              <a:t>сеттер</a:t>
            </a:r>
            <a:r>
              <a:rPr lang="uk-UA" sz="2000" i="1" dirty="0">
                <a:highlight>
                  <a:srgbClr val="00FF00"/>
                </a:highlight>
              </a:rPr>
              <a:t> </a:t>
            </a:r>
            <a:r>
              <a:rPr lang="uk-UA" sz="2000" i="1" dirty="0"/>
              <a:t>(</a:t>
            </a:r>
            <a:r>
              <a:rPr lang="en-US" sz="2000" i="1" dirty="0"/>
              <a:t>decorator @x.setter </a:t>
            </a:r>
            <a:r>
              <a:rPr lang="uk-UA" sz="2000" i="1" dirty="0"/>
              <a:t>та @</a:t>
            </a:r>
            <a:r>
              <a:rPr lang="en-US" sz="2000" i="1" dirty="0" err="1"/>
              <a:t>y.setter</a:t>
            </a:r>
            <a:r>
              <a:rPr lang="en-US" sz="2000" i="1" dirty="0"/>
              <a:t>), </a:t>
            </a:r>
            <a:r>
              <a:rPr lang="uk-UA" sz="2000" i="1" dirty="0"/>
              <a:t>що дозволяє </a:t>
            </a:r>
            <a:r>
              <a:rPr lang="uk-UA" sz="2000" i="1" dirty="0">
                <a:highlight>
                  <a:srgbClr val="00FF00"/>
                </a:highlight>
              </a:rPr>
              <a:t>змінювати </a:t>
            </a:r>
            <a:r>
              <a:rPr lang="uk-UA" sz="2000" i="1" dirty="0"/>
              <a:t>відповідні </a:t>
            </a:r>
            <a:r>
              <a:rPr lang="uk-UA" sz="2000" i="1" dirty="0">
                <a:highlight>
                  <a:srgbClr val="00FF00"/>
                </a:highlight>
              </a:rPr>
              <a:t>координати точки.</a:t>
            </a:r>
            <a:endParaRPr lang="uk-UA" sz="2000" dirty="0">
              <a:highlight>
                <a:srgbClr val="00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2FFD9-B30F-5027-781D-778549CC4234}"/>
              </a:ext>
            </a:extLst>
          </p:cNvPr>
          <p:cNvSpPr txBox="1"/>
          <p:nvPr/>
        </p:nvSpPr>
        <p:spPr>
          <a:xfrm>
            <a:off x="9615948" y="4372696"/>
            <a:ext cx="2362200" cy="2308324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uk-UA" dirty="0"/>
              <a:t>Примітка: Така структура дозволяє контролювати доступ до даних і робить код більш безпечним та гнучким для майбутніх змін.</a:t>
            </a:r>
          </a:p>
        </p:txBody>
      </p:sp>
    </p:spTree>
    <p:extLst>
      <p:ext uri="{BB962C8B-B14F-4D97-AF65-F5344CB8AC3E}">
        <p14:creationId xmlns:p14="http://schemas.microsoft.com/office/powerpoint/2010/main" val="362258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C254B-6124-AFF7-F4B6-697BC933CB3C}"/>
              </a:ext>
            </a:extLst>
          </p:cNvPr>
          <p:cNvSpPr txBox="1"/>
          <p:nvPr/>
        </p:nvSpPr>
        <p:spPr>
          <a:xfrm>
            <a:off x="0" y="17698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“apples.py”</a:t>
            </a:r>
            <a:r>
              <a:rPr lang="uk-UA" sz="4000" b="1" dirty="0"/>
              <a:t> і клас </a:t>
            </a:r>
            <a:r>
              <a:rPr lang="en-US" sz="4000" b="1" dirty="0"/>
              <a:t>“Apple”</a:t>
            </a:r>
            <a:endParaRPr lang="uk-UA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137EE-484B-BF24-0A33-74B9CE894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415755"/>
            <a:ext cx="3559276" cy="3416320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Apple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@coordinates.setter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get_fruit_coordinates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get_fruit_coordinates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randrange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randrange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50B25-6921-2A1B-9CBF-20835E5842D6}"/>
              </a:ext>
            </a:extLst>
          </p:cNvPr>
          <p:cNvSpPr txBox="1"/>
          <p:nvPr/>
        </p:nvSpPr>
        <p:spPr>
          <a:xfrm>
            <a:off x="8534401" y="95724"/>
            <a:ext cx="3559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“apples.py”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632FC-B932-7A43-6E3C-2C0564092A51}"/>
              </a:ext>
            </a:extLst>
          </p:cNvPr>
          <p:cNvSpPr txBox="1"/>
          <p:nvPr/>
        </p:nvSpPr>
        <p:spPr>
          <a:xfrm>
            <a:off x="245807" y="823311"/>
            <a:ext cx="80231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Клас </a:t>
            </a:r>
            <a:r>
              <a:rPr lang="uk-UA" sz="2800" b="1" dirty="0" err="1"/>
              <a:t>Apple</a:t>
            </a:r>
            <a:r>
              <a:rPr lang="uk-UA" sz="2800" b="1" dirty="0"/>
              <a:t> </a:t>
            </a:r>
            <a:r>
              <a:rPr lang="uk-UA" sz="2800" dirty="0"/>
              <a:t>працює з координатами, що представлені через клас </a:t>
            </a:r>
            <a:r>
              <a:rPr lang="uk-UA" sz="2800" b="1" dirty="0" err="1"/>
              <a:t>Point</a:t>
            </a:r>
            <a:r>
              <a:rPr lang="uk-UA" sz="2800" dirty="0"/>
              <a:t>. Він також генерує нові координати для об’єкта </a:t>
            </a:r>
            <a:r>
              <a:rPr lang="uk-UA" sz="2800" b="1" dirty="0" err="1"/>
              <a:t>Apple</a:t>
            </a:r>
            <a:r>
              <a:rPr lang="uk-UA" sz="2800" dirty="0"/>
              <a:t> на основі ігрового поля.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2FAA-B8D7-7F14-CBA8-DBB9599C54C2}"/>
              </a:ext>
            </a:extLst>
          </p:cNvPr>
          <p:cNvSpPr txBox="1"/>
          <p:nvPr/>
        </p:nvSpPr>
        <p:spPr>
          <a:xfrm>
            <a:off x="245807" y="2649147"/>
            <a:ext cx="113562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1. Ініціалізація (</a:t>
            </a:r>
            <a:r>
              <a:rPr lang="uk-UA" dirty="0" err="1"/>
              <a:t>init</a:t>
            </a:r>
            <a:r>
              <a:rPr lang="uk-UA" dirty="0"/>
              <a:t>):  </a:t>
            </a:r>
          </a:p>
          <a:p>
            <a:r>
              <a:rPr lang="uk-UA" dirty="0"/>
              <a:t>   - Конструктор класу приймає параметр </a:t>
            </a:r>
            <a:r>
              <a:rPr lang="uk-UA" dirty="0" err="1"/>
              <a:t>coordinates</a:t>
            </a:r>
            <a:r>
              <a:rPr lang="uk-UA" dirty="0"/>
              <a:t>,</a:t>
            </a:r>
          </a:p>
          <a:p>
            <a:r>
              <a:rPr lang="uk-UA" dirty="0"/>
              <a:t>	 який є об’єктом класу </a:t>
            </a:r>
            <a:r>
              <a:rPr lang="uk-UA" dirty="0" err="1"/>
              <a:t>Point</a:t>
            </a:r>
            <a:r>
              <a:rPr lang="uk-UA" dirty="0"/>
              <a:t>. Це координати, де яблуко розташоване.  </a:t>
            </a:r>
          </a:p>
          <a:p>
            <a:r>
              <a:rPr lang="uk-UA" dirty="0"/>
              <a:t>   - Збереження координат відбувається через приватну змінну </a:t>
            </a:r>
          </a:p>
          <a:p>
            <a:r>
              <a:rPr lang="uk-UA" dirty="0"/>
              <a:t>	екземпляра _</a:t>
            </a:r>
            <a:r>
              <a:rPr lang="uk-UA" dirty="0" err="1"/>
              <a:t>coordinates</a:t>
            </a:r>
            <a:r>
              <a:rPr lang="uk-UA" dirty="0"/>
              <a:t>.  </a:t>
            </a:r>
          </a:p>
          <a:p>
            <a:endParaRPr lang="uk-UA" dirty="0"/>
          </a:p>
          <a:p>
            <a:r>
              <a:rPr lang="uk-UA" dirty="0"/>
              <a:t>2. Властивість </a:t>
            </a:r>
            <a:r>
              <a:rPr lang="uk-UA" dirty="0" err="1"/>
              <a:t>coordinates</a:t>
            </a:r>
            <a:r>
              <a:rPr lang="uk-UA" dirty="0"/>
              <a:t>:  </a:t>
            </a:r>
          </a:p>
          <a:p>
            <a:r>
              <a:rPr lang="uk-UA" dirty="0"/>
              <a:t>   - За допомогою декоратора @property, цей клас</a:t>
            </a:r>
          </a:p>
          <a:p>
            <a:r>
              <a:rPr lang="uk-UA" dirty="0"/>
              <a:t>	 надає доступ до координат яблука.  </a:t>
            </a:r>
          </a:p>
          <a:p>
            <a:r>
              <a:rPr lang="uk-UA" dirty="0"/>
              <a:t>   - Властивість має і </a:t>
            </a:r>
            <a:r>
              <a:rPr lang="uk-UA" dirty="0" err="1"/>
              <a:t>сеттер</a:t>
            </a:r>
            <a:r>
              <a:rPr lang="uk-UA" dirty="0"/>
              <a:t>, який дозволяє змінювати значення координат. </a:t>
            </a:r>
          </a:p>
          <a:p>
            <a:r>
              <a:rPr lang="uk-UA" dirty="0"/>
              <a:t>яблука.</a:t>
            </a:r>
          </a:p>
        </p:txBody>
      </p:sp>
    </p:spTree>
    <p:extLst>
      <p:ext uri="{BB962C8B-B14F-4D97-AF65-F5344CB8AC3E}">
        <p14:creationId xmlns:p14="http://schemas.microsoft.com/office/powerpoint/2010/main" val="23219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3D3F90-655C-336B-3A1B-D9363096585E}"/>
              </a:ext>
            </a:extLst>
          </p:cNvPr>
          <p:cNvSpPr txBox="1"/>
          <p:nvPr/>
        </p:nvSpPr>
        <p:spPr>
          <a:xfrm>
            <a:off x="191728" y="2639193"/>
            <a:ext cx="82689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/>
          </a:p>
          <a:p>
            <a:r>
              <a:rPr lang="uk-UA" dirty="0"/>
              <a:t>3. Метод </a:t>
            </a:r>
            <a:r>
              <a:rPr lang="uk-UA" dirty="0" err="1"/>
              <a:t>generate_coordinates</a:t>
            </a:r>
            <a:r>
              <a:rPr lang="uk-UA" dirty="0"/>
              <a:t>:  </a:t>
            </a:r>
          </a:p>
          <a:p>
            <a:r>
              <a:rPr lang="uk-UA" dirty="0"/>
              <a:t>   - Цей метод генерує нові координати для яблука. Для цього використовується метод </a:t>
            </a:r>
            <a:r>
              <a:rPr lang="uk-UA" dirty="0" err="1"/>
              <a:t>get_fruit_coordinates</a:t>
            </a:r>
            <a:r>
              <a:rPr lang="uk-UA" dirty="0"/>
              <a:t>.  </a:t>
            </a:r>
          </a:p>
          <a:p>
            <a:r>
              <a:rPr lang="uk-UA" dirty="0"/>
              <a:t>   - Він приймає два параметри: </a:t>
            </a:r>
            <a:r>
              <a:rPr lang="uk-UA" dirty="0" err="1"/>
              <a:t>cells</a:t>
            </a:r>
            <a:r>
              <a:rPr lang="uk-UA" dirty="0"/>
              <a:t> (об’єкт класу </a:t>
            </a:r>
            <a:r>
              <a:rPr lang="uk-UA" dirty="0" err="1"/>
              <a:t>Point</a:t>
            </a:r>
            <a:r>
              <a:rPr lang="uk-UA" dirty="0"/>
              <a:t>, що представляє кількість клітин у грі) та </a:t>
            </a:r>
            <a:r>
              <a:rPr lang="uk-UA" dirty="0" err="1"/>
              <a:t>game_size</a:t>
            </a:r>
            <a:r>
              <a:rPr lang="uk-UA" dirty="0"/>
              <a:t> (розмір однієї клітинки).  </a:t>
            </a:r>
          </a:p>
          <a:p>
            <a:r>
              <a:rPr lang="uk-UA" dirty="0"/>
              <a:t>4. Метод класу </a:t>
            </a:r>
            <a:r>
              <a:rPr lang="uk-UA" dirty="0" err="1"/>
              <a:t>get_fruit_coordinates</a:t>
            </a:r>
            <a:r>
              <a:rPr lang="uk-UA" dirty="0"/>
              <a:t>:  </a:t>
            </a:r>
          </a:p>
          <a:p>
            <a:r>
              <a:rPr lang="uk-UA" dirty="0"/>
              <a:t>   - Це класовий метод, який використовується для генерації нових координат для яблука.  </a:t>
            </a:r>
          </a:p>
          <a:p>
            <a:r>
              <a:rPr lang="uk-UA" dirty="0"/>
              <a:t>   - Метод використовує функцію </a:t>
            </a:r>
            <a:r>
              <a:rPr lang="uk-UA" dirty="0" err="1"/>
              <a:t>random.randrange</a:t>
            </a:r>
            <a:r>
              <a:rPr lang="uk-UA" dirty="0"/>
              <a:t>() для випадкової генерації координат у межах ігрового поля, помножених на розмір клітинки гри.  </a:t>
            </a:r>
          </a:p>
          <a:p>
            <a:r>
              <a:rPr lang="uk-UA" dirty="0"/>
              <a:t>   - Повертається новий об'єкт </a:t>
            </a:r>
            <a:r>
              <a:rPr lang="uk-UA" dirty="0" err="1"/>
              <a:t>Point</a:t>
            </a:r>
            <a:r>
              <a:rPr lang="uk-UA" dirty="0"/>
              <a:t>, який містить згенеровані координати для розташування яблука.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68F4D-8DC1-178F-DB98-70C2B6514444}"/>
              </a:ext>
            </a:extLst>
          </p:cNvPr>
          <p:cNvSpPr txBox="1"/>
          <p:nvPr/>
        </p:nvSpPr>
        <p:spPr>
          <a:xfrm>
            <a:off x="0" y="17698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“apples.py”</a:t>
            </a:r>
            <a:r>
              <a:rPr lang="uk-UA" sz="4000" b="1" dirty="0"/>
              <a:t> і клас </a:t>
            </a:r>
            <a:r>
              <a:rPr lang="en-US" sz="4000" b="1" dirty="0"/>
              <a:t>“Apple”</a:t>
            </a:r>
            <a:endParaRPr lang="uk-UA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B00E3D-464E-712F-8A55-FAE7A493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415755"/>
            <a:ext cx="3559276" cy="3416320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Apple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@coordinates.setter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get_fruit_coordinates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get_fruit_coordinates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Point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randrange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randrange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cells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*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09B73-34DA-B9A5-8DCD-B24AFFA0134B}"/>
              </a:ext>
            </a:extLst>
          </p:cNvPr>
          <p:cNvSpPr txBox="1"/>
          <p:nvPr/>
        </p:nvSpPr>
        <p:spPr>
          <a:xfrm>
            <a:off x="8534401" y="95724"/>
            <a:ext cx="3559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“apples.py”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908CB-8AEE-DE56-BE3B-DB140BDDE486}"/>
              </a:ext>
            </a:extLst>
          </p:cNvPr>
          <p:cNvSpPr txBox="1"/>
          <p:nvPr/>
        </p:nvSpPr>
        <p:spPr>
          <a:xfrm>
            <a:off x="245807" y="823311"/>
            <a:ext cx="80231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Клас </a:t>
            </a:r>
            <a:r>
              <a:rPr lang="uk-UA" sz="2800" b="1" dirty="0" err="1"/>
              <a:t>Apple</a:t>
            </a:r>
            <a:r>
              <a:rPr lang="uk-UA" sz="2800" b="1" dirty="0"/>
              <a:t> </a:t>
            </a:r>
            <a:r>
              <a:rPr lang="uk-UA" sz="2800" dirty="0"/>
              <a:t>працює з координатами, що представлені через клас </a:t>
            </a:r>
            <a:r>
              <a:rPr lang="uk-UA" sz="2800" b="1" dirty="0" err="1"/>
              <a:t>Point</a:t>
            </a:r>
            <a:r>
              <a:rPr lang="uk-UA" sz="2800" dirty="0"/>
              <a:t>. Він також генерує нові координати для об’єкта </a:t>
            </a:r>
            <a:r>
              <a:rPr lang="uk-UA" sz="2800" b="1" dirty="0" err="1"/>
              <a:t>Apple</a:t>
            </a:r>
            <a:r>
              <a:rPr lang="uk-UA" sz="2800" dirty="0"/>
              <a:t> на основі ігрового поля. </a:t>
            </a:r>
          </a:p>
        </p:txBody>
      </p:sp>
    </p:spTree>
    <p:extLst>
      <p:ext uri="{BB962C8B-B14F-4D97-AF65-F5344CB8AC3E}">
        <p14:creationId xmlns:p14="http://schemas.microsoft.com/office/powerpoint/2010/main" val="335662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343E0-A1D9-9549-2DB4-6F771562D573}"/>
              </a:ext>
            </a:extLst>
          </p:cNvPr>
          <p:cNvSpPr txBox="1"/>
          <p:nvPr/>
        </p:nvSpPr>
        <p:spPr>
          <a:xfrm>
            <a:off x="0" y="17698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Файл </a:t>
            </a:r>
            <a:r>
              <a:rPr lang="en-US" sz="4000" b="1" dirty="0"/>
              <a:t>“UI.py”</a:t>
            </a:r>
            <a:r>
              <a:rPr lang="uk-UA" sz="4000" b="1" dirty="0"/>
              <a:t> і клас </a:t>
            </a:r>
            <a:r>
              <a:rPr lang="en-US" sz="4000" b="1" dirty="0"/>
              <a:t>“UI”</a:t>
            </a:r>
            <a:endParaRPr lang="uk-UA" sz="4000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6B5ECD8-F71B-E1C1-CAEF-4561BB10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5" y="291279"/>
            <a:ext cx="3991899" cy="6463308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snake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SCORE_TEXT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'SCORE: '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GAME_OVER_TEXT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'GAME OVER!'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draw_snake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[[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]]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black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snake_list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snake_color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element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draw_circle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circle_color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red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circle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circle_color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apple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coordinates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show_score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SCORE_TEXT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sc_text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координати початок екрану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font_name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font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GAME_OVER_TEXT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text_color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text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3.2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EE0C5-4430-30B0-72F5-4C596FF0F8C7}"/>
              </a:ext>
            </a:extLst>
          </p:cNvPr>
          <p:cNvSpPr txBox="1"/>
          <p:nvPr/>
        </p:nvSpPr>
        <p:spPr>
          <a:xfrm>
            <a:off x="8082115" y="34075"/>
            <a:ext cx="399189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“UI.py”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79D67-D7F5-09A0-FB30-E20000AB90EE}"/>
              </a:ext>
            </a:extLst>
          </p:cNvPr>
          <p:cNvSpPr txBox="1"/>
          <p:nvPr/>
        </p:nvSpPr>
        <p:spPr>
          <a:xfrm>
            <a:off x="206474" y="884866"/>
            <a:ext cx="77478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en-US" sz="2400" dirty="0"/>
              <a:t>UI </a:t>
            </a:r>
            <a:r>
              <a:rPr lang="uk-UA" sz="2400" dirty="0"/>
              <a:t>відповідає за графічний інтерфейс користувача для гри</a:t>
            </a:r>
            <a:r>
              <a:rPr lang="en-US" sz="2400" dirty="0"/>
              <a:t> Snake. </a:t>
            </a:r>
            <a:r>
              <a:rPr lang="uk-UA" sz="2400" dirty="0"/>
              <a:t>Клас використовує бібліотеку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рендерингу</a:t>
            </a:r>
            <a:r>
              <a:rPr lang="uk-UA" sz="2400" dirty="0"/>
              <a:t> об'єктів на екрані та взаємодії з користувачем.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449D3-E080-B565-931F-CA60D4201E22}"/>
              </a:ext>
            </a:extLst>
          </p:cNvPr>
          <p:cNvSpPr txBox="1"/>
          <p:nvPr/>
        </p:nvSpPr>
        <p:spPr>
          <a:xfrm>
            <a:off x="206474" y="2454526"/>
            <a:ext cx="76101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uk-UA" sz="2000" dirty="0"/>
              <a:t>Константи</a:t>
            </a:r>
            <a:br>
              <a:rPr lang="uk-UA" sz="2000" dirty="0"/>
            </a:br>
            <a:r>
              <a:rPr lang="en-US" sz="2000" dirty="0"/>
              <a:t>	SCORE_TEXT </a:t>
            </a:r>
            <a:r>
              <a:rPr lang="uk-UA" sz="2000" dirty="0"/>
              <a:t>і </a:t>
            </a:r>
            <a:r>
              <a:rPr lang="en-US" sz="2000" dirty="0"/>
              <a:t>GAME_OVER_TEXT — </a:t>
            </a:r>
            <a:r>
              <a:rPr lang="uk-UA" sz="2000" dirty="0"/>
              <a:t>це рядкові константи, </a:t>
            </a:r>
            <a:r>
              <a:rPr lang="en-US" sz="2000" dirty="0"/>
              <a:t>	</a:t>
            </a:r>
            <a:r>
              <a:rPr lang="uk-UA" sz="2000" dirty="0"/>
              <a:t>що використовуються для виведення тексту на </a:t>
            </a:r>
            <a:r>
              <a:rPr lang="en-US" sz="2000" dirty="0"/>
              <a:t>	</a:t>
            </a:r>
            <a:r>
              <a:rPr lang="uk-UA" sz="2000" dirty="0"/>
              <a:t>екрані, </a:t>
            </a:r>
            <a:r>
              <a:rPr lang="en-US" sz="2000" dirty="0"/>
              <a:t>	</a:t>
            </a:r>
            <a:r>
              <a:rPr lang="uk-UA" sz="2000" dirty="0"/>
              <a:t>відповідно для відображення поточного рахунку </a:t>
            </a:r>
            <a:r>
              <a:rPr lang="en-US" sz="2000" dirty="0"/>
              <a:t>	</a:t>
            </a:r>
            <a:r>
              <a:rPr lang="uk-UA" sz="2000" dirty="0"/>
              <a:t>та повідомлення про кінець гри.</a:t>
            </a:r>
          </a:p>
          <a:p>
            <a:pPr>
              <a:buFont typeface="+mj-lt"/>
              <a:buAutoNum type="arabicPeriod"/>
            </a:pPr>
            <a:r>
              <a:rPr lang="uk-UA" sz="2000" dirty="0"/>
              <a:t>Конструктор</a:t>
            </a:r>
            <a:br>
              <a:rPr lang="uk-UA" sz="2000" dirty="0"/>
            </a:br>
            <a:r>
              <a:rPr lang="en-US" sz="2000" dirty="0"/>
              <a:t>	</a:t>
            </a:r>
            <a:r>
              <a:rPr lang="uk-UA" sz="2000" dirty="0"/>
              <a:t>Конструктор </a:t>
            </a:r>
            <a:r>
              <a:rPr lang="en-US" sz="2000" dirty="0" err="1"/>
              <a:t>init</a:t>
            </a:r>
            <a:r>
              <a:rPr lang="en-US" sz="2000" dirty="0"/>
              <a:t> </a:t>
            </a:r>
            <a:r>
              <a:rPr lang="uk-UA" sz="2000" dirty="0"/>
              <a:t>не виконує жодних дій, оскільки весь </a:t>
            </a:r>
            <a:r>
              <a:rPr lang="en-US" sz="2000" dirty="0"/>
              <a:t>	</a:t>
            </a:r>
            <a:r>
              <a:rPr lang="uk-UA" sz="2000" dirty="0"/>
              <a:t>функціонал класу реалізовано у вигляді методів класу </a:t>
            </a:r>
            <a:r>
              <a:rPr lang="en-US" sz="2000" dirty="0"/>
              <a:t>	</a:t>
            </a:r>
            <a:r>
              <a:rPr lang="uk-UA" sz="2000" dirty="0"/>
              <a:t>(@</a:t>
            </a:r>
            <a:r>
              <a:rPr lang="en-US" sz="2000" dirty="0" err="1"/>
              <a:t>classmethod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0252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502616-319C-E3FD-FE8F-682C86D165E6}"/>
              </a:ext>
            </a:extLst>
          </p:cNvPr>
          <p:cNvSpPr txBox="1"/>
          <p:nvPr/>
        </p:nvSpPr>
        <p:spPr>
          <a:xfrm>
            <a:off x="206473" y="2418316"/>
            <a:ext cx="75413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uk-UA" dirty="0"/>
              <a:t>Метод </a:t>
            </a:r>
            <a:r>
              <a:rPr lang="en-US" dirty="0" err="1"/>
              <a:t>draw_snake</a:t>
            </a:r>
            <a:br>
              <a:rPr lang="en-US" dirty="0"/>
            </a:br>
            <a:r>
              <a:rPr lang="en-US" dirty="0"/>
              <a:t>	</a:t>
            </a:r>
            <a:r>
              <a:rPr lang="uk-UA" dirty="0"/>
              <a:t>Цей метод відображає змію на екрані.</a:t>
            </a:r>
            <a:br>
              <a:rPr lang="uk-UA" dirty="0"/>
            </a:br>
            <a:r>
              <a:rPr lang="en-US" dirty="0"/>
              <a:t>	</a:t>
            </a:r>
            <a:r>
              <a:rPr lang="uk-UA" dirty="0"/>
              <a:t>Приймає:</a:t>
            </a:r>
            <a:br>
              <a:rPr lang="uk-UA" dirty="0"/>
            </a:br>
            <a:r>
              <a:rPr lang="en-US" dirty="0"/>
              <a:t>	</a:t>
            </a:r>
            <a:r>
              <a:rPr lang="en-US" dirty="0" err="1"/>
              <a:t>snake_list</a:t>
            </a:r>
            <a:r>
              <a:rPr lang="en-US" dirty="0"/>
              <a:t>: </a:t>
            </a:r>
            <a:r>
              <a:rPr lang="uk-UA" dirty="0"/>
              <a:t>список з координат змії (в кожному елементі </a:t>
            </a:r>
            <a:r>
              <a:rPr lang="en-US" dirty="0"/>
              <a:t>	</a:t>
            </a:r>
            <a:r>
              <a:rPr lang="uk-UA" dirty="0"/>
              <a:t>списку міститься координата </a:t>
            </a:r>
            <a:r>
              <a:rPr lang="en-US" dirty="0"/>
              <a:t>x </a:t>
            </a:r>
            <a:r>
              <a:rPr lang="uk-UA" dirty="0"/>
              <a:t>і </a:t>
            </a:r>
            <a:r>
              <a:rPr lang="en-US" dirty="0"/>
              <a:t>y).</a:t>
            </a:r>
            <a:br>
              <a:rPr lang="en-US" dirty="0"/>
            </a:br>
            <a:r>
              <a:rPr lang="en-US" dirty="0"/>
              <a:t>	screen: </a:t>
            </a:r>
            <a:r>
              <a:rPr lang="uk-UA" dirty="0"/>
              <a:t>поверхня, на якій буде відображено змію.</a:t>
            </a:r>
            <a:br>
              <a:rPr lang="uk-UA" dirty="0"/>
            </a:br>
            <a:r>
              <a:rPr lang="en-US" dirty="0"/>
              <a:t>	</a:t>
            </a:r>
            <a:r>
              <a:rPr lang="en-US" dirty="0" err="1"/>
              <a:t>game_size</a:t>
            </a:r>
            <a:r>
              <a:rPr lang="en-US" dirty="0"/>
              <a:t>: </a:t>
            </a:r>
            <a:r>
              <a:rPr lang="uk-UA" dirty="0"/>
              <a:t>розмір одного сегменту змії.</a:t>
            </a:r>
            <a:br>
              <a:rPr lang="uk-UA" dirty="0"/>
            </a:br>
            <a:r>
              <a:rPr lang="en-US" dirty="0"/>
              <a:t>	</a:t>
            </a:r>
            <a:r>
              <a:rPr lang="en-US" dirty="0" err="1"/>
              <a:t>snake_color</a:t>
            </a:r>
            <a:r>
              <a:rPr lang="en-US" dirty="0"/>
              <a:t>: </a:t>
            </a:r>
            <a:r>
              <a:rPr lang="uk-UA" dirty="0"/>
              <a:t>колір змії (за замовчуванням чорний).</a:t>
            </a:r>
            <a:br>
              <a:rPr lang="uk-UA" dirty="0"/>
            </a:br>
            <a:r>
              <a:rPr lang="en-US" dirty="0"/>
              <a:t>	</a:t>
            </a:r>
          </a:p>
          <a:p>
            <a:r>
              <a:rPr lang="uk-UA" dirty="0"/>
              <a:t>Метод малює прямокутники за допомогою функції </a:t>
            </a:r>
            <a:r>
              <a:rPr lang="en-US" dirty="0" err="1"/>
              <a:t>pygame.draw.rect</a:t>
            </a:r>
            <a:r>
              <a:rPr lang="en-US" dirty="0"/>
              <a:t>, </a:t>
            </a:r>
            <a:r>
              <a:rPr lang="uk-UA" dirty="0"/>
              <a:t>використовуючи координати кожного сегмента змії з </a:t>
            </a:r>
            <a:r>
              <a:rPr lang="en-US" dirty="0" err="1"/>
              <a:t>snake_list</a:t>
            </a:r>
            <a:r>
              <a:rPr lang="en-US" dirty="0"/>
              <a:t>.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539D83A-07D8-715B-ACAB-4B27044BF661}"/>
              </a:ext>
            </a:extLst>
          </p:cNvPr>
          <p:cNvGrpSpPr/>
          <p:nvPr/>
        </p:nvGrpSpPr>
        <p:grpSpPr>
          <a:xfrm>
            <a:off x="0" y="34075"/>
            <a:ext cx="12074014" cy="6720512"/>
            <a:chOff x="0" y="34075"/>
            <a:chExt cx="12074014" cy="67205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0C32CC-3D47-C4AA-7DEA-C6FEA4533E0D}"/>
                </a:ext>
              </a:extLst>
            </p:cNvPr>
            <p:cNvSpPr txBox="1"/>
            <p:nvPr/>
          </p:nvSpPr>
          <p:spPr>
            <a:xfrm>
              <a:off x="0" y="176980"/>
              <a:ext cx="85344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b="1" dirty="0"/>
                <a:t>Файл </a:t>
              </a:r>
              <a:r>
                <a:rPr lang="en-US" sz="4000" b="1" dirty="0"/>
                <a:t>“UI.py”</a:t>
              </a:r>
              <a:r>
                <a:rPr lang="uk-UA" sz="4000" b="1" dirty="0"/>
                <a:t> і клас </a:t>
              </a:r>
              <a:r>
                <a:rPr lang="en-US" sz="4000" b="1" dirty="0"/>
                <a:t>“UI”</a:t>
              </a:r>
              <a:endParaRPr lang="uk-UA" sz="4000" b="1" dirty="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B8E131C-7092-715F-ABCA-38DD0344C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2115" y="291279"/>
              <a:ext cx="3991899" cy="6463308"/>
            </a:xfrm>
            <a:prstGeom prst="rect">
              <a:avLst/>
            </a:prstGeom>
            <a:solidFill>
              <a:srgbClr val="0028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import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pygame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</a:b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import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_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snake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</a:b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</a:b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class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FCB6B"/>
                  </a:solidFill>
                  <a:effectLst/>
                  <a:latin typeface="JetBrains Mono"/>
                </a:rPr>
                <a:t>UI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: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SCORE_TEXT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'SCORE: '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   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GAME_OVER_TEXT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'GAME OVER!'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</a:b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   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def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__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init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__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FF5370"/>
                  </a:solidFill>
                  <a:effectLst/>
                  <a:latin typeface="JetBrains Mono"/>
                </a:rPr>
                <a:t>self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):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pass</a:t>
              </a:r>
              <a:b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</a:br>
              <a:b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</a:b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   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@classmethod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   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def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draw_snake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FF5370"/>
                  </a:solidFill>
                  <a:effectLst/>
                  <a:latin typeface="JetBrains Mono"/>
                </a:rPr>
                <a:t>cls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snake_list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: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FCB6B"/>
                  </a:solidFill>
                  <a:effectLst/>
                  <a:latin typeface="JetBrains Mono"/>
                </a:rPr>
                <a:t>[[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FCB6B"/>
                  </a:solidFill>
                  <a:effectLst/>
                  <a:latin typeface="JetBrains Mono"/>
                </a:rPr>
                <a:t>int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FCB6B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FCB6B"/>
                  </a:solidFill>
                  <a:effectLst/>
                  <a:latin typeface="JetBrains Mono"/>
                </a:rPr>
                <a:t>int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FCB6B"/>
                  </a:solidFill>
                  <a:effectLst/>
                  <a:latin typeface="JetBrains Mono"/>
                </a:rPr>
                <a:t>]]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screen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game_size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: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FCB6B"/>
                  </a:solidFill>
                  <a:effectLst/>
                  <a:latin typeface="JetBrains Mono"/>
                </a:rPr>
                <a:t>int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snake_color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'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black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'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):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for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element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in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snake_list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: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pygame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draw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rect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screen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pygame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snake_color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),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          [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element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[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0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],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element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[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1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],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game_size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game_size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])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@classmethod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   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def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draw_circle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FF5370"/>
                  </a:solidFill>
                  <a:effectLst/>
                  <a:latin typeface="JetBrains Mono"/>
                </a:rPr>
                <a:t>cls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screen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apple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game_size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: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int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circle_color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'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red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'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):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pygame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draw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circle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screen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pygame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circle_color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),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        [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apple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coordinates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x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+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game_size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/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2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apple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coordinates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y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+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game_size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/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2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],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game_size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/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2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@classmethod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   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def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show_score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FF5370"/>
                  </a:solidFill>
                  <a:effectLst/>
                  <a:latin typeface="JetBrains Mono"/>
                </a:rPr>
                <a:t>cls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score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screen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font_name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None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font_size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15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text_color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'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white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'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):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sc_font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pygame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font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SysFont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font_name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font_size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sc_text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sc_font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render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UI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SCORE_TEXT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+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str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score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),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True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pygame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text_color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))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screen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blit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sc_text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[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5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12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])  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005454"/>
                  </a:solidFill>
                  <a:effectLst/>
                  <a:latin typeface="JetBrains Mono"/>
                </a:rPr>
                <a:t># координати початок екрану</a:t>
              </a:r>
              <a:b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005454"/>
                  </a:solidFill>
                  <a:effectLst/>
                  <a:latin typeface="JetBrains Mono"/>
                </a:rPr>
              </a:br>
              <a:b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005454"/>
                  </a:solidFill>
                  <a:effectLst/>
                  <a:latin typeface="JetBrains Mono"/>
                </a:rPr>
              </a:b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005454"/>
                  </a:solidFill>
                  <a:effectLst/>
                  <a:latin typeface="JetBrains Mono"/>
                </a:rPr>
                <a:t>   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@classmethod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   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def</a:t>
              </a:r>
              <a:r>
                <a:rPr kumimoji="0" lang="uk-UA" altLang="uk-UA" sz="800" b="0" i="1" u="none" strike="noStrike" cap="none" normalizeH="0" baseline="0" dirty="0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game_over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FF5370"/>
                  </a:solidFill>
                  <a:effectLst/>
                  <a:latin typeface="JetBrains Mono"/>
                </a:rPr>
                <a:t>cls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screen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screen_size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font_name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None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font_size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50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  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text_color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'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white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E88D"/>
                  </a:solidFill>
                  <a:effectLst/>
                  <a:latin typeface="JetBrains Mono"/>
                </a:rPr>
                <a:t>'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):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font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pygame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font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SysFont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font_name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font_size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text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=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font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render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UI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GAME_OVER_TEXT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1" u="none" strike="noStrike" cap="none" normalizeH="0" baseline="0" dirty="0" err="1">
                  <a:ln>
                    <a:noFill/>
                  </a:ln>
                  <a:solidFill>
                    <a:srgbClr val="C792EA"/>
                  </a:solidFill>
                  <a:effectLst/>
                  <a:latin typeface="JetBrains Mono"/>
                </a:rPr>
                <a:t>True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pygame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text_color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))</a:t>
              </a:r>
              <a:b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</a:b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       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screen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2AAFF"/>
                  </a:solidFill>
                  <a:effectLst/>
                  <a:latin typeface="JetBrains Mono"/>
                </a:rPr>
                <a:t>blit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(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EEFFE3"/>
                  </a:solidFill>
                  <a:effectLst/>
                  <a:latin typeface="JetBrains Mono"/>
                </a:rPr>
                <a:t>text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[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screen_size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x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/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3.2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, 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screen_size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.</a:t>
              </a:r>
              <a:r>
                <a:rPr kumimoji="0" lang="uk-UA" altLang="uk-UA" sz="800" b="0" i="0" u="none" strike="noStrike" cap="none" normalizeH="0" baseline="0" dirty="0" err="1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y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C3CEE3"/>
                  </a:solidFill>
                  <a:effectLst/>
                  <a:latin typeface="JetBrains Mono"/>
                </a:rPr>
                <a:t>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/ 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F78C6C"/>
                  </a:solidFill>
                  <a:effectLst/>
                  <a:latin typeface="JetBrains Mono"/>
                </a:rPr>
                <a:t>3</a:t>
              </a:r>
              <a:r>
                <a:rPr kumimoji="0" lang="uk-UA" altLang="uk-UA" sz="800" b="0" i="0" u="none" strike="noStrike" cap="none" normalizeH="0" baseline="0" dirty="0">
                  <a:ln>
                    <a:noFill/>
                  </a:ln>
                  <a:solidFill>
                    <a:srgbClr val="89DDFF"/>
                  </a:solidFill>
                  <a:effectLst/>
                  <a:latin typeface="JetBrains Mono"/>
                </a:rPr>
                <a:t>])</a:t>
              </a:r>
              <a:endPara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F1E3E-2CB8-E53F-BB87-694D0521CB89}"/>
                </a:ext>
              </a:extLst>
            </p:cNvPr>
            <p:cNvSpPr txBox="1"/>
            <p:nvPr/>
          </p:nvSpPr>
          <p:spPr>
            <a:xfrm>
              <a:off x="206474" y="884866"/>
              <a:ext cx="774782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uk-UA" sz="2400" dirty="0"/>
                <a:t>Клас </a:t>
              </a:r>
              <a:r>
                <a:rPr lang="en-US" sz="2400" dirty="0"/>
                <a:t>UI </a:t>
              </a:r>
              <a:r>
                <a:rPr lang="uk-UA" sz="2400" dirty="0"/>
                <a:t>відповідає за графічний інтерфейс користувача для гри</a:t>
              </a:r>
              <a:r>
                <a:rPr lang="en-US" sz="2400" dirty="0"/>
                <a:t> Snake. </a:t>
              </a:r>
              <a:r>
                <a:rPr lang="uk-UA" sz="2400" dirty="0"/>
                <a:t>Клас використовує бібліотеку </a:t>
              </a:r>
              <a:r>
                <a:rPr lang="en-US" sz="2400" dirty="0" err="1"/>
                <a:t>pygame</a:t>
              </a:r>
              <a:r>
                <a:rPr lang="en-US" sz="2400" dirty="0"/>
                <a:t> </a:t>
              </a:r>
              <a:r>
                <a:rPr lang="uk-UA" sz="2400" dirty="0"/>
                <a:t>для </a:t>
              </a:r>
              <a:r>
                <a:rPr lang="uk-UA" sz="2400" dirty="0" err="1"/>
                <a:t>рендерингу</a:t>
              </a:r>
              <a:r>
                <a:rPr lang="uk-UA" sz="2400" dirty="0"/>
                <a:t> об'єктів на екрані та взаємодії з користувачем.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CACFA6-FF18-7D8B-354E-9C8E992632CC}"/>
                </a:ext>
              </a:extLst>
            </p:cNvPr>
            <p:cNvSpPr txBox="1"/>
            <p:nvPr/>
          </p:nvSpPr>
          <p:spPr>
            <a:xfrm>
              <a:off x="8082115" y="34075"/>
              <a:ext cx="3991899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Файл </a:t>
              </a:r>
              <a:r>
                <a:rPr lang="en-US" dirty="0"/>
                <a:t>“UI.py”</a:t>
              </a:r>
              <a:endParaRPr lang="uk-UA" dirty="0"/>
            </a:p>
          </p:txBody>
        </p:sp>
      </p:grpSp>
    </p:spTree>
    <p:extLst>
      <p:ext uri="{BB962C8B-B14F-4D97-AF65-F5344CB8AC3E}">
        <p14:creationId xmlns:p14="http://schemas.microsoft.com/office/powerpoint/2010/main" val="3898275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13771</Words>
  <Application>Microsoft Office PowerPoint</Application>
  <PresentationFormat>Широкоэкранный</PresentationFormat>
  <Paragraphs>277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Arial Unicode MS</vt:lpstr>
      <vt:lpstr>Cascadia Code</vt:lpstr>
      <vt:lpstr>Comfortaa</vt:lpstr>
      <vt:lpstr>JetBrains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10</cp:revision>
  <dcterms:created xsi:type="dcterms:W3CDTF">2024-10-01T10:47:12Z</dcterms:created>
  <dcterms:modified xsi:type="dcterms:W3CDTF">2024-10-04T10:09:52Z</dcterms:modified>
</cp:coreProperties>
</file>