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0E1E2-3C53-9AD7-0276-D44C2D5CC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F1E9CF-1C36-1E07-6B3E-ADA753C92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8F850D-1B07-5D5C-5787-DBD56609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A6FC-4B34-4633-BD8B-E78ACBC8675D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D8F97D-4B49-1ED7-C760-D5CF028F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5CCD4-B793-C88D-A120-6C15D75A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105-57F1-4AC1-85B9-6BBCF2A12E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85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A0A73-9910-A25E-AD69-F23C1B30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E43F3E-9D3A-B575-2BFA-84AF4F3DF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C1B265-207F-1BE8-6B16-60FFEB48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A6FC-4B34-4633-BD8B-E78ACBC8675D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CDB44-B2F4-EDF8-2E2D-EE642C60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48FA1-1AF8-109B-4562-68DEAA3A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105-57F1-4AC1-85B9-6BBCF2A12E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80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259954-9833-A024-4FBD-0589751C7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8171C1-50E5-B404-4208-7A899BA6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1F6C8-AEC9-1139-874E-6FBB6B3A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A6FC-4B34-4633-BD8B-E78ACBC8675D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8C8B89-3486-AC07-9F8A-DC8ED8F3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997BE-5F0E-E296-497F-58B1B38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105-57F1-4AC1-85B9-6BBCF2A12E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204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696C9-32BA-BD92-06C0-8D71E3BE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3AAA0B-F63E-5F4C-3F51-AAD4D8B5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6CF92-D103-E09B-5176-055C68D5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A6FC-4B34-4633-BD8B-E78ACBC8675D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0DD30-D34C-AD4F-3843-5EB0AA38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49CD8F-A98A-1FBD-689A-BFEA8180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105-57F1-4AC1-85B9-6BBCF2A12E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005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13A59-F4FF-44F5-5761-9FF78920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CD5D47-8806-484A-8904-8F56C686A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70B0E8-B4BE-08C9-09FF-748B6084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A6FC-4B34-4633-BD8B-E78ACBC8675D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89CE0-3DBB-0B82-7E40-2217A0C9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3D353-04CF-6CBC-C923-21DDE676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105-57F1-4AC1-85B9-6BBCF2A12E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036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114BC-D73D-42A1-DFD2-860D3D8B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FAB3EC-A502-9696-845E-61D5EEEFC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5E9ECD-E839-421B-7959-CEFEC5C19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CBD3D0-F01F-C88D-D05D-992FCD26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A6FC-4B34-4633-BD8B-E78ACBC8675D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FFE5F9-514E-BDD4-94CE-B7A5D82E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EE8D92-74E0-6947-6BCA-5C403959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105-57F1-4AC1-85B9-6BBCF2A12E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508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F63DE-64F8-FAA3-2396-F00CC601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11F472-F6B7-DCC0-C8EB-A68C0908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88DF1D-425F-64C6-A111-BFE7F90D7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670FEA-4A0A-97CE-D443-B95BE69BA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C90E6B-4754-0D2D-0C33-92DE03E26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DAAE42-B217-0BE6-CCE3-7E8B3633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A6FC-4B34-4633-BD8B-E78ACBC8675D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5CAB38-0E8F-6A7E-3AF3-E9F07A4D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4FE2AF-9D36-CF90-EC8C-C378A6DB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105-57F1-4AC1-85B9-6BBCF2A12E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18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EEA04-A41F-15D8-4B0D-0E82DB29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BDA6A7-793A-C298-8A43-14D41255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A6FC-4B34-4633-BD8B-E78ACBC8675D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31543C-416E-89DD-0409-066054C0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B8A2CD-304B-022D-EB3A-3E4DC511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105-57F1-4AC1-85B9-6BBCF2A12E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141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54C80B-3977-CA4A-F3D5-AAE173C0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A6FC-4B34-4633-BD8B-E78ACBC8675D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1B76FE-01C4-F1E7-82A5-C42467AB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73AD87-BFDC-FADD-E46C-6F0FF226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105-57F1-4AC1-85B9-6BBCF2A12E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654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6CEED-FFFE-3929-4B73-D70379C5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0BB79-BC5D-DE2D-781B-F197FB2E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CEE113-6A11-F1CF-0F77-6DD9BF5CC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9D295F-C6D1-05C6-DB1A-34D945E5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A6FC-4B34-4633-BD8B-E78ACBC8675D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3F3B03-FC33-4B7D-866D-5A51B3A8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4C33CD-9BC0-A2FB-999B-95840B73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105-57F1-4AC1-85B9-6BBCF2A12E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46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73BF4-14D4-CAFF-B8F1-3664FE00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E79874-51B8-D4DC-B20B-F0EF175F9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C3DE5D-0674-6C89-624A-E0F1CEE67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A920B7-0BA6-A5C8-47D3-AE6A723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A6FC-4B34-4633-BD8B-E78ACBC8675D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C2B37B-D149-2830-3F82-0B94EA2C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ECD06-828E-1077-7A83-7458895D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19105-57F1-4AC1-85B9-6BBCF2A12E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89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D864F-5CC5-A613-88EC-37403BC9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CC097E-A2DA-1F74-F467-6B7FDC225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06026B-3AA9-5720-82E8-9057C58CD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6A6FC-4B34-4633-BD8B-E78ACBC8675D}" type="datetimeFigureOut">
              <a:rPr lang="uk-UA" smtClean="0"/>
              <a:t>04.10.2024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CF7326-8CB6-4518-C0D8-7A86F2D5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3669E2-EAB2-7C39-71DC-D1D99D739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19105-57F1-4AC1-85B9-6BBCF2A12E7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517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33387" y="3015926"/>
            <a:ext cx="7925246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uk-UA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PyGame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Ping Pong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931CA23-C22E-6BC1-D0B9-9C16F9FE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174" y="414684"/>
            <a:ext cx="4714240" cy="3477875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K_DOWN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move_down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move_down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setter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8F8643-85BF-CCC1-0F54-108A1DB59130}"/>
              </a:ext>
            </a:extLst>
          </p:cNvPr>
          <p:cNvSpPr/>
          <p:nvPr/>
        </p:nvSpPr>
        <p:spPr>
          <a:xfrm>
            <a:off x="7336175" y="150596"/>
            <a:ext cx="4714239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controller.py</a:t>
            </a:r>
            <a:r>
              <a:rPr lang="uk-UA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F5AD8-0E2B-BF2D-4ACA-27C71EC0FFBD}"/>
              </a:ext>
            </a:extLst>
          </p:cNvPr>
          <p:cNvSpPr txBox="1"/>
          <p:nvPr/>
        </p:nvSpPr>
        <p:spPr>
          <a:xfrm>
            <a:off x="0" y="128165"/>
            <a:ext cx="7336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“controller.py”</a:t>
            </a:r>
            <a:r>
              <a:rPr lang="uk-UA" sz="4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5FD0D-3256-9C4A-C51F-13C125EB2CB1}"/>
              </a:ext>
            </a:extLst>
          </p:cNvPr>
          <p:cNvSpPr txBox="1"/>
          <p:nvPr/>
        </p:nvSpPr>
        <p:spPr>
          <a:xfrm>
            <a:off x="0" y="806813"/>
            <a:ext cx="1205041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Controller</a:t>
            </a:r>
            <a:r>
              <a:rPr lang="uk-UA" dirty="0"/>
              <a:t> відповідає за обробку введення з клавіатури </a:t>
            </a:r>
            <a:endParaRPr lang="en-US" dirty="0"/>
          </a:p>
          <a:p>
            <a:r>
              <a:rPr lang="uk-UA" dirty="0"/>
              <a:t>для керування платформами в грі "</a:t>
            </a:r>
            <a:r>
              <a:rPr lang="uk-UA" dirty="0" err="1"/>
              <a:t>Ping</a:t>
            </a:r>
            <a:r>
              <a:rPr lang="uk-UA" dirty="0"/>
              <a:t> </a:t>
            </a:r>
            <a:r>
              <a:rPr lang="uk-UA" dirty="0" err="1"/>
              <a:t>Pong</a:t>
            </a:r>
            <a:r>
              <a:rPr lang="uk-UA" dirty="0"/>
              <a:t>".</a:t>
            </a:r>
          </a:p>
          <a:p>
            <a:endParaRPr lang="uk-UA" dirty="0"/>
          </a:p>
          <a:p>
            <a:r>
              <a:rPr lang="uk-UA" dirty="0"/>
              <a:t>Опис:</a:t>
            </a:r>
          </a:p>
          <a:p>
            <a:r>
              <a:rPr lang="uk-UA" b="1" dirty="0"/>
              <a:t>1. </a:t>
            </a:r>
            <a:r>
              <a:rPr lang="uk-UA" b="1" dirty="0" err="1"/>
              <a:t>init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, </a:t>
            </a:r>
            <a:r>
              <a:rPr lang="uk-UA" b="1" dirty="0" err="1"/>
              <a:t>game</a:t>
            </a:r>
            <a:r>
              <a:rPr lang="uk-UA" b="1" dirty="0"/>
              <a:t>): </a:t>
            </a:r>
          </a:p>
          <a:p>
            <a:r>
              <a:rPr lang="uk-UA" dirty="0"/>
              <a:t>   - </a:t>
            </a:r>
            <a:r>
              <a:rPr lang="uk-UA" dirty="0" err="1"/>
              <a:t>Ініціалізує</a:t>
            </a:r>
            <a:r>
              <a:rPr lang="uk-UA" dirty="0"/>
              <a:t> контролер, зберігаючи посилання на об'єкт гри (</a:t>
            </a:r>
            <a:r>
              <a:rPr lang="uk-UA" dirty="0" err="1"/>
              <a:t>game</a:t>
            </a:r>
            <a:r>
              <a:rPr lang="uk-UA" dirty="0"/>
              <a:t>).</a:t>
            </a:r>
          </a:p>
          <a:p>
            <a:endParaRPr lang="uk-UA" dirty="0"/>
          </a:p>
          <a:p>
            <a:r>
              <a:rPr lang="uk-UA" b="1" dirty="0"/>
              <a:t>2. </a:t>
            </a:r>
            <a:r>
              <a:rPr lang="uk-UA" b="1" dirty="0" err="1"/>
              <a:t>do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, </a:t>
            </a:r>
            <a:r>
              <a:rPr lang="uk-UA" b="1" dirty="0" err="1"/>
              <a:t>keys</a:t>
            </a:r>
            <a:r>
              <a:rPr lang="uk-UA" b="1" dirty="0"/>
              <a:t>):</a:t>
            </a:r>
          </a:p>
          <a:p>
            <a:r>
              <a:rPr lang="uk-UA" dirty="0"/>
              <a:t>   - Приймає список </a:t>
            </a:r>
            <a:r>
              <a:rPr lang="uk-UA" dirty="0" err="1"/>
              <a:t>натиснутіх</a:t>
            </a:r>
            <a:r>
              <a:rPr lang="uk-UA" dirty="0"/>
              <a:t> клавіш і виконує відповідні дії:</a:t>
            </a:r>
          </a:p>
          <a:p>
            <a:r>
              <a:rPr lang="uk-UA" dirty="0"/>
              <a:t>     - Якщо натиснута клавіша стрілка вгору (K_UP),</a:t>
            </a:r>
            <a:endParaRPr lang="en-US" dirty="0"/>
          </a:p>
          <a:p>
            <a:r>
              <a:rPr lang="uk-UA" dirty="0"/>
              <a:t> платформа правого гравця піднімається.</a:t>
            </a:r>
          </a:p>
          <a:p>
            <a:r>
              <a:rPr lang="uk-UA" dirty="0"/>
              <a:t>     - Якщо натиснута клавіша стрілка вниз (K_DOWN), платформа правого гравця опускається (з обмеженням за висотою).</a:t>
            </a:r>
          </a:p>
          <a:p>
            <a:r>
              <a:rPr lang="uk-UA" dirty="0"/>
              <a:t>     - Якщо натиснута клавіша W, платформа лівого гравця піднімається.</a:t>
            </a:r>
          </a:p>
          <a:p>
            <a:r>
              <a:rPr lang="uk-UA" dirty="0"/>
              <a:t>     - Якщо натиснута клавіша S, платформа лівого гравця опускається (з обмеженням за висотою).</a:t>
            </a:r>
          </a:p>
          <a:p>
            <a:endParaRPr lang="uk-UA" dirty="0"/>
          </a:p>
          <a:p>
            <a:r>
              <a:rPr lang="uk-UA" b="1" dirty="0"/>
              <a:t>3. </a:t>
            </a:r>
            <a:r>
              <a:rPr lang="uk-UA" b="1" dirty="0" err="1"/>
              <a:t>game</a:t>
            </a:r>
            <a:r>
              <a:rPr lang="uk-UA" b="1" dirty="0"/>
              <a:t>: </a:t>
            </a:r>
          </a:p>
          <a:p>
            <a:r>
              <a:rPr lang="uk-UA" dirty="0"/>
              <a:t>   - Властивість, яка забезпечує доступ до об'єкта гри через </a:t>
            </a:r>
            <a:r>
              <a:rPr lang="uk-UA" dirty="0" err="1"/>
              <a:t>геттер</a:t>
            </a:r>
            <a:r>
              <a:rPr lang="uk-UA" dirty="0"/>
              <a:t> і </a:t>
            </a:r>
            <a:r>
              <a:rPr lang="uk-UA" dirty="0" err="1"/>
              <a:t>сеттер</a:t>
            </a:r>
            <a:r>
              <a:rPr lang="uk-UA" dirty="0"/>
              <a:t>, дозволяючи змінювати його, якщо це потрібно.</a:t>
            </a:r>
          </a:p>
          <a:p>
            <a:endParaRPr lang="uk-UA" dirty="0"/>
          </a:p>
          <a:p>
            <a:r>
              <a:rPr lang="uk-UA" dirty="0"/>
              <a:t>Цей клас </a:t>
            </a:r>
            <a:r>
              <a:rPr lang="uk-UA" dirty="0" err="1"/>
              <a:t>модульно</a:t>
            </a:r>
            <a:r>
              <a:rPr lang="uk-UA" dirty="0"/>
              <a:t> обробляє управління платформами гравців, надаючи простий механізм для реакції на клавіші клавіатури.</a:t>
            </a:r>
          </a:p>
        </p:txBody>
      </p:sp>
    </p:spTree>
    <p:extLst>
      <p:ext uri="{BB962C8B-B14F-4D97-AF65-F5344CB8AC3E}">
        <p14:creationId xmlns:p14="http://schemas.microsoft.com/office/powerpoint/2010/main" val="208866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741E8-3C17-6607-1665-B5B69694BAD0}"/>
              </a:ext>
            </a:extLst>
          </p:cNvPr>
          <p:cNvSpPr txBox="1"/>
          <p:nvPr/>
        </p:nvSpPr>
        <p:spPr>
          <a:xfrm>
            <a:off x="1" y="128165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“generator.py”</a:t>
            </a:r>
            <a:r>
              <a:rPr lang="uk-UA" sz="4800" b="1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325AF-AFBA-A514-0C00-57203D3B4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72294"/>
            <a:ext cx="5567680" cy="3693319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generate_platform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platform_name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left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platform_name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left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PLATFORM_HEIGHT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PLATFORM_WIDTH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PLATFORM_HEIGHT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PLATFORM_SPEED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right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PLATFORM_WIDTH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PLATFORM_HEIGHT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PLATFORM_WIDTH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PLATFORM_HEIGHT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PLATFORM_SPEED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generate_ball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Ball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BALL_RADIUS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BALL_SPEED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CDB9F6-3EC9-B681-51B3-E137B398ECDA}"/>
              </a:ext>
            </a:extLst>
          </p:cNvPr>
          <p:cNvSpPr/>
          <p:nvPr/>
        </p:nvSpPr>
        <p:spPr>
          <a:xfrm>
            <a:off x="6477000" y="128165"/>
            <a:ext cx="556768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generator.py</a:t>
            </a:r>
            <a:r>
              <a:rPr lang="uk-UA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74966-6BF2-1F7D-6414-DB744C80D4F5}"/>
              </a:ext>
            </a:extLst>
          </p:cNvPr>
          <p:cNvSpPr txBox="1"/>
          <p:nvPr/>
        </p:nvSpPr>
        <p:spPr>
          <a:xfrm>
            <a:off x="147320" y="959162"/>
            <a:ext cx="118973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ObjectsGenerator</a:t>
            </a:r>
            <a:r>
              <a:rPr lang="uk-UA" dirty="0"/>
              <a:t> відповідає за створення об'єктів гри, </a:t>
            </a:r>
          </a:p>
          <a:p>
            <a:r>
              <a:rPr lang="uk-UA" dirty="0"/>
              <a:t>таких як платформи та м'яч.</a:t>
            </a:r>
          </a:p>
          <a:p>
            <a:r>
              <a:rPr lang="uk-UA" dirty="0"/>
              <a:t>Опис:</a:t>
            </a:r>
          </a:p>
          <a:p>
            <a:r>
              <a:rPr lang="uk-UA" b="1" dirty="0"/>
              <a:t>1. </a:t>
            </a:r>
            <a:r>
              <a:rPr lang="uk-UA" b="1" dirty="0" err="1"/>
              <a:t>init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): </a:t>
            </a:r>
          </a:p>
          <a:p>
            <a:r>
              <a:rPr lang="uk-UA" dirty="0"/>
              <a:t>   - Порожній </a:t>
            </a:r>
            <a:r>
              <a:rPr lang="uk-UA" dirty="0" err="1"/>
              <a:t>ініціалізатор</a:t>
            </a:r>
            <a:r>
              <a:rPr lang="uk-UA" dirty="0"/>
              <a:t>, оскільки клас не потребує</a:t>
            </a:r>
          </a:p>
          <a:p>
            <a:r>
              <a:rPr lang="uk-UA" dirty="0"/>
              <a:t>      жодних параметрів під час створення.</a:t>
            </a:r>
          </a:p>
          <a:p>
            <a:r>
              <a:rPr lang="uk-UA" b="1" dirty="0"/>
              <a:t>2. </a:t>
            </a:r>
            <a:r>
              <a:rPr lang="uk-UA" b="1" dirty="0" err="1"/>
              <a:t>generate_platform</a:t>
            </a:r>
            <a:r>
              <a:rPr lang="uk-UA" b="1" dirty="0"/>
              <a:t>(</a:t>
            </a:r>
            <a:r>
              <a:rPr lang="uk-UA" b="1" dirty="0" err="1"/>
              <a:t>config</a:t>
            </a:r>
            <a:r>
              <a:rPr lang="uk-UA" b="1" dirty="0"/>
              <a:t>, </a:t>
            </a:r>
            <a:r>
              <a:rPr lang="uk-UA" b="1" dirty="0" err="1"/>
              <a:t>platform_name</a:t>
            </a:r>
            <a:r>
              <a:rPr lang="uk-UA" b="1" dirty="0"/>
              <a:t>='</a:t>
            </a:r>
            <a:r>
              <a:rPr lang="uk-UA" b="1" dirty="0" err="1"/>
              <a:t>left</a:t>
            </a:r>
            <a:r>
              <a:rPr lang="uk-UA" b="1" dirty="0"/>
              <a:t>'):</a:t>
            </a:r>
          </a:p>
          <a:p>
            <a:r>
              <a:rPr lang="uk-UA" dirty="0"/>
              <a:t>   - Статичний метод для генерації платформи.</a:t>
            </a:r>
          </a:p>
          <a:p>
            <a:r>
              <a:rPr lang="uk-UA" dirty="0"/>
              <a:t>   - Використовує конструкцію </a:t>
            </a:r>
            <a:r>
              <a:rPr lang="uk-UA" dirty="0" err="1"/>
              <a:t>match</a:t>
            </a:r>
            <a:r>
              <a:rPr lang="uk-UA" dirty="0"/>
              <a:t> </a:t>
            </a:r>
          </a:p>
          <a:p>
            <a:r>
              <a:rPr lang="uk-UA" dirty="0"/>
              <a:t>(доступно з </a:t>
            </a:r>
            <a:r>
              <a:rPr lang="uk-UA" dirty="0" err="1"/>
              <a:t>Python</a:t>
            </a:r>
            <a:r>
              <a:rPr lang="uk-UA" dirty="0"/>
              <a:t> 3.10) для вибору платформи:</a:t>
            </a:r>
          </a:p>
          <a:p>
            <a:r>
              <a:rPr lang="uk-UA" dirty="0"/>
              <a:t>     - </a:t>
            </a:r>
            <a:r>
              <a:rPr lang="uk-UA" dirty="0" err="1"/>
              <a:t>left</a:t>
            </a:r>
            <a:r>
              <a:rPr lang="uk-UA" dirty="0"/>
              <a:t>: створює платформу зліва, розташовану </a:t>
            </a:r>
          </a:p>
          <a:p>
            <a:r>
              <a:rPr lang="uk-UA" dirty="0"/>
              <a:t>в центрі по вертикалі.</a:t>
            </a:r>
          </a:p>
          <a:p>
            <a:r>
              <a:rPr lang="uk-UA" dirty="0"/>
              <a:t>     - </a:t>
            </a:r>
            <a:r>
              <a:rPr lang="uk-UA" dirty="0" err="1"/>
              <a:t>right</a:t>
            </a:r>
            <a:r>
              <a:rPr lang="uk-UA" dirty="0"/>
              <a:t>: створює платформу справа, розташовану в центрі по вертикалі.</a:t>
            </a:r>
          </a:p>
          <a:p>
            <a:r>
              <a:rPr lang="uk-UA" dirty="0"/>
              <a:t>     - </a:t>
            </a:r>
            <a:r>
              <a:rPr lang="uk-UA" dirty="0" err="1"/>
              <a:t>case</a:t>
            </a:r>
            <a:r>
              <a:rPr lang="uk-UA" dirty="0"/>
              <a:t> _: повертає </a:t>
            </a:r>
            <a:r>
              <a:rPr lang="uk-UA" dirty="0" err="1"/>
              <a:t>None</a:t>
            </a:r>
            <a:r>
              <a:rPr lang="uk-UA" dirty="0"/>
              <a:t>, якщо передано невірне ім'я.</a:t>
            </a:r>
          </a:p>
          <a:p>
            <a:r>
              <a:rPr lang="uk-UA" dirty="0"/>
              <a:t>   - Параметри платформи беруться з конфігурації.</a:t>
            </a:r>
          </a:p>
          <a:p>
            <a:r>
              <a:rPr lang="uk-UA" b="1" dirty="0"/>
              <a:t>3. </a:t>
            </a:r>
            <a:r>
              <a:rPr lang="uk-UA" b="1" dirty="0" err="1"/>
              <a:t>generate_ball</a:t>
            </a:r>
            <a:r>
              <a:rPr lang="uk-UA" b="1" dirty="0"/>
              <a:t>(</a:t>
            </a:r>
            <a:r>
              <a:rPr lang="uk-UA" b="1" dirty="0" err="1"/>
              <a:t>config</a:t>
            </a:r>
            <a:r>
              <a:rPr lang="uk-UA" b="1" dirty="0"/>
              <a:t>):</a:t>
            </a:r>
          </a:p>
          <a:p>
            <a:r>
              <a:rPr lang="uk-UA" dirty="0"/>
              <a:t>   - Статичний метод для створення м'яча.</a:t>
            </a:r>
          </a:p>
          <a:p>
            <a:r>
              <a:rPr lang="uk-UA" dirty="0"/>
              <a:t>   - </a:t>
            </a:r>
            <a:r>
              <a:rPr lang="uk-UA" dirty="0" err="1"/>
              <a:t>Ініціалізує</a:t>
            </a:r>
            <a:r>
              <a:rPr lang="uk-UA" dirty="0"/>
              <a:t> м'яч у центрі екрану з радіусом і швидкістю, взятими з конфігурації.</a:t>
            </a:r>
          </a:p>
          <a:p>
            <a:endParaRPr lang="uk-UA" dirty="0"/>
          </a:p>
          <a:p>
            <a:r>
              <a:rPr lang="uk-UA" dirty="0"/>
              <a:t>Клас </a:t>
            </a:r>
            <a:r>
              <a:rPr lang="uk-UA" dirty="0" err="1"/>
              <a:t>ObjectsGenerator</a:t>
            </a:r>
            <a:r>
              <a:rPr lang="uk-UA" dirty="0"/>
              <a:t> забезпечує централізоване створення об'єктів у грі, полегшуючи їх ініціалізацію з параметрами конфігурації.</a:t>
            </a:r>
          </a:p>
        </p:txBody>
      </p:sp>
    </p:spTree>
    <p:extLst>
      <p:ext uri="{BB962C8B-B14F-4D97-AF65-F5344CB8AC3E}">
        <p14:creationId xmlns:p14="http://schemas.microsoft.com/office/powerpoint/2010/main" val="305128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9C91692-7A62-9A09-D623-B4B42085A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612844"/>
            <a:ext cx="2611120" cy="4862870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-=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move_down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bottom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bottom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setter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rect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setter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C220A6-5BD1-A0C0-9C19-C9261086F2D4}"/>
              </a:ext>
            </a:extLst>
          </p:cNvPr>
          <p:cNvSpPr/>
          <p:nvPr/>
        </p:nvSpPr>
        <p:spPr>
          <a:xfrm>
            <a:off x="9398000" y="268715"/>
            <a:ext cx="261112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platform.py</a:t>
            </a:r>
            <a:r>
              <a:rPr lang="uk-UA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5ABEB-CDAB-404C-0ED5-6E3D076E9D3D}"/>
              </a:ext>
            </a:extLst>
          </p:cNvPr>
          <p:cNvSpPr txBox="1"/>
          <p:nvPr/>
        </p:nvSpPr>
        <p:spPr>
          <a:xfrm>
            <a:off x="0" y="197345"/>
            <a:ext cx="939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“platform.py”</a:t>
            </a:r>
            <a:r>
              <a:rPr lang="uk-UA" sz="4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A1A48-8466-99AD-83F5-A4B6FD426E7B}"/>
              </a:ext>
            </a:extLst>
          </p:cNvPr>
          <p:cNvSpPr txBox="1"/>
          <p:nvPr/>
        </p:nvSpPr>
        <p:spPr>
          <a:xfrm>
            <a:off x="182880" y="1028342"/>
            <a:ext cx="90220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uk-UA" sz="2400" dirty="0" err="1"/>
              <a:t>Platform</a:t>
            </a:r>
            <a:r>
              <a:rPr lang="uk-UA" sz="2400" dirty="0"/>
              <a:t> реалізує платформу в грі "</a:t>
            </a:r>
            <a:r>
              <a:rPr lang="uk-UA" sz="2400" dirty="0" err="1"/>
              <a:t>Ping</a:t>
            </a:r>
            <a:r>
              <a:rPr lang="uk-UA" sz="2400" dirty="0"/>
              <a:t> </a:t>
            </a:r>
            <a:r>
              <a:rPr lang="uk-UA" sz="2400" dirty="0" err="1"/>
              <a:t>Pong</a:t>
            </a:r>
            <a:r>
              <a:rPr lang="uk-UA" sz="2400" dirty="0"/>
              <a:t>", включаючи її властивості та методи для управління переміщенням.</a:t>
            </a:r>
          </a:p>
          <a:p>
            <a:endParaRPr lang="uk-UA" dirty="0"/>
          </a:p>
          <a:p>
            <a:r>
              <a:rPr lang="uk-UA" dirty="0"/>
              <a:t>Опис:</a:t>
            </a:r>
          </a:p>
          <a:p>
            <a:r>
              <a:rPr lang="uk-UA" b="1" dirty="0"/>
              <a:t>1. </a:t>
            </a:r>
            <a:r>
              <a:rPr lang="uk-UA" b="1" dirty="0" err="1"/>
              <a:t>init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, x, y, </a:t>
            </a:r>
            <a:r>
              <a:rPr lang="uk-UA" b="1" dirty="0" err="1"/>
              <a:t>width</a:t>
            </a:r>
            <a:r>
              <a:rPr lang="uk-UA" b="1" dirty="0"/>
              <a:t>, </a:t>
            </a:r>
            <a:r>
              <a:rPr lang="uk-UA" b="1" dirty="0" err="1"/>
              <a:t>height</a:t>
            </a:r>
            <a:r>
              <a:rPr lang="uk-UA" b="1" dirty="0"/>
              <a:t>, </a:t>
            </a:r>
            <a:r>
              <a:rPr lang="uk-UA" b="1" dirty="0" err="1"/>
              <a:t>speed</a:t>
            </a:r>
            <a:r>
              <a:rPr lang="uk-UA" b="1" dirty="0"/>
              <a:t>):</a:t>
            </a:r>
          </a:p>
          <a:p>
            <a:r>
              <a:rPr lang="uk-UA" dirty="0"/>
              <a:t>   - Конструктор, який </a:t>
            </a:r>
            <a:r>
              <a:rPr lang="uk-UA" dirty="0" err="1"/>
              <a:t>ініціалізує</a:t>
            </a:r>
            <a:r>
              <a:rPr lang="uk-UA" dirty="0"/>
              <a:t> платформу. </a:t>
            </a:r>
          </a:p>
          <a:p>
            <a:r>
              <a:rPr lang="uk-UA" dirty="0"/>
              <a:t>   - </a:t>
            </a:r>
            <a:r>
              <a:rPr lang="uk-UA" dirty="0" err="1"/>
              <a:t>self</a:t>
            </a:r>
            <a:r>
              <a:rPr lang="uk-UA" dirty="0"/>
              <a:t>._</a:t>
            </a:r>
            <a:r>
              <a:rPr lang="uk-UA" dirty="0" err="1"/>
              <a:t>rect</a:t>
            </a:r>
            <a:r>
              <a:rPr lang="uk-UA" dirty="0"/>
              <a:t>: створює прямокутник (</a:t>
            </a:r>
            <a:r>
              <a:rPr lang="uk-UA" dirty="0" err="1"/>
              <a:t>pygame.Rect</a:t>
            </a:r>
            <a:r>
              <a:rPr lang="uk-UA" dirty="0"/>
              <a:t>) для платформи, використовуючи задані координати (x, y), ширину (</a:t>
            </a:r>
            <a:r>
              <a:rPr lang="uk-UA" dirty="0" err="1"/>
              <a:t>width</a:t>
            </a:r>
            <a:r>
              <a:rPr lang="uk-UA" dirty="0"/>
              <a:t>) і висоту (</a:t>
            </a:r>
            <a:r>
              <a:rPr lang="uk-UA" dirty="0" err="1"/>
              <a:t>height</a:t>
            </a:r>
            <a:r>
              <a:rPr lang="uk-UA" dirty="0"/>
              <a:t>).</a:t>
            </a:r>
          </a:p>
          <a:p>
            <a:r>
              <a:rPr lang="uk-UA" dirty="0"/>
              <a:t>   - </a:t>
            </a:r>
            <a:r>
              <a:rPr lang="uk-UA" dirty="0" err="1"/>
              <a:t>self</a:t>
            </a:r>
            <a:r>
              <a:rPr lang="uk-UA" dirty="0"/>
              <a:t>._</a:t>
            </a:r>
            <a:r>
              <a:rPr lang="uk-UA" dirty="0" err="1"/>
              <a:t>speed</a:t>
            </a:r>
            <a:r>
              <a:rPr lang="uk-UA" dirty="0"/>
              <a:t>: зберігає швидкість платформи.</a:t>
            </a:r>
          </a:p>
          <a:p>
            <a:endParaRPr lang="uk-UA" dirty="0"/>
          </a:p>
          <a:p>
            <a:r>
              <a:rPr lang="uk-UA" b="1" dirty="0"/>
              <a:t>2. </a:t>
            </a:r>
            <a:r>
              <a:rPr lang="uk-UA" b="1" dirty="0" err="1"/>
              <a:t>move_up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):</a:t>
            </a:r>
          </a:p>
          <a:p>
            <a:r>
              <a:rPr lang="uk-UA" dirty="0"/>
              <a:t>   - Метод для підняття платформи вгору.</a:t>
            </a:r>
          </a:p>
          <a:p>
            <a:r>
              <a:rPr lang="uk-UA" dirty="0"/>
              <a:t>   - Перевіряє, чи верхня частина платформи вище нуля. Якщо так, зменшує координату </a:t>
            </a:r>
            <a:r>
              <a:rPr lang="uk-UA" dirty="0" err="1"/>
              <a:t>top</a:t>
            </a:r>
            <a:r>
              <a:rPr lang="uk-UA" dirty="0"/>
              <a:t> на значення швидкості.</a:t>
            </a:r>
          </a:p>
        </p:txBody>
      </p:sp>
    </p:spTree>
    <p:extLst>
      <p:ext uri="{BB962C8B-B14F-4D97-AF65-F5344CB8AC3E}">
        <p14:creationId xmlns:p14="http://schemas.microsoft.com/office/powerpoint/2010/main" val="3664076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A33998-D295-73F0-A8A7-4C336567B91A}"/>
              </a:ext>
            </a:extLst>
          </p:cNvPr>
          <p:cNvSpPr txBox="1"/>
          <p:nvPr/>
        </p:nvSpPr>
        <p:spPr>
          <a:xfrm>
            <a:off x="182880" y="1933645"/>
            <a:ext cx="92151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3. </a:t>
            </a:r>
            <a:r>
              <a:rPr lang="uk-UA" b="1" dirty="0" err="1"/>
              <a:t>move_down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, </a:t>
            </a:r>
            <a:r>
              <a:rPr lang="uk-UA" b="1" dirty="0" err="1"/>
              <a:t>screen_height</a:t>
            </a:r>
            <a:r>
              <a:rPr lang="uk-UA" b="1" dirty="0"/>
              <a:t>):</a:t>
            </a:r>
          </a:p>
          <a:p>
            <a:r>
              <a:rPr lang="uk-UA" dirty="0"/>
              <a:t>   - Метод для опускання платформи вниз.</a:t>
            </a:r>
          </a:p>
          <a:p>
            <a:r>
              <a:rPr lang="uk-UA" dirty="0"/>
              <a:t>   - Перевіряє, чи нижня частина платформи менша за висоту екрана. Якщо так, збільшує координату </a:t>
            </a:r>
            <a:r>
              <a:rPr lang="uk-UA" dirty="0" err="1"/>
              <a:t>bottom</a:t>
            </a:r>
            <a:r>
              <a:rPr lang="uk-UA" dirty="0"/>
              <a:t> на значення швидкості.</a:t>
            </a:r>
          </a:p>
          <a:p>
            <a:endParaRPr lang="uk-UA" dirty="0"/>
          </a:p>
          <a:p>
            <a:r>
              <a:rPr lang="uk-UA" b="1" dirty="0"/>
              <a:t>4. </a:t>
            </a:r>
            <a:r>
              <a:rPr lang="uk-UA" b="1" dirty="0" err="1"/>
              <a:t>rect</a:t>
            </a:r>
            <a:r>
              <a:rPr lang="uk-UA" b="1" dirty="0"/>
              <a:t>:</a:t>
            </a:r>
          </a:p>
          <a:p>
            <a:r>
              <a:rPr lang="uk-UA" dirty="0"/>
              <a:t>   - Властивість, яка забезпечує доступ до прямокутника платформи. Використовує </a:t>
            </a:r>
            <a:r>
              <a:rPr lang="uk-UA" dirty="0" err="1"/>
              <a:t>геттер</a:t>
            </a:r>
            <a:r>
              <a:rPr lang="uk-UA" dirty="0"/>
              <a:t> і </a:t>
            </a:r>
            <a:r>
              <a:rPr lang="uk-UA" dirty="0" err="1"/>
              <a:t>сеттер</a:t>
            </a:r>
            <a:r>
              <a:rPr lang="uk-UA" dirty="0"/>
              <a:t> для отримання та зміни _</a:t>
            </a:r>
            <a:r>
              <a:rPr lang="uk-UA" dirty="0" err="1"/>
              <a:t>rect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b="1" dirty="0"/>
              <a:t>5. </a:t>
            </a:r>
            <a:r>
              <a:rPr lang="uk-UA" b="1" dirty="0" err="1"/>
              <a:t>speed</a:t>
            </a:r>
            <a:r>
              <a:rPr lang="uk-UA" b="1" dirty="0"/>
              <a:t>:</a:t>
            </a:r>
          </a:p>
          <a:p>
            <a:r>
              <a:rPr lang="uk-UA" dirty="0"/>
              <a:t>   - Властивість для отримання та зміни швидкості платформи, зберігаючи значення в _</a:t>
            </a:r>
            <a:r>
              <a:rPr lang="uk-UA" dirty="0" err="1"/>
              <a:t>speed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dirty="0"/>
              <a:t>Клас </a:t>
            </a:r>
            <a:r>
              <a:rPr lang="uk-UA" dirty="0" err="1"/>
              <a:t>Platform</a:t>
            </a:r>
            <a:r>
              <a:rPr lang="uk-UA" dirty="0"/>
              <a:t> забезпечує управління платформами в грі, включаючи їх переміщення і перевірку меж, що дозволяє створити інтерактивний геймплей.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BCE2F-62A8-1C3A-5721-9911E54CA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612844"/>
            <a:ext cx="2611120" cy="4862870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-=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move_down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bottom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bottom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setter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rect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setter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02AE654-993D-0B67-89D7-8E033975D7E8}"/>
              </a:ext>
            </a:extLst>
          </p:cNvPr>
          <p:cNvSpPr/>
          <p:nvPr/>
        </p:nvSpPr>
        <p:spPr>
          <a:xfrm>
            <a:off x="9398000" y="268715"/>
            <a:ext cx="261112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platform.py</a:t>
            </a:r>
            <a:r>
              <a:rPr lang="uk-UA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5E34D-E71F-5E6D-1BFC-7B4DF1011328}"/>
              </a:ext>
            </a:extLst>
          </p:cNvPr>
          <p:cNvSpPr txBox="1"/>
          <p:nvPr/>
        </p:nvSpPr>
        <p:spPr>
          <a:xfrm>
            <a:off x="0" y="197345"/>
            <a:ext cx="939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“platform.py”</a:t>
            </a:r>
            <a:r>
              <a:rPr lang="uk-UA" sz="48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BE6B-74C9-ED35-5DC6-ADC200948056}"/>
              </a:ext>
            </a:extLst>
          </p:cNvPr>
          <p:cNvSpPr txBox="1"/>
          <p:nvPr/>
        </p:nvSpPr>
        <p:spPr>
          <a:xfrm>
            <a:off x="182880" y="1028342"/>
            <a:ext cx="8869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uk-UA" sz="2400" dirty="0" err="1"/>
              <a:t>Platform</a:t>
            </a:r>
            <a:r>
              <a:rPr lang="uk-UA" sz="2400" dirty="0"/>
              <a:t> реалізує платформу в грі "</a:t>
            </a:r>
            <a:r>
              <a:rPr lang="uk-UA" sz="2400" dirty="0" err="1"/>
              <a:t>Ping</a:t>
            </a:r>
            <a:r>
              <a:rPr lang="uk-UA" sz="2400" dirty="0"/>
              <a:t> </a:t>
            </a:r>
            <a:r>
              <a:rPr lang="uk-UA" sz="2400" dirty="0" err="1"/>
              <a:t>Pong</a:t>
            </a:r>
            <a:r>
              <a:rPr lang="uk-UA" sz="2400" dirty="0"/>
              <a:t>", включаючи її властивості та методи для управління переміщенням.</a:t>
            </a:r>
          </a:p>
        </p:txBody>
      </p:sp>
    </p:spTree>
    <p:extLst>
      <p:ext uri="{BB962C8B-B14F-4D97-AF65-F5344CB8AC3E}">
        <p14:creationId xmlns:p14="http://schemas.microsoft.com/office/powerpoint/2010/main" val="330487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231354-7D52-9B00-7AA5-B12650F9C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2320" y="795724"/>
            <a:ext cx="2306320" cy="5632311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generator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Generator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TextRenderer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generators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generate_platform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generate_platform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TextRenderer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FONT_COLOR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goal_time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handle_events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QUIT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sound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bounce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collide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collide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mixer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Sound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play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sound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check_goal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flip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check_goal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centerx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reset_ball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centerx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reset_ball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reset_ball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goal_time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get_ticks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time_now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get_ticks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time_now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goal_time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generate_new_direction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EB5D1C-AF6B-FE8A-A054-FDC5DE160102}"/>
              </a:ext>
            </a:extLst>
          </p:cNvPr>
          <p:cNvSpPr/>
          <p:nvPr/>
        </p:nvSpPr>
        <p:spPr>
          <a:xfrm>
            <a:off x="9672320" y="451595"/>
            <a:ext cx="230632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game.py</a:t>
            </a:r>
            <a:r>
              <a:rPr lang="uk-UA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3B167-8C6A-B616-114B-5B3795AA830F}"/>
              </a:ext>
            </a:extLst>
          </p:cNvPr>
          <p:cNvSpPr txBox="1"/>
          <p:nvPr/>
        </p:nvSpPr>
        <p:spPr>
          <a:xfrm>
            <a:off x="0" y="197345"/>
            <a:ext cx="967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“game.py”</a:t>
            </a:r>
            <a:r>
              <a:rPr lang="uk-UA" sz="4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59B39-EDC5-11E9-8B42-14AFB1C135E2}"/>
              </a:ext>
            </a:extLst>
          </p:cNvPr>
          <p:cNvSpPr txBox="1"/>
          <p:nvPr/>
        </p:nvSpPr>
        <p:spPr>
          <a:xfrm>
            <a:off x="213360" y="1668422"/>
            <a:ext cx="89306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dirty="0"/>
          </a:p>
          <a:p>
            <a:r>
              <a:rPr lang="uk-UA" dirty="0"/>
              <a:t>Опис:</a:t>
            </a:r>
          </a:p>
          <a:p>
            <a:r>
              <a:rPr lang="uk-UA" b="1" dirty="0"/>
              <a:t>1. </a:t>
            </a:r>
            <a:r>
              <a:rPr lang="uk-UA" b="1" dirty="0" err="1"/>
              <a:t>init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, </a:t>
            </a:r>
            <a:r>
              <a:rPr lang="uk-UA" b="1" dirty="0" err="1"/>
              <a:t>config</a:t>
            </a:r>
            <a:r>
              <a:rPr lang="uk-UA" b="1" dirty="0"/>
              <a:t>):</a:t>
            </a:r>
          </a:p>
          <a:p>
            <a:r>
              <a:rPr lang="uk-UA" dirty="0"/>
              <a:t>   - </a:t>
            </a:r>
            <a:r>
              <a:rPr lang="uk-UA" dirty="0" err="1"/>
              <a:t>Ініціалізує</a:t>
            </a:r>
            <a:r>
              <a:rPr lang="uk-UA" dirty="0"/>
              <a:t> гру, приймаючи об'єкт конфігурації.</a:t>
            </a:r>
          </a:p>
          <a:p>
            <a:r>
              <a:rPr lang="uk-UA" dirty="0"/>
              <a:t>   - Створює елементи гри: платформи (ліву та праву) та м'яч, а також початкові значення рахунку, частоту кадрів і шрифт.</a:t>
            </a:r>
          </a:p>
          <a:p>
            <a:r>
              <a:rPr lang="uk-UA" dirty="0"/>
              <a:t>   - Налаштовує об'єкт </a:t>
            </a:r>
            <a:r>
              <a:rPr lang="uk-UA" dirty="0" err="1"/>
              <a:t>TextRenderer</a:t>
            </a:r>
            <a:r>
              <a:rPr lang="uk-UA" dirty="0"/>
              <a:t> для відображення тексту.</a:t>
            </a:r>
          </a:p>
          <a:p>
            <a:endParaRPr lang="uk-UA" dirty="0"/>
          </a:p>
          <a:p>
            <a:r>
              <a:rPr lang="uk-UA" b="1" dirty="0"/>
              <a:t>2. </a:t>
            </a:r>
            <a:r>
              <a:rPr lang="uk-UA" b="1" dirty="0" err="1"/>
              <a:t>handle_events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):</a:t>
            </a:r>
          </a:p>
          <a:p>
            <a:r>
              <a:rPr lang="uk-UA" dirty="0"/>
              <a:t>   - Обробляє події </a:t>
            </a:r>
            <a:r>
              <a:rPr lang="uk-UA" dirty="0" err="1"/>
              <a:t>PyGame</a:t>
            </a:r>
            <a:r>
              <a:rPr lang="uk-UA" dirty="0"/>
              <a:t>.</a:t>
            </a:r>
          </a:p>
          <a:p>
            <a:r>
              <a:rPr lang="uk-UA" dirty="0"/>
              <a:t>   - Якщо подія QUIT, повертає </a:t>
            </a:r>
            <a:r>
              <a:rPr lang="uk-UA" dirty="0" err="1"/>
              <a:t>False</a:t>
            </a:r>
            <a:r>
              <a:rPr lang="uk-UA" dirty="0"/>
              <a:t>, що призводить до завершення гри.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326F5-5D12-CD9D-D941-F47C72D5C542}"/>
              </a:ext>
            </a:extLst>
          </p:cNvPr>
          <p:cNvSpPr txBox="1"/>
          <p:nvPr/>
        </p:nvSpPr>
        <p:spPr>
          <a:xfrm>
            <a:off x="213360" y="1028342"/>
            <a:ext cx="8930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uk-UA" sz="2400" dirty="0" err="1"/>
              <a:t>Game</a:t>
            </a:r>
            <a:r>
              <a:rPr lang="uk-UA" sz="2400" dirty="0"/>
              <a:t> реалізує основну логіку гри "</a:t>
            </a:r>
            <a:r>
              <a:rPr lang="uk-UA" sz="2400" dirty="0" err="1"/>
              <a:t>Ping</a:t>
            </a:r>
            <a:r>
              <a:rPr lang="uk-UA" sz="2400" dirty="0"/>
              <a:t> </a:t>
            </a:r>
            <a:r>
              <a:rPr lang="uk-UA" sz="2400" dirty="0" err="1"/>
              <a:t>Pong</a:t>
            </a:r>
            <a:r>
              <a:rPr lang="uk-UA" sz="2400" dirty="0"/>
              <a:t>", обробляє події, оновлює стан гри та керує графічним виведенням.</a:t>
            </a:r>
          </a:p>
        </p:txBody>
      </p:sp>
    </p:spTree>
    <p:extLst>
      <p:ext uri="{BB962C8B-B14F-4D97-AF65-F5344CB8AC3E}">
        <p14:creationId xmlns:p14="http://schemas.microsoft.com/office/powerpoint/2010/main" val="196131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33471B-8CB5-F274-74B6-9563D7C42D99}"/>
              </a:ext>
            </a:extLst>
          </p:cNvPr>
          <p:cNvSpPr txBox="1"/>
          <p:nvPr/>
        </p:nvSpPr>
        <p:spPr>
          <a:xfrm>
            <a:off x="304800" y="1859339"/>
            <a:ext cx="87477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3. </a:t>
            </a:r>
            <a:r>
              <a:rPr lang="uk-UA" b="1" dirty="0" err="1"/>
              <a:t>update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, </a:t>
            </a:r>
            <a:r>
              <a:rPr lang="uk-UA" b="1" dirty="0" err="1"/>
              <a:t>screen</a:t>
            </a:r>
            <a:r>
              <a:rPr lang="uk-UA" b="1" dirty="0"/>
              <a:t>, </a:t>
            </a:r>
            <a:r>
              <a:rPr lang="uk-UA" b="1" dirty="0" err="1"/>
              <a:t>sound</a:t>
            </a:r>
            <a:r>
              <a:rPr lang="uk-UA" b="1" dirty="0"/>
              <a:t>):</a:t>
            </a:r>
          </a:p>
          <a:p>
            <a:r>
              <a:rPr lang="uk-UA" dirty="0"/>
              <a:t>   - Оновлює стан гри:</a:t>
            </a:r>
          </a:p>
          <a:p>
            <a:r>
              <a:rPr lang="uk-UA" dirty="0"/>
              <a:t>     - Переміщує м'яч.</a:t>
            </a:r>
          </a:p>
          <a:p>
            <a:r>
              <a:rPr lang="uk-UA" dirty="0"/>
              <a:t>     - Перевіряє на відбиття м'яча або колізії з платформами. Якщо є зіткнення, відтворює звук.</a:t>
            </a:r>
          </a:p>
          <a:p>
            <a:r>
              <a:rPr lang="uk-UA" dirty="0"/>
              <a:t>     - Перевіряє на голи.</a:t>
            </a:r>
          </a:p>
          <a:p>
            <a:r>
              <a:rPr lang="uk-UA" dirty="0"/>
              <a:t>     - Виводить елементи інтерфейсу користувача на екран.</a:t>
            </a:r>
          </a:p>
          <a:p>
            <a:r>
              <a:rPr lang="uk-UA" dirty="0"/>
              <a:t>     - Якщо гра </a:t>
            </a:r>
            <a:r>
              <a:rPr lang="uk-UA" dirty="0" err="1"/>
              <a:t>паузується</a:t>
            </a:r>
            <a:r>
              <a:rPr lang="uk-UA" dirty="0"/>
              <a:t>, обробляє паузу.</a:t>
            </a:r>
          </a:p>
          <a:p>
            <a:r>
              <a:rPr lang="uk-UA" dirty="0"/>
              <a:t>   - Використовує </a:t>
            </a:r>
            <a:r>
              <a:rPr lang="uk-UA" dirty="0" err="1"/>
              <a:t>pygame.display.flip</a:t>
            </a:r>
            <a:r>
              <a:rPr lang="uk-UA" dirty="0"/>
              <a:t>() для оновлення екрана та </a:t>
            </a:r>
            <a:r>
              <a:rPr lang="uk-UA" dirty="0" err="1"/>
              <a:t>self.clock.tick</a:t>
            </a:r>
            <a:r>
              <a:rPr lang="uk-UA" dirty="0"/>
              <a:t>(</a:t>
            </a:r>
            <a:r>
              <a:rPr lang="uk-UA" dirty="0" err="1"/>
              <a:t>self.fps</a:t>
            </a:r>
            <a:r>
              <a:rPr lang="uk-UA" dirty="0"/>
              <a:t>) для контролю частоти кадрів.</a:t>
            </a:r>
          </a:p>
          <a:p>
            <a:endParaRPr lang="uk-UA" b="1" dirty="0"/>
          </a:p>
          <a:p>
            <a:r>
              <a:rPr lang="uk-UA" b="1" dirty="0"/>
              <a:t>4. </a:t>
            </a:r>
            <a:r>
              <a:rPr lang="uk-UA" b="1" dirty="0" err="1"/>
              <a:t>check_goal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):</a:t>
            </a:r>
          </a:p>
          <a:p>
            <a:r>
              <a:rPr lang="uk-UA" dirty="0"/>
              <a:t>   - Перевіряє, чи забитий гол:</a:t>
            </a:r>
          </a:p>
          <a:p>
            <a:r>
              <a:rPr lang="uk-UA" dirty="0"/>
              <a:t>     - Якщо м'яч виходить за праву межу, збільшує рахунок лівого гравця і скидає м'яч.</a:t>
            </a:r>
          </a:p>
          <a:p>
            <a:r>
              <a:rPr lang="uk-UA" dirty="0"/>
              <a:t>     - Якщо м'яч виходить за ліву межу, збільшує рахунок правого гравця і скидає м'яч.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763864-FA45-F868-E5E5-C385CBD77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2320" y="795724"/>
            <a:ext cx="2306320" cy="5632311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generator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Generator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TextRenderer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generators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generate_platform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generate_platform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TextRenderer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FONT_COLOR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goal_time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handle_events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QUIT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sound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bounce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collide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collide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mixer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Sound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play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sound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check_goal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flip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check_goal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centerx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reset_ball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centerx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reset_ball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reset_ball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goal_time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get_ticks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time_now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get_ticks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time_now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goal_time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generate_new_direction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6F108BB-E853-0A60-C568-393775BF504B}"/>
              </a:ext>
            </a:extLst>
          </p:cNvPr>
          <p:cNvSpPr/>
          <p:nvPr/>
        </p:nvSpPr>
        <p:spPr>
          <a:xfrm>
            <a:off x="9672320" y="451595"/>
            <a:ext cx="230632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game.py</a:t>
            </a:r>
            <a:r>
              <a:rPr lang="uk-UA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7E580-0094-0836-4009-83C6B6CD6D22}"/>
              </a:ext>
            </a:extLst>
          </p:cNvPr>
          <p:cNvSpPr txBox="1"/>
          <p:nvPr/>
        </p:nvSpPr>
        <p:spPr>
          <a:xfrm>
            <a:off x="0" y="197345"/>
            <a:ext cx="967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“game.py”</a:t>
            </a:r>
            <a:r>
              <a:rPr lang="uk-UA" sz="48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95EA6-7167-B61A-4CE4-AD082821F21A}"/>
              </a:ext>
            </a:extLst>
          </p:cNvPr>
          <p:cNvSpPr txBox="1"/>
          <p:nvPr/>
        </p:nvSpPr>
        <p:spPr>
          <a:xfrm>
            <a:off x="213360" y="1028342"/>
            <a:ext cx="8930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uk-UA" sz="2400" dirty="0" err="1"/>
              <a:t>Game</a:t>
            </a:r>
            <a:r>
              <a:rPr lang="uk-UA" sz="2400" dirty="0"/>
              <a:t> реалізує основну логіку гри "</a:t>
            </a:r>
            <a:r>
              <a:rPr lang="uk-UA" sz="2400" dirty="0" err="1"/>
              <a:t>Ping</a:t>
            </a:r>
            <a:r>
              <a:rPr lang="uk-UA" sz="2400" dirty="0"/>
              <a:t> </a:t>
            </a:r>
            <a:r>
              <a:rPr lang="uk-UA" sz="2400" dirty="0" err="1"/>
              <a:t>Pong</a:t>
            </a:r>
            <a:r>
              <a:rPr lang="uk-UA" sz="2400" dirty="0"/>
              <a:t>", обробляє події, оновлює стан гри та керує графічним виведенням.</a:t>
            </a:r>
          </a:p>
        </p:txBody>
      </p:sp>
    </p:spTree>
    <p:extLst>
      <p:ext uri="{BB962C8B-B14F-4D97-AF65-F5344CB8AC3E}">
        <p14:creationId xmlns:p14="http://schemas.microsoft.com/office/powerpoint/2010/main" val="211374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993E1A-ADA3-E717-9555-D655E6AAB940}"/>
              </a:ext>
            </a:extLst>
          </p:cNvPr>
          <p:cNvSpPr txBox="1"/>
          <p:nvPr/>
        </p:nvSpPr>
        <p:spPr>
          <a:xfrm>
            <a:off x="213360" y="1859339"/>
            <a:ext cx="90830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b="1" dirty="0"/>
          </a:p>
          <a:p>
            <a:r>
              <a:rPr lang="uk-UA" b="1" dirty="0"/>
              <a:t>5. </a:t>
            </a:r>
            <a:r>
              <a:rPr lang="uk-UA" b="1" dirty="0" err="1"/>
              <a:t>reset_ball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):</a:t>
            </a:r>
          </a:p>
          <a:p>
            <a:r>
              <a:rPr lang="uk-UA" dirty="0"/>
              <a:t>   - Скидає м'яч у центр екрана, зупиняє його рух і ставить гру на паузу.</a:t>
            </a:r>
          </a:p>
          <a:p>
            <a:r>
              <a:rPr lang="uk-UA" dirty="0"/>
              <a:t>   - Запам'ятовує час, коли був забитий гол, для паузи.</a:t>
            </a:r>
          </a:p>
          <a:p>
            <a:endParaRPr lang="uk-UA" b="1" dirty="0"/>
          </a:p>
          <a:p>
            <a:r>
              <a:rPr lang="uk-UA" b="1" dirty="0"/>
              <a:t>6. </a:t>
            </a:r>
            <a:r>
              <a:rPr lang="uk-UA" b="1" dirty="0" err="1"/>
              <a:t>handle_pause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):</a:t>
            </a:r>
          </a:p>
          <a:p>
            <a:r>
              <a:rPr lang="uk-UA" dirty="0"/>
              <a:t>   - Обробляє паузу після голу.</a:t>
            </a:r>
          </a:p>
          <a:p>
            <a:r>
              <a:rPr lang="uk-UA" dirty="0"/>
              <a:t>   - Якщо пройшло більше 3000 </a:t>
            </a:r>
            <a:r>
              <a:rPr lang="uk-UA" dirty="0" err="1"/>
              <a:t>мілісекунд</a:t>
            </a:r>
            <a:r>
              <a:rPr lang="uk-UA" dirty="0"/>
              <a:t>, генерує новий напрямок для м'яча та знімає паузу.</a:t>
            </a:r>
          </a:p>
          <a:p>
            <a:endParaRPr lang="uk-UA" dirty="0"/>
          </a:p>
          <a:p>
            <a:r>
              <a:rPr lang="uk-UA" dirty="0"/>
              <a:t>Клас </a:t>
            </a:r>
            <a:r>
              <a:rPr lang="uk-UA" dirty="0" err="1"/>
              <a:t>Game</a:t>
            </a:r>
            <a:r>
              <a:rPr lang="uk-UA" dirty="0"/>
              <a:t> забезпечує управління грою, обробляючи події, оновлюючи стан об'єктів, перевіряючи голи та керуючи паузами, що створює основну ігрову логіку.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E8BA1C-5AED-655D-6D20-5DCFC2117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2320" y="795724"/>
            <a:ext cx="2306320" cy="5632311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generator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Generator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TextRenderer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generators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generate_platform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generate_platform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TextRenderer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FONT_COLOR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goal_time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handle_events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QUIT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sound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bounce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collide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collide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mixer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Sound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play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sound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check_goal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flip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check_goal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centerx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reset_ball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centerx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reset_ball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reset_ball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goal_time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get_ticks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time_now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get_ticks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time_now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goal_time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generate_new_direction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BD8D8D-74E9-57D8-1C3D-465654E50024}"/>
              </a:ext>
            </a:extLst>
          </p:cNvPr>
          <p:cNvSpPr/>
          <p:nvPr/>
        </p:nvSpPr>
        <p:spPr>
          <a:xfrm>
            <a:off x="9672320" y="451595"/>
            <a:ext cx="230632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game.py</a:t>
            </a:r>
            <a:r>
              <a:rPr lang="uk-UA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99957-C1D4-9B35-5B35-0C2E2D19B097}"/>
              </a:ext>
            </a:extLst>
          </p:cNvPr>
          <p:cNvSpPr txBox="1"/>
          <p:nvPr/>
        </p:nvSpPr>
        <p:spPr>
          <a:xfrm>
            <a:off x="0" y="197345"/>
            <a:ext cx="9672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“game.py”</a:t>
            </a:r>
            <a:r>
              <a:rPr lang="uk-UA" sz="48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0C80C-61B5-CC9E-AB3E-4CBD282EE1EE}"/>
              </a:ext>
            </a:extLst>
          </p:cNvPr>
          <p:cNvSpPr txBox="1"/>
          <p:nvPr/>
        </p:nvSpPr>
        <p:spPr>
          <a:xfrm>
            <a:off x="213360" y="1028342"/>
            <a:ext cx="89306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uk-UA" sz="2400" dirty="0" err="1"/>
              <a:t>Game</a:t>
            </a:r>
            <a:r>
              <a:rPr lang="uk-UA" sz="2400" dirty="0"/>
              <a:t> реалізує основну логіку гри "</a:t>
            </a:r>
            <a:r>
              <a:rPr lang="uk-UA" sz="2400" dirty="0" err="1"/>
              <a:t>Ping</a:t>
            </a:r>
            <a:r>
              <a:rPr lang="uk-UA" sz="2400" dirty="0"/>
              <a:t> </a:t>
            </a:r>
            <a:r>
              <a:rPr lang="uk-UA" sz="2400" dirty="0" err="1"/>
              <a:t>Pong</a:t>
            </a:r>
            <a:r>
              <a:rPr lang="uk-UA" sz="2400" dirty="0"/>
              <a:t>", обробляє події, оновлює стан гри та керує графічним виведенням.</a:t>
            </a:r>
          </a:p>
        </p:txBody>
      </p:sp>
    </p:spTree>
    <p:extLst>
      <p:ext uri="{BB962C8B-B14F-4D97-AF65-F5344CB8AC3E}">
        <p14:creationId xmlns:p14="http://schemas.microsoft.com/office/powerpoint/2010/main" val="347046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FF08FB-798F-60A6-8521-DA566D07972B}"/>
              </a:ext>
            </a:extLst>
          </p:cNvPr>
          <p:cNvSpPr txBox="1"/>
          <p:nvPr/>
        </p:nvSpPr>
        <p:spPr>
          <a:xfrm>
            <a:off x="0" y="197345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“ui.py”</a:t>
            </a:r>
            <a:r>
              <a:rPr lang="uk-UA" sz="4800" b="1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6080CF-9B43-071D-F93C-755FBBC0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1474"/>
            <a:ext cx="5811520" cy="3808735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UI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draw_ball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Ball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circle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center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draw_platform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fill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BG_COLOR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draw_platform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draw_platform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draw_ball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f'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point_left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(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f'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point_right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619B66-679B-1B0F-1FAE-07472F17776A}"/>
              </a:ext>
            </a:extLst>
          </p:cNvPr>
          <p:cNvSpPr/>
          <p:nvPr/>
        </p:nvSpPr>
        <p:spPr>
          <a:xfrm>
            <a:off x="6248400" y="197345"/>
            <a:ext cx="581152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Файл «</a:t>
            </a:r>
            <a:r>
              <a:rPr lang="en-US" sz="1600" dirty="0"/>
              <a:t>ui.py</a:t>
            </a:r>
            <a:r>
              <a:rPr lang="uk-UA" sz="1600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1BE33-FCE5-FD7C-E202-B46E00016F28}"/>
              </a:ext>
            </a:extLst>
          </p:cNvPr>
          <p:cNvSpPr txBox="1"/>
          <p:nvPr/>
        </p:nvSpPr>
        <p:spPr>
          <a:xfrm>
            <a:off x="132080" y="1028341"/>
            <a:ext cx="59639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UI відповідає за відображення графічних елементів гри "</a:t>
            </a:r>
            <a:r>
              <a:rPr lang="uk-UA" sz="2400" dirty="0" err="1"/>
              <a:t>Ping</a:t>
            </a:r>
            <a:r>
              <a:rPr lang="uk-UA" sz="2400" dirty="0"/>
              <a:t> </a:t>
            </a:r>
            <a:r>
              <a:rPr lang="uk-UA" sz="2400" dirty="0" err="1"/>
              <a:t>Pong</a:t>
            </a:r>
            <a:r>
              <a:rPr lang="uk-UA" sz="2400" dirty="0"/>
              <a:t>", таких як м'яч, платформи та рахунок.</a:t>
            </a:r>
          </a:p>
          <a:p>
            <a:endParaRPr lang="uk-UA" dirty="0"/>
          </a:p>
          <a:p>
            <a:r>
              <a:rPr lang="uk-UA" dirty="0"/>
              <a:t>Опис:</a:t>
            </a:r>
          </a:p>
          <a:p>
            <a:r>
              <a:rPr lang="uk-UA" b="1" dirty="0"/>
              <a:t>1. </a:t>
            </a:r>
            <a:r>
              <a:rPr lang="uk-UA" b="1" dirty="0" err="1"/>
              <a:t>init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):</a:t>
            </a:r>
          </a:p>
          <a:p>
            <a:r>
              <a:rPr lang="uk-UA" dirty="0"/>
              <a:t>   - Порожній </a:t>
            </a:r>
            <a:r>
              <a:rPr lang="uk-UA" dirty="0" err="1"/>
              <a:t>ініціалізатор</a:t>
            </a:r>
            <a:r>
              <a:rPr lang="uk-UA" dirty="0"/>
              <a:t>, оскільки клас не потребує жодних параметрів під час створення.</a:t>
            </a:r>
          </a:p>
          <a:p>
            <a:endParaRPr lang="uk-UA" b="1" dirty="0"/>
          </a:p>
          <a:p>
            <a:r>
              <a:rPr lang="uk-UA" b="1" dirty="0"/>
              <a:t>2. </a:t>
            </a:r>
            <a:r>
              <a:rPr lang="uk-UA" b="1" dirty="0" err="1"/>
              <a:t>draw_ball</a:t>
            </a:r>
            <a:r>
              <a:rPr lang="uk-UA" b="1" dirty="0"/>
              <a:t>(</a:t>
            </a:r>
            <a:r>
              <a:rPr lang="uk-UA" b="1" dirty="0" err="1"/>
              <a:t>ball</a:t>
            </a:r>
            <a:r>
              <a:rPr lang="uk-UA" b="1" dirty="0"/>
              <a:t>: </a:t>
            </a:r>
            <a:r>
              <a:rPr lang="uk-UA" b="1" dirty="0" err="1"/>
              <a:t>Ball</a:t>
            </a:r>
            <a:r>
              <a:rPr lang="uk-UA" b="1" dirty="0"/>
              <a:t>, </a:t>
            </a:r>
            <a:r>
              <a:rPr lang="uk-UA" b="1" dirty="0" err="1"/>
              <a:t>screen</a:t>
            </a:r>
            <a:r>
              <a:rPr lang="uk-UA" b="1" dirty="0"/>
              <a:t>, </a:t>
            </a:r>
            <a:r>
              <a:rPr lang="uk-UA" b="1" dirty="0" err="1"/>
              <a:t>color</a:t>
            </a:r>
            <a:r>
              <a:rPr lang="uk-UA" b="1" dirty="0"/>
              <a:t>='</a:t>
            </a:r>
            <a:r>
              <a:rPr lang="uk-UA" b="1" dirty="0" err="1"/>
              <a:t>White</a:t>
            </a:r>
            <a:r>
              <a:rPr lang="uk-UA" b="1" dirty="0"/>
              <a:t>'):</a:t>
            </a:r>
          </a:p>
          <a:p>
            <a:r>
              <a:rPr lang="uk-UA" dirty="0"/>
              <a:t>   - Статичний метод для малювання м'яча на екрані.</a:t>
            </a:r>
          </a:p>
          <a:p>
            <a:r>
              <a:rPr lang="uk-UA" dirty="0"/>
              <a:t>   - Використовує функцію </a:t>
            </a:r>
            <a:r>
              <a:rPr lang="uk-UA" dirty="0" err="1"/>
              <a:t>pygame.draw.circle</a:t>
            </a:r>
            <a:r>
              <a:rPr lang="uk-UA" dirty="0"/>
              <a:t> для відображення кола, яке представляє м'яч, з центром у </a:t>
            </a:r>
            <a:r>
              <a:rPr lang="uk-UA" dirty="0" err="1"/>
              <a:t>ball.rect.center</a:t>
            </a:r>
            <a:r>
              <a:rPr lang="uk-UA" dirty="0"/>
              <a:t> та радіусом </a:t>
            </a:r>
            <a:r>
              <a:rPr lang="uk-UA" dirty="0" err="1"/>
              <a:t>ball.radius</a:t>
            </a:r>
            <a:r>
              <a:rPr lang="uk-UA" dirty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0159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F86AE1-E042-0641-A92E-D75DF4CF118F}"/>
              </a:ext>
            </a:extLst>
          </p:cNvPr>
          <p:cNvSpPr txBox="1"/>
          <p:nvPr/>
        </p:nvSpPr>
        <p:spPr>
          <a:xfrm>
            <a:off x="233680" y="1166842"/>
            <a:ext cx="1195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3. </a:t>
            </a:r>
            <a:r>
              <a:rPr lang="uk-UA" b="1" dirty="0" err="1"/>
              <a:t>draw_platform</a:t>
            </a:r>
            <a:r>
              <a:rPr lang="uk-UA" b="1" dirty="0"/>
              <a:t>(</a:t>
            </a:r>
            <a:r>
              <a:rPr lang="uk-UA" b="1" dirty="0" err="1"/>
              <a:t>platform</a:t>
            </a:r>
            <a:r>
              <a:rPr lang="uk-UA" b="1" dirty="0"/>
              <a:t>, </a:t>
            </a:r>
            <a:r>
              <a:rPr lang="uk-UA" b="1" dirty="0" err="1"/>
              <a:t>screen</a:t>
            </a:r>
            <a:r>
              <a:rPr lang="uk-UA" b="1" dirty="0"/>
              <a:t>, </a:t>
            </a:r>
            <a:r>
              <a:rPr lang="uk-UA" b="1" dirty="0" err="1"/>
              <a:t>color</a:t>
            </a:r>
            <a:r>
              <a:rPr lang="uk-UA" b="1" dirty="0"/>
              <a:t>='</a:t>
            </a:r>
            <a:r>
              <a:rPr lang="uk-UA" b="1" dirty="0" err="1"/>
              <a:t>White</a:t>
            </a:r>
            <a:r>
              <a:rPr lang="uk-UA" b="1" dirty="0"/>
              <a:t>'):</a:t>
            </a:r>
          </a:p>
          <a:p>
            <a:r>
              <a:rPr lang="uk-UA" dirty="0"/>
              <a:t>   - Статичний метод для малювання платформи </a:t>
            </a:r>
            <a:endParaRPr lang="en-US" dirty="0"/>
          </a:p>
          <a:p>
            <a:r>
              <a:rPr lang="uk-UA" dirty="0"/>
              <a:t>на екрані.</a:t>
            </a:r>
          </a:p>
          <a:p>
            <a:r>
              <a:rPr lang="uk-UA" dirty="0"/>
              <a:t>   - Використовує функцію </a:t>
            </a:r>
            <a:r>
              <a:rPr lang="uk-UA" dirty="0" err="1"/>
              <a:t>pygame.draw.rect</a:t>
            </a:r>
            <a:r>
              <a:rPr lang="uk-UA" dirty="0"/>
              <a:t> для </a:t>
            </a:r>
            <a:endParaRPr lang="en-US" dirty="0"/>
          </a:p>
          <a:p>
            <a:r>
              <a:rPr lang="uk-UA" dirty="0"/>
              <a:t>відображення прямокутника, який представляє </a:t>
            </a:r>
            <a:endParaRPr lang="en-US" dirty="0"/>
          </a:p>
          <a:p>
            <a:r>
              <a:rPr lang="uk-UA" dirty="0"/>
              <a:t>платформу, з координатами з </a:t>
            </a:r>
            <a:r>
              <a:rPr lang="uk-UA" dirty="0" err="1"/>
              <a:t>platform.rect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b="1" dirty="0"/>
              <a:t>4. </a:t>
            </a:r>
            <a:r>
              <a:rPr lang="uk-UA" b="1" dirty="0" err="1"/>
              <a:t>draw</a:t>
            </a:r>
            <a:r>
              <a:rPr lang="uk-UA" b="1" dirty="0"/>
              <a:t>(</a:t>
            </a:r>
            <a:r>
              <a:rPr lang="uk-UA" b="1" dirty="0" err="1"/>
              <a:t>game</a:t>
            </a:r>
            <a:r>
              <a:rPr lang="uk-UA" b="1" dirty="0"/>
              <a:t>, </a:t>
            </a:r>
            <a:r>
              <a:rPr lang="uk-UA" b="1" dirty="0" err="1"/>
              <a:t>screen</a:t>
            </a:r>
            <a:r>
              <a:rPr lang="uk-UA" b="1" dirty="0"/>
              <a:t>):</a:t>
            </a:r>
          </a:p>
          <a:p>
            <a:r>
              <a:rPr lang="uk-UA" dirty="0"/>
              <a:t>   - Статичний метод для відображення всіх елементів </a:t>
            </a:r>
            <a:endParaRPr lang="en-US" dirty="0"/>
          </a:p>
          <a:p>
            <a:r>
              <a:rPr lang="uk-UA" dirty="0"/>
              <a:t>інтерфейсу на екрані:</a:t>
            </a:r>
          </a:p>
          <a:p>
            <a:r>
              <a:rPr lang="uk-UA" dirty="0"/>
              <a:t>     - Заповнює фон кольором, вказаним у конфігурації.</a:t>
            </a:r>
          </a:p>
          <a:p>
            <a:r>
              <a:rPr lang="uk-UA" dirty="0"/>
              <a:t>     - Викликає методи </a:t>
            </a:r>
            <a:r>
              <a:rPr lang="uk-UA" dirty="0" err="1"/>
              <a:t>draw_platform</a:t>
            </a:r>
            <a:r>
              <a:rPr lang="uk-UA" dirty="0"/>
              <a:t> для обох платформ.</a:t>
            </a:r>
          </a:p>
          <a:p>
            <a:r>
              <a:rPr lang="uk-UA" dirty="0"/>
              <a:t>     - Викликає </a:t>
            </a:r>
            <a:r>
              <a:rPr lang="uk-UA" dirty="0" err="1"/>
              <a:t>draw_ball</a:t>
            </a:r>
            <a:r>
              <a:rPr lang="uk-UA" dirty="0"/>
              <a:t> для малювання м'яча.</a:t>
            </a:r>
          </a:p>
          <a:p>
            <a:r>
              <a:rPr lang="uk-UA" dirty="0"/>
              <a:t>     - Використовує </a:t>
            </a:r>
            <a:r>
              <a:rPr lang="uk-UA" dirty="0" err="1"/>
              <a:t>game.text_renderer.render</a:t>
            </a:r>
            <a:r>
              <a:rPr lang="uk-UA" dirty="0"/>
              <a:t> для відображення рахунків обох гравців у верхніх кутах екрану.</a:t>
            </a:r>
          </a:p>
          <a:p>
            <a:endParaRPr lang="uk-UA" dirty="0"/>
          </a:p>
          <a:p>
            <a:r>
              <a:rPr lang="uk-UA" dirty="0"/>
              <a:t>Клас UI забезпечує візуалізацію елементів гри, що дозволяє гравцям бачити стан гри, включаючи позиції платформ, м'яча та рахунок.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C0A6E-A013-12B0-D1DA-1620142BC2BE}"/>
              </a:ext>
            </a:extLst>
          </p:cNvPr>
          <p:cNvSpPr txBox="1"/>
          <p:nvPr/>
        </p:nvSpPr>
        <p:spPr>
          <a:xfrm>
            <a:off x="0" y="197345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“ui.py”</a:t>
            </a:r>
            <a:r>
              <a:rPr lang="uk-UA" sz="4800" b="1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21CD40-D787-E085-42A6-FCD42C92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1474"/>
            <a:ext cx="5811520" cy="3808735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UI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draw_ball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Ball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circle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center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draw_platform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5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5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fill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BG_COLOR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draw_platform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draw_platform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draw_ball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f'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point_left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(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f'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point_right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(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5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EF5D99-ECF3-B45B-659E-4F996C3E5267}"/>
              </a:ext>
            </a:extLst>
          </p:cNvPr>
          <p:cNvSpPr/>
          <p:nvPr/>
        </p:nvSpPr>
        <p:spPr>
          <a:xfrm>
            <a:off x="6248400" y="197345"/>
            <a:ext cx="581152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dirty="0"/>
              <a:t>Файл «</a:t>
            </a:r>
            <a:r>
              <a:rPr lang="en-US" sz="1600" dirty="0"/>
              <a:t>ui.py</a:t>
            </a:r>
            <a:r>
              <a:rPr lang="uk-UA" sz="16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71935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F2BAE2-1D13-E7B9-44EA-066C2A1EB8DC}"/>
              </a:ext>
            </a:extLst>
          </p:cNvPr>
          <p:cNvSpPr txBox="1"/>
          <p:nvPr/>
        </p:nvSpPr>
        <p:spPr>
          <a:xfrm>
            <a:off x="194514" y="852153"/>
            <a:ext cx="869548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TextRenderer</a:t>
            </a:r>
            <a:r>
              <a:rPr lang="uk-UA" dirty="0"/>
              <a:t> відповідає за </a:t>
            </a:r>
            <a:r>
              <a:rPr lang="uk-UA" dirty="0" err="1"/>
              <a:t>рендеринг</a:t>
            </a:r>
            <a:r>
              <a:rPr lang="uk-UA" dirty="0"/>
              <a:t> тексту в грі "</a:t>
            </a:r>
            <a:r>
              <a:rPr lang="uk-UA" dirty="0" err="1"/>
              <a:t>Ping</a:t>
            </a:r>
            <a:r>
              <a:rPr lang="uk-UA" dirty="0"/>
              <a:t> </a:t>
            </a:r>
            <a:r>
              <a:rPr lang="uk-UA" dirty="0" err="1"/>
              <a:t>Pong</a:t>
            </a:r>
            <a:r>
              <a:rPr lang="uk-UA" dirty="0"/>
              <a:t>".</a:t>
            </a:r>
          </a:p>
          <a:p>
            <a:endParaRPr lang="uk-UA" dirty="0"/>
          </a:p>
          <a:p>
            <a:r>
              <a:rPr lang="uk-UA" dirty="0"/>
              <a:t>Опис:</a:t>
            </a:r>
          </a:p>
          <a:p>
            <a:r>
              <a:rPr lang="uk-UA" b="1" dirty="0"/>
              <a:t>1. __</a:t>
            </a:r>
            <a:r>
              <a:rPr lang="uk-UA" b="1" dirty="0" err="1"/>
              <a:t>init</a:t>
            </a:r>
            <a:r>
              <a:rPr lang="uk-UA" b="1" dirty="0"/>
              <a:t>__(</a:t>
            </a:r>
            <a:r>
              <a:rPr lang="uk-UA" b="1" dirty="0" err="1"/>
              <a:t>self</a:t>
            </a:r>
            <a:r>
              <a:rPr lang="uk-UA" b="1" dirty="0"/>
              <a:t>, </a:t>
            </a:r>
            <a:r>
              <a:rPr lang="uk-UA" b="1" dirty="0" err="1"/>
              <a:t>font</a:t>
            </a:r>
            <a:r>
              <a:rPr lang="uk-UA" b="1" dirty="0"/>
              <a:t>, </a:t>
            </a:r>
            <a:r>
              <a:rPr lang="uk-UA" b="1" dirty="0" err="1"/>
              <a:t>color</a:t>
            </a:r>
            <a:r>
              <a:rPr lang="uk-UA" b="1" dirty="0"/>
              <a:t>):</a:t>
            </a:r>
          </a:p>
          <a:p>
            <a:r>
              <a:rPr lang="uk-UA" dirty="0"/>
              <a:t>   - Конструктор, який приймає шрифт (</a:t>
            </a:r>
            <a:r>
              <a:rPr lang="uk-UA" dirty="0" err="1"/>
              <a:t>font</a:t>
            </a:r>
            <a:r>
              <a:rPr lang="uk-UA" dirty="0"/>
              <a:t>) і колір (</a:t>
            </a:r>
            <a:r>
              <a:rPr lang="uk-UA" dirty="0" err="1"/>
              <a:t>color</a:t>
            </a:r>
            <a:r>
              <a:rPr lang="uk-UA" dirty="0"/>
              <a:t>) для тексту, зберігаючи їх у відповідних атрибутах.</a:t>
            </a:r>
          </a:p>
          <a:p>
            <a:r>
              <a:rPr lang="uk-UA" b="1" dirty="0"/>
              <a:t>2. </a:t>
            </a:r>
            <a:r>
              <a:rPr lang="uk-UA" b="1" dirty="0" err="1"/>
              <a:t>render</a:t>
            </a:r>
            <a:r>
              <a:rPr lang="uk-UA" b="1" dirty="0"/>
              <a:t>(</a:t>
            </a:r>
            <a:r>
              <a:rPr lang="uk-UA" b="1" dirty="0" err="1"/>
              <a:t>self</a:t>
            </a:r>
            <a:r>
              <a:rPr lang="uk-UA" b="1" dirty="0"/>
              <a:t>, </a:t>
            </a:r>
            <a:r>
              <a:rPr lang="uk-UA" b="1" dirty="0" err="1"/>
              <a:t>text</a:t>
            </a:r>
            <a:r>
              <a:rPr lang="uk-UA" b="1" dirty="0"/>
              <a:t>, </a:t>
            </a:r>
            <a:r>
              <a:rPr lang="uk-UA" b="1" dirty="0" err="1"/>
              <a:t>screen</a:t>
            </a:r>
            <a:r>
              <a:rPr lang="uk-UA" b="1" dirty="0"/>
              <a:t>, </a:t>
            </a:r>
            <a:r>
              <a:rPr lang="uk-UA" b="1" dirty="0" err="1"/>
              <a:t>position</a:t>
            </a:r>
            <a:r>
              <a:rPr lang="uk-UA" b="1" dirty="0"/>
              <a:t>):</a:t>
            </a:r>
          </a:p>
          <a:p>
            <a:r>
              <a:rPr lang="uk-UA" dirty="0"/>
              <a:t>   - Метод для </a:t>
            </a:r>
            <a:r>
              <a:rPr lang="uk-UA" dirty="0" err="1"/>
              <a:t>рендерингу</a:t>
            </a:r>
            <a:r>
              <a:rPr lang="uk-UA" dirty="0"/>
              <a:t> тексту на екрані.</a:t>
            </a:r>
          </a:p>
          <a:p>
            <a:r>
              <a:rPr lang="uk-UA" dirty="0"/>
              <a:t>   - Використовує метод </a:t>
            </a:r>
            <a:r>
              <a:rPr lang="uk-UA" dirty="0" err="1"/>
              <a:t>render</a:t>
            </a:r>
            <a:r>
              <a:rPr lang="uk-UA" dirty="0"/>
              <a:t> об'єкта шрифту (</a:t>
            </a:r>
            <a:r>
              <a:rPr lang="uk-UA" dirty="0" err="1"/>
              <a:t>self.font.render</a:t>
            </a:r>
            <a:r>
              <a:rPr lang="uk-UA" dirty="0"/>
              <a:t>) для створення зображення тексту з зазначеними параметрами (текст, </a:t>
            </a:r>
            <a:r>
              <a:rPr lang="uk-UA" dirty="0" err="1"/>
              <a:t>антиаліазинг</a:t>
            </a:r>
            <a:r>
              <a:rPr lang="uk-UA" dirty="0"/>
              <a:t>, колір).</a:t>
            </a:r>
          </a:p>
          <a:p>
            <a:r>
              <a:rPr lang="uk-UA" dirty="0"/>
              <a:t>   - Потім за допомогою </a:t>
            </a:r>
            <a:r>
              <a:rPr lang="uk-UA" dirty="0" err="1"/>
              <a:t>screen.blit</a:t>
            </a:r>
            <a:r>
              <a:rPr lang="uk-UA" dirty="0"/>
              <a:t> розміщує зображення тексту на вказаній позиції (</a:t>
            </a:r>
            <a:r>
              <a:rPr lang="uk-UA" dirty="0" err="1"/>
              <a:t>position</a:t>
            </a:r>
            <a:r>
              <a:rPr lang="uk-UA" dirty="0"/>
              <a:t>) на екрані.</a:t>
            </a:r>
          </a:p>
          <a:p>
            <a:r>
              <a:rPr lang="uk-UA" b="1" dirty="0"/>
              <a:t>3. </a:t>
            </a:r>
            <a:r>
              <a:rPr lang="uk-UA" b="1" dirty="0" err="1"/>
              <a:t>font</a:t>
            </a:r>
            <a:r>
              <a:rPr lang="uk-UA" dirty="0"/>
              <a:t>:</a:t>
            </a:r>
          </a:p>
          <a:p>
            <a:r>
              <a:rPr lang="uk-UA" dirty="0"/>
              <a:t>   - Властивість для отримання та зміни шрифту, що використовується для </a:t>
            </a:r>
            <a:r>
              <a:rPr lang="uk-UA" dirty="0" err="1"/>
              <a:t>рендерингу</a:t>
            </a:r>
            <a:r>
              <a:rPr lang="uk-UA" dirty="0"/>
              <a:t> тексту. </a:t>
            </a:r>
            <a:r>
              <a:rPr lang="uk-UA" dirty="0" err="1"/>
              <a:t>Геттер</a:t>
            </a:r>
            <a:r>
              <a:rPr lang="uk-UA" dirty="0"/>
              <a:t> і </a:t>
            </a:r>
            <a:r>
              <a:rPr lang="uk-UA" dirty="0" err="1"/>
              <a:t>сеттер</a:t>
            </a:r>
            <a:r>
              <a:rPr lang="uk-UA" dirty="0"/>
              <a:t> дозволяють маніпулювати шрифтом, якщо це потрібно.</a:t>
            </a:r>
          </a:p>
          <a:p>
            <a:r>
              <a:rPr lang="uk-UA" b="1" dirty="0"/>
              <a:t>4. </a:t>
            </a:r>
            <a:r>
              <a:rPr lang="uk-UA" b="1" dirty="0" err="1"/>
              <a:t>color</a:t>
            </a:r>
            <a:r>
              <a:rPr lang="uk-UA" b="1" dirty="0"/>
              <a:t>:</a:t>
            </a:r>
          </a:p>
          <a:p>
            <a:r>
              <a:rPr lang="uk-UA" dirty="0"/>
              <a:t>   - Властивість для отримання та зміни кольору тексту. Аналогічно, </a:t>
            </a:r>
            <a:r>
              <a:rPr lang="uk-UA" dirty="0" err="1"/>
              <a:t>геттер</a:t>
            </a:r>
            <a:r>
              <a:rPr lang="uk-UA" dirty="0"/>
              <a:t> і </a:t>
            </a:r>
            <a:r>
              <a:rPr lang="uk-UA" dirty="0" err="1"/>
              <a:t>сеттер</a:t>
            </a:r>
            <a:r>
              <a:rPr lang="uk-UA" dirty="0"/>
              <a:t> дозволяють маніпулювати кольором тексту.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E99D83-5661-0A05-4C56-2CF20F51A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5486" y="331835"/>
            <a:ext cx="3302000" cy="5262979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TextRenderer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rendered_text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rendered_text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setter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color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setter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3ABE39-E4CE-47A8-8DDF-28576B069D52}"/>
              </a:ext>
            </a:extLst>
          </p:cNvPr>
          <p:cNvSpPr/>
          <p:nvPr/>
        </p:nvSpPr>
        <p:spPr>
          <a:xfrm>
            <a:off x="8695486" y="199734"/>
            <a:ext cx="330200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text_renderer.py</a:t>
            </a:r>
            <a:r>
              <a:rPr lang="uk-UA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707035-6AF8-8249-086A-88C2D60C67F0}"/>
              </a:ext>
            </a:extLst>
          </p:cNvPr>
          <p:cNvSpPr txBox="1"/>
          <p:nvPr/>
        </p:nvSpPr>
        <p:spPr>
          <a:xfrm>
            <a:off x="0" y="21156"/>
            <a:ext cx="869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“text_renderer.py”</a:t>
            </a:r>
            <a:r>
              <a:rPr lang="uk-UA" sz="48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876EE-CA97-4AF5-7279-10C64185078F}"/>
              </a:ext>
            </a:extLst>
          </p:cNvPr>
          <p:cNvSpPr txBox="1"/>
          <p:nvPr/>
        </p:nvSpPr>
        <p:spPr>
          <a:xfrm>
            <a:off x="194514" y="5915590"/>
            <a:ext cx="11997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uk-UA" dirty="0"/>
              <a:t>Клас </a:t>
            </a:r>
            <a:r>
              <a:rPr lang="uk-UA" dirty="0" err="1"/>
              <a:t>TextRenderer</a:t>
            </a:r>
            <a:r>
              <a:rPr lang="uk-UA" dirty="0"/>
              <a:t> спрощує процес відображення тексту на екрані, дозволяючи задавати шрифти та кольори, що робить його корисним для інтерфейсу гри.</a:t>
            </a:r>
          </a:p>
        </p:txBody>
      </p:sp>
    </p:spTree>
    <p:extLst>
      <p:ext uri="{BB962C8B-B14F-4D97-AF65-F5344CB8AC3E}">
        <p14:creationId xmlns:p14="http://schemas.microsoft.com/office/powerpoint/2010/main" val="304320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3B9E22-4A5A-0AC7-161F-82E84CC68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703" y="1761241"/>
            <a:ext cx="3244645" cy="5016758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TextRenderer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'__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main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__'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set_mode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set_caption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Ping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Pong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sound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mixer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Sound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sounds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/ping.mp3'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while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handle_events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get_pressed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sound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exit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E97B6C-CCD4-5682-D9F3-3752AE54D56C}"/>
              </a:ext>
            </a:extLst>
          </p:cNvPr>
          <p:cNvSpPr/>
          <p:nvPr/>
        </p:nvSpPr>
        <p:spPr>
          <a:xfrm>
            <a:off x="8809702" y="1492006"/>
            <a:ext cx="3244645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«__</a:t>
            </a:r>
            <a:r>
              <a:rPr lang="en-US" dirty="0"/>
              <a:t>init__.py</a:t>
            </a:r>
            <a:r>
              <a:rPr lang="uk-UA" dirty="0"/>
              <a:t>»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7D6A17-0D6D-A25A-73F7-1DA28B2B9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3" y="545524"/>
            <a:ext cx="2900517" cy="6232475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Ball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radius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_dx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choice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([-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choice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([-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dx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generate_new_direction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choice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([-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choice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([-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@rect.setter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@speed.setter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@radius.setter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_dx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@dx.setter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_dx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@dy.setter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7CAAAC8-B210-4222-0E28-5CAE27F5C97E}"/>
              </a:ext>
            </a:extLst>
          </p:cNvPr>
          <p:cNvSpPr/>
          <p:nvPr/>
        </p:nvSpPr>
        <p:spPr>
          <a:xfrm>
            <a:off x="137653" y="208108"/>
            <a:ext cx="2900517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ball.py</a:t>
            </a:r>
            <a:r>
              <a:rPr lang="uk-UA" dirty="0"/>
              <a:t>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E18D95-871C-D6A8-61F9-8B6668720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202" y="459200"/>
            <a:ext cx="2128369" cy="2400657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PLATFORM_WIDTH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PLATFORM_HEIGHT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PLATFORM_SPEED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BALL_RADIUS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BALL_SPEED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FONT_SIZE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BG_COLOR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133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35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FONT_COLOR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712BF8C-F7D9-941E-DF14-E0D6080423D0}"/>
              </a:ext>
            </a:extLst>
          </p:cNvPr>
          <p:cNvSpPr/>
          <p:nvPr/>
        </p:nvSpPr>
        <p:spPr>
          <a:xfrm>
            <a:off x="6563202" y="184258"/>
            <a:ext cx="2128369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config.py</a:t>
            </a:r>
            <a:r>
              <a:rPr lang="uk-UA" dirty="0"/>
              <a:t>»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B9F7B6D-2FEC-F2BD-66E0-18FA92873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387" y="3300124"/>
            <a:ext cx="5480184" cy="3477875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K_DOWN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move_down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K_w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[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K_s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move_down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;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setter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8D5DB7D-A55E-10DA-EACB-69C6F7297925}"/>
              </a:ext>
            </a:extLst>
          </p:cNvPr>
          <p:cNvSpPr/>
          <p:nvPr/>
        </p:nvSpPr>
        <p:spPr>
          <a:xfrm>
            <a:off x="3211387" y="3025876"/>
            <a:ext cx="5480184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controller.py</a:t>
            </a:r>
            <a:r>
              <a:rPr lang="uk-UA" dirty="0"/>
              <a:t>»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4F0F7CD-8AE6-7204-0B39-BD305DE2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412" y="521957"/>
            <a:ext cx="3220548" cy="2446824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Engine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bounce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top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&lt;=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bottom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&gt;=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-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collide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colliderect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dx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-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9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dx</a:t>
            </a:r>
            <a:b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9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9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9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endParaRPr kumimoji="0" lang="uk-UA" altLang="uk-UA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EC0962D-B21C-DC03-3746-FF5059039940}"/>
              </a:ext>
            </a:extLst>
          </p:cNvPr>
          <p:cNvSpPr/>
          <p:nvPr/>
        </p:nvSpPr>
        <p:spPr>
          <a:xfrm>
            <a:off x="3195482" y="208108"/>
            <a:ext cx="3215478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engine.py</a:t>
            </a:r>
            <a:r>
              <a:rPr lang="uk-UA" dirty="0"/>
              <a:t>»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72B1851-059B-563D-20CF-28E89719282E}"/>
              </a:ext>
            </a:extLst>
          </p:cNvPr>
          <p:cNvSpPr/>
          <p:nvPr/>
        </p:nvSpPr>
        <p:spPr>
          <a:xfrm>
            <a:off x="8809702" y="208108"/>
            <a:ext cx="3244646" cy="1133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/>
              <a:t>Лістинг 1</a:t>
            </a:r>
          </a:p>
        </p:txBody>
      </p:sp>
    </p:spTree>
    <p:extLst>
      <p:ext uri="{BB962C8B-B14F-4D97-AF65-F5344CB8AC3E}">
        <p14:creationId xmlns:p14="http://schemas.microsoft.com/office/powerpoint/2010/main" val="165436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00F5DD-6F66-5AE4-4E2C-F7631BCDD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" y="612844"/>
            <a:ext cx="2306320" cy="5632311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email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generator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Generator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TextRenderer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generators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Game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generate_platform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generate_platform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SysFont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FONT_SIZE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TextRenderer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FONT_COLOR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goal_time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handle_events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event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type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QUIT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sound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bounce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collide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Engine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collide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mixer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Sound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play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sound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check_goal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flip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clock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tick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check_goal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centerx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point_left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reset_ball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elif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centerx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point_right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reset_ball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reset_ball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dx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goal_time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get_ticks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time_now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time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get_ticks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5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time_now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goal_time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3000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generate_new_direction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5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pause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5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5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endParaRPr kumimoji="0" lang="uk-UA" altLang="uk-UA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F92898-1C6F-E184-138B-C9FA1815832B}"/>
              </a:ext>
            </a:extLst>
          </p:cNvPr>
          <p:cNvSpPr/>
          <p:nvPr/>
        </p:nvSpPr>
        <p:spPr>
          <a:xfrm>
            <a:off x="162560" y="268715"/>
            <a:ext cx="230632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game.py</a:t>
            </a:r>
            <a:r>
              <a:rPr lang="uk-UA" dirty="0"/>
              <a:t>»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637241-C6F6-C999-C6F4-1606A2315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920" y="612844"/>
            <a:ext cx="6543040" cy="4893647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ObjectsGenerator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generate_platform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platform_name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left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match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platform_name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left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PLATFORM_HEIGHT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 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PLATFORM_WIDTH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PLATFORM_HEIGHT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PLATFORM_SPEED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right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PLATFORM_WIDTH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 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PLATFORM_HEIGHT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           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PLATFORM_WIDTH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PLATFORM_HEIGHT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PLATFORM_SPEED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case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None</a:t>
            </a:r>
            <a:b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generate_ball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Ball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/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BALL_RADIUS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       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BALL_SPEED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4291EF-749E-840A-1C35-9992E8C0FB82}"/>
              </a:ext>
            </a:extLst>
          </p:cNvPr>
          <p:cNvSpPr/>
          <p:nvPr/>
        </p:nvSpPr>
        <p:spPr>
          <a:xfrm>
            <a:off x="2661920" y="268715"/>
            <a:ext cx="654304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Файл «</a:t>
            </a:r>
            <a:r>
              <a:rPr lang="en-US" sz="2800" dirty="0"/>
              <a:t>generator.py</a:t>
            </a:r>
            <a:r>
              <a:rPr lang="uk-UA" sz="2800" dirty="0"/>
              <a:t>»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723B0C-86A0-A51A-197A-931A6FCC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612844"/>
            <a:ext cx="2611120" cy="4862870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width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move_up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top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-=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move_down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bottom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bottom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setter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rect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setter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13F7017-9757-7DE1-9801-3AAB10D424A9}"/>
              </a:ext>
            </a:extLst>
          </p:cNvPr>
          <p:cNvSpPr/>
          <p:nvPr/>
        </p:nvSpPr>
        <p:spPr>
          <a:xfrm>
            <a:off x="9398000" y="268715"/>
            <a:ext cx="261112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platform.py</a:t>
            </a:r>
            <a:r>
              <a:rPr lang="uk-UA" dirty="0"/>
              <a:t>»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BF84A6E-C150-0BBD-EB1D-11F5978ADBFA}"/>
              </a:ext>
            </a:extLst>
          </p:cNvPr>
          <p:cNvSpPr/>
          <p:nvPr/>
        </p:nvSpPr>
        <p:spPr>
          <a:xfrm>
            <a:off x="2661920" y="5698573"/>
            <a:ext cx="9335566" cy="82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/>
              <a:t>Лістинг 2</a:t>
            </a:r>
          </a:p>
        </p:txBody>
      </p:sp>
    </p:spTree>
    <p:extLst>
      <p:ext uri="{BB962C8B-B14F-4D97-AF65-F5344CB8AC3E}">
        <p14:creationId xmlns:p14="http://schemas.microsoft.com/office/powerpoint/2010/main" val="263315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D579AB43-C928-2F10-4723-B4CC8334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5486" y="331835"/>
            <a:ext cx="3302000" cy="5262979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TextRenderer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rendered_text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text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blit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EEFFE3"/>
                </a:solidFill>
                <a:effectLst/>
                <a:latin typeface="JetBrains Mono"/>
              </a:rPr>
              <a:t>rendered_text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position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setter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font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color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setter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CD55C24-8841-C6B3-378A-E782A8E50357}"/>
              </a:ext>
            </a:extLst>
          </p:cNvPr>
          <p:cNvSpPr/>
          <p:nvPr/>
        </p:nvSpPr>
        <p:spPr>
          <a:xfrm>
            <a:off x="8695486" y="199734"/>
            <a:ext cx="330200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text_renderer.py</a:t>
            </a:r>
            <a:r>
              <a:rPr lang="uk-UA" dirty="0"/>
              <a:t>»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684244-C310-6F39-E1B0-D14F9164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547278"/>
            <a:ext cx="7985760" cy="5047536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UI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draw_ball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Ball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circle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center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draw_platform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draw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color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4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4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fill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BG_COLOR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draw_platform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platform_left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draw_platform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platform_right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UI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draw_ball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f'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point_left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render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f'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{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point_right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}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(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game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40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20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))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1FC0F8-45CE-F65A-89C2-20397D3019FF}"/>
              </a:ext>
            </a:extLst>
          </p:cNvPr>
          <p:cNvSpPr/>
          <p:nvPr/>
        </p:nvSpPr>
        <p:spPr>
          <a:xfrm>
            <a:off x="365760" y="203150"/>
            <a:ext cx="7985760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Файл «</a:t>
            </a:r>
            <a:r>
              <a:rPr lang="en-US" sz="2400" dirty="0"/>
              <a:t>ui.py</a:t>
            </a:r>
            <a:r>
              <a:rPr lang="uk-UA" sz="2400" dirty="0"/>
              <a:t>»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4D12F23-0C6E-CBDC-8373-A44DCD604580}"/>
              </a:ext>
            </a:extLst>
          </p:cNvPr>
          <p:cNvSpPr/>
          <p:nvPr/>
        </p:nvSpPr>
        <p:spPr>
          <a:xfrm>
            <a:off x="365760" y="5819843"/>
            <a:ext cx="11631726" cy="82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dirty="0"/>
              <a:t>Лістинг 3</a:t>
            </a:r>
          </a:p>
        </p:txBody>
      </p:sp>
    </p:spTree>
    <p:extLst>
      <p:ext uri="{BB962C8B-B14F-4D97-AF65-F5344CB8AC3E}">
        <p14:creationId xmlns:p14="http://schemas.microsoft.com/office/powerpoint/2010/main" val="316639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63E75-A33B-9919-3990-60CA0EFEEEF3}"/>
              </a:ext>
            </a:extLst>
          </p:cNvPr>
          <p:cNvSpPr txBox="1"/>
          <p:nvPr/>
        </p:nvSpPr>
        <p:spPr>
          <a:xfrm>
            <a:off x="511278" y="89909"/>
            <a:ext cx="11169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/>
              <a:t>Розберемо проект повністю!</a:t>
            </a:r>
          </a:p>
        </p:txBody>
      </p:sp>
      <p:pic>
        <p:nvPicPr>
          <p:cNvPr id="4" name="Рисунок 3" descr="Изображение выглядит как зеленый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030E6C5-F320-C6F8-F549-D9D424025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7" y="920906"/>
            <a:ext cx="11030483" cy="55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2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D1537-FA2C-035F-3C32-6A0EB525CA16}"/>
              </a:ext>
            </a:extLst>
          </p:cNvPr>
          <p:cNvSpPr txBox="1"/>
          <p:nvPr/>
        </p:nvSpPr>
        <p:spPr>
          <a:xfrm>
            <a:off x="0" y="12816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</a:t>
            </a:r>
            <a:r>
              <a:rPr lang="ru-RU" sz="4800" b="1" dirty="0"/>
              <a:t>__</a:t>
            </a:r>
            <a:r>
              <a:rPr lang="en-US" sz="4800" b="1" dirty="0"/>
              <a:t>init__.py”</a:t>
            </a:r>
            <a:r>
              <a:rPr lang="uk-UA" sz="48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906F9-083A-EA45-7128-92610F282FFE}"/>
              </a:ext>
            </a:extLst>
          </p:cNvPr>
          <p:cNvSpPr txBox="1"/>
          <p:nvPr/>
        </p:nvSpPr>
        <p:spPr>
          <a:xfrm>
            <a:off x="518160" y="1028343"/>
            <a:ext cx="81686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Цей код — основа гри "</a:t>
            </a:r>
            <a:r>
              <a:rPr lang="uk-UA" sz="2400" dirty="0" err="1"/>
              <a:t>Ping</a:t>
            </a:r>
            <a:r>
              <a:rPr lang="uk-UA" sz="2400" dirty="0"/>
              <a:t> </a:t>
            </a:r>
            <a:r>
              <a:rPr lang="uk-UA" sz="2400" dirty="0" err="1"/>
              <a:t>Pong</a:t>
            </a:r>
            <a:r>
              <a:rPr lang="uk-UA" sz="2400" dirty="0"/>
              <a:t>" на </a:t>
            </a:r>
            <a:r>
              <a:rPr lang="uk-UA" sz="2400" dirty="0" err="1"/>
              <a:t>Python</a:t>
            </a:r>
            <a:r>
              <a:rPr lang="uk-UA" sz="2400" dirty="0"/>
              <a:t> з використанням </a:t>
            </a:r>
            <a:r>
              <a:rPr lang="uk-UA" sz="2400" dirty="0" err="1"/>
              <a:t>PyGame</a:t>
            </a:r>
            <a:r>
              <a:rPr lang="uk-UA" sz="2400" dirty="0"/>
              <a:t>. </a:t>
            </a:r>
          </a:p>
          <a:p>
            <a:endParaRPr lang="uk-UA" sz="2400" dirty="0"/>
          </a:p>
          <a:p>
            <a:r>
              <a:rPr lang="uk-UA" sz="2400" dirty="0"/>
              <a:t>1. </a:t>
            </a:r>
            <a:r>
              <a:rPr lang="uk-UA" sz="2400" b="1" dirty="0"/>
              <a:t>Імпорт</a:t>
            </a:r>
            <a:r>
              <a:rPr lang="uk-UA" sz="2400" dirty="0"/>
              <a:t>: завантажуються модулі для гри: конфігурація, текстовий </a:t>
            </a:r>
            <a:r>
              <a:rPr lang="uk-UA" sz="2400" dirty="0" err="1"/>
              <a:t>рендер</a:t>
            </a:r>
            <a:r>
              <a:rPr lang="uk-UA" sz="2400" dirty="0"/>
              <a:t>, м'яч, платформа, гра, контролер.</a:t>
            </a:r>
          </a:p>
          <a:p>
            <a:r>
              <a:rPr lang="uk-UA" sz="2400" b="1" dirty="0"/>
              <a:t>2. Ініціалізація </a:t>
            </a:r>
            <a:r>
              <a:rPr lang="uk-UA" sz="2400" b="1" dirty="0" err="1"/>
              <a:t>PyGame</a:t>
            </a:r>
            <a:r>
              <a:rPr lang="uk-UA" sz="2400" dirty="0"/>
              <a:t>: створюється вікно гри, завантажується звук.</a:t>
            </a:r>
          </a:p>
          <a:p>
            <a:r>
              <a:rPr lang="uk-UA" sz="2400" b="1" dirty="0"/>
              <a:t>3. Основний цикл:</a:t>
            </a:r>
          </a:p>
          <a:p>
            <a:r>
              <a:rPr lang="uk-UA" sz="2400" dirty="0"/>
              <a:t>   - Обробка подій (натискання клавіш, вихід).</a:t>
            </a:r>
          </a:p>
          <a:p>
            <a:r>
              <a:rPr lang="uk-UA" sz="2400" dirty="0"/>
              <a:t>   - Рух платформи через контролер.</a:t>
            </a:r>
          </a:p>
          <a:p>
            <a:r>
              <a:rPr lang="uk-UA" sz="2400" dirty="0"/>
              <a:t>   - Оновлення стану гри та малювання на екрані.</a:t>
            </a:r>
          </a:p>
          <a:p>
            <a:r>
              <a:rPr lang="uk-UA" sz="2400" dirty="0"/>
              <a:t>4. </a:t>
            </a:r>
            <a:r>
              <a:rPr lang="uk-UA" sz="2400" b="1" dirty="0"/>
              <a:t>Завершення</a:t>
            </a:r>
            <a:r>
              <a:rPr lang="uk-UA" sz="2400" dirty="0"/>
              <a:t>: гра зупиняється, </a:t>
            </a:r>
            <a:r>
              <a:rPr lang="uk-UA" sz="2400" dirty="0" err="1"/>
              <a:t>PyGame</a:t>
            </a:r>
            <a:r>
              <a:rPr lang="uk-UA" sz="2400" dirty="0"/>
              <a:t> вимикається.</a:t>
            </a:r>
          </a:p>
          <a:p>
            <a:endParaRPr lang="uk-UA" sz="2400" dirty="0"/>
          </a:p>
          <a:p>
            <a:r>
              <a:rPr lang="uk-UA" sz="2400" dirty="0"/>
              <a:t>Код модульний, підтримує звук і взаємодію через клавіші.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2B4A61-4CA7-8F0F-1A78-99B51B3B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43" y="1297578"/>
            <a:ext cx="3244645" cy="5016758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text_renderer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TextRenderer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from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ping_pong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name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__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==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'__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main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__'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config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set_mode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screen_size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display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set_caption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Ping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Pong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sound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mixer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Sound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sounds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/ping.mp3'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while</a:t>
            </a:r>
            <a:r>
              <a:rPr kumimoji="0" lang="uk-UA" altLang="uk-UA" sz="10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running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handle_events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get_pressed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controller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do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keys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update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sound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0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quit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b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0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exit</a:t>
            </a:r>
            <a:r>
              <a:rPr kumimoji="0" lang="uk-UA" altLang="uk-UA" sz="10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()</a:t>
            </a:r>
            <a:endParaRPr kumimoji="0" lang="uk-UA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E87C76E-E90B-8A9F-94AD-13C75E9751CD}"/>
              </a:ext>
            </a:extLst>
          </p:cNvPr>
          <p:cNvSpPr/>
          <p:nvPr/>
        </p:nvSpPr>
        <p:spPr>
          <a:xfrm>
            <a:off x="8799542" y="1028343"/>
            <a:ext cx="3244645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«__</a:t>
            </a:r>
            <a:r>
              <a:rPr lang="en-US" dirty="0"/>
              <a:t>init__.py</a:t>
            </a:r>
            <a:r>
              <a:rPr lang="uk-UA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7356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115D140-BAED-1745-9FA2-910060EE9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213" y="484564"/>
            <a:ext cx="2900517" cy="6232475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Ball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y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-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2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radius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_dx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choice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([-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choice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([-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speed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move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dx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+=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*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generate_new_direction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choice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([-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random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choice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([-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])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@rect.setter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@speed.setter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speed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@radius.setter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radius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_dx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@dx.setter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dx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_dx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@property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@dy.setter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7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dy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7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_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7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7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value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1C3784E-9CF5-7D5C-B776-774B14F9F255}"/>
              </a:ext>
            </a:extLst>
          </p:cNvPr>
          <p:cNvSpPr/>
          <p:nvPr/>
        </p:nvSpPr>
        <p:spPr>
          <a:xfrm>
            <a:off x="9190213" y="147148"/>
            <a:ext cx="2900517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Файл «</a:t>
            </a:r>
            <a:r>
              <a:rPr lang="en-US" dirty="0"/>
              <a:t>ball.py</a:t>
            </a:r>
            <a:r>
              <a:rPr lang="uk-UA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73277-B8A3-BEC1-A74A-297BA2F56D55}"/>
              </a:ext>
            </a:extLst>
          </p:cNvPr>
          <p:cNvSpPr txBox="1"/>
          <p:nvPr/>
        </p:nvSpPr>
        <p:spPr>
          <a:xfrm>
            <a:off x="0" y="128165"/>
            <a:ext cx="9190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“ball.py”</a:t>
            </a:r>
            <a:r>
              <a:rPr lang="uk-UA" sz="4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5409E-E199-E29C-161E-16EAEFC8F3E3}"/>
              </a:ext>
            </a:extLst>
          </p:cNvPr>
          <p:cNvSpPr txBox="1"/>
          <p:nvPr/>
        </p:nvSpPr>
        <p:spPr>
          <a:xfrm>
            <a:off x="277106" y="861628"/>
            <a:ext cx="863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Цей код реалізує клас </a:t>
            </a:r>
            <a:r>
              <a:rPr lang="uk-UA" dirty="0" err="1"/>
              <a:t>Ball</a:t>
            </a:r>
            <a:r>
              <a:rPr lang="uk-UA" dirty="0"/>
              <a:t> для гри "</a:t>
            </a:r>
            <a:r>
              <a:rPr lang="uk-UA" dirty="0" err="1"/>
              <a:t>Ping</a:t>
            </a:r>
            <a:r>
              <a:rPr lang="uk-UA" dirty="0"/>
              <a:t> </a:t>
            </a:r>
            <a:r>
              <a:rPr lang="uk-UA" dirty="0" err="1"/>
              <a:t>Pong</a:t>
            </a:r>
            <a:r>
              <a:rPr lang="uk-UA" dirty="0"/>
              <a:t>". Він описує поведінку м'яча в грі.</a:t>
            </a:r>
          </a:p>
          <a:p>
            <a:endParaRPr lang="uk-UA" dirty="0"/>
          </a:p>
          <a:p>
            <a:r>
              <a:rPr lang="uk-UA" dirty="0"/>
              <a:t>Основні моменти:</a:t>
            </a:r>
          </a:p>
          <a:p>
            <a:r>
              <a:rPr lang="uk-UA" b="1" dirty="0"/>
              <a:t>1. Ініціалізація (</a:t>
            </a:r>
            <a:r>
              <a:rPr lang="uk-UA" b="1" dirty="0" err="1"/>
              <a:t>init</a:t>
            </a:r>
            <a:r>
              <a:rPr lang="uk-UA" b="1" dirty="0"/>
              <a:t>):</a:t>
            </a:r>
          </a:p>
          <a:p>
            <a:r>
              <a:rPr lang="uk-UA" dirty="0"/>
              <a:t>   - Створюється прямокутник (</a:t>
            </a:r>
            <a:r>
              <a:rPr lang="uk-UA" dirty="0" err="1"/>
              <a:t>pygame.Rect</a:t>
            </a:r>
            <a:r>
              <a:rPr lang="uk-UA" dirty="0"/>
              <a:t>), що описує позицію і розмір м'яча.</a:t>
            </a:r>
          </a:p>
          <a:p>
            <a:r>
              <a:rPr lang="uk-UA" dirty="0"/>
              <a:t>   - Випадково вибирається початковий напрямок руху м'яча по осях X і Y.</a:t>
            </a:r>
          </a:p>
          <a:p>
            <a:r>
              <a:rPr lang="uk-UA" dirty="0"/>
              <a:t>   - Зберігається радіус і швидкість м'яча.</a:t>
            </a:r>
          </a:p>
          <a:p>
            <a:endParaRPr lang="uk-UA" dirty="0"/>
          </a:p>
          <a:p>
            <a:r>
              <a:rPr lang="uk-UA" b="1" dirty="0"/>
              <a:t>2. Метод </a:t>
            </a:r>
            <a:r>
              <a:rPr lang="uk-UA" b="1" dirty="0" err="1"/>
              <a:t>move</a:t>
            </a:r>
            <a:r>
              <a:rPr lang="uk-UA" b="1" dirty="0"/>
              <a:t>:</a:t>
            </a:r>
          </a:p>
          <a:p>
            <a:r>
              <a:rPr lang="uk-UA" dirty="0"/>
              <a:t>   - Оновлює положення м'яча на екрані, додаючи до координат його швидкість, помножену на напрямки dx і </a:t>
            </a:r>
            <a:r>
              <a:rPr lang="uk-UA" dirty="0" err="1"/>
              <a:t>dy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b="1" dirty="0"/>
              <a:t>3. Метод </a:t>
            </a:r>
            <a:r>
              <a:rPr lang="uk-UA" b="1" dirty="0" err="1"/>
              <a:t>generate_new_direction</a:t>
            </a:r>
            <a:r>
              <a:rPr lang="uk-UA" b="1" dirty="0"/>
              <a:t>:</a:t>
            </a:r>
          </a:p>
          <a:p>
            <a:r>
              <a:rPr lang="uk-UA" dirty="0"/>
              <a:t>   - Випадково генерує новий напрямок руху для м'яча.</a:t>
            </a:r>
          </a:p>
          <a:p>
            <a:endParaRPr lang="uk-UA" dirty="0"/>
          </a:p>
          <a:p>
            <a:r>
              <a:rPr lang="uk-UA" b="1" dirty="0"/>
              <a:t>4. Властивості (</a:t>
            </a:r>
            <a:r>
              <a:rPr lang="uk-UA" b="1" dirty="0" err="1"/>
              <a:t>property</a:t>
            </a:r>
            <a:r>
              <a:rPr lang="uk-UA" b="1" dirty="0"/>
              <a:t>):</a:t>
            </a:r>
          </a:p>
          <a:p>
            <a:r>
              <a:rPr lang="uk-UA" dirty="0"/>
              <a:t>   - Використовуються для доступу до атрибутів м'яча (позиція, швидкість, радіус, напрямки) та їх модифікації через </a:t>
            </a:r>
            <a:r>
              <a:rPr lang="uk-UA" dirty="0" err="1"/>
              <a:t>геттери</a:t>
            </a:r>
            <a:r>
              <a:rPr lang="uk-UA" dirty="0"/>
              <a:t> і </a:t>
            </a:r>
            <a:r>
              <a:rPr lang="uk-UA" dirty="0" err="1"/>
              <a:t>сеттери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dirty="0"/>
              <a:t>Цей клас відповідає за рух м'яча і керування його напрямком у грі.</a:t>
            </a:r>
          </a:p>
        </p:txBody>
      </p:sp>
    </p:spTree>
    <p:extLst>
      <p:ext uri="{BB962C8B-B14F-4D97-AF65-F5344CB8AC3E}">
        <p14:creationId xmlns:p14="http://schemas.microsoft.com/office/powerpoint/2010/main" val="369190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FED82BB-62A3-FA4A-E129-3FB2587E9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599" y="551985"/>
            <a:ext cx="4348479" cy="3231654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Engine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init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__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FF5370"/>
                </a:solidFill>
                <a:effectLst/>
                <a:latin typeface="JetBrains Mono"/>
              </a:rPr>
              <a:t>self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pass</a:t>
            </a:r>
            <a:b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bounce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top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&lt;=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or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bottom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&gt;=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screen_height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-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dy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b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b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@staticmethod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def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collide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-&gt;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bool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if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colliderect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platform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rect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dx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-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ball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dx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    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True</a:t>
            </a:r>
            <a:b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</a:b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return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False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089EAD-15CE-4603-798D-198366D99380}"/>
              </a:ext>
            </a:extLst>
          </p:cNvPr>
          <p:cNvSpPr/>
          <p:nvPr/>
        </p:nvSpPr>
        <p:spPr>
          <a:xfrm>
            <a:off x="7721600" y="207856"/>
            <a:ext cx="4348479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Файл «</a:t>
            </a:r>
            <a:r>
              <a:rPr lang="en-US" sz="2400" dirty="0"/>
              <a:t>engine.py</a:t>
            </a:r>
            <a:r>
              <a:rPr lang="uk-UA" sz="2400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40C5E-0ADD-D34B-F71C-5C4AC8F82C36}"/>
              </a:ext>
            </a:extLst>
          </p:cNvPr>
          <p:cNvSpPr txBox="1"/>
          <p:nvPr/>
        </p:nvSpPr>
        <p:spPr>
          <a:xfrm>
            <a:off x="0" y="128165"/>
            <a:ext cx="772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“engine.py”</a:t>
            </a:r>
            <a:r>
              <a:rPr lang="uk-UA" sz="4800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94954-DFF6-E237-DD78-48F373B83ACA}"/>
              </a:ext>
            </a:extLst>
          </p:cNvPr>
          <p:cNvSpPr txBox="1"/>
          <p:nvPr/>
        </p:nvSpPr>
        <p:spPr>
          <a:xfrm>
            <a:off x="233680" y="959162"/>
            <a:ext cx="1183639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uk-UA" sz="2400" dirty="0" err="1"/>
              <a:t>Engine</a:t>
            </a:r>
            <a:r>
              <a:rPr lang="uk-UA" sz="2400" dirty="0"/>
              <a:t> відповідає за ігрову фізику: </a:t>
            </a:r>
            <a:endParaRPr lang="en-US" sz="2400" dirty="0"/>
          </a:p>
          <a:p>
            <a:r>
              <a:rPr lang="uk-UA" sz="2400" dirty="0"/>
              <a:t>відбиття м'яча від стін і платформ.</a:t>
            </a:r>
          </a:p>
          <a:p>
            <a:endParaRPr lang="uk-UA" sz="2400" dirty="0"/>
          </a:p>
          <a:p>
            <a:r>
              <a:rPr lang="uk-UA" sz="2400" dirty="0"/>
              <a:t>Опис:</a:t>
            </a:r>
          </a:p>
          <a:p>
            <a:pPr marL="457200" indent="-457200">
              <a:buAutoNum type="arabicPeriod"/>
            </a:pPr>
            <a:r>
              <a:rPr lang="uk-UA" sz="2400" b="1" dirty="0" err="1"/>
              <a:t>init</a:t>
            </a:r>
            <a:r>
              <a:rPr lang="uk-UA" sz="2400" b="1" dirty="0"/>
              <a:t>(</a:t>
            </a:r>
            <a:r>
              <a:rPr lang="uk-UA" sz="2400" b="1" dirty="0" err="1"/>
              <a:t>self</a:t>
            </a:r>
            <a:r>
              <a:rPr lang="uk-UA" sz="2400" b="1" dirty="0"/>
              <a:t>): </a:t>
            </a:r>
            <a:r>
              <a:rPr lang="uk-UA" sz="2400" dirty="0"/>
              <a:t>Порожній </a:t>
            </a:r>
            <a:r>
              <a:rPr lang="uk-UA" sz="2400" dirty="0" err="1"/>
              <a:t>ініціалізатор</a:t>
            </a:r>
            <a:r>
              <a:rPr lang="uk-UA" sz="2400" dirty="0"/>
              <a:t> </a:t>
            </a:r>
            <a:endParaRPr lang="en-US" sz="2400" dirty="0"/>
          </a:p>
          <a:p>
            <a:r>
              <a:rPr lang="uk-UA" sz="2400" dirty="0"/>
              <a:t>(поки не використовується).</a:t>
            </a:r>
          </a:p>
          <a:p>
            <a:r>
              <a:rPr lang="uk-UA" sz="2400" dirty="0"/>
              <a:t> </a:t>
            </a:r>
          </a:p>
          <a:p>
            <a:r>
              <a:rPr lang="uk-UA" sz="2400" b="1" dirty="0"/>
              <a:t>2. </a:t>
            </a:r>
            <a:r>
              <a:rPr lang="uk-UA" sz="2400" b="1" dirty="0" err="1"/>
              <a:t>bounce</a:t>
            </a:r>
            <a:r>
              <a:rPr lang="uk-UA" sz="2400" b="1" dirty="0"/>
              <a:t>(</a:t>
            </a:r>
            <a:r>
              <a:rPr lang="uk-UA" sz="2400" b="1" dirty="0" err="1"/>
              <a:t>ball</a:t>
            </a:r>
            <a:r>
              <a:rPr lang="uk-UA" sz="2400" b="1" dirty="0"/>
              <a:t>, </a:t>
            </a:r>
            <a:r>
              <a:rPr lang="uk-UA" sz="2400" b="1" dirty="0" err="1"/>
              <a:t>screen_height</a:t>
            </a:r>
            <a:r>
              <a:rPr lang="uk-UA" sz="2400" b="1" dirty="0"/>
              <a:t>):</a:t>
            </a:r>
          </a:p>
          <a:p>
            <a:r>
              <a:rPr lang="uk-UA" sz="2400" dirty="0"/>
              <a:t>   - Перевіряє, чи вдарився м'яч об верхню або нижню межу екрана.</a:t>
            </a:r>
          </a:p>
          <a:p>
            <a:r>
              <a:rPr lang="uk-UA" sz="2400" dirty="0"/>
              <a:t>   - Якщо так, змінює напрямок руху м'яча по осі y і повертає </a:t>
            </a:r>
            <a:r>
              <a:rPr lang="uk-UA" sz="2400" dirty="0" err="1"/>
              <a:t>True</a:t>
            </a:r>
            <a:r>
              <a:rPr lang="uk-UA" sz="2400" dirty="0"/>
              <a:t>.</a:t>
            </a:r>
          </a:p>
          <a:p>
            <a:endParaRPr lang="uk-UA" sz="2400" dirty="0"/>
          </a:p>
          <a:p>
            <a:r>
              <a:rPr lang="uk-UA" sz="2400" b="1" dirty="0"/>
              <a:t>3. </a:t>
            </a:r>
            <a:r>
              <a:rPr lang="uk-UA" sz="2400" b="1" dirty="0" err="1"/>
              <a:t>collide</a:t>
            </a:r>
            <a:r>
              <a:rPr lang="uk-UA" sz="2400" b="1" dirty="0"/>
              <a:t>(</a:t>
            </a:r>
            <a:r>
              <a:rPr lang="uk-UA" sz="2400" b="1" dirty="0" err="1"/>
              <a:t>ball</a:t>
            </a:r>
            <a:r>
              <a:rPr lang="uk-UA" sz="2400" b="1" dirty="0"/>
              <a:t>, </a:t>
            </a:r>
            <a:r>
              <a:rPr lang="uk-UA" sz="2400" b="1" dirty="0" err="1"/>
              <a:t>platform</a:t>
            </a:r>
            <a:r>
              <a:rPr lang="uk-UA" sz="2400" b="1" dirty="0"/>
              <a:t>):</a:t>
            </a:r>
          </a:p>
          <a:p>
            <a:r>
              <a:rPr lang="uk-UA" sz="2400" dirty="0"/>
              <a:t>   - Перевіряє, чи м'яч зіткнувся з платформою.</a:t>
            </a:r>
          </a:p>
          <a:p>
            <a:r>
              <a:rPr lang="uk-UA" sz="2400" dirty="0"/>
              <a:t>   - Якщо так, змінює напрямок руху м'яча по осі x і повертає </a:t>
            </a:r>
            <a:r>
              <a:rPr lang="uk-UA" sz="2400" dirty="0" err="1"/>
              <a:t>True</a:t>
            </a:r>
            <a:r>
              <a:rPr lang="uk-UA" sz="2400" dirty="0"/>
              <a:t>.</a:t>
            </a:r>
          </a:p>
          <a:p>
            <a:endParaRPr lang="uk-UA" sz="2400" dirty="0"/>
          </a:p>
          <a:p>
            <a:r>
              <a:rPr lang="uk-UA" sz="2400" dirty="0"/>
              <a:t>Цей клас обробляє колізії м'яча з межами та платформою.</a:t>
            </a:r>
          </a:p>
        </p:txBody>
      </p:sp>
    </p:spTree>
    <p:extLst>
      <p:ext uri="{BB962C8B-B14F-4D97-AF65-F5344CB8AC3E}">
        <p14:creationId xmlns:p14="http://schemas.microsoft.com/office/powerpoint/2010/main" val="388011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471ACB3-2730-BFFF-AFF3-A51E1B57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0110" y="541278"/>
            <a:ext cx="2128369" cy="2862322"/>
          </a:xfrm>
          <a:prstGeom prst="rect">
            <a:avLst/>
          </a:prstGeom>
          <a:solidFill>
            <a:srgbClr val="0028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import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</a:br>
            <a:r>
              <a:rPr kumimoji="0" lang="uk-UA" altLang="uk-UA" sz="1200" b="0" i="1" u="none" strike="noStrike" cap="none" normalizeH="0" baseline="0" dirty="0" err="1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class</a:t>
            </a:r>
            <a:r>
              <a:rPr kumimoji="0" lang="uk-UA" altLang="uk-UA" sz="1200" b="0" i="1" u="none" strike="noStrike" cap="none" normalizeH="0" baseline="0" dirty="0">
                <a:ln>
                  <a:noFill/>
                </a:ln>
                <a:solidFill>
                  <a:srgbClr val="C792EA"/>
                </a:solidFill>
                <a:effectLst/>
                <a:latin typeface="JetBrains Mono"/>
              </a:rPr>
              <a:t>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FFCB6B"/>
                </a:solidFill>
                <a:effectLst/>
                <a:latin typeface="JetBrains Mono"/>
              </a:rPr>
              <a:t>Config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: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SCREEN_WIDTH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1000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SCREEN_HEIGHT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500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PLATFORM_WIDTH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PLATFORM_HEIGHT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100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PLATFORM_SPEED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15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BALL_RADIUS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10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BALL_SPEED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FPS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60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FONT_SIZE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50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BG_COLOR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(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0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133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,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F78C6C"/>
                </a:solidFill>
                <a:effectLst/>
                <a:latin typeface="JetBrains Mono"/>
              </a:rPr>
              <a:t>35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b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</a:b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   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FONT_COLOR 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= 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CEE3"/>
                </a:solidFill>
                <a:effectLst/>
                <a:latin typeface="JetBrains Mono"/>
              </a:rPr>
              <a:t>pygame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.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82AAFF"/>
                </a:solidFill>
                <a:effectLst/>
                <a:latin typeface="JetBrains Mono"/>
              </a:rPr>
              <a:t>Color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(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200" b="0" i="0" u="none" strike="noStrike" cap="none" normalizeH="0" baseline="0" dirty="0" err="1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White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C3E88D"/>
                </a:solidFill>
                <a:effectLst/>
                <a:latin typeface="JetBrains Mono"/>
              </a:rPr>
              <a:t>'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rgbClr val="89DDFF"/>
                </a:solidFill>
                <a:effectLst/>
                <a:latin typeface="JetBrains Mono"/>
              </a:rPr>
              <a:t>)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C40DD1E-F1E7-1689-3F71-56486AA125F6}"/>
              </a:ext>
            </a:extLst>
          </p:cNvPr>
          <p:cNvSpPr/>
          <p:nvPr/>
        </p:nvSpPr>
        <p:spPr>
          <a:xfrm>
            <a:off x="9850109" y="197149"/>
            <a:ext cx="2128369" cy="3441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/>
              <a:t>Файл «</a:t>
            </a:r>
            <a:r>
              <a:rPr lang="en-US" sz="2000" dirty="0"/>
              <a:t>config.py</a:t>
            </a:r>
            <a:r>
              <a:rPr lang="uk-UA" sz="2000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B1F0B-7A7D-1F61-F208-42043BADEB0A}"/>
              </a:ext>
            </a:extLst>
          </p:cNvPr>
          <p:cNvSpPr txBox="1"/>
          <p:nvPr/>
        </p:nvSpPr>
        <p:spPr>
          <a:xfrm>
            <a:off x="0" y="128165"/>
            <a:ext cx="985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Файл </a:t>
            </a:r>
            <a:r>
              <a:rPr lang="en-US" sz="4800" b="1" dirty="0"/>
              <a:t>“config.py”</a:t>
            </a:r>
            <a:r>
              <a:rPr lang="uk-UA" sz="48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2E125-A133-3628-A987-A4ED02F307FF}"/>
              </a:ext>
            </a:extLst>
          </p:cNvPr>
          <p:cNvSpPr txBox="1"/>
          <p:nvPr/>
        </p:nvSpPr>
        <p:spPr>
          <a:xfrm>
            <a:off x="294640" y="959162"/>
            <a:ext cx="97129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Клас </a:t>
            </a:r>
            <a:r>
              <a:rPr lang="uk-UA" sz="2400" dirty="0" err="1"/>
              <a:t>Config</a:t>
            </a:r>
            <a:r>
              <a:rPr lang="uk-UA" sz="2400" dirty="0"/>
              <a:t> містить усі налаштування для гри "</a:t>
            </a:r>
            <a:r>
              <a:rPr lang="uk-UA" sz="2400" dirty="0" err="1"/>
              <a:t>Ping</a:t>
            </a:r>
            <a:r>
              <a:rPr lang="uk-UA" sz="2400" dirty="0"/>
              <a:t> </a:t>
            </a:r>
            <a:r>
              <a:rPr lang="uk-UA" sz="2400" dirty="0" err="1"/>
              <a:t>Pong</a:t>
            </a:r>
            <a:r>
              <a:rPr lang="uk-UA" sz="2400" dirty="0"/>
              <a:t>", зокрема розміри екрану, платформи, м'яча, швидкості та кольори.</a:t>
            </a:r>
          </a:p>
          <a:p>
            <a:endParaRPr lang="uk-UA" sz="2400" dirty="0"/>
          </a:p>
          <a:p>
            <a:r>
              <a:rPr lang="uk-UA" sz="2400" dirty="0"/>
              <a:t>Опис:</a:t>
            </a:r>
          </a:p>
          <a:p>
            <a:r>
              <a:rPr lang="uk-UA" sz="2400" dirty="0"/>
              <a:t>- </a:t>
            </a:r>
            <a:r>
              <a:rPr lang="uk-UA" sz="2400" b="1" dirty="0"/>
              <a:t>SCREEN_WIDTH і SCREEN_HEIGHT</a:t>
            </a:r>
            <a:r>
              <a:rPr lang="uk-UA" sz="2400" dirty="0"/>
              <a:t>: розміри екрану (1000x500).</a:t>
            </a:r>
          </a:p>
          <a:p>
            <a:r>
              <a:rPr lang="uk-UA" sz="2400" dirty="0"/>
              <a:t>- </a:t>
            </a:r>
            <a:r>
              <a:rPr lang="uk-UA" sz="2400" b="1" dirty="0"/>
              <a:t>PLATFORM_WIDTH і PLATFORM_HEIGHT: </a:t>
            </a:r>
            <a:r>
              <a:rPr lang="uk-UA" sz="2400" dirty="0"/>
              <a:t>розміри платформи (15x100).</a:t>
            </a:r>
          </a:p>
          <a:p>
            <a:r>
              <a:rPr lang="uk-UA" sz="2400" dirty="0"/>
              <a:t>- </a:t>
            </a:r>
            <a:r>
              <a:rPr lang="uk-UA" sz="2400" b="1" dirty="0"/>
              <a:t>PLATFORM_SPEED: </a:t>
            </a:r>
            <a:r>
              <a:rPr lang="uk-UA" sz="2400" dirty="0"/>
              <a:t>швидкість руху платформи (15).</a:t>
            </a:r>
          </a:p>
          <a:p>
            <a:r>
              <a:rPr lang="uk-UA" sz="2400" dirty="0"/>
              <a:t>- </a:t>
            </a:r>
            <a:r>
              <a:rPr lang="uk-UA" sz="2400" b="1" dirty="0"/>
              <a:t>BALL_RADIUS і BALL_SPEED</a:t>
            </a:r>
            <a:r>
              <a:rPr lang="uk-UA" sz="2400" dirty="0"/>
              <a:t>: радіус м'яча (10) та його швидкість (6).</a:t>
            </a:r>
          </a:p>
          <a:p>
            <a:r>
              <a:rPr lang="uk-UA" sz="2400" dirty="0"/>
              <a:t>- </a:t>
            </a:r>
            <a:r>
              <a:rPr lang="uk-UA" sz="2400" b="1" dirty="0"/>
              <a:t>FPS</a:t>
            </a:r>
            <a:r>
              <a:rPr lang="uk-UA" sz="2400" dirty="0"/>
              <a:t>: частота кадрів на секунду (60).</a:t>
            </a:r>
          </a:p>
          <a:p>
            <a:r>
              <a:rPr lang="uk-UA" sz="2400" dirty="0"/>
              <a:t>- </a:t>
            </a:r>
            <a:r>
              <a:rPr lang="uk-UA" sz="2400" b="1" dirty="0"/>
              <a:t>FONT_SIZE: </a:t>
            </a:r>
            <a:r>
              <a:rPr lang="uk-UA" sz="2400" dirty="0"/>
              <a:t>розмір шрифту для тексту (50).</a:t>
            </a:r>
          </a:p>
          <a:p>
            <a:r>
              <a:rPr lang="uk-UA" sz="2400" dirty="0"/>
              <a:t>- </a:t>
            </a:r>
            <a:r>
              <a:rPr lang="uk-UA" sz="2400" b="1" dirty="0"/>
              <a:t>BG_COLOR: </a:t>
            </a:r>
            <a:r>
              <a:rPr lang="uk-UA" sz="2400" dirty="0"/>
              <a:t>колір фону (зелений).</a:t>
            </a:r>
          </a:p>
          <a:p>
            <a:r>
              <a:rPr lang="uk-UA" sz="2400" dirty="0"/>
              <a:t>- </a:t>
            </a:r>
            <a:r>
              <a:rPr lang="uk-UA" sz="2400" b="1" dirty="0"/>
              <a:t>FONT_COLOR: </a:t>
            </a:r>
            <a:r>
              <a:rPr lang="uk-UA" sz="2400" dirty="0"/>
              <a:t>колір шрифту (білий).</a:t>
            </a:r>
          </a:p>
          <a:p>
            <a:endParaRPr lang="uk-UA" sz="2400" dirty="0"/>
          </a:p>
          <a:p>
            <a:r>
              <a:rPr lang="uk-UA" sz="2400" dirty="0"/>
              <a:t>Цей клас дозволяє легко змінювати параметри гри в одному місці.</a:t>
            </a:r>
          </a:p>
        </p:txBody>
      </p:sp>
    </p:spTree>
    <p:extLst>
      <p:ext uri="{BB962C8B-B14F-4D97-AF65-F5344CB8AC3E}">
        <p14:creationId xmlns:p14="http://schemas.microsoft.com/office/powerpoint/2010/main" val="3496855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9078</Words>
  <Application>Microsoft Office PowerPoint</Application>
  <PresentationFormat>Широкоэкранный</PresentationFormat>
  <Paragraphs>264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Cascadia Code</vt:lpstr>
      <vt:lpstr>Comfortaa</vt:lpstr>
      <vt:lpstr>JetBrains Mono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5</cp:revision>
  <dcterms:created xsi:type="dcterms:W3CDTF">2024-10-02T08:52:50Z</dcterms:created>
  <dcterms:modified xsi:type="dcterms:W3CDTF">2024-10-04T14:33:25Z</dcterms:modified>
</cp:coreProperties>
</file>