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C2CE3-FAF5-846C-C91E-A6C341B56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892B6D-28D1-314B-F518-25C3ABE11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F316EA-CDA8-A37A-1A11-F2E7240C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7D18-F901-4621-943D-C7642CBD3DC8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938C2A-1328-7AFD-3AC3-9A678957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9A506-8B68-D825-1791-76F159B6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97A0-AD57-409A-BA02-AA2D66337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494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B59D2-AD67-6290-2CB6-9A61D479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D9D769-ABD7-9056-4E7F-F884BAFEB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596AC6-589B-B735-BFF0-1BE7CAA9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7D18-F901-4621-943D-C7642CBD3DC8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E0D267-B4C8-A3BB-B24C-E43703DA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68F185-0E68-DF0D-9720-1B398630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97A0-AD57-409A-BA02-AA2D66337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221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3724069-4810-D8B4-9CB0-47812317A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B11113-CFDD-D39B-4A13-1A3E58A0A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0BA1D-F32C-E909-E863-F7241796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7D18-F901-4621-943D-C7642CBD3DC8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1154FA-7B26-D94B-12E8-E84F786A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6FCD75-4777-846D-BCDF-6375C37F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97A0-AD57-409A-BA02-AA2D66337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3768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8E9384-64B1-2901-D802-92297227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CD12D8-881D-DF00-3340-1F71AD6EA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F13770-F68A-1E22-118A-A89D4D41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7D18-F901-4621-943D-C7642CBD3DC8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5348EE-A2C5-02FF-7FB7-53C83562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A12ED2-B47B-77E2-CF13-9A168A0B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97A0-AD57-409A-BA02-AA2D66337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3310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0073C-ED02-6ED0-494B-71D26E1E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022DC5-D8EE-29D5-E145-301E0B88F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A79380-2681-6050-CBEA-A43D500C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7D18-F901-4621-943D-C7642CBD3DC8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D2432-1751-7BDD-3CB3-9EC7725F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BEEF2-4165-FB2A-47B9-E13812FD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97A0-AD57-409A-BA02-AA2D66337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916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66F80-4ABC-2E8D-5FDB-D70CAEB1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B3382E-20EA-8A69-782C-0D2CE4784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3F216C-8271-CC91-29A8-7DAA985D5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EFED01-CF2A-5BD7-32D5-FB8F781F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7D18-F901-4621-943D-C7642CBD3DC8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CE8E7E-13DA-985E-DA86-A14339A1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1ECF7D-B1ED-9253-DF05-9EADA4B4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97A0-AD57-409A-BA02-AA2D66337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079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13889-D1CF-55C1-B219-BD7EB060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3FEF45-2E3A-03E3-40E6-8093EB29A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9439DE-C60A-6F9C-7C7C-C54F26129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A3B08-31FF-935E-6914-020FC4B5D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57DB38-AEA5-7FBE-2671-FB23FCE70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4893EB-C46A-0C05-5CC1-F9076C2E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7D18-F901-4621-943D-C7642CBD3DC8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9E4B17-EF6D-8F32-1217-69BEF464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DF3476-0D40-CD6C-F467-5E4CA512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97A0-AD57-409A-BA02-AA2D66337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716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2A1FD-1573-D039-AF82-88469B5F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0224E0-A87D-D8E4-D1C9-48DB3A10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7D18-F901-4621-943D-C7642CBD3DC8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1D9D12-BC7D-02D8-D301-F31EB067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2F5229-C0AC-1420-F850-92A813F8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97A0-AD57-409A-BA02-AA2D66337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52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F7BEB17-0A36-B10C-5ED9-6E4D8FE9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7D18-F901-4621-943D-C7642CBD3DC8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F94646-07D9-D5E1-FC76-65B5BB08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319B19-3C82-A2AD-3520-BDF3FF4C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97A0-AD57-409A-BA02-AA2D66337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49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E8009-17EE-7962-7B20-32A0CDF4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03EA6-F0D1-1B2D-1D19-0FAC7435E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C0EDC3-B700-3217-54AF-C421FDBCC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B24FE4-CDE1-40E5-22F0-47F7F3E1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7D18-F901-4621-943D-C7642CBD3DC8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3990F9-2E80-8E9B-4C17-C6916470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ABF521-BCC6-5EC5-6AA0-341489B3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97A0-AD57-409A-BA02-AA2D66337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434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8BC37-CC9B-5848-4FF0-D0FA37CC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FB589D-D0B3-46C5-2CCE-3A9973E45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18439F-4C84-C70F-B081-33F637B30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81C94C-A357-8D4B-6FBC-0EB0E3128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57D18-F901-4621-943D-C7642CBD3DC8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043E62-AE16-D311-AF81-E92444F0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8EC27A-AFA2-A3FB-E29A-1F2E3F23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597A0-AD57-409A-BA02-AA2D66337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515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0F98D-C68B-616B-F834-C3EE8BC0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47ADA0-58BB-AAA7-6732-2AE2D8C9C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50DA24-BD9D-506F-F1C6-5A3ACA0B9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57D18-F901-4621-943D-C7642CBD3DC8}" type="datetimeFigureOut">
              <a:rPr lang="uk-UA" smtClean="0"/>
              <a:t>03.01.2025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C5D68-B309-9691-8E8D-6DC763BB3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041D31-904B-EC0A-7E49-173974BA7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6597A0-AD57-409A-BA02-AA2D663370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775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95066" y="3015926"/>
            <a:ext cx="1040188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Робота з 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JSON-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файлами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D32543-A69A-5F1E-E835-25B08A847A2B}"/>
              </a:ext>
            </a:extLst>
          </p:cNvPr>
          <p:cNvSpPr txBox="1"/>
          <p:nvPr/>
        </p:nvSpPr>
        <p:spPr>
          <a:xfrm>
            <a:off x="0" y="149631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Користувацькі декодери і </a:t>
            </a:r>
            <a:r>
              <a:rPr lang="uk-UA" sz="4000" b="1" i="0" dirty="0" err="1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кодери</a:t>
            </a:r>
            <a:endParaRPr lang="uk-UA" sz="4000" b="1" i="0" dirty="0">
              <a:solidFill>
                <a:srgbClr val="151F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19BF6F-F01A-0063-BED5-46B7772F4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67" y="897722"/>
            <a:ext cx="1190686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Модуль 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json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дозволяє використовувати користувацькі функції для серіалізації і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десеріалізації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об'єктів.</a:t>
            </a:r>
            <a:endParaRPr kumimoji="0" lang="uk-UA" altLang="uk-UA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uk-UA" b="1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Приклад користувацького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кодера</a:t>
            </a:r>
            <a:endParaRPr kumimoji="0" lang="uk-UA" altLang="uk-UA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Спочатку ми створюємо спеціальний клас-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кодировщик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, який всередині себе перевіряє, що 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якщо тип об'єкта ==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datetime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, то повертає об'єкт як строку ISO-формату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</a:t>
            </a:r>
            <a:endParaRPr kumimoji="0" lang="uk-UA" altLang="uk-UA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4C42-C5E4-E9E6-077A-8ECBE6214B88}"/>
              </a:ext>
            </a:extLst>
          </p:cNvPr>
          <p:cNvSpPr txBox="1"/>
          <p:nvPr/>
        </p:nvSpPr>
        <p:spPr>
          <a:xfrm>
            <a:off x="142567" y="2415254"/>
            <a:ext cx="110170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datetime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datetime 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Menlo"/>
              </a:rPr>
              <a:t>CustomEncoder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json.JSONEncoder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):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>
                <a:solidFill>
                  <a:srgbClr val="900606"/>
                </a:solidFill>
                <a:effectLst/>
                <a:latin typeface="Menlo"/>
              </a:rPr>
              <a:t>default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(self, obj):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if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3CAB"/>
                </a:solidFill>
                <a:effectLst/>
                <a:latin typeface="Menlo"/>
              </a:rPr>
              <a:t>isinstance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(obj, datetime): </a:t>
            </a:r>
          </a:p>
          <a:p>
            <a:r>
              <a:rPr lang="en-US" dirty="0">
                <a:solidFill>
                  <a:srgbClr val="003CAB"/>
                </a:solidFill>
                <a:latin typeface="Menlo"/>
              </a:rPr>
              <a:t>		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return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3CAB"/>
                </a:solidFill>
                <a:effectLst/>
                <a:latin typeface="Menlo"/>
              </a:rPr>
              <a:t>obj.isoformat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super().default(obj)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data = {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"Alice"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"timestamp"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datetime.now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()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json_string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FF8800"/>
                </a:solidFill>
                <a:effectLst/>
                <a:latin typeface="Menlo"/>
              </a:rPr>
              <a:t>json.dumps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(data,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cls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=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CustomEncoder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indent=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json_string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243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721B56-D344-40D5-8CCE-23AC254E2C43}"/>
              </a:ext>
            </a:extLst>
          </p:cNvPr>
          <p:cNvSpPr txBox="1"/>
          <p:nvPr/>
        </p:nvSpPr>
        <p:spPr>
          <a:xfrm>
            <a:off x="314633" y="82805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i="0" dirty="0">
                <a:effectLst/>
                <a:latin typeface="Arial" panose="020B0604020202020204" pitchFamily="34" charset="0"/>
              </a:rPr>
              <a:t>Приклад користувацького декодера</a:t>
            </a:r>
            <a:endParaRPr lang="uk-U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1F55D-3FB6-6E59-FC3D-8D95F25F1A45}"/>
              </a:ext>
            </a:extLst>
          </p:cNvPr>
          <p:cNvSpPr txBox="1"/>
          <p:nvPr/>
        </p:nvSpPr>
        <p:spPr>
          <a:xfrm>
            <a:off x="0" y="149631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Користувацькі декодери і </a:t>
            </a:r>
            <a:r>
              <a:rPr lang="uk-UA" sz="4000" b="1" i="0" dirty="0" err="1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кодери</a:t>
            </a:r>
            <a:endParaRPr lang="uk-UA" sz="4000" b="1" i="0" dirty="0">
              <a:solidFill>
                <a:srgbClr val="151F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1686860-9B77-5BB8-E953-7EAAD1D98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33" y="1260260"/>
            <a:ext cx="117987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Для зворотної операції нам теж потрібна функція, яка перетворює строку в дату. Наприклад, можна просто 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latin typeface="Menlo"/>
              </a:rPr>
              <a:t>перевірити ім'я поля, і якщо воно називається timestamp, то перетворити строку в об'єкт datetime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:</a:t>
            </a:r>
            <a:r>
              <a:rPr kumimoji="0" lang="uk-UA" altLang="uk-UA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81195-FF6A-D6DC-7DB5-4DAFBF062BCD}"/>
              </a:ext>
            </a:extLst>
          </p:cNvPr>
          <p:cNvSpPr txBox="1"/>
          <p:nvPr/>
        </p:nvSpPr>
        <p:spPr>
          <a:xfrm>
            <a:off x="314633" y="1938684"/>
            <a:ext cx="100092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datetime 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datetime 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custom_decoder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dct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):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if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'timestamp'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in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3CAB"/>
                </a:solidFill>
                <a:effectLst/>
                <a:latin typeface="Menlo"/>
              </a:rPr>
              <a:t>dct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: </a:t>
            </a:r>
          </a:p>
          <a:p>
            <a:r>
              <a:rPr lang="en-US" dirty="0">
                <a:solidFill>
                  <a:srgbClr val="003CAB"/>
                </a:solidFill>
                <a:latin typeface="Menlo"/>
              </a:rPr>
              <a:t>		</a:t>
            </a:r>
            <a:r>
              <a:rPr lang="en-US" b="0" i="0" dirty="0" err="1">
                <a:solidFill>
                  <a:srgbClr val="003CAB"/>
                </a:solidFill>
                <a:effectLst/>
                <a:latin typeface="Menlo"/>
              </a:rPr>
              <a:t>dct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'timestamp'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] 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=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3CAB"/>
                </a:solidFill>
                <a:effectLst/>
                <a:latin typeface="Menlo"/>
              </a:rPr>
              <a:t>datetime.fromisoformat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3CAB"/>
                </a:solidFill>
                <a:effectLst/>
                <a:latin typeface="Menlo"/>
              </a:rPr>
              <a:t>dct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[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'timestamp’</a:t>
            </a:r>
            <a:r>
              <a:rPr lang="en-US" b="0" i="0" dirty="0">
                <a:solidFill>
                  <a:srgbClr val="003CAB"/>
                </a:solidFill>
                <a:effectLst/>
                <a:latin typeface="Menlo"/>
              </a:rPr>
              <a:t>])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dct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json_string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'‘’ { </a:t>
            </a:r>
          </a:p>
          <a:p>
            <a:r>
              <a:rPr lang="en-US" dirty="0">
                <a:solidFill>
                  <a:srgbClr val="008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"name": "Alice", </a:t>
            </a:r>
          </a:p>
          <a:p>
            <a:r>
              <a:rPr lang="en-US" dirty="0">
                <a:solidFill>
                  <a:srgbClr val="008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"timestamp": "2023-05-15T14:30:00" </a:t>
            </a: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} '‘’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data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json.loads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json_string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object_hook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=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custom_decoder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(data)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6655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D73106-0776-E97F-96DF-BF1D9EBCEAE8}"/>
              </a:ext>
            </a:extLst>
          </p:cNvPr>
          <p:cNvSpPr txBox="1"/>
          <p:nvPr/>
        </p:nvSpPr>
        <p:spPr>
          <a:xfrm>
            <a:off x="275303" y="1177779"/>
            <a:ext cx="52307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(JavaScript Object Notation) —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 легкий формат обміну даними, який легко </a:t>
            </a:r>
            <a:r>
              <a:rPr lang="uk-UA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читається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і пишеться людиною, а також легко аналізується і генерується комп'ютером.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uk-UA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часто використовується для передачі даних між сервером і веб-додатком, а також для зберігання конфігурацій і налаштувань.</a:t>
            </a:r>
            <a:endParaRPr lang="uk-U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BDFBC-76D0-E6E8-B0CE-C93E42156C8F}"/>
              </a:ext>
            </a:extLst>
          </p:cNvPr>
          <p:cNvSpPr txBox="1"/>
          <p:nvPr/>
        </p:nvSpPr>
        <p:spPr>
          <a:xfrm>
            <a:off x="0" y="20862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effectLst/>
                <a:latin typeface="Arial" panose="020B0604020202020204" pitchFamily="34" charset="0"/>
              </a:rPr>
              <a:t>Модуль </a:t>
            </a:r>
            <a:r>
              <a:rPr lang="en-US" sz="4000" b="1" i="0" dirty="0" err="1">
                <a:effectLst/>
                <a:latin typeface="Arial" panose="020B0604020202020204" pitchFamily="34" charset="0"/>
              </a:rPr>
              <a:t>json</a:t>
            </a:r>
            <a:endParaRPr lang="en-US" sz="4000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BFC1B0-266D-1AF6-68E1-D18A1DE96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704" y="2589727"/>
            <a:ext cx="491699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Модуль </a:t>
            </a:r>
            <a:r>
              <a:rPr kumimoji="0" lang="uk-UA" altLang="uk-UA" sz="2000" b="1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json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 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Python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надає функції для серіалізації (перетворення об'єктів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Python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в строки JSON) 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десеріалізації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(перетворення строк JSON в об'єкти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Python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). Цей модуль вбудований в стандартну бібліотеку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cs typeface="Arial" panose="020B0604020202020204" pitchFamily="34" charset="0"/>
              </a:rPr>
              <a:t>Python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 і активно використовується для роботи з JSON-даними.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E05E1-8278-5AC1-7DD8-185BB240CAAE}"/>
              </a:ext>
            </a:extLst>
          </p:cNvPr>
          <p:cNvSpPr txBox="1"/>
          <p:nvPr/>
        </p:nvSpPr>
        <p:spPr>
          <a:xfrm>
            <a:off x="0" y="20862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effectLst/>
                <a:latin typeface="Arial" panose="020B0604020202020204" pitchFamily="34" charset="0"/>
              </a:rPr>
              <a:t>Модуль </a:t>
            </a:r>
            <a:r>
              <a:rPr lang="en-US" sz="4000" b="1" i="0" dirty="0" err="1">
                <a:effectLst/>
                <a:latin typeface="Arial" panose="020B0604020202020204" pitchFamily="34" charset="0"/>
              </a:rPr>
              <a:t>json</a:t>
            </a:r>
            <a:endParaRPr lang="en-US" sz="4000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4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48AE41-7768-F0AF-DDC0-37F0EE1C3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61" y="1278210"/>
            <a:ext cx="1087447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Основні функції </a:t>
            </a:r>
            <a:r>
              <a:rPr kumimoji="0" lang="uk-UA" altLang="uk-UA" sz="2000" b="1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модуля </a:t>
            </a:r>
            <a:r>
              <a:rPr kumimoji="0" lang="uk-UA" altLang="uk-UA" sz="2000" b="1" i="0" u="none" strike="noStrike" cap="none" normalizeH="0" baseline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json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 дуже нагадують такі у 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  <a:latin typeface="Menlo"/>
              </a:rPr>
              <a:t>pickle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 і працюють аналогічно. А що ви хотіли — стандарт!</a:t>
            </a:r>
            <a:r>
              <a:rPr kumimoji="0" lang="uk-UA" altLang="uk-UA" sz="20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A06398-DD7B-79C0-A2B1-353BECCB5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61" y="2217393"/>
            <a:ext cx="8858865" cy="26545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Робота зі строками: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json.dumps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obj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Перетворює об'єкт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 строку JSON.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json.loads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(s)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Перетворює строку JSON в об'єкт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Робота з файлами: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json.dump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obj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,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file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Серіалізує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об'єкт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і записує його в текстовий файл.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json.load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(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file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Десеріалізує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об'єкт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з текстового файлу, що містить дані у форматі JSON.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36F99-3562-2B92-4A16-446666864121}"/>
              </a:ext>
            </a:extLst>
          </p:cNvPr>
          <p:cNvSpPr txBox="1"/>
          <p:nvPr/>
        </p:nvSpPr>
        <p:spPr>
          <a:xfrm>
            <a:off x="0" y="208624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effectLst/>
                <a:latin typeface="Arial" panose="020B0604020202020204" pitchFamily="34" charset="0"/>
              </a:rPr>
              <a:t>Модуль </a:t>
            </a:r>
            <a:r>
              <a:rPr lang="en-US" sz="4000" b="1" i="0" dirty="0" err="1">
                <a:effectLst/>
                <a:latin typeface="Arial" panose="020B0604020202020204" pitchFamily="34" charset="0"/>
              </a:rPr>
              <a:t>json</a:t>
            </a:r>
            <a:endParaRPr lang="en-US" sz="4000" b="1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5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E28010-41B3-F317-8C3E-7119650257FA}"/>
              </a:ext>
            </a:extLst>
          </p:cNvPr>
          <p:cNvSpPr txBox="1"/>
          <p:nvPr/>
        </p:nvSpPr>
        <p:spPr>
          <a:xfrm>
            <a:off x="0" y="21845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Серіалізація в строку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01121-58B2-9484-ABB5-CA990CC3B0F9}"/>
              </a:ext>
            </a:extLst>
          </p:cNvPr>
          <p:cNvSpPr txBox="1"/>
          <p:nvPr/>
        </p:nvSpPr>
        <p:spPr>
          <a:xfrm>
            <a:off x="403123" y="926342"/>
            <a:ext cx="10245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i="0" dirty="0">
                <a:effectLst/>
                <a:latin typeface="Arial" panose="020B0604020202020204" pitchFamily="34" charset="0"/>
              </a:rPr>
              <a:t>Серіалізація об'єктів 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Python </a:t>
            </a:r>
            <a:r>
              <a:rPr lang="uk-UA" sz="2400" b="1" i="0" dirty="0">
                <a:effectLst/>
                <a:latin typeface="Arial" panose="020B0604020202020204" pitchFamily="34" charset="0"/>
              </a:rPr>
              <a:t>в строки 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JSON</a:t>
            </a:r>
            <a:endParaRPr lang="uk-UA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0880FF-D826-94A7-060E-7098E24D2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23" y="1449562"/>
            <a:ext cx="109433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Для серіалізації об'єкта в строку потрібно просто передати його в функцію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json.dumps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10546-DE44-3929-2686-2309F37D2E14}"/>
              </a:ext>
            </a:extLst>
          </p:cNvPr>
          <p:cNvSpPr txBox="1"/>
          <p:nvPr/>
        </p:nvSpPr>
        <p:spPr>
          <a:xfrm>
            <a:off x="403123" y="1961340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FF8800"/>
                </a:solidFill>
                <a:effectLst/>
                <a:latin typeface="Menlo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data = {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"Alice"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	"age"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30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is_student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0080"/>
                </a:solidFill>
                <a:effectLst/>
                <a:latin typeface="Menlo"/>
              </a:rPr>
              <a:t>False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"courses"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[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"Math"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"Science"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],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"address"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{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	   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"city"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"New York"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	   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zip_code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"10001"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json_string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FF8800"/>
                </a:solidFill>
                <a:effectLst/>
                <a:latin typeface="Menlo"/>
              </a:rPr>
              <a:t>json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dumps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(data, indent=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Menlo"/>
              </a:rPr>
              <a:t>Серіалізовані</a:t>
            </a:r>
            <a:r>
              <a:rPr lang="uk-UA" b="0" i="0" dirty="0">
                <a:solidFill>
                  <a:srgbClr val="008000"/>
                </a:solidFill>
                <a:effectLst/>
                <a:latin typeface="Menlo"/>
              </a:rPr>
              <a:t> дані 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JSON):"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json_string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9710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CDC59-B963-5CD7-3AA6-75C59E3FC26D}"/>
              </a:ext>
            </a:extLst>
          </p:cNvPr>
          <p:cNvSpPr txBox="1"/>
          <p:nvPr/>
        </p:nvSpPr>
        <p:spPr>
          <a:xfrm>
            <a:off x="196645" y="92634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i="0" dirty="0" err="1">
                <a:effectLst/>
                <a:latin typeface="Arial" panose="020B0604020202020204" pitchFamily="34" charset="0"/>
              </a:rPr>
              <a:t>Десеріалізація</a:t>
            </a:r>
            <a:r>
              <a:rPr lang="uk-UA" sz="2000" b="1" i="0" dirty="0">
                <a:effectLst/>
                <a:latin typeface="Arial" panose="020B0604020202020204" pitchFamily="34" charset="0"/>
              </a:rPr>
              <a:t> строк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JSON </a:t>
            </a:r>
            <a:r>
              <a:rPr lang="uk-UA" sz="2000" b="1" i="0" dirty="0">
                <a:effectLst/>
                <a:latin typeface="Arial" panose="020B0604020202020204" pitchFamily="34" charset="0"/>
              </a:rPr>
              <a:t>в об'єкти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Python</a:t>
            </a:r>
            <a:endParaRPr lang="uk-UA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63F18-1ADA-69CC-09A7-EE2ED842765B}"/>
              </a:ext>
            </a:extLst>
          </p:cNvPr>
          <p:cNvSpPr txBox="1"/>
          <p:nvPr/>
        </p:nvSpPr>
        <p:spPr>
          <a:xfrm>
            <a:off x="0" y="218456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Серіалізація в строку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0F6F36-5FAC-D751-E552-CB2DB47C9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" y="1295674"/>
            <a:ext cx="115529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отримання об'єкта зі строки потрібно просто передати JSON-строку, що містить опис об'єкта, в метод 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json.loads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()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uk-UA" altLang="uk-UA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D7683-FDE1-A21D-5BA5-17D5D047A772}"/>
              </a:ext>
            </a:extLst>
          </p:cNvPr>
          <p:cNvSpPr txBox="1"/>
          <p:nvPr/>
        </p:nvSpPr>
        <p:spPr>
          <a:xfrm>
            <a:off x="196645" y="1921401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FF8800"/>
                </a:solidFill>
                <a:effectLst/>
                <a:latin typeface="Menlo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json_string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'‘’ </a:t>
            </a:r>
          </a:p>
          <a:p>
            <a:r>
              <a:rPr lang="en-US" dirty="0">
                <a:solidFill>
                  <a:srgbClr val="008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{ </a:t>
            </a:r>
          </a:p>
          <a:p>
            <a:r>
              <a:rPr lang="en-US" dirty="0">
                <a:solidFill>
                  <a:srgbClr val="008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"name": "Alice", </a:t>
            </a:r>
          </a:p>
          <a:p>
            <a:r>
              <a:rPr lang="en-US" dirty="0">
                <a:solidFill>
                  <a:srgbClr val="008000"/>
                </a:solidFill>
                <a:latin typeface="Menlo"/>
              </a:rPr>
              <a:t>	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"age": 30, </a:t>
            </a:r>
          </a:p>
          <a:p>
            <a:r>
              <a:rPr lang="en-US" dirty="0">
                <a:solidFill>
                  <a:srgbClr val="008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is_student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": false, </a:t>
            </a:r>
          </a:p>
          <a:p>
            <a:r>
              <a:rPr lang="en-US" dirty="0">
                <a:solidFill>
                  <a:srgbClr val="008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"courses": ["Math", "Science"], </a:t>
            </a:r>
          </a:p>
          <a:p>
            <a:r>
              <a:rPr lang="en-US" dirty="0">
                <a:solidFill>
                  <a:srgbClr val="008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"address": { </a:t>
            </a:r>
          </a:p>
          <a:p>
            <a:r>
              <a:rPr lang="en-US" dirty="0">
                <a:solidFill>
                  <a:srgbClr val="008000"/>
                </a:solidFill>
                <a:latin typeface="Menlo"/>
              </a:rPr>
              <a:t>	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"city": "New York", </a:t>
            </a:r>
          </a:p>
          <a:p>
            <a:r>
              <a:rPr lang="en-US" dirty="0">
                <a:solidFill>
                  <a:srgbClr val="008000"/>
                </a:solidFill>
                <a:latin typeface="Menlo"/>
              </a:rPr>
              <a:t>	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zip_code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": "10001" </a:t>
            </a:r>
          </a:p>
          <a:p>
            <a:r>
              <a:rPr lang="en-US" dirty="0">
                <a:solidFill>
                  <a:srgbClr val="008000"/>
                </a:solidFill>
                <a:latin typeface="Menlo"/>
              </a:rPr>
              <a:t>	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} </a:t>
            </a: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} </a:t>
            </a: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‘‘’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data = </a:t>
            </a:r>
            <a:r>
              <a:rPr lang="en-US" b="0" i="0" dirty="0" err="1">
                <a:solidFill>
                  <a:srgbClr val="FF8800"/>
                </a:solidFill>
                <a:effectLst/>
                <a:latin typeface="Menlo"/>
              </a:rPr>
              <a:t>json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loads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json_string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Menlo"/>
              </a:rPr>
              <a:t>Десеріалізовані</a:t>
            </a:r>
            <a:r>
              <a:rPr lang="uk-UA" b="0" i="0" dirty="0">
                <a:solidFill>
                  <a:srgbClr val="008000"/>
                </a:solidFill>
                <a:effectLst/>
                <a:latin typeface="Menlo"/>
              </a:rPr>
              <a:t> дані 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Python):"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data)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6430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6D49A8-2D81-F016-219B-AD734C7712D4}"/>
              </a:ext>
            </a:extLst>
          </p:cNvPr>
          <p:cNvSpPr txBox="1"/>
          <p:nvPr/>
        </p:nvSpPr>
        <p:spPr>
          <a:xfrm>
            <a:off x="0" y="14963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effectLst/>
                <a:latin typeface="Arial" panose="020B0604020202020204" pitchFamily="34" charset="0"/>
              </a:rPr>
              <a:t>Серіалізація в файл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0D9EB-D4DB-EE08-9D25-3F0B84750B59}"/>
              </a:ext>
            </a:extLst>
          </p:cNvPr>
          <p:cNvSpPr txBox="1"/>
          <p:nvPr/>
        </p:nvSpPr>
        <p:spPr>
          <a:xfrm>
            <a:off x="373626" y="8575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effectLst/>
                <a:latin typeface="Arial" panose="020B0604020202020204" pitchFamily="34" charset="0"/>
              </a:rPr>
              <a:t>Запис</a:t>
            </a:r>
            <a:r>
              <a:rPr lang="ru-RU" b="1" i="0" dirty="0"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effectLst/>
                <a:latin typeface="Arial" panose="020B0604020202020204" pitchFamily="34" charset="0"/>
              </a:rPr>
              <a:t>об'єктів</a:t>
            </a:r>
            <a:r>
              <a:rPr lang="ru-RU" b="1" i="0" dirty="0">
                <a:effectLst/>
                <a:latin typeface="Arial" panose="020B0604020202020204" pitchFamily="34" charset="0"/>
              </a:rPr>
              <a:t> Python в файл у </a:t>
            </a:r>
            <a:r>
              <a:rPr lang="ru-RU" b="1" i="0" dirty="0" err="1">
                <a:effectLst/>
                <a:latin typeface="Arial" panose="020B0604020202020204" pitchFamily="34" charset="0"/>
              </a:rPr>
              <a:t>форматі</a:t>
            </a:r>
            <a:r>
              <a:rPr lang="ru-RU" b="1" i="0" dirty="0">
                <a:effectLst/>
                <a:latin typeface="Arial" panose="020B0604020202020204" pitchFamily="34" charset="0"/>
              </a:rPr>
              <a:t> JSON</a:t>
            </a:r>
            <a:endParaRPr lang="uk-UA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D11685-ABDC-C553-802D-9C5B46022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26" y="1241822"/>
            <a:ext cx="115430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Для запису об'єкта в файл потрібно викликати метод 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latin typeface="Menlo"/>
              </a:rPr>
              <a:t>json.dump()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. При роботі з файлами важливо використовувати обробку виключень, щоб коректно обробляти можливі помилки. Ось приклад: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5A4B2-71A2-747D-27FB-6B7F7A522B89}"/>
              </a:ext>
            </a:extLst>
          </p:cNvPr>
          <p:cNvSpPr txBox="1"/>
          <p:nvPr/>
        </p:nvSpPr>
        <p:spPr>
          <a:xfrm>
            <a:off x="373625" y="1841571"/>
            <a:ext cx="1146441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1600" b="0" i="0" dirty="0" err="1">
                <a:solidFill>
                  <a:srgbClr val="FF8800"/>
                </a:solidFill>
                <a:effectLst/>
                <a:latin typeface="Menlo"/>
              </a:rPr>
              <a:t>json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endParaRPr lang="en-US" sz="16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data = { 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"name"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"Bob"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"age"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Menlo"/>
              </a:rPr>
              <a:t>25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Menlo"/>
              </a:rPr>
              <a:t>is_student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sz="1600" b="0" i="0" dirty="0">
                <a:solidFill>
                  <a:srgbClr val="000080"/>
                </a:solidFill>
                <a:effectLst/>
                <a:latin typeface="Menlo"/>
              </a:rPr>
              <a:t>True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"courses"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: [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"History"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"Literature"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], 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"address"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: { 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"city"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"Los Angeles"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Menlo"/>
              </a:rPr>
              <a:t>zip_code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"90001"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} } </a:t>
            </a:r>
          </a:p>
          <a:p>
            <a:endParaRPr lang="en-US" sz="1600" dirty="0">
              <a:solidFill>
                <a:srgbClr val="000000"/>
              </a:solidFill>
              <a:latin typeface="Menlo"/>
            </a:endParaRP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Menlo"/>
              </a:rPr>
              <a:t>try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Menlo"/>
              </a:rPr>
              <a:t>with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 open(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Menlo"/>
              </a:rPr>
              <a:t>data.json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'w'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Menlo"/>
              </a:rPr>
              <a:t>as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 file: 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sz="1600" b="0" i="0" dirty="0" err="1">
                <a:solidFill>
                  <a:srgbClr val="FF8800"/>
                </a:solidFill>
                <a:effectLst/>
                <a:latin typeface="Menlo"/>
              </a:rPr>
              <a:t>json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/>
              </a:rPr>
              <a:t>.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Menlo"/>
              </a:rPr>
              <a:t>dump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(data, file, indent=</a:t>
            </a:r>
            <a:r>
              <a:rPr lang="en-US" sz="1600" b="0" i="0" dirty="0">
                <a:solidFill>
                  <a:srgbClr val="082C8B"/>
                </a:solidFill>
                <a:effectLst/>
                <a:latin typeface="Menlo"/>
              </a:rPr>
              <a:t>4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1600" b="0" i="0" dirty="0">
                <a:solidFill>
                  <a:srgbClr val="008000"/>
                </a:solidFill>
                <a:effectLst/>
                <a:latin typeface="Menlo"/>
              </a:rPr>
              <a:t>Дані успішно записані в файл."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en-US" sz="16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Menlo"/>
              </a:rPr>
              <a:t>except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/>
              </a:rPr>
              <a:t>IOError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1600" b="0" i="0" dirty="0">
                <a:solidFill>
                  <a:srgbClr val="008000"/>
                </a:solidFill>
                <a:effectLst/>
                <a:latin typeface="Menlo"/>
              </a:rPr>
              <a:t>Помилка при записі в файл."</a:t>
            </a:r>
            <a:r>
              <a:rPr lang="uk-UA" sz="1600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en-US" sz="1600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sz="1600" b="1" i="0" dirty="0">
                <a:solidFill>
                  <a:srgbClr val="000080"/>
                </a:solidFill>
                <a:effectLst/>
                <a:latin typeface="Menlo"/>
              </a:rPr>
              <a:t>except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Menlo"/>
              </a:rPr>
              <a:t>json.JSONEncodeError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sz="1600" b="0" i="0" dirty="0">
                <a:solidFill>
                  <a:srgbClr val="008000"/>
                </a:solidFill>
                <a:effectLst/>
                <a:latin typeface="Menlo"/>
              </a:rPr>
              <a:t>Помилка при кодуванні 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Menlo"/>
              </a:rPr>
              <a:t>JSON."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  <a:endParaRPr lang="uk-UA" sz="1600" dirty="0"/>
          </a:p>
        </p:txBody>
      </p:sp>
    </p:spTree>
    <p:extLst>
      <p:ext uri="{BB962C8B-B14F-4D97-AF65-F5344CB8AC3E}">
        <p14:creationId xmlns:p14="http://schemas.microsoft.com/office/powerpoint/2010/main" val="2929132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BA9872-BA17-BD59-436B-5E9F5CB29432}"/>
              </a:ext>
            </a:extLst>
          </p:cNvPr>
          <p:cNvSpPr txBox="1"/>
          <p:nvPr/>
        </p:nvSpPr>
        <p:spPr>
          <a:xfrm>
            <a:off x="255638" y="857516"/>
            <a:ext cx="8278762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75"/>
              </a:spcBef>
              <a:spcAft>
                <a:spcPts val="1350"/>
              </a:spcAft>
            </a:pPr>
            <a:r>
              <a:rPr lang="uk-UA" sz="2000" b="1" i="0" dirty="0">
                <a:effectLst/>
                <a:latin typeface="Arial" panose="020B0604020202020204" pitchFamily="34" charset="0"/>
              </a:rPr>
              <a:t>Читання об'єктів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Python </a:t>
            </a:r>
            <a:r>
              <a:rPr lang="uk-UA" sz="2000" b="1" i="0" dirty="0">
                <a:effectLst/>
                <a:latin typeface="Arial" panose="020B0604020202020204" pitchFamily="34" charset="0"/>
              </a:rPr>
              <a:t>з файлу у форматі </a:t>
            </a:r>
            <a:r>
              <a:rPr lang="en-US" sz="2000" b="1" i="0" dirty="0">
                <a:effectLst/>
                <a:latin typeface="Arial" panose="020B0604020202020204" pitchFamily="34" charset="0"/>
              </a:rPr>
              <a:t>JSON</a:t>
            </a:r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br>
              <a:rPr lang="en-US" sz="2000" dirty="0"/>
            </a:br>
            <a:endParaRPr lang="uk-UA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7101C-A7A0-CE73-3B87-A4950BF61961}"/>
              </a:ext>
            </a:extLst>
          </p:cNvPr>
          <p:cNvSpPr txBox="1"/>
          <p:nvPr/>
        </p:nvSpPr>
        <p:spPr>
          <a:xfrm>
            <a:off x="0" y="14963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effectLst/>
                <a:latin typeface="Arial" panose="020B0604020202020204" pitchFamily="34" charset="0"/>
              </a:rPr>
              <a:t>Серіалізація в файл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D23D69C-9C04-6BF9-FA66-F85822FCE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38" y="1273014"/>
            <a:ext cx="115922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Читання також дуже просте — просто передаємо файл в метод 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latin typeface="Menlo"/>
              </a:rPr>
              <a:t>json.load()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  <a:cs typeface="Arial" panose="020B0604020202020204" pitchFamily="34" charset="0"/>
              </a:rPr>
              <a:t>. Тут також важливо використовувати обробку виключень:</a:t>
            </a:r>
            <a:r>
              <a:rPr kumimoji="0" lang="uk-UA" altLang="uk-UA" sz="1600" b="0" i="0" u="none" strike="noStrike" cap="none" normalizeH="0" baseline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538BC-F906-76C3-AA8C-9DB9C4210AD1}"/>
              </a:ext>
            </a:extLst>
          </p:cNvPr>
          <p:cNvSpPr txBox="1"/>
          <p:nvPr/>
        </p:nvSpPr>
        <p:spPr>
          <a:xfrm>
            <a:off x="255638" y="202193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try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with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open(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Menlo"/>
              </a:rPr>
              <a:t>data.json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'r'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file: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data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load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(file)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b="0" i="0" dirty="0" err="1">
                <a:solidFill>
                  <a:srgbClr val="008000"/>
                </a:solidFill>
                <a:effectLst/>
                <a:latin typeface="Menlo"/>
              </a:rPr>
              <a:t>Десеріалізовані</a:t>
            </a:r>
            <a:r>
              <a:rPr lang="uk-UA" b="0" i="0" dirty="0">
                <a:solidFill>
                  <a:srgbClr val="008000"/>
                </a:solidFill>
                <a:effectLst/>
                <a:latin typeface="Menlo"/>
              </a:rPr>
              <a:t> дані з файлу 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Python):"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data) 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except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IOError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Menlo"/>
              </a:rPr>
              <a:t>Помилка при читанні файлу."</a:t>
            </a:r>
            <a:r>
              <a:rPr lang="uk-UA" b="0" i="0" dirty="0">
                <a:solidFill>
                  <a:srgbClr val="000000"/>
                </a:solidFill>
                <a:effectLst/>
                <a:latin typeface="Menlo"/>
              </a:rPr>
              <a:t>) </a:t>
            </a:r>
            <a:endParaRPr lang="en-US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except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json.JSONDecodeError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latin typeface="Menlo"/>
              </a:rPr>
              <a:t>	</a:t>
            </a:r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</a:t>
            </a:r>
            <a:r>
              <a:rPr lang="uk-UA" b="0" i="0" dirty="0">
                <a:solidFill>
                  <a:srgbClr val="008000"/>
                </a:solidFill>
                <a:effectLst/>
                <a:latin typeface="Menlo"/>
              </a:rPr>
              <a:t>Помилка при декодуванні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JSON."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0807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3B1E1-C2EA-179B-2917-7884E9B56B77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Додаткові параметри функцій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98E442D-5097-B6E8-8E7F-3B5161B4B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25" y="774488"/>
            <a:ext cx="11139948" cy="26545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63480" rIns="9144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 функцію, яка займається серіалізацією, можна передати додаткові параметри, які зроблять ваш JSON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гарнішим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skipkeys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Якщо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то пропускає ключі, які не є строками, числами або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ensure_ascii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Якщо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всі не-ASCII символи будуть екрановані за допомогою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Unicode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escape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indent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Якщо вказано число, відступи будуть додані для кращої читабельності.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sort_keys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Якщо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  <a:cs typeface="Arial" panose="020B0604020202020204" pitchFamily="34" charset="0"/>
              </a:rPr>
              <a:t>True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ключі в JSON будуть відсортовані за алфавітом.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E599331-F2FA-D7DD-F2B4-54A483458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25" y="3429000"/>
            <a:ext cx="58844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Приклад використання параметрів 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json.dumps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()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: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D98B5-7CA4-67B7-47C2-C008D9B1335E}"/>
              </a:ext>
            </a:extLst>
          </p:cNvPr>
          <p:cNvSpPr txBox="1"/>
          <p:nvPr/>
        </p:nvSpPr>
        <p:spPr>
          <a:xfrm>
            <a:off x="526025" y="405710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</a:p>
          <a:p>
            <a:endParaRPr lang="en-US" dirty="0">
              <a:solidFill>
                <a:srgbClr val="000000"/>
              </a:solidFill>
              <a:latin typeface="Menlo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data = {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"c"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"b"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008000"/>
                </a:solidFill>
                <a:effectLst/>
                <a:latin typeface="Menlo"/>
              </a:rPr>
              <a:t>"a"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: 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} 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json_string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json.dumps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(data, </a:t>
            </a:r>
            <a:r>
              <a:rPr lang="en-US" b="0" i="0" dirty="0">
                <a:solidFill>
                  <a:srgbClr val="FF0000"/>
                </a:solidFill>
                <a:effectLst/>
                <a:latin typeface="Menlo"/>
              </a:rPr>
              <a:t>indent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=</a:t>
            </a:r>
            <a:r>
              <a:rPr lang="en-US" b="0" i="0" dirty="0">
                <a:solidFill>
                  <a:srgbClr val="082C8B"/>
                </a:solidFill>
                <a:effectLst/>
                <a:latin typeface="Menlo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Menlo"/>
              </a:rPr>
              <a:t>sort_keys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=</a:t>
            </a:r>
            <a:r>
              <a:rPr lang="en-US" b="0" i="0" dirty="0">
                <a:solidFill>
                  <a:srgbClr val="000080"/>
                </a:solidFill>
                <a:effectLst/>
                <a:latin typeface="Menlo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r>
              <a:rPr lang="en-US" b="1" i="0" dirty="0">
                <a:solidFill>
                  <a:srgbClr val="000080"/>
                </a:solidFill>
                <a:effectLst/>
                <a:latin typeface="Menlo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json_string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324794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1087</Words>
  <Application>Microsoft Office PowerPoint</Application>
  <PresentationFormat>Широкоэкранный</PresentationFormat>
  <Paragraphs>138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Cascadia Code</vt:lpstr>
      <vt:lpstr>Comfortaa</vt:lpstr>
      <vt:lpstr>Menlo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13</cp:revision>
  <dcterms:created xsi:type="dcterms:W3CDTF">2025-01-03T11:44:14Z</dcterms:created>
  <dcterms:modified xsi:type="dcterms:W3CDTF">2025-01-03T12:34:46Z</dcterms:modified>
</cp:coreProperties>
</file>