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662C0-F00C-7334-8F73-852DE4D70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36FE57-2870-0094-3920-7E0E0219E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80E161-386B-E831-8539-E7352334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BEF45C-EDFF-28A5-DC29-F9B09A92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BEB00E-37C3-80F3-0B9E-C57AC7D2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9988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2BFCD-9C7B-3DF6-C699-6C48141D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756E23-4565-7A62-CF63-4BD7F0C89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CB8777-E1BC-6D0C-9AD0-5490B8CC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913014-547F-7B85-3252-F0D0CF9F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93EADA-7FDB-13FD-C63A-163C20D8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884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B32C6A-2B4C-30C4-C27A-D3CA2D992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657837-44DB-6C6F-6496-F645B699D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A3C52A-EE5D-C39C-53D5-B2743143F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4832D0-8D7B-FAEB-9813-BC0FCC6D1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6B81A5-87FD-016A-AA07-643CBF88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325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EFC547-DBC9-4A49-9E81-F257C0783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7FDB06-E2CE-1BBE-432C-59262BB6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DAFC39-B59D-3B3A-82EC-CAAE86DF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8E7ACF-4E19-0D58-81A8-852B0304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98F11B-AF4E-6594-FD22-7E975350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874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36C7-7945-E1DA-55C6-C651A61E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C652E0-A4A9-B8AE-3D64-BEAF57CE6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26B1C-E3F2-84C9-9275-9832108C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95A42-9F8D-8234-DADB-CDD93655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B41F2C-95B2-E1EF-B147-C27BCF4A9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560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3C189-AA43-A5E3-E103-CAF70AD1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0BCE8C-97B5-29D7-AFB4-2B98B2D1A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EFF946-4066-B5DD-DD08-61DEBED8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5F2701-050D-888A-B376-015C7B62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2FBE1-7758-1D8C-E985-7D99D418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DBA77C-ABAB-741F-3F40-BC1867D7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344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30274-4CAD-9041-8E46-197FE81E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9F861A-381C-4780-A691-42A6F387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9EA57B-75F6-9BD0-DA92-ADE816829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96CD9D-A9D8-587E-FCEE-F9A33EF666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11DB838-EFED-B6B5-40FF-9EED100F1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E4D01DE-498B-792B-22DC-213F17C5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D78D992-8CF1-83A5-FEB9-4BDB265E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D1A87E-4831-1B27-9626-3D9133D5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960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E6537-8255-07B3-09B0-F22E3D88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59AB62-083D-3A9C-B7D5-CACB8521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54B0BA-C896-46A9-003F-77DD0C30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52D568-AD4B-8B19-F960-E3F46011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838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2D45A7F-E757-4AE2-605B-223FC83D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89327D-4FAB-0E43-7C13-3C4AD97D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1E5FCC-5563-F1A6-0E25-886B3C2E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1214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FCC47-4370-AE38-0B7E-44CAB613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2FEFBD-145B-EDFE-C8CB-60444A8F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B75C20-422C-7C8F-5BFB-164DB2AE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02BACA-BDD2-F67A-6FA4-3CDF41AB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6B254E-3732-D080-CC78-DEC1AFC6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4DBFEE-7C8F-37C9-383E-BC2CA51E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553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8A306-D8BC-1A41-997B-2AFDB6F1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D0D2D9-4C3A-1E5D-512A-CD8633AD9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D7FD4E-9F72-A12D-86AC-9129EE283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312B71-D23A-7262-E707-AD935B70E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90BCD-01E1-4C79-BC6E-0A001EA70C9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472B6F-273B-6F1A-BD63-4177DDAC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317A66-3829-9651-ABBD-99DA2728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334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CA8A1-0B1F-5A43-6B53-E67FCE21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DBCF69-D135-E713-E807-3BAF00AF6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F7B7D-F905-48A4-6AE9-E93DB117BB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90BCD-01E1-4C79-BC6E-0A001EA70C9B}" type="datetimeFigureOut">
              <a:rPr lang="uk-UA" smtClean="0"/>
              <a:t>25.09.2024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4F14F7-4C82-7F63-5325-074E60E1E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AB2328-59E6-2349-2928-CF134721D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0CF4FD-E2DD-4075-B31D-25B258461A30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099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702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кортеж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61C228-7CAF-7E17-BC65-33D9CC8AC2C0}"/>
              </a:ext>
            </a:extLst>
          </p:cNvPr>
          <p:cNvSpPr txBox="1"/>
          <p:nvPr/>
        </p:nvSpPr>
        <p:spPr>
          <a:xfrm>
            <a:off x="0" y="295419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Синтаксис функції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filter()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58CEA9B-1322-0A4C-9673-B78854095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96931"/>
              </p:ext>
            </p:extLst>
          </p:nvPr>
        </p:nvGraphicFramePr>
        <p:xfrm>
          <a:off x="368719" y="1094878"/>
          <a:ext cx="7895283" cy="36576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50418859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1588436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filter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function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iterable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8281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B64AFD-B3E8-75B4-00F3-4A0331E3EC4B}"/>
              </a:ext>
            </a:extLst>
          </p:cNvPr>
          <p:cNvSpPr txBox="1"/>
          <p:nvPr/>
        </p:nvSpPr>
        <p:spPr>
          <a:xfrm>
            <a:off x="0" y="1711264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Параметри функції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filter()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C0833-EA60-45AE-476F-C6BF9472116C}"/>
              </a:ext>
            </a:extLst>
          </p:cNvPr>
          <p:cNvSpPr txBox="1"/>
          <p:nvPr/>
        </p:nvSpPr>
        <p:spPr>
          <a:xfrm>
            <a:off x="368719" y="2414818"/>
            <a:ext cx="9650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Функція </a:t>
            </a:r>
            <a:r>
              <a:rPr lang="uk-UA" dirty="0" err="1"/>
              <a:t>filter</a:t>
            </a:r>
            <a:r>
              <a:rPr lang="uk-UA" dirty="0"/>
              <a:t>() приймає два параметри:     </a:t>
            </a:r>
            <a:endParaRPr lang="en-US" dirty="0"/>
          </a:p>
          <a:p>
            <a:r>
              <a:rPr lang="uk-UA" dirty="0" err="1"/>
              <a:t>function</a:t>
            </a:r>
            <a:r>
              <a:rPr lang="uk-UA" dirty="0"/>
              <a:t> — функція;    </a:t>
            </a:r>
            <a:endParaRPr lang="en-US" dirty="0"/>
          </a:p>
          <a:p>
            <a:r>
              <a:rPr lang="uk-UA" dirty="0" err="1"/>
              <a:t>iterable</a:t>
            </a:r>
            <a:r>
              <a:rPr lang="uk-UA" dirty="0"/>
              <a:t> — </a:t>
            </a:r>
            <a:r>
              <a:rPr lang="uk-UA" dirty="0" err="1"/>
              <a:t>ітерований</a:t>
            </a:r>
            <a:r>
              <a:rPr lang="uk-UA" dirty="0"/>
              <a:t> об’єкт, такий як множини, списки, кортежі тощо.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D3F58F-318B-0063-8375-102797072A03}"/>
              </a:ext>
            </a:extLst>
          </p:cNvPr>
          <p:cNvSpPr txBox="1"/>
          <p:nvPr/>
        </p:nvSpPr>
        <p:spPr>
          <a:xfrm>
            <a:off x="0" y="346559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Значення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, яке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повертає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функція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filter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3C3A8-8B87-7E85-DC06-731E4A66DFC0}"/>
              </a:ext>
            </a:extLst>
          </p:cNvPr>
          <p:cNvSpPr txBox="1"/>
          <p:nvPr/>
        </p:nvSpPr>
        <p:spPr>
          <a:xfrm>
            <a:off x="368719" y="42393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Функція </a:t>
            </a:r>
            <a:r>
              <a:rPr lang="uk-UA" dirty="0" err="1"/>
              <a:t>filter</a:t>
            </a:r>
            <a:r>
              <a:rPr lang="uk-UA" dirty="0"/>
              <a:t>() повертає </a:t>
            </a:r>
            <a:r>
              <a:rPr lang="uk-UA" dirty="0" err="1"/>
              <a:t>ітератор</a:t>
            </a:r>
            <a:r>
              <a:rPr lang="uk-UA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4E6636-4AF2-9261-32CC-9B4D89C8E6AB}"/>
              </a:ext>
            </a:extLst>
          </p:cNvPr>
          <p:cNvSpPr txBox="1"/>
          <p:nvPr/>
        </p:nvSpPr>
        <p:spPr>
          <a:xfrm>
            <a:off x="5193895" y="5657671"/>
            <a:ext cx="71087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Примітка</a:t>
            </a:r>
            <a:r>
              <a:rPr lang="ru-RU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 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 можете легко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перетворити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ітератори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послідовності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такі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як списки,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кортежі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рядки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й т.д.</a:t>
            </a:r>
          </a:p>
          <a:p>
            <a:br>
              <a:rPr lang="ru-RU" dirty="0"/>
            </a:b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80624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99AB97-8130-1505-6E67-D3AFE9ED35BD}"/>
              </a:ext>
            </a:extLst>
          </p:cNvPr>
          <p:cNvSpPr txBox="1"/>
          <p:nvPr/>
        </p:nvSpPr>
        <p:spPr>
          <a:xfrm>
            <a:off x="0" y="197097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Приклад №1: Робота функції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filter()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DDC28EEE-8B44-CE50-D83D-0E9F90D12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45209"/>
              </p:ext>
            </p:extLst>
          </p:nvPr>
        </p:nvGraphicFramePr>
        <p:xfrm>
          <a:off x="554682" y="1074260"/>
          <a:ext cx="7837990" cy="3383280"/>
        </p:xfrm>
        <a:graphic>
          <a:graphicData uri="http://schemas.openxmlformats.org/drawingml/2006/table">
            <a:tbl>
              <a:tblPr/>
              <a:tblGrid>
                <a:gridCol w="762840">
                  <a:extLst>
                    <a:ext uri="{9D8B030D-6E8A-4147-A177-3AD203B41FA5}">
                      <a16:colId xmlns:a16="http://schemas.microsoft.com/office/drawing/2014/main" val="963848204"/>
                    </a:ext>
                  </a:extLst>
                </a:gridCol>
                <a:gridCol w="7075150">
                  <a:extLst>
                    <a:ext uri="{9D8B030D-6E8A-4147-A177-3AD203B41FA5}">
                      <a16:colId xmlns:a16="http://schemas.microsoft.com/office/drawing/2014/main" val="27580289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letters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'a'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'b'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'd'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'e'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'j'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'o'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Функція повертає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True,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якщо елемент є голосною літерою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filter_vowels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letter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vowels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'a'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'e'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'o'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'u'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letter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vowels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else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False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filtered_vowels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filter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filter_vowels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letters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Конвертуємо в кортеж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vowels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tuple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filtered_vowels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vowels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492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C33D26-3668-E2CA-617B-0BDFA0A6A41B}"/>
              </a:ext>
            </a:extLst>
          </p:cNvPr>
          <p:cNvSpPr txBox="1"/>
          <p:nvPr/>
        </p:nvSpPr>
        <p:spPr>
          <a:xfrm>
            <a:off x="8589318" y="23965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('a', 'e', 'i', 'o')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3156C-3D3B-2388-6D61-CBC36F8EDCA6}"/>
              </a:ext>
            </a:extLst>
          </p:cNvPr>
          <p:cNvSpPr txBox="1"/>
          <p:nvPr/>
        </p:nvSpPr>
        <p:spPr>
          <a:xfrm>
            <a:off x="554682" y="4734538"/>
            <a:ext cx="73446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функція </a:t>
            </a:r>
            <a:r>
              <a:rPr lang="uk-UA" dirty="0" err="1"/>
              <a:t>filter</a:t>
            </a:r>
            <a:r>
              <a:rPr lang="uk-UA" dirty="0"/>
              <a:t>() отримує лише голосні літери зі списку </a:t>
            </a:r>
            <a:r>
              <a:rPr lang="uk-UA" dirty="0" err="1"/>
              <a:t>letters</a:t>
            </a:r>
            <a:r>
              <a:rPr lang="uk-UA" dirty="0"/>
              <a:t>. Ось як працює цей код:     </a:t>
            </a:r>
            <a:endParaRPr lang="en-US" dirty="0"/>
          </a:p>
          <a:p>
            <a:r>
              <a:rPr lang="uk-UA" dirty="0"/>
              <a:t>кожен елемент списку </a:t>
            </a:r>
            <a:r>
              <a:rPr lang="uk-UA" dirty="0" err="1"/>
              <a:t>letters</a:t>
            </a:r>
            <a:r>
              <a:rPr lang="uk-UA" dirty="0"/>
              <a:t> передається у функцію </a:t>
            </a:r>
            <a:r>
              <a:rPr lang="uk-UA" dirty="0" err="1"/>
              <a:t>filter_vowels</a:t>
            </a:r>
            <a:r>
              <a:rPr lang="uk-UA" dirty="0"/>
              <a:t>();     </a:t>
            </a:r>
            <a:endParaRPr lang="en-US" dirty="0"/>
          </a:p>
          <a:p>
            <a:r>
              <a:rPr lang="uk-UA" dirty="0"/>
              <a:t>якщо функція </a:t>
            </a:r>
            <a:r>
              <a:rPr lang="uk-UA" dirty="0" err="1"/>
              <a:t>filter_vowels</a:t>
            </a:r>
            <a:r>
              <a:rPr lang="uk-UA" dirty="0"/>
              <a:t>() повертає </a:t>
            </a:r>
            <a:r>
              <a:rPr lang="uk-UA" dirty="0" err="1"/>
              <a:t>True</a:t>
            </a:r>
            <a:r>
              <a:rPr lang="uk-UA" dirty="0"/>
              <a:t>, цей елемент вилучається, в протилежному випадку він ігнорується.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CD4DD5-723A-7E80-44FD-F1DC365A231E}"/>
              </a:ext>
            </a:extLst>
          </p:cNvPr>
          <p:cNvSpPr txBox="1"/>
          <p:nvPr/>
        </p:nvSpPr>
        <p:spPr>
          <a:xfrm>
            <a:off x="7899378" y="5657671"/>
            <a:ext cx="42926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1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Примітка</a:t>
            </a:r>
            <a:r>
              <a:rPr lang="ru-RU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Фільтрувати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списки також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можна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за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допомогою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latin typeface="Open Sans" panose="020B0606030504020204" pitchFamily="34" charset="0"/>
              </a:rPr>
              <a:t>циклу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проте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функції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filter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()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набагато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простіше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68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C640B8-0F5D-C067-B52B-AD3B0086B7CF}"/>
              </a:ext>
            </a:extLst>
          </p:cNvPr>
          <p:cNvSpPr txBox="1"/>
          <p:nvPr/>
        </p:nvSpPr>
        <p:spPr>
          <a:xfrm>
            <a:off x="0" y="255242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Приклад №2: Використання лямбда-функції всередині функції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filter()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5D7D913-1B88-B942-B45E-A8166FBF3E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152675"/>
              </p:ext>
            </p:extLst>
          </p:nvPr>
        </p:nvGraphicFramePr>
        <p:xfrm>
          <a:off x="388384" y="1659250"/>
          <a:ext cx="7895283" cy="256032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4254051247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24525627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numbers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Лямбда-функція повертає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True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для парних чисел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even_numbers_iterator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filter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lambda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x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%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Конвертуємо в список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even_numbers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even_numbers_iterator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even_numbers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1233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18D62D-D2DF-C03C-5E5E-95369DB369CF}"/>
              </a:ext>
            </a:extLst>
          </p:cNvPr>
          <p:cNvSpPr txBox="1"/>
          <p:nvPr/>
        </p:nvSpPr>
        <p:spPr>
          <a:xfrm>
            <a:off x="8485239" y="25700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[2, 4, 6]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1E47E8-E2A7-1C91-1A26-58A70F9F7D18}"/>
              </a:ext>
            </a:extLst>
          </p:cNvPr>
          <p:cNvSpPr txBox="1"/>
          <p:nvPr/>
        </p:nvSpPr>
        <p:spPr>
          <a:xfrm>
            <a:off x="388384" y="4423249"/>
            <a:ext cx="72906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безпосередньо передали лямбда-функцію всередині функції </a:t>
            </a:r>
            <a:r>
              <a:rPr lang="uk-UA" dirty="0" err="1"/>
              <a:t>inside</a:t>
            </a:r>
            <a:r>
              <a:rPr lang="uk-UA" dirty="0"/>
              <a:t>(). Наша лямбда-функція повертає </a:t>
            </a:r>
            <a:r>
              <a:rPr lang="uk-UA" dirty="0" err="1"/>
              <a:t>True</a:t>
            </a:r>
            <a:r>
              <a:rPr lang="uk-UA" dirty="0"/>
              <a:t> для парних чисел. Отже, функція </a:t>
            </a:r>
            <a:r>
              <a:rPr lang="uk-UA" dirty="0" err="1"/>
              <a:t>filter</a:t>
            </a:r>
            <a:r>
              <a:rPr lang="uk-UA" dirty="0"/>
              <a:t>() повертає </a:t>
            </a:r>
            <a:r>
              <a:rPr lang="uk-UA" dirty="0" err="1"/>
              <a:t>ітератор</a:t>
            </a:r>
            <a:r>
              <a:rPr lang="uk-UA" dirty="0"/>
              <a:t>, який містить лише парні числа.</a:t>
            </a:r>
          </a:p>
        </p:txBody>
      </p:sp>
    </p:spTree>
    <p:extLst>
      <p:ext uri="{BB962C8B-B14F-4D97-AF65-F5344CB8AC3E}">
        <p14:creationId xmlns:p14="http://schemas.microsoft.com/office/powerpoint/2010/main" val="265453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338DA7-803D-C2F5-EDCA-1E893E3A529A}"/>
              </a:ext>
            </a:extLst>
          </p:cNvPr>
          <p:cNvSpPr txBox="1"/>
          <p:nvPr/>
        </p:nvSpPr>
        <p:spPr>
          <a:xfrm>
            <a:off x="0" y="314236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Приклад №3: Використання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None </a:t>
            </a:r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як функції усередині функції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filter()</a:t>
            </a:r>
          </a:p>
          <a:p>
            <a:pPr algn="ctr"/>
            <a:br>
              <a:rPr lang="en-US" sz="3600" dirty="0"/>
            </a:br>
            <a:endParaRPr lang="uk-UA" sz="36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AE7F554-2E5D-0A4A-37CF-8C225CAF9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14761"/>
              </p:ext>
            </p:extLst>
          </p:nvPr>
        </p:nvGraphicFramePr>
        <p:xfrm>
          <a:off x="506371" y="1757573"/>
          <a:ext cx="7895283" cy="256032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220378469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217555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Випадковий перелік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random_list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'a'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False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'0'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filtered_iterator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filter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None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random_list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Конвертуємо в список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filtered_list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filtered_iterator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filtered_list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45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6A8C74-2B27-A783-4E4D-7A7A805F03F2}"/>
              </a:ext>
            </a:extLst>
          </p:cNvPr>
          <p:cNvSpPr txBox="1"/>
          <p:nvPr/>
        </p:nvSpPr>
        <p:spPr>
          <a:xfrm>
            <a:off x="506371" y="4485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[1, 'a', </a:t>
            </a:r>
            <a:r>
              <a:rPr lang="uk-UA" dirty="0" err="1"/>
              <a:t>True</a:t>
            </a:r>
            <a:r>
              <a:rPr lang="uk-UA" dirty="0"/>
              <a:t>, '0']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765A4-68E2-BCAD-8C69-D7D312E46F8F}"/>
              </a:ext>
            </a:extLst>
          </p:cNvPr>
          <p:cNvSpPr txBox="1"/>
          <p:nvPr/>
        </p:nvSpPr>
        <p:spPr>
          <a:xfrm>
            <a:off x="491632" y="485498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Коли </a:t>
            </a:r>
            <a:r>
              <a:rPr lang="uk-UA" dirty="0" err="1"/>
              <a:t>None</a:t>
            </a:r>
            <a:r>
              <a:rPr lang="uk-UA" dirty="0"/>
              <a:t> використовується як перший аргумент функції </a:t>
            </a:r>
            <a:r>
              <a:rPr lang="uk-UA" dirty="0" err="1"/>
              <a:t>filter</a:t>
            </a:r>
            <a:r>
              <a:rPr lang="uk-UA" dirty="0"/>
              <a:t>(), вилучаються всі елементи, які є </a:t>
            </a:r>
            <a:r>
              <a:rPr lang="uk-UA" dirty="0" err="1"/>
              <a:t>True</a:t>
            </a:r>
            <a:r>
              <a:rPr lang="uk-UA" dirty="0"/>
              <a:t> (при перетворенні в логічні значення мають значення </a:t>
            </a:r>
            <a:r>
              <a:rPr lang="uk-UA" dirty="0" err="1"/>
              <a:t>True</a:t>
            </a:r>
            <a:r>
              <a:rPr lang="uk-UA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9543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F6FA17-5D5F-9C6C-B244-D7BBC9B2C108}"/>
              </a:ext>
            </a:extLst>
          </p:cNvPr>
          <p:cNvSpPr txBox="1"/>
          <p:nvPr/>
        </p:nvSpPr>
        <p:spPr>
          <a:xfrm>
            <a:off x="0" y="206929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Кортеж (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tuple) </a:t>
            </a:r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267AB6-D7F5-4474-A419-05448092AB77}"/>
              </a:ext>
            </a:extLst>
          </p:cNvPr>
          <p:cNvSpPr txBox="1"/>
          <p:nvPr/>
        </p:nvSpPr>
        <p:spPr>
          <a:xfrm>
            <a:off x="206476" y="853260"/>
            <a:ext cx="11985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Кортеж в Python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схожий на список.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Різниця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між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ними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полягає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в тому,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ми не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змінити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кортежу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після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присвоювання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їм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тоді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як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списку 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змінити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B9E045-3A5E-C146-0BF0-2564F0DBE113}"/>
              </a:ext>
            </a:extLst>
          </p:cNvPr>
          <p:cNvSpPr txBox="1"/>
          <p:nvPr/>
        </p:nvSpPr>
        <p:spPr>
          <a:xfrm>
            <a:off x="1" y="157725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Створення кортежу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6407C-A095-D776-EEA4-588E6D4646A1}"/>
              </a:ext>
            </a:extLst>
          </p:cNvPr>
          <p:cNvSpPr txBox="1"/>
          <p:nvPr/>
        </p:nvSpPr>
        <p:spPr>
          <a:xfrm>
            <a:off x="206475" y="2338487"/>
            <a:ext cx="117790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Кортеж створюється шляхом розміщення всіх елементів у круглих дужках (), розділених комами. Круглі дужки необов’язкові, проте їх використання є хорошою практикою. Кортеж може містити будь-яку кількість елементів, і вони можуть бути різних типів (</a:t>
            </a:r>
            <a:r>
              <a:rPr lang="uk-UA" dirty="0" err="1"/>
              <a:t>int</a:t>
            </a:r>
            <a:r>
              <a:rPr lang="uk-UA" dirty="0"/>
              <a:t>, </a:t>
            </a:r>
            <a:r>
              <a:rPr lang="uk-UA" dirty="0" err="1"/>
              <a:t>float</a:t>
            </a:r>
            <a:r>
              <a:rPr lang="uk-UA" dirty="0"/>
              <a:t>, </a:t>
            </a:r>
            <a:r>
              <a:rPr lang="uk-UA" dirty="0" err="1"/>
              <a:t>list</a:t>
            </a:r>
            <a:r>
              <a:rPr lang="uk-UA" dirty="0"/>
              <a:t>, </a:t>
            </a:r>
            <a:r>
              <a:rPr lang="uk-UA" dirty="0" err="1"/>
              <a:t>string</a:t>
            </a:r>
            <a:r>
              <a:rPr lang="uk-UA" dirty="0"/>
              <a:t> тощо). Наприклад: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5A0C4F68-3ADA-292F-59EF-ACAA923E9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050487"/>
              </p:ext>
            </p:extLst>
          </p:nvPr>
        </p:nvGraphicFramePr>
        <p:xfrm>
          <a:off x="338513" y="3429000"/>
          <a:ext cx="2856971" cy="2907134"/>
        </p:xfrm>
        <a:graphic>
          <a:graphicData uri="http://schemas.openxmlformats.org/drawingml/2006/table">
            <a:tbl>
              <a:tblPr/>
              <a:tblGrid>
                <a:gridCol w="359577">
                  <a:extLst>
                    <a:ext uri="{9D8B030D-6E8A-4147-A177-3AD203B41FA5}">
                      <a16:colId xmlns:a16="http://schemas.microsoft.com/office/drawing/2014/main" val="4150956852"/>
                    </a:ext>
                  </a:extLst>
                </a:gridCol>
                <a:gridCol w="2497394">
                  <a:extLst>
                    <a:ext uri="{9D8B030D-6E8A-4147-A177-3AD203B41FA5}">
                      <a16:colId xmlns:a16="http://schemas.microsoft.com/office/drawing/2014/main" val="372832262"/>
                    </a:ext>
                  </a:extLst>
                </a:gridCol>
              </a:tblGrid>
              <a:tr h="2808789">
                <a:tc>
                  <a:txBody>
                    <a:bodyPr/>
                    <a:lstStyle/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17</a:t>
                      </a:r>
                    </a:p>
                  </a:txBody>
                  <a:tcPr marL="57254" marR="57254" marT="28627" marB="28627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Різні типи кортежів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1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Порожній кортеж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my_tuple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my_tuple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Кортеж, що містить цілі числа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my_tuple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my_tuple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Кортеж зі змішаними типами даних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my_tuple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"Hello"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3.4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my_tuple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Вкладений кортеж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my_tuple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"mouse"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my_tuple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7254" marR="57254" marT="28627" marB="28627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9342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CEA2DA2-736B-07E3-B4A2-DA23D6A21147}"/>
              </a:ext>
            </a:extLst>
          </p:cNvPr>
          <p:cNvSpPr txBox="1"/>
          <p:nvPr/>
        </p:nvSpPr>
        <p:spPr>
          <a:xfrm>
            <a:off x="3706761" y="34290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() </a:t>
            </a:r>
          </a:p>
          <a:p>
            <a:r>
              <a:rPr lang="uk-UA" dirty="0"/>
              <a:t>(1, 2, 3) </a:t>
            </a:r>
          </a:p>
          <a:p>
            <a:r>
              <a:rPr lang="uk-UA" dirty="0"/>
              <a:t>(1, '</a:t>
            </a:r>
            <a:r>
              <a:rPr lang="uk-UA" dirty="0" err="1"/>
              <a:t>Hello</a:t>
            </a:r>
            <a:r>
              <a:rPr lang="uk-UA" dirty="0"/>
              <a:t>', 3.4) </a:t>
            </a:r>
          </a:p>
          <a:p>
            <a:r>
              <a:rPr lang="uk-UA" dirty="0"/>
              <a:t>('</a:t>
            </a:r>
            <a:r>
              <a:rPr lang="uk-UA" dirty="0" err="1"/>
              <a:t>mouse</a:t>
            </a:r>
            <a:r>
              <a:rPr lang="uk-UA" dirty="0"/>
              <a:t>', [8, 4, 6], (1, 2, 3))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D77250-E324-3DBF-3D55-5F973815BA73}"/>
              </a:ext>
            </a:extLst>
          </p:cNvPr>
          <p:cNvSpPr txBox="1"/>
          <p:nvPr/>
        </p:nvSpPr>
        <p:spPr>
          <a:xfrm>
            <a:off x="3706761" y="49063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Також 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створювати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кортежі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без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використання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круглих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дужок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58DB8B06-6654-6A79-7ACC-473D76D92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980362"/>
              </p:ext>
            </p:extLst>
          </p:nvPr>
        </p:nvGraphicFramePr>
        <p:xfrm>
          <a:off x="3706761" y="5684700"/>
          <a:ext cx="3143455" cy="6400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500230823"/>
                    </a:ext>
                  </a:extLst>
                </a:gridCol>
                <a:gridCol w="2935175">
                  <a:extLst>
                    <a:ext uri="{9D8B030D-6E8A-4147-A177-3AD203B41FA5}">
                      <a16:colId xmlns:a16="http://schemas.microsoft.com/office/drawing/2014/main" val="3165193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my_tuple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my_tuple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"Hello"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3.4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009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79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313917-5DFF-0686-20EA-DC6D1A7B4A32}"/>
              </a:ext>
            </a:extLst>
          </p:cNvPr>
          <p:cNvSpPr txBox="1"/>
          <p:nvPr/>
        </p:nvSpPr>
        <p:spPr>
          <a:xfrm>
            <a:off x="0" y="265922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Створення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кортежу з одним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елементом</a:t>
            </a:r>
            <a:endParaRPr lang="ru-RU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7B3EE-838D-1B87-6C77-1EE9F8E839D2}"/>
              </a:ext>
            </a:extLst>
          </p:cNvPr>
          <p:cNvSpPr txBox="1"/>
          <p:nvPr/>
        </p:nvSpPr>
        <p:spPr>
          <a:xfrm>
            <a:off x="206477" y="912253"/>
            <a:ext cx="11867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 Python при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створенні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кортежу з одним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елементом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потрібно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вказувати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кому в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кінці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вказати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саме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кортеж (а не рядок):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47E9A8B2-6129-CE0A-42C3-E36F0155E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88315"/>
              </p:ext>
            </p:extLst>
          </p:nvPr>
        </p:nvGraphicFramePr>
        <p:xfrm>
          <a:off x="280229" y="1695138"/>
          <a:ext cx="3684022" cy="64008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797805950"/>
                    </a:ext>
                  </a:extLst>
                </a:gridCol>
                <a:gridCol w="3475742">
                  <a:extLst>
                    <a:ext uri="{9D8B030D-6E8A-4147-A177-3AD203B41FA5}">
                      <a16:colId xmlns:a16="http://schemas.microsoft.com/office/drawing/2014/main" val="581773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var1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"Hello"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це рядок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var2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"Hello"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а це кортеж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25123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5786E9C-C63A-5055-9983-D0642D185173}"/>
              </a:ext>
            </a:extLst>
          </p:cNvPr>
          <p:cNvSpPr txBox="1"/>
          <p:nvPr/>
        </p:nvSpPr>
        <p:spPr>
          <a:xfrm>
            <a:off x="280229" y="2471772"/>
            <a:ext cx="11793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функцію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type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()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щоб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дізнатися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якого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класу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належить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змінна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чи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значення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5E7B6B08-D05F-284B-4884-2C2687FDD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956169"/>
              </p:ext>
            </p:extLst>
          </p:nvPr>
        </p:nvGraphicFramePr>
        <p:xfrm>
          <a:off x="280229" y="3248406"/>
          <a:ext cx="5894429" cy="2834640"/>
        </p:xfrm>
        <a:graphic>
          <a:graphicData uri="http://schemas.openxmlformats.org/drawingml/2006/table">
            <a:tbl>
              <a:tblPr/>
              <a:tblGrid>
                <a:gridCol w="427694">
                  <a:extLst>
                    <a:ext uri="{9D8B030D-6E8A-4147-A177-3AD203B41FA5}">
                      <a16:colId xmlns:a16="http://schemas.microsoft.com/office/drawing/2014/main" val="1281150487"/>
                    </a:ext>
                  </a:extLst>
                </a:gridCol>
                <a:gridCol w="5466735">
                  <a:extLst>
                    <a:ext uri="{9D8B030D-6E8A-4147-A177-3AD203B41FA5}">
                      <a16:colId xmlns:a16="http://schemas.microsoft.com/office/drawing/2014/main" val="2398988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var1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"hello"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type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var1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Створення кортежу, що містить один елемент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var2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"hello"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type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var2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Круглі дужки необов'язкові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var3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"hello"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type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var3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69317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8F285B-C7FF-85AF-75EA-E18DF50D7EF6}"/>
              </a:ext>
            </a:extLst>
          </p:cNvPr>
          <p:cNvSpPr txBox="1"/>
          <p:nvPr/>
        </p:nvSpPr>
        <p:spPr>
          <a:xfrm>
            <a:off x="6833419" y="3555232"/>
            <a:ext cx="2585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/>
              <a:t>&lt;</a:t>
            </a:r>
            <a:r>
              <a:rPr lang="uk-UA" dirty="0" err="1"/>
              <a:t>class</a:t>
            </a:r>
            <a:r>
              <a:rPr lang="uk-UA" dirty="0"/>
              <a:t> '</a:t>
            </a:r>
            <a:r>
              <a:rPr lang="uk-UA" dirty="0" err="1"/>
              <a:t>str</a:t>
            </a:r>
            <a:r>
              <a:rPr lang="uk-UA" dirty="0"/>
              <a:t>’&gt; </a:t>
            </a:r>
          </a:p>
          <a:p>
            <a:r>
              <a:rPr lang="uk-UA" dirty="0"/>
              <a:t>&lt;</a:t>
            </a:r>
            <a:r>
              <a:rPr lang="uk-UA" dirty="0" err="1"/>
              <a:t>class</a:t>
            </a:r>
            <a:r>
              <a:rPr lang="uk-UA" dirty="0"/>
              <a:t> '</a:t>
            </a:r>
            <a:r>
              <a:rPr lang="uk-UA" dirty="0" err="1"/>
              <a:t>tuple</a:t>
            </a:r>
            <a:r>
              <a:rPr lang="uk-UA" dirty="0"/>
              <a:t>’&gt; </a:t>
            </a:r>
          </a:p>
          <a:p>
            <a:r>
              <a:rPr lang="uk-UA" dirty="0"/>
              <a:t>&lt;</a:t>
            </a:r>
            <a:r>
              <a:rPr lang="uk-UA" dirty="0" err="1"/>
              <a:t>class</a:t>
            </a:r>
            <a:r>
              <a:rPr lang="uk-UA" dirty="0"/>
              <a:t> '</a:t>
            </a:r>
            <a:r>
              <a:rPr lang="uk-UA" dirty="0" err="1"/>
              <a:t>tuple</a:t>
            </a:r>
            <a:r>
              <a:rPr lang="uk-UA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54802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064B3A-454F-2ECB-A75C-E8240AB4BBCC}"/>
              </a:ext>
            </a:extLst>
          </p:cNvPr>
          <p:cNvSpPr txBox="1"/>
          <p:nvPr/>
        </p:nvSpPr>
        <p:spPr>
          <a:xfrm>
            <a:off x="0" y="19709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Доступ до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елементів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кортежу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9DC40-F4A6-A953-9F88-C6F2255A4449}"/>
              </a:ext>
            </a:extLst>
          </p:cNvPr>
          <p:cNvSpPr txBox="1"/>
          <p:nvPr/>
        </p:nvSpPr>
        <p:spPr>
          <a:xfrm>
            <a:off x="235973" y="868179"/>
            <a:ext cx="11759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Подібно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до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списку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кожен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кортежу представлений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індексними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номерами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(0, 1, …)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де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індекс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першого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елемента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0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. Номер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індексу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використовується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для доступу до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кортежу.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95861-BB45-F947-FE9F-BF405D2E2B70}"/>
              </a:ext>
            </a:extLst>
          </p:cNvPr>
          <p:cNvSpPr txBox="1"/>
          <p:nvPr/>
        </p:nvSpPr>
        <p:spPr>
          <a:xfrm>
            <a:off x="235974" y="20010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1. Індексація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5969A3-719F-BA77-FE49-0F3E6DD7E8D5}"/>
              </a:ext>
            </a:extLst>
          </p:cNvPr>
          <p:cNvSpPr txBox="1"/>
          <p:nvPr/>
        </p:nvSpPr>
        <p:spPr>
          <a:xfrm>
            <a:off x="235974" y="2370867"/>
            <a:ext cx="117593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можемо використовувати оператор індексу [] для доступу до елемента в кортежі, у якого індекс починається з 0.  Таким чином, кортеж, що складається з 6 елементів, матиме індекси від 0 до 5. Спроба отримати доступ до індексу за межами діапазону індексів кортежу (наприклад, до індексів 6 або 7) </a:t>
            </a:r>
            <a:r>
              <a:rPr lang="uk-UA" dirty="0" err="1"/>
              <a:t>викличе</a:t>
            </a:r>
            <a:r>
              <a:rPr lang="uk-UA" dirty="0"/>
              <a:t> помилку </a:t>
            </a:r>
            <a:r>
              <a:rPr lang="uk-UA" dirty="0" err="1"/>
              <a:t>IndexError</a:t>
            </a:r>
            <a:r>
              <a:rPr lang="uk-UA" dirty="0"/>
              <a:t>.  Індекс має бути цілим числом, тому ми не можемо використовувати тип </a:t>
            </a:r>
            <a:r>
              <a:rPr lang="uk-UA" dirty="0" err="1"/>
              <a:t>float</a:t>
            </a:r>
            <a:r>
              <a:rPr lang="uk-UA" dirty="0"/>
              <a:t> чи інші типи. Це призведе до помилки </a:t>
            </a:r>
            <a:r>
              <a:rPr lang="uk-UA" dirty="0" err="1"/>
              <a:t>TypeError</a:t>
            </a:r>
            <a:r>
              <a:rPr lang="uk-UA" dirty="0"/>
              <a:t>.  Аналогічно доступ до вкладених кортежів здійснюється з використанням вкладеної індексації, як показано в наступному прикладі: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F28AD1BA-513B-28E3-20D7-3362369E0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629920"/>
              </p:ext>
            </p:extLst>
          </p:nvPr>
        </p:nvGraphicFramePr>
        <p:xfrm>
          <a:off x="349056" y="4213671"/>
          <a:ext cx="7895283" cy="146304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4259129636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3979722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Доступ до елементів кортежу з використанням індексації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letters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"p"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"r"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"o"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"g"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"r"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"a"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"m"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"z"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letters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виведе "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p" 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letters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виведе "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a"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6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11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C7E58E-95B0-7636-6567-397E3494CA5F}"/>
              </a:ext>
            </a:extLst>
          </p:cNvPr>
          <p:cNvSpPr txBox="1"/>
          <p:nvPr/>
        </p:nvSpPr>
        <p:spPr>
          <a:xfrm>
            <a:off x="0" y="197096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Доступ до елементів кортежу в Python</a:t>
            </a:r>
            <a:endParaRPr lang="ru-RU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4D6552-828F-6F9F-A699-FA0311340C82}"/>
              </a:ext>
            </a:extLst>
          </p:cNvPr>
          <p:cNvSpPr txBox="1"/>
          <p:nvPr/>
        </p:nvSpPr>
        <p:spPr>
          <a:xfrm>
            <a:off x="285135" y="8434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2. Від’ємна індексація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43AA9-F1B4-0BCB-4AC0-C9BBFF4C432D}"/>
              </a:ext>
            </a:extLst>
          </p:cNvPr>
          <p:cNvSpPr txBox="1"/>
          <p:nvPr/>
        </p:nvSpPr>
        <p:spPr>
          <a:xfrm>
            <a:off x="285135" y="1258925"/>
            <a:ext cx="11621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Python 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дозволяє і від’ємну індексацію своїх послідовностей. Індекс </a:t>
            </a:r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-1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відноситься до останнього елемента, індекс </a:t>
            </a:r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-2 </a:t>
            </a:r>
            <a:r>
              <a:rPr lang="uk-UA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відноситься до передостаннього елемента і так далі. Наприклад:</a:t>
            </a:r>
            <a:endParaRPr lang="uk-UA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743986B-D47B-FA79-3098-F17687E91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86750"/>
              </p:ext>
            </p:extLst>
          </p:nvPr>
        </p:nvGraphicFramePr>
        <p:xfrm>
          <a:off x="285135" y="2089903"/>
          <a:ext cx="7551175" cy="1463040"/>
        </p:xfrm>
        <a:graphic>
          <a:graphicData uri="http://schemas.openxmlformats.org/drawingml/2006/table">
            <a:tbl>
              <a:tblPr/>
              <a:tblGrid>
                <a:gridCol w="267745">
                  <a:extLst>
                    <a:ext uri="{9D8B030D-6E8A-4147-A177-3AD203B41FA5}">
                      <a16:colId xmlns:a16="http://schemas.microsoft.com/office/drawing/2014/main" val="437923935"/>
                    </a:ext>
                  </a:extLst>
                </a:gridCol>
                <a:gridCol w="7283430">
                  <a:extLst>
                    <a:ext uri="{9D8B030D-6E8A-4147-A177-3AD203B41FA5}">
                      <a16:colId xmlns:a16="http://schemas.microsoft.com/office/drawing/2014/main" val="2852356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Доступ до елементів кортежу з використанням від'ємної індексації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letters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'p'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'r'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'o'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'g'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'r'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'a'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'm'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</a:t>
                      </a:r>
                      <a:r>
                        <a:rPr lang="en-US" dirty="0" err="1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'z'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letters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виведе '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z' 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letters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виведе '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m'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6171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ADF4464-5745-1B9D-428A-4E97390CEAC1}"/>
              </a:ext>
            </a:extLst>
          </p:cNvPr>
          <p:cNvSpPr txBox="1"/>
          <p:nvPr/>
        </p:nvSpPr>
        <p:spPr>
          <a:xfrm>
            <a:off x="285135" y="3625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3. Зріз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21208D-2897-DEC4-82F0-558E632555E7}"/>
              </a:ext>
            </a:extLst>
          </p:cNvPr>
          <p:cNvSpPr txBox="1"/>
          <p:nvPr/>
        </p:nvSpPr>
        <p:spPr>
          <a:xfrm>
            <a:off x="285135" y="40057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Ми можемо отримати доступ до діапазону елементів у кортежі, використовуючи оператор зрізу :.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EB35837F-A54C-8CB0-6D2E-B8226B9C9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13559"/>
              </p:ext>
            </p:extLst>
          </p:nvPr>
        </p:nvGraphicFramePr>
        <p:xfrm>
          <a:off x="6607039" y="3398810"/>
          <a:ext cx="5584961" cy="3275424"/>
        </p:xfrm>
        <a:graphic>
          <a:graphicData uri="http://schemas.openxmlformats.org/drawingml/2006/table">
            <a:tbl>
              <a:tblPr/>
              <a:tblGrid>
                <a:gridCol w="375926">
                  <a:extLst>
                    <a:ext uri="{9D8B030D-6E8A-4147-A177-3AD203B41FA5}">
                      <a16:colId xmlns:a16="http://schemas.microsoft.com/office/drawing/2014/main" val="3998314090"/>
                    </a:ext>
                  </a:extLst>
                </a:gridCol>
                <a:gridCol w="5209035">
                  <a:extLst>
                    <a:ext uri="{9D8B030D-6E8A-4147-A177-3AD203B41FA5}">
                      <a16:colId xmlns:a16="http://schemas.microsoft.com/office/drawing/2014/main" val="143118506"/>
                    </a:ext>
                  </a:extLst>
                </a:gridCol>
              </a:tblGrid>
              <a:tr h="3160663">
                <a:tc>
                  <a:txBody>
                    <a:bodyPr/>
                    <a:lstStyle/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500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14</a:t>
                      </a:r>
                    </a:p>
                  </a:txBody>
                  <a:tcPr marL="75023" marR="75023" marT="37512" marB="37512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Доступ до елементів кортежу за допомогою зрізу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my_tuple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=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'p'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'r'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'o'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'g'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'r'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'a'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'm'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</a:t>
                      </a:r>
                      <a:r>
                        <a:rPr lang="en-US" sz="1500" dirty="0" err="1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,</a:t>
                      </a:r>
                      <a:r>
                        <a:rPr lang="en-US" sz="1500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sz="1500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'z'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Виводимо "зрізані" елементи з 2 по 4 індекс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my_tuple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елементи до 2-го індексу – від'ємна індексація 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my_tuple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:-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7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Виводимо елементи з 7-го індексу до останнього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my_tuple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5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5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всі елементи кортежу</a:t>
                      </a:r>
                      <a:endParaRPr lang="uk-UA" sz="15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500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sz="1500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my_tuple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[</a:t>
                      </a:r>
                      <a:r>
                        <a:rPr lang="en-US" sz="1500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r>
                        <a:rPr lang="en-US" sz="1500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])</a:t>
                      </a:r>
                      <a:endParaRPr lang="en-US" sz="1500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 marL="75023" marR="75023" marT="37512" marB="37512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75806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D9AA372-B821-3681-9D4F-D2795C7B81C9}"/>
              </a:ext>
            </a:extLst>
          </p:cNvPr>
          <p:cNvSpPr txBox="1"/>
          <p:nvPr/>
        </p:nvSpPr>
        <p:spPr>
          <a:xfrm>
            <a:off x="3765754" y="518357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</a:t>
            </a:r>
          </a:p>
          <a:p>
            <a:r>
              <a:rPr lang="uk-UA" dirty="0"/>
              <a:t>('o', 'g’) </a:t>
            </a:r>
          </a:p>
          <a:p>
            <a:r>
              <a:rPr lang="uk-UA" dirty="0"/>
              <a:t>('p', 'r’)</a:t>
            </a:r>
          </a:p>
          <a:p>
            <a:r>
              <a:rPr lang="uk-UA" dirty="0"/>
              <a:t>('i', 'z’) </a:t>
            </a:r>
          </a:p>
          <a:p>
            <a:r>
              <a:rPr lang="uk-UA" dirty="0"/>
              <a:t>('p', 'r', 'o', 'g', 'r', 'a', 'm', 'i', 'z')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5DC26-160E-1D8E-B2EE-CE56FE4F3DF6}"/>
              </a:ext>
            </a:extLst>
          </p:cNvPr>
          <p:cNvSpPr txBox="1"/>
          <p:nvPr/>
        </p:nvSpPr>
        <p:spPr>
          <a:xfrm>
            <a:off x="457318" y="5036522"/>
            <a:ext cx="31954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Примітка</a:t>
            </a:r>
            <a:r>
              <a:rPr lang="ru-RU" b="1" i="1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: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 При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виконанні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зрізу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в кортежах перший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індекс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є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включаючим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, 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кінцевий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 — </a:t>
            </a:r>
            <a:r>
              <a:rPr lang="ru-RU" b="1" i="0" dirty="0" err="1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виключаючим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5530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2A392E-E373-4555-4BBC-5328376B9460}"/>
              </a:ext>
            </a:extLst>
          </p:cNvPr>
          <p:cNvSpPr txBox="1"/>
          <p:nvPr/>
        </p:nvSpPr>
        <p:spPr>
          <a:xfrm>
            <a:off x="0" y="6927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Методи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для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роботи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з кортежами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4F7EE-585E-4832-11DE-C441BD264001}"/>
              </a:ext>
            </a:extLst>
          </p:cNvPr>
          <p:cNvSpPr txBox="1"/>
          <p:nvPr/>
        </p:nvSpPr>
        <p:spPr>
          <a:xfrm>
            <a:off x="196645" y="811612"/>
            <a:ext cx="11739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У Python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методи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які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додають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або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видаляють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, не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працюють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з кортежами.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Працюють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лише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наступні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два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методи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6F39133-B147-DB90-35EF-747B40086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87220"/>
              </p:ext>
            </p:extLst>
          </p:nvPr>
        </p:nvGraphicFramePr>
        <p:xfrm>
          <a:off x="196645" y="1725618"/>
          <a:ext cx="4210373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1190948803"/>
                    </a:ext>
                  </a:extLst>
                </a:gridCol>
                <a:gridCol w="4002093">
                  <a:extLst>
                    <a:ext uri="{9D8B030D-6E8A-4147-A177-3AD203B41FA5}">
                      <a16:colId xmlns:a16="http://schemas.microsoft.com/office/drawing/2014/main" val="1683905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my_tuple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'a'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'l'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'e'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my_tuple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count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виведе 2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my_tuple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index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'l'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виведе 3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1812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270CA5-6A9B-DDB6-1FFE-48E97FF5AA89}"/>
              </a:ext>
            </a:extLst>
          </p:cNvPr>
          <p:cNvSpPr txBox="1"/>
          <p:nvPr/>
        </p:nvSpPr>
        <p:spPr>
          <a:xfrm>
            <a:off x="0" y="3232043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Ітерація кортежу в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4352B7-AC67-02BF-0560-E4A65ED5A1D3}"/>
              </a:ext>
            </a:extLst>
          </p:cNvPr>
          <p:cNvSpPr txBox="1"/>
          <p:nvPr/>
        </p:nvSpPr>
        <p:spPr>
          <a:xfrm>
            <a:off x="196645" y="3878374"/>
            <a:ext cx="1173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Ми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можемо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використовувати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</a:t>
            </a:r>
            <a:r>
              <a:rPr lang="ru-RU" b="1" i="0" u="none" strike="noStrike" dirty="0">
                <a:solidFill>
                  <a:srgbClr val="1ABC9C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цикл for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для перебору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елементів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 кортежу. </a:t>
            </a:r>
            <a:r>
              <a:rPr lang="ru-RU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Наприклад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:</a:t>
            </a:r>
            <a:endParaRPr lang="uk-UA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8B46DFBF-B9F0-A907-F5FC-EE670E3BF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925725"/>
              </p:ext>
            </p:extLst>
          </p:nvPr>
        </p:nvGraphicFramePr>
        <p:xfrm>
          <a:off x="196645" y="4331658"/>
          <a:ext cx="5362625" cy="146304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967584827"/>
                    </a:ext>
                  </a:extLst>
                </a:gridCol>
                <a:gridCol w="5154345">
                  <a:extLst>
                    <a:ext uri="{9D8B030D-6E8A-4147-A177-3AD203B41FA5}">
                      <a16:colId xmlns:a16="http://schemas.microsoft.com/office/drawing/2014/main" val="32981208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'Python'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'Swift'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'C++'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Перебираємо та виводимо елементи кортежу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1513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CAAE9DA-DD7A-209C-C0C8-5D1A8FFA73A7}"/>
              </a:ext>
            </a:extLst>
          </p:cNvPr>
          <p:cNvSpPr txBox="1"/>
          <p:nvPr/>
        </p:nvSpPr>
        <p:spPr>
          <a:xfrm>
            <a:off x="5840361" y="433165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Python</a:t>
            </a:r>
            <a:r>
              <a:rPr lang="uk-UA" dirty="0"/>
              <a:t> </a:t>
            </a:r>
          </a:p>
          <a:p>
            <a:r>
              <a:rPr lang="uk-UA" dirty="0" err="1"/>
              <a:t>Swift</a:t>
            </a:r>
            <a:r>
              <a:rPr lang="uk-UA" dirty="0"/>
              <a:t> </a:t>
            </a:r>
          </a:p>
          <a:p>
            <a:r>
              <a:rPr lang="uk-UA" dirty="0"/>
              <a:t>C </a:t>
            </a:r>
          </a:p>
        </p:txBody>
      </p:sp>
    </p:spTree>
    <p:extLst>
      <p:ext uri="{BB962C8B-B14F-4D97-AF65-F5344CB8AC3E}">
        <p14:creationId xmlns:p14="http://schemas.microsoft.com/office/powerpoint/2010/main" val="132039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09AD34-15FA-6AD1-ED07-D51BDAB7CD21}"/>
              </a:ext>
            </a:extLst>
          </p:cNvPr>
          <p:cNvSpPr txBox="1"/>
          <p:nvPr/>
        </p:nvSpPr>
        <p:spPr>
          <a:xfrm>
            <a:off x="0" y="246258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Перевірка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,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чи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існує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елемент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у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кортежі</a:t>
            </a:r>
            <a:endParaRPr lang="ru-RU" sz="36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38D6E-4A4E-20C6-853D-C46F514AA5B4}"/>
              </a:ext>
            </a:extLst>
          </p:cNvPr>
          <p:cNvSpPr txBox="1"/>
          <p:nvPr/>
        </p:nvSpPr>
        <p:spPr>
          <a:xfrm>
            <a:off x="344128" y="933217"/>
            <a:ext cx="11611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Ключове слово </a:t>
            </a:r>
            <a:r>
              <a:rPr lang="uk-UA" dirty="0" err="1"/>
              <a:t>in</a:t>
            </a:r>
            <a:r>
              <a:rPr lang="uk-UA" dirty="0"/>
              <a:t> використовується для перевірки того, чи існує елемент у кортежі, чи ні. Наприклад: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EBEEFB6-5631-B47E-6D71-D7E04DC6A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559370"/>
              </p:ext>
            </p:extLst>
          </p:nvPr>
        </p:nvGraphicFramePr>
        <p:xfrm>
          <a:off x="344128" y="1469979"/>
          <a:ext cx="4736705" cy="118872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80676690"/>
                    </a:ext>
                  </a:extLst>
                </a:gridCol>
                <a:gridCol w="4528425">
                  <a:extLst>
                    <a:ext uri="{9D8B030D-6E8A-4147-A177-3AD203B41FA5}">
                      <a16:colId xmlns:a16="http://schemas.microsoft.com/office/drawing/2014/main" val="40999777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03030"/>
                          </a:highlight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4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'Python'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'Swift'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'C++'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'C'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виведе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False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'Python'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languages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виведе 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highlight>
                            <a:srgbClr val="353535"/>
                          </a:highlight>
                          <a:latin typeface="inherit"/>
                        </a:rPr>
                        <a:t>True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highlight>
                          <a:srgbClr val="353535"/>
                        </a:highlight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96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482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9941C-1A03-47C7-F0E1-59048691E6CA}"/>
              </a:ext>
            </a:extLst>
          </p:cNvPr>
          <p:cNvSpPr txBox="1"/>
          <p:nvPr/>
        </p:nvSpPr>
        <p:spPr>
          <a:xfrm>
            <a:off x="0" y="256938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Переваги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використання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кортежу </a:t>
            </a:r>
            <a:r>
              <a:rPr lang="ru-RU" sz="36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замість</a:t>
            </a:r>
            <a:r>
              <a:rPr lang="ru-RU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</a:rPr>
              <a:t> списку в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170E4-F20A-F555-14EE-3D205F31715A}"/>
              </a:ext>
            </a:extLst>
          </p:cNvPr>
          <p:cNvSpPr txBox="1"/>
          <p:nvPr/>
        </p:nvSpPr>
        <p:spPr>
          <a:xfrm>
            <a:off x="609599" y="1633961"/>
            <a:ext cx="1116944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Оскільки кортежі дуже схожі на списки, вони використовуються в схожих ситуаціях. Проте існують певні переваги використання кортежу порівняно зі списком.  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	Зазвичай кортежі використовуються для різних типів даних, а списки — для елементів схожих типів даних.  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	Оскільки кортежі незмінні, ітерація кортежу виконується швидше, ніж списку. Таким чином, відбувається невелике підвищення продуктивності.  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	Кортежі, що містять незмінні елементи, можуть використовуватися як ключ для словника. Зі списками це неможливо.   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dirty="0"/>
              <a:t>	Якщо у вас є дані, які не змінюються, реалізація їх у вигляді кортежу гарантує, що вони залишаться незмінними.</a:t>
            </a:r>
          </a:p>
        </p:txBody>
      </p:sp>
    </p:spTree>
    <p:extLst>
      <p:ext uri="{BB962C8B-B14F-4D97-AF65-F5344CB8AC3E}">
        <p14:creationId xmlns:p14="http://schemas.microsoft.com/office/powerpoint/2010/main" val="3808376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ED771D-1F2E-5EB6-2223-33E1B8C8FC4D}"/>
              </a:ext>
            </a:extLst>
          </p:cNvPr>
          <p:cNvSpPr txBox="1"/>
          <p:nvPr/>
        </p:nvSpPr>
        <p:spPr>
          <a:xfrm>
            <a:off x="0" y="206928"/>
            <a:ext cx="1219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Функція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filter() </a:t>
            </a:r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  <a:p>
            <a:pPr algn="ctr"/>
            <a:br>
              <a:rPr lang="en-US" sz="3600" b="0" i="0" dirty="0">
                <a:solidFill>
                  <a:srgbClr val="BFBFBF"/>
                </a:solidFill>
                <a:effectLst/>
                <a:latin typeface="Segoe UI" panose="020B0502040204020203" pitchFamily="34" charset="0"/>
              </a:rPr>
            </a:br>
            <a:endParaRPr lang="uk-UA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58EEAD-374A-177A-4567-E3034101443D}"/>
              </a:ext>
            </a:extLst>
          </p:cNvPr>
          <p:cNvSpPr txBox="1"/>
          <p:nvPr/>
        </p:nvSpPr>
        <p:spPr>
          <a:xfrm>
            <a:off x="265471" y="903324"/>
            <a:ext cx="115037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Функція </a:t>
            </a:r>
            <a:r>
              <a:rPr lang="uk-UA" dirty="0" err="1"/>
              <a:t>filter</a:t>
            </a:r>
            <a:r>
              <a:rPr lang="uk-UA" dirty="0"/>
              <a:t>() вибирає елементи з </a:t>
            </a:r>
            <a:r>
              <a:rPr lang="uk-UA" dirty="0" err="1"/>
              <a:t>ітерованого</a:t>
            </a:r>
            <a:r>
              <a:rPr lang="uk-UA" dirty="0"/>
              <a:t> об’єкта (список, кортеж тощо) на основі вихідних даних функції. Функція застосовується до кожного елемента </a:t>
            </a:r>
            <a:r>
              <a:rPr lang="uk-UA" dirty="0" err="1"/>
              <a:t>ітерованого</a:t>
            </a:r>
            <a:r>
              <a:rPr lang="uk-UA" dirty="0"/>
              <a:t> об’єкта, і якщо вона повертає </a:t>
            </a:r>
            <a:r>
              <a:rPr lang="uk-UA" dirty="0" err="1"/>
              <a:t>True</a:t>
            </a:r>
            <a:r>
              <a:rPr lang="uk-UA" dirty="0"/>
              <a:t>, то елемент буде обраний функцією </a:t>
            </a:r>
            <a:r>
              <a:rPr lang="uk-UA" dirty="0" err="1"/>
              <a:t>filter</a:t>
            </a:r>
            <a:r>
              <a:rPr lang="uk-UA" dirty="0"/>
              <a:t>().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884385-21C4-2B04-66BA-B48807821CCB}"/>
              </a:ext>
            </a:extLst>
          </p:cNvPr>
          <p:cNvSpPr txBox="1"/>
          <p:nvPr/>
        </p:nvSpPr>
        <p:spPr>
          <a:xfrm>
            <a:off x="265471" y="196125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Наприклад:</a:t>
            </a:r>
          </a:p>
          <a:p>
            <a:br>
              <a:rPr lang="uk-UA" dirty="0"/>
            </a:br>
            <a:endParaRPr lang="uk-UA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A49118B7-01FD-937E-2DF2-30A9F288D8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57975"/>
              </p:ext>
            </p:extLst>
          </p:nvPr>
        </p:nvGraphicFramePr>
        <p:xfrm>
          <a:off x="265471" y="2401108"/>
          <a:ext cx="6544067" cy="2907134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583907433"/>
                    </a:ext>
                  </a:extLst>
                </a:gridCol>
                <a:gridCol w="6239267">
                  <a:extLst>
                    <a:ext uri="{9D8B030D-6E8A-4147-A177-3AD203B41FA5}">
                      <a16:colId xmlns:a16="http://schemas.microsoft.com/office/drawing/2014/main" val="2856305390"/>
                    </a:ext>
                  </a:extLst>
                </a:gridCol>
              </a:tblGrid>
              <a:tr h="2707046">
                <a:tc>
                  <a:txBody>
                    <a:bodyPr/>
                    <a:lstStyle/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1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57254" marR="57254" marT="28627" marB="28627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Повертаємо 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True,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якщо переданий аргумент є парним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check_even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number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if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number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%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True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1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return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False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numbers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4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5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6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7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8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9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10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Якщо елемент, переданий у функцію </a:t>
                      </a:r>
                      <a:r>
                        <a:rPr lang="en-US" sz="11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check_even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(),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повертає </a:t>
                      </a:r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True,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вибираємо його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even_numbers_iterator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filter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check_even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numbers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1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Конвертуємо в список</a:t>
                      </a:r>
                      <a:endParaRPr lang="uk-UA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even_numbers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1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list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even_numbers_iterator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1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1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even_numbers</a:t>
                      </a:r>
                      <a:r>
                        <a:rPr lang="en-US" sz="11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1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57254" marR="57254" marT="28627" marB="28627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4327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D999864-4702-88AF-5978-276C2FD8FB92}"/>
              </a:ext>
            </a:extLst>
          </p:cNvPr>
          <p:cNvSpPr txBox="1"/>
          <p:nvPr/>
        </p:nvSpPr>
        <p:spPr>
          <a:xfrm>
            <a:off x="265471" y="53787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[2, 4, 6, 8, 10]</a:t>
            </a:r>
          </a:p>
        </p:txBody>
      </p:sp>
    </p:spTree>
    <p:extLst>
      <p:ext uri="{BB962C8B-B14F-4D97-AF65-F5344CB8AC3E}">
        <p14:creationId xmlns:p14="http://schemas.microsoft.com/office/powerpoint/2010/main" val="36589664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1901</Words>
  <Application>Microsoft Office PowerPoint</Application>
  <PresentationFormat>Широкоэкранный</PresentationFormat>
  <Paragraphs>313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Cascadia Code</vt:lpstr>
      <vt:lpstr>Comfortaa</vt:lpstr>
      <vt:lpstr>inherit</vt:lpstr>
      <vt:lpstr>Open Sans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6</cp:revision>
  <dcterms:created xsi:type="dcterms:W3CDTF">2024-08-14T13:09:21Z</dcterms:created>
  <dcterms:modified xsi:type="dcterms:W3CDTF">2024-09-24T22:02:01Z</dcterms:modified>
</cp:coreProperties>
</file>