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BE912-0456-421D-A01F-9F1D5248AE37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999F2-35CE-4D20-B5BF-32C3F183C1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809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99F2-35CE-4D20-B5BF-32C3F183C1A5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382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27076-2ED3-A0C3-3E25-9C6610BD6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2056-FE4E-F553-FE6D-0B000E536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65AFC6-6E72-586B-996C-9B90903E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32105-953F-D123-E174-34E61C66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748FEB-B154-EA51-2882-82D940EC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5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0C4E5-66FB-F2EF-74C7-D1C86181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7F50B7-EFD8-A80B-C73A-28D492490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BE977-2B7A-F4D0-3160-3C6637E7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169C6-1089-AFC9-29F5-F91F20E8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03B91A-E0F8-577A-6EA3-367A3714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29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9BF6AC-40AB-DB9C-C251-36C377ED8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1131A6-8CF8-F48D-7078-47AC04632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D46B3-55D6-B929-4379-75217754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71C3B8-104C-E766-FDBE-682CA8B8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800BE-DF62-0EAE-1EAD-F02CAC4A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859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885D1-7857-B6A3-88C4-96F0672B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647FF-27D8-15ED-B61C-E79E1D64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D6C616-305E-A969-93E4-AA83FE7C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B9D877-AA31-6840-C85B-18AA6C14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A159C2-BAB4-A8D6-78F5-BA2F0561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02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C646B-5937-D224-BA09-65CA13A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4E4505-A65D-892C-182E-3D12CF06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B77FA2-F02E-F48A-4E1F-E6056E2F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37C731-E7AB-1105-B151-A84B8BAD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13394-871C-4693-2461-C241ABE6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28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AE925-84C8-9AE6-475D-53D8296A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6154E5-597C-A135-11DB-B836CF138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738F2B-6C55-E020-BE66-983F3C0F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0E0671-2CAD-4CD4-BB13-DA9F146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65AD1B-8A50-E213-CD26-068A148F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85D3C5-9F8D-0C5B-1595-4BDC2255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11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6B4FD-97D8-0FE3-16FF-3C8BA5CC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2F2DE-6DD5-7086-226D-62D0A21F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A3F05B-B041-E4EB-EC92-1C4F6B012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66D4B-44C7-56AD-E725-E1A2CDF39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2AF127-1821-C6DB-B5B4-D973C7F43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5C9DDB-3C74-A4A0-48B4-8E3414E4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D380C6-21B0-8F9A-9CD0-6887A3CA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AC15AA-43A3-C833-60EA-CE6037C2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71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0A3D3-740D-5B5C-88CD-A53696B1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48698F-9C3A-2FB5-2845-056826D1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1AB492-BBDE-6A14-7DF5-49441CCB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844226-EEBB-B004-BF8F-7B904330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736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F6064A-E653-AE7C-C6E3-7E3D381A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C6F25F-5F6F-A040-F87F-A6E57AA3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E23AE8-7724-DAED-7904-46424CED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104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CD1D6-4E78-ACB7-02C1-7A5BB57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F3D67-FC9C-4922-225F-5DF28FC2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5C33B6-024B-C1E6-8EB4-31F6C18D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251A4A-EEFA-6638-A20F-87BDE738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F0258-7193-3638-61BC-91A13475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239D1C-B94D-41F0-E655-EC9539FA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670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D3FEB-6731-7594-A32C-342B9D33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7BE381-D900-1E14-F04F-B79401F9E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92BB70-82DC-689F-0DD7-73A572328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F8EB7B-6CDD-3502-3327-E3242305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BE91F-9ED3-690A-0E80-874DB8CD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F1E32-3F66-2DD9-C598-F0C6CE3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628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BB0B6-93D2-1EE6-4AC2-E71E84FE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E3309A-F224-6F4E-5E5B-CDE37799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69EB1-714C-8A74-FEEC-F9A8D14A0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00AAD-5765-4C28-A310-18834FC0EDD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7737A-DAC6-D07D-AED1-292D57F22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58A2E-0CC0-8C0F-E75B-1F29BC327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772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2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словник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5BE8D0-31AD-50BF-A3B1-CFE2F04985C5}"/>
              </a:ext>
            </a:extLst>
          </p:cNvPr>
          <p:cNvSpPr txBox="1"/>
          <p:nvPr/>
        </p:nvSpPr>
        <p:spPr>
          <a:xfrm>
            <a:off x="0" y="30525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Перевіряємо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чи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знаходиться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ключ у словнику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CFE06-2AEE-F26B-EBE0-31182BED4821}"/>
              </a:ext>
            </a:extLst>
          </p:cNvPr>
          <p:cNvSpPr txBox="1"/>
          <p:nvPr/>
        </p:nvSpPr>
        <p:spPr>
          <a:xfrm>
            <a:off x="245806" y="1159810"/>
            <a:ext cx="1124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можемо перевірити, чи знаходиться ключ у словнику чи ні, використовуючи ключове слово </a:t>
            </a:r>
            <a:r>
              <a:rPr lang="uk-UA" dirty="0" err="1"/>
              <a:t>in</a:t>
            </a:r>
            <a:r>
              <a:rPr lang="uk-UA" dirty="0"/>
              <a:t>. Зверніть увагу, що перевірка проводиться лише для ключів, але не для значень.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6C2D0C5-955B-9012-F865-19CAA5F19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43903"/>
              </p:ext>
            </p:extLst>
          </p:nvPr>
        </p:nvGraphicFramePr>
        <p:xfrm>
          <a:off x="245806" y="2014368"/>
          <a:ext cx="7837990" cy="3108960"/>
        </p:xfrm>
        <a:graphic>
          <a:graphicData uri="http://schemas.openxmlformats.org/drawingml/2006/table">
            <a:tbl>
              <a:tblPr/>
              <a:tblGrid>
                <a:gridCol w="282089">
                  <a:extLst>
                    <a:ext uri="{9D8B030D-6E8A-4147-A177-3AD203B41FA5}">
                      <a16:colId xmlns:a16="http://schemas.microsoft.com/office/drawing/2014/main" val="4002463143"/>
                    </a:ext>
                  </a:extLst>
                </a:gridCol>
                <a:gridCol w="7555901">
                  <a:extLst>
                    <a:ext uri="{9D8B030D-6E8A-4147-A177-3AD203B41FA5}">
                      <a16:colId xmlns:a16="http://schemas.microsoft.com/office/drawing/2014/main" val="2371761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49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Перевірка ключа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True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Перевірка ключа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True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Перевірка ключа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49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False,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оскільки перевірка проводиться лише для ключів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6015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24F185-363E-0CEB-9A56-5E911F502E1F}"/>
              </a:ext>
            </a:extLst>
          </p:cNvPr>
          <p:cNvSpPr txBox="1"/>
          <p:nvPr/>
        </p:nvSpPr>
        <p:spPr>
          <a:xfrm>
            <a:off x="245806" y="53288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True</a:t>
            </a:r>
            <a:r>
              <a:rPr lang="uk-UA" dirty="0"/>
              <a:t> </a:t>
            </a:r>
            <a:r>
              <a:rPr lang="uk-UA" dirty="0" err="1"/>
              <a:t>True</a:t>
            </a:r>
            <a:r>
              <a:rPr lang="uk-UA" dirty="0"/>
              <a:t> </a:t>
            </a:r>
            <a:r>
              <a:rPr lang="uk-UA" dirty="0" err="1"/>
              <a:t>False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698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62F05B-EDF2-8756-0025-020B46D3F875}"/>
              </a:ext>
            </a:extLst>
          </p:cNvPr>
          <p:cNvSpPr txBox="1"/>
          <p:nvPr/>
        </p:nvSpPr>
        <p:spPr>
          <a:xfrm>
            <a:off x="0" y="2560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Ітерація по словнику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99D17-2B38-779E-2B67-7D17CC2D8333}"/>
              </a:ext>
            </a:extLst>
          </p:cNvPr>
          <p:cNvSpPr txBox="1"/>
          <p:nvPr/>
        </p:nvSpPr>
        <p:spPr>
          <a:xfrm>
            <a:off x="226142" y="1031991"/>
            <a:ext cx="1044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перебирати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ключі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словнику за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циклу </a:t>
            </a:r>
            <a:r>
              <a:rPr lang="ru-RU" b="1" i="0" u="none" strike="noStrike" dirty="0" err="1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AE56C2A-EE92-EA36-ED53-EA20BE3CB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59624"/>
              </p:ext>
            </p:extLst>
          </p:nvPr>
        </p:nvGraphicFramePr>
        <p:xfrm>
          <a:off x="226142" y="1548099"/>
          <a:ext cx="7895283" cy="11887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699091917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628334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Ітерація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по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словнику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9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7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49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9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5339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17476E-D494-0376-DB31-DA3797D91C42}"/>
              </a:ext>
            </a:extLst>
          </p:cNvPr>
          <p:cNvSpPr txBox="1"/>
          <p:nvPr/>
        </p:nvSpPr>
        <p:spPr>
          <a:xfrm>
            <a:off x="226142" y="2883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1 9 25 49 81</a:t>
            </a:r>
          </a:p>
        </p:txBody>
      </p:sp>
    </p:spTree>
    <p:extLst>
      <p:ext uri="{BB962C8B-B14F-4D97-AF65-F5344CB8AC3E}">
        <p14:creationId xmlns:p14="http://schemas.microsoft.com/office/powerpoint/2010/main" val="374765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1C1F9F-9FE5-9E4F-357C-D3907C4FD2A4}"/>
              </a:ext>
            </a:extLst>
          </p:cNvPr>
          <p:cNvSpPr txBox="1"/>
          <p:nvPr/>
        </p:nvSpPr>
        <p:spPr>
          <a:xfrm>
            <a:off x="0" y="265922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Функція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sorted() 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b="0" i="0" dirty="0">
                <a:solidFill>
                  <a:srgbClr val="BFBFBF"/>
                </a:solidFill>
                <a:effectLst/>
                <a:latin typeface="Segoe UI" panose="020B0502040204020203" pitchFamily="34" charset="0"/>
              </a:rPr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6D7A3-0BDE-4B43-5EA9-72E599D37605}"/>
              </a:ext>
            </a:extLst>
          </p:cNvPr>
          <p:cNvSpPr txBox="1"/>
          <p:nvPr/>
        </p:nvSpPr>
        <p:spPr>
          <a:xfrm>
            <a:off x="216308" y="819919"/>
            <a:ext cx="11513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Функція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sorted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сортує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елементи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вказаного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ітерованого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об’єкта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певному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порядку (за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зростанням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спаданням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 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повертає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їх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вигляді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списку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CA8A61E-3BEA-0F1F-B963-B2D33BCA9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57400"/>
              </p:ext>
            </p:extLst>
          </p:nvPr>
        </p:nvGraphicFramePr>
        <p:xfrm>
          <a:off x="216309" y="1558469"/>
          <a:ext cx="4039669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2071596"/>
                    </a:ext>
                  </a:extLst>
                </a:gridCol>
                <a:gridCol w="3831389">
                  <a:extLst>
                    <a:ext uri="{9D8B030D-6E8A-4147-A177-3AD203B41FA5}">
                      <a16:colId xmlns:a16="http://schemas.microsoft.com/office/drawing/2014/main" val="1140510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sorted_numbers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sorted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sorted_numbers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9503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8550FE-1182-6064-B407-6C2D06A2BC83}"/>
              </a:ext>
            </a:extLst>
          </p:cNvPr>
          <p:cNvSpPr txBox="1"/>
          <p:nvPr/>
        </p:nvSpPr>
        <p:spPr>
          <a:xfrm>
            <a:off x="4888024" y="192205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Результат: [2, 4, 8, 12]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FC950-251E-FE31-2799-5E395C3C968C}"/>
              </a:ext>
            </a:extLst>
          </p:cNvPr>
          <p:cNvSpPr txBox="1"/>
          <p:nvPr/>
        </p:nvSpPr>
        <p:spPr>
          <a:xfrm>
            <a:off x="-1" y="2969793"/>
            <a:ext cx="1219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Синтаксис функції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sorted()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A7D65E5-B1D5-5DE6-4DDB-17BD52033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62794"/>
              </p:ext>
            </p:extLst>
          </p:nvPr>
        </p:nvGraphicFramePr>
        <p:xfrm>
          <a:off x="216308" y="3877407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51957232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806203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sorted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iterable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key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None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reverse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6986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01431B3-2905-7B35-F58B-54291BD3E2B6}"/>
              </a:ext>
            </a:extLst>
          </p:cNvPr>
          <p:cNvSpPr txBox="1"/>
          <p:nvPr/>
        </p:nvSpPr>
        <p:spPr>
          <a:xfrm>
            <a:off x="0" y="4582283"/>
            <a:ext cx="121919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Параметри функції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sorted()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943AF3-B097-EFF0-526A-6E0BB216C216}"/>
              </a:ext>
            </a:extLst>
          </p:cNvPr>
          <p:cNvSpPr txBox="1"/>
          <p:nvPr/>
        </p:nvSpPr>
        <p:spPr>
          <a:xfrm>
            <a:off x="216307" y="5184913"/>
            <a:ext cx="117987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Функція </a:t>
            </a:r>
            <a:r>
              <a:rPr lang="uk-UA" dirty="0" err="1"/>
              <a:t>sorted</a:t>
            </a:r>
            <a:r>
              <a:rPr lang="uk-UA" dirty="0"/>
              <a:t>() може приймати максимум три параметри:     </a:t>
            </a:r>
            <a:r>
              <a:rPr lang="uk-UA" dirty="0" err="1"/>
              <a:t>iterable</a:t>
            </a:r>
            <a:r>
              <a:rPr lang="uk-UA" dirty="0"/>
              <a:t> — послідовність (рядок, кортеж, список) або колекція (множина, словник, заморожена множина) або будь-який інший </a:t>
            </a:r>
            <a:r>
              <a:rPr lang="uk-UA" dirty="0" err="1"/>
              <a:t>ітератор</a:t>
            </a:r>
            <a:r>
              <a:rPr lang="uk-UA" dirty="0"/>
              <a:t>;     </a:t>
            </a:r>
            <a:r>
              <a:rPr lang="uk-UA" dirty="0" err="1"/>
              <a:t>key</a:t>
            </a:r>
            <a:r>
              <a:rPr lang="uk-UA" dirty="0"/>
              <a:t> (не обов’язково) — функція, яка є ключем для виконання сортування. За замовчуванням використовується </a:t>
            </a:r>
            <a:r>
              <a:rPr lang="uk-UA" dirty="0" err="1"/>
              <a:t>None</a:t>
            </a:r>
            <a:r>
              <a:rPr lang="uk-UA" dirty="0"/>
              <a:t>;     </a:t>
            </a:r>
            <a:r>
              <a:rPr lang="uk-UA" dirty="0" err="1"/>
              <a:t>reverse</a:t>
            </a:r>
            <a:r>
              <a:rPr lang="uk-UA" dirty="0"/>
              <a:t> (не обов’язково) — якщо значення дорівнює </a:t>
            </a:r>
            <a:r>
              <a:rPr lang="uk-UA" dirty="0" err="1"/>
              <a:t>True</a:t>
            </a:r>
            <a:r>
              <a:rPr lang="uk-UA" dirty="0"/>
              <a:t>, то відсортований список буде “зворотним” (або відсортованим за спаданням). За замовчуванням використовується значення </a:t>
            </a:r>
            <a:r>
              <a:rPr lang="uk-UA" dirty="0" err="1"/>
              <a:t>False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93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E26718-D3B0-BA30-8264-80E625272887}"/>
              </a:ext>
            </a:extLst>
          </p:cNvPr>
          <p:cNvSpPr txBox="1"/>
          <p:nvPr/>
        </p:nvSpPr>
        <p:spPr>
          <a:xfrm>
            <a:off x="0" y="25609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Значення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яке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повертає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sorted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63D4B-0FB5-44C1-5468-E3290496CC41}"/>
              </a:ext>
            </a:extLst>
          </p:cNvPr>
          <p:cNvSpPr txBox="1"/>
          <p:nvPr/>
        </p:nvSpPr>
        <p:spPr>
          <a:xfrm>
            <a:off x="294967" y="9246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sorted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повертає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відсортований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список.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682D1-654B-3B0F-BDBD-CC6BD19965EE}"/>
              </a:ext>
            </a:extLst>
          </p:cNvPr>
          <p:cNvSpPr txBox="1"/>
          <p:nvPr/>
        </p:nvSpPr>
        <p:spPr>
          <a:xfrm>
            <a:off x="0" y="1593278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Приклад №1: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Сортування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списку, рядку та кортежу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598F393-46A7-9602-F769-34D68392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14283"/>
              </p:ext>
            </p:extLst>
          </p:nvPr>
        </p:nvGraphicFramePr>
        <p:xfrm>
          <a:off x="294967" y="2303246"/>
          <a:ext cx="3952568" cy="3108960"/>
        </p:xfrm>
        <a:graphic>
          <a:graphicData uri="http://schemas.openxmlformats.org/drawingml/2006/table">
            <a:tbl>
              <a:tblPr/>
              <a:tblGrid>
                <a:gridCol w="570272">
                  <a:extLst>
                    <a:ext uri="{9D8B030D-6E8A-4147-A177-3AD203B41FA5}">
                      <a16:colId xmlns:a16="http://schemas.microsoft.com/office/drawing/2014/main" val="1910966411"/>
                    </a:ext>
                  </a:extLst>
                </a:gridCol>
                <a:gridCol w="3382296">
                  <a:extLst>
                    <a:ext uri="{9D8B030D-6E8A-4147-A177-3AD203B41FA5}">
                      <a16:colId xmlns:a16="http://schemas.microsoft.com/office/drawing/2014/main" val="2416661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Список голосних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py_list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'u'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'o'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sorted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py_list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Рядок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py_string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sorted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py_string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Кортеж голосних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py_tuple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'u'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'o'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sorted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py_tuple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89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8B811AE-C55B-83C7-BB43-3CD022436B94}"/>
              </a:ext>
            </a:extLst>
          </p:cNvPr>
          <p:cNvSpPr txBox="1"/>
          <p:nvPr/>
        </p:nvSpPr>
        <p:spPr>
          <a:xfrm>
            <a:off x="4345858" y="2815869"/>
            <a:ext cx="6695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Результат: ['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a', 'e', '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', 'o', 'u'] ['P', 'h', 'n', 'o', 't', 'y'] ['a', 'e', '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', 'o', 'u']</a:t>
            </a:r>
          </a:p>
          <a:p>
            <a:br>
              <a:rPr lang="en-US" dirty="0"/>
            </a:b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AE79A-17EE-C163-E5D2-900F0E1DCD6C}"/>
              </a:ext>
            </a:extLst>
          </p:cNvPr>
          <p:cNvSpPr txBox="1"/>
          <p:nvPr/>
        </p:nvSpPr>
        <p:spPr>
          <a:xfrm>
            <a:off x="294967" y="57050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Зверніть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увагу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всіх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випадках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повертається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відсортований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список.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299BE-0C27-24AC-2146-59DC2B68DD37}"/>
              </a:ext>
            </a:extLst>
          </p:cNvPr>
          <p:cNvSpPr txBox="1"/>
          <p:nvPr/>
        </p:nvSpPr>
        <p:spPr>
          <a:xfrm>
            <a:off x="6390967" y="519465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Примітка: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Список також має метод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sort(),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який працює аналогічно функції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sorted().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Єдина відмінність полягає в тому, що метод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sort()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 повертає жодного значення та змінює вихідний список.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6461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D91E2-0622-9CCC-797E-664AE3E1EEA6}"/>
              </a:ext>
            </a:extLst>
          </p:cNvPr>
          <p:cNvSpPr txBox="1"/>
          <p:nvPr/>
        </p:nvSpPr>
        <p:spPr>
          <a:xfrm>
            <a:off x="-1" y="374077"/>
            <a:ext cx="121920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Приклад №2: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Сортування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у порядку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спадання</a:t>
            </a:r>
            <a:endParaRPr lang="ru-RU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8BEC0-EA3B-8AA1-2ECA-7E9B55455E80}"/>
              </a:ext>
            </a:extLst>
          </p:cNvPr>
          <p:cNvSpPr txBox="1"/>
          <p:nvPr/>
        </p:nvSpPr>
        <p:spPr>
          <a:xfrm>
            <a:off x="334296" y="10525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Функція </a:t>
            </a:r>
            <a:r>
              <a:rPr lang="uk-UA" dirty="0" err="1"/>
              <a:t>sorted</a:t>
            </a:r>
            <a:r>
              <a:rPr lang="uk-UA" dirty="0"/>
              <a:t>() приймає параметр </a:t>
            </a:r>
            <a:r>
              <a:rPr lang="uk-UA" dirty="0" err="1"/>
              <a:t>reverse</a:t>
            </a:r>
            <a:r>
              <a:rPr lang="uk-UA" dirty="0"/>
              <a:t> як необов’язковий аргумент. Установка </a:t>
            </a:r>
            <a:r>
              <a:rPr lang="uk-UA" dirty="0" err="1"/>
              <a:t>reverse</a:t>
            </a:r>
            <a:r>
              <a:rPr lang="uk-UA" dirty="0"/>
              <a:t> = </a:t>
            </a:r>
            <a:r>
              <a:rPr lang="uk-UA" dirty="0" err="1"/>
              <a:t>True</a:t>
            </a:r>
            <a:r>
              <a:rPr lang="uk-UA" dirty="0"/>
              <a:t> сортує </a:t>
            </a:r>
            <a:r>
              <a:rPr lang="uk-UA" dirty="0" err="1"/>
              <a:t>ітерований</a:t>
            </a:r>
            <a:r>
              <a:rPr lang="uk-UA" dirty="0"/>
              <a:t> об’єкт в порядку спадання.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755321F-B761-B94C-3D63-E3647FEB6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37988"/>
              </p:ext>
            </p:extLst>
          </p:nvPr>
        </p:nvGraphicFramePr>
        <p:xfrm>
          <a:off x="334296" y="1975833"/>
          <a:ext cx="7837990" cy="3108960"/>
        </p:xfrm>
        <a:graphic>
          <a:graphicData uri="http://schemas.openxmlformats.org/drawingml/2006/table">
            <a:tbl>
              <a:tblPr/>
              <a:tblGrid>
                <a:gridCol w="648930">
                  <a:extLst>
                    <a:ext uri="{9D8B030D-6E8A-4147-A177-3AD203B41FA5}">
                      <a16:colId xmlns:a16="http://schemas.microsoft.com/office/drawing/2014/main" val="1238247135"/>
                    </a:ext>
                  </a:extLst>
                </a:gridCol>
                <a:gridCol w="7189060">
                  <a:extLst>
                    <a:ext uri="{9D8B030D-6E8A-4147-A177-3AD203B41FA5}">
                      <a16:colId xmlns:a16="http://schemas.microsoft.com/office/drawing/2014/main" val="3138689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Множина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py_set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'u'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'o'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sorted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py_set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reverse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Словник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py_dict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'e'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'u'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'o'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sorted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py_dict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reverse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Заморожена множина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frozen_set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frozenset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'u'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'o'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sorted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frozen_set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reverse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815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82C968-1542-8BE1-CB65-EF2F4D395B00}"/>
              </a:ext>
            </a:extLst>
          </p:cNvPr>
          <p:cNvSpPr txBox="1"/>
          <p:nvPr/>
        </p:nvSpPr>
        <p:spPr>
          <a:xfrm>
            <a:off x="432619" y="534383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Результат: ['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u', 'o', '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', 'e', 'a'] ['u', 'o', '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', 'e', 'a'] ['u', 'o', '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', 'e', 'a']</a:t>
            </a:r>
          </a:p>
          <a:p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843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B86F01-D052-800D-D3FA-1313FA0B26D4}"/>
              </a:ext>
            </a:extLst>
          </p:cNvPr>
          <p:cNvSpPr txBox="1"/>
          <p:nvPr/>
        </p:nvSpPr>
        <p:spPr>
          <a:xfrm>
            <a:off x="0" y="24625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Параметр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key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функції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sorted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4D28C-1C67-BF18-F1F4-17866AE8EFDA}"/>
              </a:ext>
            </a:extLst>
          </p:cNvPr>
          <p:cNvSpPr txBox="1"/>
          <p:nvPr/>
        </p:nvSpPr>
        <p:spPr>
          <a:xfrm>
            <a:off x="314631" y="904171"/>
            <a:ext cx="11533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Якщо потрібна власна реалізація сортування, то функція </a:t>
            </a:r>
            <a:r>
              <a:rPr lang="uk-UA" dirty="0" err="1"/>
              <a:t>sorted</a:t>
            </a:r>
            <a:r>
              <a:rPr lang="uk-UA" dirty="0"/>
              <a:t>() приймає функцію </a:t>
            </a:r>
            <a:r>
              <a:rPr lang="uk-UA" dirty="0" err="1"/>
              <a:t>key</a:t>
            </a:r>
            <a:r>
              <a:rPr lang="uk-UA" dirty="0"/>
              <a:t> як необов’язковий параметр. На основі поверненого значення </a:t>
            </a:r>
            <a:r>
              <a:rPr lang="uk-UA" dirty="0" err="1"/>
              <a:t>key</a:t>
            </a:r>
            <a:r>
              <a:rPr lang="uk-UA" dirty="0"/>
              <a:t> ми можемо відсортувати вказаний </a:t>
            </a:r>
            <a:r>
              <a:rPr lang="uk-UA" dirty="0" err="1"/>
              <a:t>ітерований</a:t>
            </a:r>
            <a:r>
              <a:rPr lang="uk-UA" dirty="0"/>
              <a:t> об’єкт.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1AD1B5B-231D-C0D5-E3FE-17DB39BA3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10514"/>
              </p:ext>
            </p:extLst>
          </p:nvPr>
        </p:nvGraphicFramePr>
        <p:xfrm>
          <a:off x="314631" y="1550502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058211109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64731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sorted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iterable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key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len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2725A0-DFB0-CDA9-9EBE-50796EC5145D}"/>
              </a:ext>
            </a:extLst>
          </p:cNvPr>
          <p:cNvSpPr txBox="1"/>
          <p:nvPr/>
        </p:nvSpPr>
        <p:spPr>
          <a:xfrm>
            <a:off x="314630" y="2046749"/>
            <a:ext cx="11533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</a:t>
            </a:r>
            <a:r>
              <a:rPr lang="uk-UA" dirty="0" err="1"/>
              <a:t>len</a:t>
            </a:r>
            <a:r>
              <a:rPr lang="uk-UA" dirty="0"/>
              <a:t>() — це вбудована функція в </a:t>
            </a:r>
            <a:r>
              <a:rPr lang="uk-UA" dirty="0" err="1"/>
              <a:t>Python</a:t>
            </a:r>
            <a:r>
              <a:rPr lang="uk-UA" dirty="0"/>
              <a:t> для обчислення довжини об’єкта. Список сортується в залежності від довжини елемента, від найменшого значення до найбільшого.</a:t>
            </a:r>
          </a:p>
        </p:txBody>
      </p:sp>
    </p:spTree>
    <p:extLst>
      <p:ext uri="{BB962C8B-B14F-4D97-AF65-F5344CB8AC3E}">
        <p14:creationId xmlns:p14="http://schemas.microsoft.com/office/powerpoint/2010/main" val="166163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98C7FA1-19F3-C99D-5766-CBCC1C6D8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47177"/>
              </p:ext>
            </p:extLst>
          </p:nvPr>
        </p:nvGraphicFramePr>
        <p:xfrm>
          <a:off x="200721" y="1436057"/>
          <a:ext cx="7837990" cy="3383280"/>
        </p:xfrm>
        <a:graphic>
          <a:graphicData uri="http://schemas.openxmlformats.org/drawingml/2006/table">
            <a:tbl>
              <a:tblPr/>
              <a:tblGrid>
                <a:gridCol w="566195">
                  <a:extLst>
                    <a:ext uri="{9D8B030D-6E8A-4147-A177-3AD203B41FA5}">
                      <a16:colId xmlns:a16="http://schemas.microsoft.com/office/drawing/2014/main" val="2673732222"/>
                    </a:ext>
                  </a:extLst>
                </a:gridCol>
                <a:gridCol w="7271795">
                  <a:extLst>
                    <a:ext uri="{9D8B030D-6E8A-4147-A177-3AD203B41FA5}">
                      <a16:colId xmlns:a16="http://schemas.microsoft.com/office/drawing/2014/main" val="3109780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Беремо другий елемент для сортування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take_second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elem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elem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Випадковий список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random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Сортуємо список за допомогою параметра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key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sorted_list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sorted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random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key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take_second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список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'Sorted list:'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sorted_list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8910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7F888E-5E03-E714-30AC-7146EB764597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Приклад №3: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Сортування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списку за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допомогою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функції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sorted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(), яка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має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функцію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key</a:t>
            </a:r>
            <a:endParaRPr lang="ru-RU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353A5-78BC-AA05-BD65-1895B17D70D7}"/>
              </a:ext>
            </a:extLst>
          </p:cNvPr>
          <p:cNvSpPr txBox="1"/>
          <p:nvPr/>
        </p:nvSpPr>
        <p:spPr>
          <a:xfrm>
            <a:off x="200721" y="49182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Sorted</a:t>
            </a:r>
            <a:r>
              <a:rPr lang="uk-UA" dirty="0"/>
              <a:t> </a:t>
            </a:r>
            <a:r>
              <a:rPr lang="uk-UA" dirty="0" err="1"/>
              <a:t>list</a:t>
            </a:r>
            <a:r>
              <a:rPr lang="uk-UA" dirty="0"/>
              <a:t>: [(4, 1), (2, 2), (1, 3), (3, 4)]</a:t>
            </a:r>
          </a:p>
        </p:txBody>
      </p:sp>
    </p:spTree>
    <p:extLst>
      <p:ext uri="{BB962C8B-B14F-4D97-AF65-F5344CB8AC3E}">
        <p14:creationId xmlns:p14="http://schemas.microsoft.com/office/powerpoint/2010/main" val="381034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A6E31-7336-B713-8992-D495665E14A7}"/>
              </a:ext>
            </a:extLst>
          </p:cNvPr>
          <p:cNvSpPr txBox="1"/>
          <p:nvPr/>
        </p:nvSpPr>
        <p:spPr>
          <a:xfrm>
            <a:off x="0" y="31677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Приклад №4: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Сортування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з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кількома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ключами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AE129-E10B-6B1A-3264-1178D0178E6F}"/>
              </a:ext>
            </a:extLst>
          </p:cNvPr>
          <p:cNvSpPr txBox="1"/>
          <p:nvPr/>
        </p:nvSpPr>
        <p:spPr>
          <a:xfrm>
            <a:off x="353962" y="11409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Припустимо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маємо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список: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ED35872-9164-9169-79F7-0CBF0426A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86160"/>
              </p:ext>
            </p:extLst>
          </p:nvPr>
        </p:nvGraphicFramePr>
        <p:xfrm>
          <a:off x="353962" y="1684718"/>
          <a:ext cx="7837990" cy="2834640"/>
        </p:xfrm>
        <a:graphic>
          <a:graphicData uri="http://schemas.openxmlformats.org/drawingml/2006/table">
            <a:tbl>
              <a:tblPr/>
              <a:tblGrid>
                <a:gridCol w="619432">
                  <a:extLst>
                    <a:ext uri="{9D8B030D-6E8A-4147-A177-3AD203B41FA5}">
                      <a16:colId xmlns:a16="http://schemas.microsoft.com/office/drawing/2014/main" val="1681591123"/>
                    </a:ext>
                  </a:extLst>
                </a:gridCol>
                <a:gridCol w="7218558">
                  <a:extLst>
                    <a:ext uri="{9D8B030D-6E8A-4147-A177-3AD203B41FA5}">
                      <a16:colId xmlns:a16="http://schemas.microsoft.com/office/drawing/2014/main" val="1202677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Вкладений список інформації про студентів.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Елементи списку: (Ім'я студента, Оцінка зі 100, Вік)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participant_list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'Alison'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'Terence'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'David'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'Jimmy'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'John'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19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8A7D0C0-F19D-D220-5F95-C413E55CD33A}"/>
              </a:ext>
            </a:extLst>
          </p:cNvPr>
          <p:cNvSpPr txBox="1"/>
          <p:nvPr/>
        </p:nvSpPr>
        <p:spPr>
          <a:xfrm>
            <a:off x="353962" y="4519358"/>
            <a:ext cx="114840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Ми хочемо відсортувати список таким чином, щоб студенти з високими оцінками були на початку. Якщо у студентів однакові оцінки, їх необхідно відсортувати так, щоб молодший учасник виявився першим. Ми можемо досягти такого типу сортування з кількома ключами, повертаючи кортеж замість числа.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Два кортежі можна порівняти, починаючи з першого елемента. Якщо елементи рівні, порівнюється другий елемент і так далі.</a:t>
            </a:r>
          </a:p>
        </p:txBody>
      </p:sp>
    </p:spTree>
    <p:extLst>
      <p:ext uri="{BB962C8B-B14F-4D97-AF65-F5344CB8AC3E}">
        <p14:creationId xmlns:p14="http://schemas.microsoft.com/office/powerpoint/2010/main" val="221366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B5944B7-8503-43D9-A8E9-CA6832E63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38899"/>
              </p:ext>
            </p:extLst>
          </p:nvPr>
        </p:nvGraphicFramePr>
        <p:xfrm>
          <a:off x="526036" y="963110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96707764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358963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&gt;&gt;&gt;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da-DK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da-DK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False</a:t>
                      </a:r>
                      <a:endParaRPr lang="da-DK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da-DK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&gt;&gt;&gt;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da-DK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da-DK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da-DK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da-DK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&gt;&gt;&gt;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da-DK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da-DK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da-DK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da-DK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da-DK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True</a:t>
                      </a:r>
                      <a:endParaRPr lang="da-DK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4137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C47580-BA74-FA19-93CC-2DD4D633EC20}"/>
              </a:ext>
            </a:extLst>
          </p:cNvPr>
          <p:cNvSpPr txBox="1"/>
          <p:nvPr/>
        </p:nvSpPr>
        <p:spPr>
          <a:xfrm>
            <a:off x="0" y="31677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Приклад №4: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Сортування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з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кількома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ключами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7371B-242F-1353-5C58-FC1FBE27208A}"/>
              </a:ext>
            </a:extLst>
          </p:cNvPr>
          <p:cNvSpPr txBox="1"/>
          <p:nvPr/>
        </p:nvSpPr>
        <p:spPr>
          <a:xfrm>
            <a:off x="526036" y="2885136"/>
            <a:ext cx="89817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Скористаємося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цією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логікою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побудови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нашої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логіки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сортування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EC80D2F-6D54-AEE3-D6AF-12B2421B2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98712"/>
              </p:ext>
            </p:extLst>
          </p:nvPr>
        </p:nvGraphicFramePr>
        <p:xfrm>
          <a:off x="526036" y="3271106"/>
          <a:ext cx="4238465" cy="2945048"/>
        </p:xfrm>
        <a:graphic>
          <a:graphicData uri="http://schemas.openxmlformats.org/drawingml/2006/table">
            <a:tbl>
              <a:tblPr/>
              <a:tblGrid>
                <a:gridCol w="369091">
                  <a:extLst>
                    <a:ext uri="{9D8B030D-6E8A-4147-A177-3AD203B41FA5}">
                      <a16:colId xmlns:a16="http://schemas.microsoft.com/office/drawing/2014/main" val="3240834192"/>
                    </a:ext>
                  </a:extLst>
                </a:gridCol>
                <a:gridCol w="3869374">
                  <a:extLst>
                    <a:ext uri="{9D8B030D-6E8A-4147-A177-3AD203B41FA5}">
                      <a16:colId xmlns:a16="http://schemas.microsoft.com/office/drawing/2014/main" val="496040169"/>
                    </a:ext>
                  </a:extLst>
                </a:gridCol>
              </a:tblGrid>
              <a:tr h="2765901">
                <a:tc>
                  <a:txBody>
                    <a:bodyPr/>
                    <a:lstStyle/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</a:txBody>
                  <a:tcPr marL="49447" marR="49447" marT="24724" marB="24724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Вкладений список інформації про студентів.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Елементи списку: (Ім'я студента, Оцінка зі 100, Вік)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participant_list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'Alison'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50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18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'Terence'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75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22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'David'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75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20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'Jimmy'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90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22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'John'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45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22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sorter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error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100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age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item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error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age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sorted_list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sorted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participant_list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key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sorter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sorted_list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3644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2989B4-8A84-795F-F87B-3D2E2A34F7E8}"/>
              </a:ext>
            </a:extLst>
          </p:cNvPr>
          <p:cNvSpPr txBox="1"/>
          <p:nvPr/>
        </p:nvSpPr>
        <p:spPr>
          <a:xfrm>
            <a:off x="5373319" y="327110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Результат: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[('Jimmy', 90, 22), ('Terence', 75, 22), ('David', 75, 20), ('Alison', 50, 18), ('John', 45, 22)]</a:t>
            </a:r>
            <a:endParaRPr lang="uk-UA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418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9BF7B-2FC6-6EA9-9534-621D0DA79BED}"/>
              </a:ext>
            </a:extLst>
          </p:cNvPr>
          <p:cNvSpPr txBox="1"/>
          <p:nvPr/>
        </p:nvSpPr>
        <p:spPr>
          <a:xfrm>
            <a:off x="176980" y="963110"/>
            <a:ext cx="11621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Оскільки логіка сортування всередині функції невелика і вкладається в один рядок, то лямбда-функція використовується всередині параметра </a:t>
            </a:r>
            <a:r>
              <a:rPr lang="uk-UA" dirty="0" err="1"/>
              <a:t>key</a:t>
            </a:r>
            <a:r>
              <a:rPr lang="uk-UA" dirty="0"/>
              <a:t>, а не передається як окреме ім’я функції.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4CE59-CAD9-24DB-76B4-65B5F8352561}"/>
              </a:ext>
            </a:extLst>
          </p:cNvPr>
          <p:cNvSpPr txBox="1"/>
          <p:nvPr/>
        </p:nvSpPr>
        <p:spPr>
          <a:xfrm>
            <a:off x="255638" y="160944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Вищенаведена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програма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бути переписана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використанням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лямбда-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наступним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чином: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D4B4D-3FD7-64A3-1240-43FBA59F3A36}"/>
              </a:ext>
            </a:extLst>
          </p:cNvPr>
          <p:cNvSpPr txBox="1"/>
          <p:nvPr/>
        </p:nvSpPr>
        <p:spPr>
          <a:xfrm>
            <a:off x="0" y="31677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Приклад №4: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Сортування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з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кількома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ключами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A90C29B-852D-B57C-D22B-AE58AEA11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12193"/>
              </p:ext>
            </p:extLst>
          </p:nvPr>
        </p:nvGraphicFramePr>
        <p:xfrm>
          <a:off x="176980" y="2356591"/>
          <a:ext cx="9916672" cy="3383280"/>
        </p:xfrm>
        <a:graphic>
          <a:graphicData uri="http://schemas.openxmlformats.org/drawingml/2006/table">
            <a:tbl>
              <a:tblPr/>
              <a:tblGrid>
                <a:gridCol w="609601">
                  <a:extLst>
                    <a:ext uri="{9D8B030D-6E8A-4147-A177-3AD203B41FA5}">
                      <a16:colId xmlns:a16="http://schemas.microsoft.com/office/drawing/2014/main" val="3154243899"/>
                    </a:ext>
                  </a:extLst>
                </a:gridCol>
                <a:gridCol w="9307071">
                  <a:extLst>
                    <a:ext uri="{9D8B030D-6E8A-4147-A177-3AD203B41FA5}">
                      <a16:colId xmlns:a16="http://schemas.microsoft.com/office/drawing/2014/main" val="660323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Вкладений список інформації про студентів.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Елементи списку: (Ім'я студента, Оцінка зі 100, Вік)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participant_list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'Alison'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'Terence'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'David'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'Jimmy'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'John'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sorted_list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sorted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participant_list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key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lambda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item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100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sorted_list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4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73B9F90-34BB-5BCF-F0AE-857681A589EB}"/>
              </a:ext>
            </a:extLst>
          </p:cNvPr>
          <p:cNvSpPr txBox="1"/>
          <p:nvPr/>
        </p:nvSpPr>
        <p:spPr>
          <a:xfrm>
            <a:off x="255637" y="5894890"/>
            <a:ext cx="1097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[('</a:t>
            </a:r>
            <a:r>
              <a:rPr lang="uk-UA" dirty="0" err="1"/>
              <a:t>Jimmy</a:t>
            </a:r>
            <a:r>
              <a:rPr lang="uk-UA" dirty="0"/>
              <a:t>', 90, 22), ('</a:t>
            </a:r>
            <a:r>
              <a:rPr lang="uk-UA" dirty="0" err="1"/>
              <a:t>Terence</a:t>
            </a:r>
            <a:r>
              <a:rPr lang="uk-UA" dirty="0"/>
              <a:t>', 75, 22), ('</a:t>
            </a:r>
            <a:r>
              <a:rPr lang="uk-UA" dirty="0" err="1"/>
              <a:t>David</a:t>
            </a:r>
            <a:r>
              <a:rPr lang="uk-UA" dirty="0"/>
              <a:t>', 75, 20), ('</a:t>
            </a:r>
            <a:r>
              <a:rPr lang="uk-UA" dirty="0" err="1"/>
              <a:t>Alison</a:t>
            </a:r>
            <a:r>
              <a:rPr lang="uk-UA" dirty="0"/>
              <a:t>', 50, 18), ('</a:t>
            </a:r>
            <a:r>
              <a:rPr lang="uk-UA" dirty="0" err="1"/>
              <a:t>John</a:t>
            </a:r>
            <a:r>
              <a:rPr lang="uk-UA" dirty="0"/>
              <a:t>', 45, 22)]</a:t>
            </a:r>
          </a:p>
        </p:txBody>
      </p:sp>
    </p:spTree>
    <p:extLst>
      <p:ext uri="{BB962C8B-B14F-4D97-AF65-F5344CB8AC3E}">
        <p14:creationId xmlns:p14="http://schemas.microsoft.com/office/powerpoint/2010/main" val="391667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CDE7BC-B841-641D-394B-1ADF31B0FA8E}"/>
              </a:ext>
            </a:extLst>
          </p:cNvPr>
          <p:cNvSpPr txBox="1"/>
          <p:nvPr/>
        </p:nvSpPr>
        <p:spPr>
          <a:xfrm>
            <a:off x="157316" y="704135"/>
            <a:ext cx="60861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Словник в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uk-UA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 впорядкована колекція елементів, яка зберігає їх у вигляді пари “ключ-значення”. Ключ — це унікальний ідентифікатор, який пов’язаний із кожним значенням. Наприклад, якщо нам потрібно зберегти інформацію про країни та їх столиці, ми можемо створити словник з назвами країн як ключі та з назвами столиць як значеннями.</a:t>
            </a:r>
            <a:endParaRPr lang="uk-U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8C7E5-EBB7-1CC4-6482-FB2AB49FB340}"/>
              </a:ext>
            </a:extLst>
          </p:cNvPr>
          <p:cNvSpPr txBox="1"/>
          <p:nvPr/>
        </p:nvSpPr>
        <p:spPr>
          <a:xfrm>
            <a:off x="0" y="14793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Словник (</a:t>
            </a:r>
            <a:r>
              <a:rPr lang="en-US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dict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)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9812C2F-E7DF-92D8-2200-4463D1A4D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24144"/>
              </p:ext>
            </p:extLst>
          </p:nvPr>
        </p:nvGraphicFramePr>
        <p:xfrm>
          <a:off x="6990736" y="4809505"/>
          <a:ext cx="4894006" cy="1706880"/>
        </p:xfrm>
        <a:graphic>
          <a:graphicData uri="http://schemas.openxmlformats.org/drawingml/2006/table">
            <a:tbl>
              <a:tblPr/>
              <a:tblGrid>
                <a:gridCol w="2447003">
                  <a:extLst>
                    <a:ext uri="{9D8B030D-6E8A-4147-A177-3AD203B41FA5}">
                      <a16:colId xmlns:a16="http://schemas.microsoft.com/office/drawing/2014/main" val="4209378055"/>
                    </a:ext>
                  </a:extLst>
                </a:gridCol>
                <a:gridCol w="2447003">
                  <a:extLst>
                    <a:ext uri="{9D8B030D-6E8A-4147-A177-3AD203B41FA5}">
                      <a16:colId xmlns:a16="http://schemas.microsoft.com/office/drawing/2014/main" val="94094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Ключ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Значення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51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Nepal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Kathmandu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387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Ukraine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Kyiv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531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Italy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Rome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69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2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99B1F-5714-1AB3-2EF6-8EF841EFC9BF}"/>
              </a:ext>
            </a:extLst>
          </p:cNvPr>
          <p:cNvSpPr txBox="1"/>
          <p:nvPr/>
        </p:nvSpPr>
        <p:spPr>
          <a:xfrm>
            <a:off x="0" y="13979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Створення словника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D991B-8E0B-5A19-874C-8F1F9A1DAFBC}"/>
              </a:ext>
            </a:extLst>
          </p:cNvPr>
          <p:cNvSpPr txBox="1"/>
          <p:nvPr/>
        </p:nvSpPr>
        <p:spPr>
          <a:xfrm>
            <a:off x="186813" y="786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Ось як просто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створити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словник в Python: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047CB92-4AF8-4A70-CF2D-46C5F9405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32730"/>
              </p:ext>
            </p:extLst>
          </p:nvPr>
        </p:nvGraphicFramePr>
        <p:xfrm>
          <a:off x="186813" y="1282183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356720053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855871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"Nepal"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"Kathmandu"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"Ukraine"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"Kyiv"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"Italy"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"Rome"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46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EFEC20-9F60-44EB-B550-4F3C30836754}"/>
              </a:ext>
            </a:extLst>
          </p:cNvPr>
          <p:cNvSpPr txBox="1"/>
          <p:nvPr/>
        </p:nvSpPr>
        <p:spPr>
          <a:xfrm>
            <a:off x="186813" y="20951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{"</a:t>
            </a:r>
            <a:r>
              <a:rPr lang="uk-UA" dirty="0" err="1"/>
              <a:t>Nepal</a:t>
            </a:r>
            <a:r>
              <a:rPr lang="uk-UA" dirty="0"/>
              <a:t>": "</a:t>
            </a:r>
            <a:r>
              <a:rPr lang="uk-UA" dirty="0" err="1"/>
              <a:t>Kathmandu</a:t>
            </a:r>
            <a:r>
              <a:rPr lang="uk-UA" dirty="0"/>
              <a:t>", "</a:t>
            </a:r>
            <a:r>
              <a:rPr lang="uk-UA" dirty="0" err="1"/>
              <a:t>Ukraine</a:t>
            </a:r>
            <a:r>
              <a:rPr lang="uk-UA" dirty="0"/>
              <a:t>": "</a:t>
            </a:r>
            <a:r>
              <a:rPr lang="uk-UA" dirty="0" err="1"/>
              <a:t>Kyiv</a:t>
            </a:r>
            <a:r>
              <a:rPr lang="uk-UA" dirty="0"/>
              <a:t>", "</a:t>
            </a:r>
            <a:r>
              <a:rPr lang="uk-UA" dirty="0" err="1"/>
              <a:t>Italy</a:t>
            </a:r>
            <a:r>
              <a:rPr lang="uk-UA" dirty="0"/>
              <a:t>": "</a:t>
            </a:r>
            <a:r>
              <a:rPr lang="uk-UA" dirty="0" err="1"/>
              <a:t>Rome</a:t>
            </a:r>
            <a:r>
              <a:rPr lang="uk-UA" dirty="0"/>
              <a:t>"}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B9D11-F715-70C9-6703-84AADFC0A036}"/>
              </a:ext>
            </a:extLst>
          </p:cNvPr>
          <p:cNvSpPr txBox="1"/>
          <p:nvPr/>
        </p:nvSpPr>
        <p:spPr>
          <a:xfrm>
            <a:off x="186813" y="27414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словник </a:t>
            </a:r>
            <a:r>
              <a:rPr lang="uk-UA" dirty="0" err="1"/>
              <a:t>capital_city</a:t>
            </a:r>
            <a:r>
              <a:rPr lang="uk-UA" dirty="0"/>
              <a:t>, в якому:     </a:t>
            </a:r>
          </a:p>
          <a:p>
            <a:r>
              <a:rPr lang="uk-UA" dirty="0"/>
              <a:t>Ключі: "</a:t>
            </a:r>
            <a:r>
              <a:rPr lang="uk-UA" dirty="0" err="1"/>
              <a:t>Nepal</a:t>
            </a:r>
            <a:r>
              <a:rPr lang="uk-UA" dirty="0"/>
              <a:t>", "</a:t>
            </a:r>
            <a:r>
              <a:rPr lang="uk-UA" dirty="0" err="1"/>
              <a:t>Ukraine</a:t>
            </a:r>
            <a:r>
              <a:rPr lang="uk-UA" dirty="0"/>
              <a:t>", "</a:t>
            </a:r>
            <a:r>
              <a:rPr lang="uk-UA" dirty="0" err="1"/>
              <a:t>Italy</a:t>
            </a:r>
            <a:r>
              <a:rPr lang="uk-UA" dirty="0"/>
              <a:t>".     </a:t>
            </a:r>
          </a:p>
          <a:p>
            <a:r>
              <a:rPr lang="uk-UA" dirty="0"/>
              <a:t>Значення: "</a:t>
            </a:r>
            <a:r>
              <a:rPr lang="uk-UA" dirty="0" err="1"/>
              <a:t>Kathmandu</a:t>
            </a:r>
            <a:r>
              <a:rPr lang="uk-UA" dirty="0"/>
              <a:t>", "</a:t>
            </a:r>
            <a:r>
              <a:rPr lang="uk-UA" dirty="0" err="1"/>
              <a:t>Kyiv</a:t>
            </a:r>
            <a:r>
              <a:rPr lang="uk-UA" dirty="0"/>
              <a:t>", "</a:t>
            </a:r>
            <a:r>
              <a:rPr lang="uk-UA" dirty="0" err="1"/>
              <a:t>Rome</a:t>
            </a:r>
            <a:r>
              <a:rPr lang="uk-UA" dirty="0"/>
              <a:t>".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207D-20E6-A660-1520-0825BC1671EE}"/>
              </a:ext>
            </a:extLst>
          </p:cNvPr>
          <p:cNvSpPr txBox="1"/>
          <p:nvPr/>
        </p:nvSpPr>
        <p:spPr>
          <a:xfrm>
            <a:off x="9094838" y="1155462"/>
            <a:ext cx="27235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Примітка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: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даному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прикладі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ключі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мають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рядковий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тип,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але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взагалі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вони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бути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різних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типів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A4F78-C5B2-833F-1E69-30955B39D76C}"/>
              </a:ext>
            </a:extLst>
          </p:cNvPr>
          <p:cNvSpPr txBox="1"/>
          <p:nvPr/>
        </p:nvSpPr>
        <p:spPr>
          <a:xfrm>
            <a:off x="186813" y="41509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 ще один приклад:</a:t>
            </a:r>
            <a:endParaRPr lang="uk-UA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E49CF4A2-6011-8922-F71F-E82DD4377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3803"/>
              </p:ext>
            </p:extLst>
          </p:nvPr>
        </p:nvGraphicFramePr>
        <p:xfrm>
          <a:off x="290061" y="4586641"/>
          <a:ext cx="7895283" cy="9144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81948629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10751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Словник з ключами та значеннями різних типів даних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"One"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"Two"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"Three"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417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B3B3B69-9A3E-58E6-F6DF-C0B5FB74B25B}"/>
              </a:ext>
            </a:extLst>
          </p:cNvPr>
          <p:cNvSpPr txBox="1"/>
          <p:nvPr/>
        </p:nvSpPr>
        <p:spPr>
          <a:xfrm>
            <a:off x="186813" y="55906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[3: "</a:t>
            </a:r>
            <a:r>
              <a:rPr lang="uk-UA" dirty="0" err="1"/>
              <a:t>Three</a:t>
            </a:r>
            <a:r>
              <a:rPr lang="uk-UA" dirty="0"/>
              <a:t>", 1: "</a:t>
            </a:r>
            <a:r>
              <a:rPr lang="uk-UA" dirty="0" err="1"/>
              <a:t>One</a:t>
            </a:r>
            <a:r>
              <a:rPr lang="uk-UA" dirty="0"/>
              <a:t>", 2: "</a:t>
            </a:r>
            <a:r>
              <a:rPr lang="uk-UA" dirty="0" err="1"/>
              <a:t>Two</a:t>
            </a:r>
            <a:r>
              <a:rPr lang="uk-UA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00883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2EF3DA-42A7-8C66-B6C9-46F278E6B610}"/>
              </a:ext>
            </a:extLst>
          </p:cNvPr>
          <p:cNvSpPr txBox="1"/>
          <p:nvPr/>
        </p:nvSpPr>
        <p:spPr>
          <a:xfrm>
            <a:off x="0" y="13810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Додавання елементів до словника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4626A-88D0-19A2-3D6E-F3E9437C4BDA}"/>
              </a:ext>
            </a:extLst>
          </p:cNvPr>
          <p:cNvSpPr txBox="1"/>
          <p:nvPr/>
        </p:nvSpPr>
        <p:spPr>
          <a:xfrm>
            <a:off x="196645" y="876370"/>
            <a:ext cx="1112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можемо додавати елементи до словника, використовуючи ім’я словника з [].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7B8EC9D-2818-B1F6-E8C6-62E76576E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16501"/>
              </p:ext>
            </p:extLst>
          </p:nvPr>
        </p:nvGraphicFramePr>
        <p:xfrm>
          <a:off x="270397" y="1337639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691507122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4003634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"Nepal"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"Kathmandu"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"Italy"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"Rome"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"Initial Dictionary: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"Japan"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"Tokyo"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"Updated Dictionary: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804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0BB8BD-3DD4-8EC5-65AD-4520A2EF5361}"/>
              </a:ext>
            </a:extLst>
          </p:cNvPr>
          <p:cNvSpPr txBox="1"/>
          <p:nvPr/>
        </p:nvSpPr>
        <p:spPr>
          <a:xfrm>
            <a:off x="270396" y="3321337"/>
            <a:ext cx="10004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</a:t>
            </a:r>
          </a:p>
          <a:p>
            <a:r>
              <a:rPr lang="uk-UA" dirty="0" err="1"/>
              <a:t>Initial</a:t>
            </a:r>
            <a:r>
              <a:rPr lang="uk-UA" dirty="0"/>
              <a:t> </a:t>
            </a:r>
            <a:r>
              <a:rPr lang="uk-UA" dirty="0" err="1"/>
              <a:t>Dictionary</a:t>
            </a:r>
            <a:r>
              <a:rPr lang="uk-UA" dirty="0"/>
              <a:t>: {"</a:t>
            </a:r>
            <a:r>
              <a:rPr lang="uk-UA" dirty="0" err="1"/>
              <a:t>Nepal</a:t>
            </a:r>
            <a:r>
              <a:rPr lang="uk-UA" dirty="0"/>
              <a:t>": "</a:t>
            </a:r>
            <a:r>
              <a:rPr lang="uk-UA" dirty="0" err="1"/>
              <a:t>Kathmandu</a:t>
            </a:r>
            <a:r>
              <a:rPr lang="uk-UA" dirty="0"/>
              <a:t>", "</a:t>
            </a:r>
            <a:r>
              <a:rPr lang="uk-UA" dirty="0" err="1"/>
              <a:t>Italy</a:t>
            </a:r>
            <a:r>
              <a:rPr lang="uk-UA" dirty="0"/>
              <a:t>": "</a:t>
            </a:r>
            <a:r>
              <a:rPr lang="uk-UA" dirty="0" err="1"/>
              <a:t>Rome</a:t>
            </a:r>
            <a:r>
              <a:rPr lang="uk-UA" dirty="0"/>
              <a:t>"} </a:t>
            </a:r>
          </a:p>
          <a:p>
            <a:r>
              <a:rPr lang="uk-UA" dirty="0" err="1"/>
              <a:t>Updated</a:t>
            </a:r>
            <a:r>
              <a:rPr lang="uk-UA" dirty="0"/>
              <a:t> </a:t>
            </a:r>
            <a:r>
              <a:rPr lang="uk-UA" dirty="0" err="1"/>
              <a:t>Dictionary</a:t>
            </a:r>
            <a:r>
              <a:rPr lang="uk-UA" dirty="0"/>
              <a:t>: {"</a:t>
            </a:r>
            <a:r>
              <a:rPr lang="uk-UA" dirty="0" err="1"/>
              <a:t>Nepal</a:t>
            </a:r>
            <a:r>
              <a:rPr lang="uk-UA" dirty="0"/>
              <a:t>": "</a:t>
            </a:r>
            <a:r>
              <a:rPr lang="uk-UA" dirty="0" err="1"/>
              <a:t>Kathmandu</a:t>
            </a:r>
            <a:r>
              <a:rPr lang="uk-UA" dirty="0"/>
              <a:t>", "</a:t>
            </a:r>
            <a:r>
              <a:rPr lang="uk-UA" dirty="0" err="1"/>
              <a:t>Italy</a:t>
            </a:r>
            <a:r>
              <a:rPr lang="uk-UA" dirty="0"/>
              <a:t>": "</a:t>
            </a:r>
            <a:r>
              <a:rPr lang="uk-UA" dirty="0" err="1"/>
              <a:t>Rome</a:t>
            </a:r>
            <a:r>
              <a:rPr lang="uk-UA" dirty="0"/>
              <a:t>", "</a:t>
            </a:r>
            <a:r>
              <a:rPr lang="uk-UA" dirty="0" err="1"/>
              <a:t>Japan</a:t>
            </a:r>
            <a:r>
              <a:rPr lang="uk-UA" dirty="0"/>
              <a:t>": "</a:t>
            </a:r>
            <a:r>
              <a:rPr lang="uk-UA" dirty="0" err="1"/>
              <a:t>Tokyo</a:t>
            </a:r>
            <a:r>
              <a:rPr lang="uk-UA" dirty="0"/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187972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B16F94-0883-8650-C0C4-D3D49984AD57}"/>
              </a:ext>
            </a:extLst>
          </p:cNvPr>
          <p:cNvSpPr txBox="1"/>
          <p:nvPr/>
        </p:nvSpPr>
        <p:spPr>
          <a:xfrm>
            <a:off x="0" y="26761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Зміна значень у словнику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70C5A-F655-1E0F-2633-3348E90A2D62}"/>
              </a:ext>
            </a:extLst>
          </p:cNvPr>
          <p:cNvSpPr txBox="1"/>
          <p:nvPr/>
        </p:nvSpPr>
        <p:spPr>
          <a:xfrm>
            <a:off x="216309" y="1014023"/>
            <a:ext cx="1019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також можемо використати [] для зміни значення, пов’язаного з певним ключем. Наприклад: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778A9D5-8263-B9A1-2D47-1A26E271C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38206"/>
              </p:ext>
            </p:extLst>
          </p:nvPr>
        </p:nvGraphicFramePr>
        <p:xfrm>
          <a:off x="216309" y="1483429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261688470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4151553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"Eric"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"Kyle"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"Butters"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"Initial Dictionary: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"Stan"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"Updated Dictionary: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155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E918EB-4E26-C4D1-7601-914C1C5A4589}"/>
              </a:ext>
            </a:extLst>
          </p:cNvPr>
          <p:cNvSpPr txBox="1"/>
          <p:nvPr/>
        </p:nvSpPr>
        <p:spPr>
          <a:xfrm>
            <a:off x="216309" y="332086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Initial</a:t>
            </a:r>
            <a:r>
              <a:rPr lang="uk-UA" dirty="0"/>
              <a:t> </a:t>
            </a:r>
            <a:r>
              <a:rPr lang="uk-UA" dirty="0" err="1"/>
              <a:t>Dictionary</a:t>
            </a:r>
            <a:r>
              <a:rPr lang="uk-UA" dirty="0"/>
              <a:t>: {111: '</a:t>
            </a:r>
            <a:r>
              <a:rPr lang="uk-UA" dirty="0" err="1"/>
              <a:t>Eric</a:t>
            </a:r>
            <a:r>
              <a:rPr lang="uk-UA" dirty="0"/>
              <a:t>', 112: '</a:t>
            </a:r>
            <a:r>
              <a:rPr lang="uk-UA" dirty="0" err="1"/>
              <a:t>Kyle</a:t>
            </a:r>
            <a:r>
              <a:rPr lang="uk-UA" dirty="0"/>
              <a:t>', 113: '</a:t>
            </a:r>
            <a:r>
              <a:rPr lang="uk-UA" dirty="0" err="1"/>
              <a:t>Butters</a:t>
            </a:r>
            <a:r>
              <a:rPr lang="uk-UA" dirty="0"/>
              <a:t>’} </a:t>
            </a:r>
          </a:p>
          <a:p>
            <a:r>
              <a:rPr lang="uk-UA" dirty="0" err="1"/>
              <a:t>Updated</a:t>
            </a:r>
            <a:r>
              <a:rPr lang="uk-UA" dirty="0"/>
              <a:t> </a:t>
            </a:r>
            <a:r>
              <a:rPr lang="uk-UA" dirty="0" err="1"/>
              <a:t>Dictionary</a:t>
            </a:r>
            <a:r>
              <a:rPr lang="uk-UA" dirty="0"/>
              <a:t>: {111: '</a:t>
            </a:r>
            <a:r>
              <a:rPr lang="uk-UA" dirty="0" err="1"/>
              <a:t>Eric</a:t>
            </a:r>
            <a:r>
              <a:rPr lang="uk-UA" dirty="0"/>
              <a:t>', 112: '</a:t>
            </a:r>
            <a:r>
              <a:rPr lang="uk-UA" dirty="0" err="1"/>
              <a:t>Stan</a:t>
            </a:r>
            <a:r>
              <a:rPr lang="uk-UA" dirty="0"/>
              <a:t>', 113: '</a:t>
            </a:r>
            <a:r>
              <a:rPr lang="uk-UA" dirty="0" err="1"/>
              <a:t>Butters</a:t>
            </a:r>
            <a:r>
              <a:rPr lang="uk-UA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424374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2BC92F-8F37-2039-5E79-E228B0694ABF}"/>
              </a:ext>
            </a:extLst>
          </p:cNvPr>
          <p:cNvSpPr txBox="1"/>
          <p:nvPr/>
        </p:nvSpPr>
        <p:spPr>
          <a:xfrm>
            <a:off x="0" y="30694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Доступ до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елементів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словника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7EF4A-993E-F9AA-E577-1F65F3B54461}"/>
              </a:ext>
            </a:extLst>
          </p:cNvPr>
          <p:cNvSpPr txBox="1"/>
          <p:nvPr/>
        </p:nvSpPr>
        <p:spPr>
          <a:xfrm>
            <a:off x="304800" y="10828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ключі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використовуються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доступу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відповідних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07D1388-32CB-FA5A-46FD-4BB47C28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36028"/>
              </p:ext>
            </p:extLst>
          </p:nvPr>
        </p:nvGraphicFramePr>
        <p:xfrm>
          <a:off x="304800" y="1858750"/>
          <a:ext cx="7895283" cy="11887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927532214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748371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"Eric"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"Kyle"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"Butters"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113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9678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D47E99-64F8-CC6E-1D37-528BFAF666CB}"/>
              </a:ext>
            </a:extLst>
          </p:cNvPr>
          <p:cNvSpPr txBox="1"/>
          <p:nvPr/>
        </p:nvSpPr>
        <p:spPr>
          <a:xfrm>
            <a:off x="304800" y="31770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Eric</a:t>
            </a:r>
            <a:r>
              <a:rPr lang="uk-UA" dirty="0"/>
              <a:t> </a:t>
            </a:r>
            <a:r>
              <a:rPr lang="uk-UA" dirty="0" err="1"/>
              <a:t>Butters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239D5-43B0-2CEC-9C7B-D970E73BF262}"/>
              </a:ext>
            </a:extLst>
          </p:cNvPr>
          <p:cNvSpPr txBox="1"/>
          <p:nvPr/>
        </p:nvSpPr>
        <p:spPr>
          <a:xfrm>
            <a:off x="304800" y="429782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спробувати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отримати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доступ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неіснуючого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ключа,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видасть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помилку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B623F19-F9B5-E742-B9C6-8DCCA28E4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84881"/>
              </p:ext>
            </p:extLst>
          </p:nvPr>
        </p:nvGraphicFramePr>
        <p:xfrm>
          <a:off x="388383" y="5312257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150769193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732395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"Eric"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"Kyle"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"Butters"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211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3183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FD741C-F041-6009-3012-F233CCAD29BF}"/>
              </a:ext>
            </a:extLst>
          </p:cNvPr>
          <p:cNvSpPr txBox="1"/>
          <p:nvPr/>
        </p:nvSpPr>
        <p:spPr>
          <a:xfrm>
            <a:off x="388383" y="6088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KeyError</a:t>
            </a:r>
            <a:r>
              <a:rPr lang="uk-UA" dirty="0"/>
              <a:t>: 211</a:t>
            </a:r>
          </a:p>
        </p:txBody>
      </p:sp>
    </p:spTree>
    <p:extLst>
      <p:ext uri="{BB962C8B-B14F-4D97-AF65-F5344CB8AC3E}">
        <p14:creationId xmlns:p14="http://schemas.microsoft.com/office/powerpoint/2010/main" val="100553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2066F-5355-867F-776E-B804D7870745}"/>
              </a:ext>
            </a:extLst>
          </p:cNvPr>
          <p:cNvSpPr txBox="1"/>
          <p:nvPr/>
        </p:nvSpPr>
        <p:spPr>
          <a:xfrm>
            <a:off x="0" y="28558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Видалення елементів зі словника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13EB7-3ECA-B11D-986B-97929B94628D}"/>
              </a:ext>
            </a:extLst>
          </p:cNvPr>
          <p:cNvSpPr txBox="1"/>
          <p:nvPr/>
        </p:nvSpPr>
        <p:spPr>
          <a:xfrm>
            <a:off x="275304" y="1149978"/>
            <a:ext cx="11641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оператор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del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видалення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словника.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63532AD-436F-64E3-0F12-17047C895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80262"/>
              </p:ext>
            </p:extLst>
          </p:nvPr>
        </p:nvGraphicFramePr>
        <p:xfrm>
          <a:off x="275304" y="1697596"/>
          <a:ext cx="7895283" cy="20116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31753109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673684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"Eric"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"Kyle"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"Butters"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"Initial Dictionary: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del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"Updated Dictionary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81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CA3EF0-C1F0-E1A3-ED22-02D800C31213}"/>
              </a:ext>
            </a:extLst>
          </p:cNvPr>
          <p:cNvSpPr txBox="1"/>
          <p:nvPr/>
        </p:nvSpPr>
        <p:spPr>
          <a:xfrm>
            <a:off x="275304" y="385384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Результат: </a:t>
            </a: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Initial Dictionary: {111: 'Eric', 112: 'Kyle', 113: 'Butters’} </a:t>
            </a:r>
            <a:endParaRPr lang="ru-RU" b="0" i="0" dirty="0">
              <a:solidFill>
                <a:srgbClr val="252525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Updated Dictionary {112: 'Kyle', 113: 'Butters'}</a:t>
            </a:r>
          </a:p>
          <a:p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174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88683-C53C-CACE-F269-4FDB0137E9C0}"/>
              </a:ext>
            </a:extLst>
          </p:cNvPr>
          <p:cNvSpPr txBox="1"/>
          <p:nvPr/>
        </p:nvSpPr>
        <p:spPr>
          <a:xfrm>
            <a:off x="0" y="28558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Видалення елементів зі словника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25586-ABBB-3BED-9CEA-BB31492FF753}"/>
              </a:ext>
            </a:extLst>
          </p:cNvPr>
          <p:cNvSpPr txBox="1"/>
          <p:nvPr/>
        </p:nvSpPr>
        <p:spPr>
          <a:xfrm>
            <a:off x="334297" y="1002658"/>
            <a:ext cx="10373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також можемо видалити весь словник за допомогою оператора </a:t>
            </a:r>
            <a:r>
              <a:rPr lang="uk-UA" dirty="0" err="1"/>
              <a:t>del</a:t>
            </a:r>
            <a:r>
              <a:rPr lang="uk-UA" dirty="0"/>
              <a:t>: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D81D389-8A66-36DB-FC00-2C9E90C3A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50096"/>
              </p:ext>
            </p:extLst>
          </p:nvPr>
        </p:nvGraphicFramePr>
        <p:xfrm>
          <a:off x="334296" y="1325824"/>
          <a:ext cx="7895283" cy="22860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848775359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554409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"Eric"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"Kyle"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"Butters"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9B9B8B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dirty="0">
                          <a:solidFill>
                            <a:srgbClr val="9B9B8B"/>
                          </a:solidFill>
                          <a:effectLst/>
                          <a:latin typeface="inherit"/>
                        </a:rPr>
                        <a:t>Видаляємо словник </a:t>
                      </a:r>
                      <a:r>
                        <a:rPr lang="en-US" dirty="0" err="1">
                          <a:solidFill>
                            <a:srgbClr val="9B9B8B"/>
                          </a:solidFill>
                          <a:effectLst/>
                          <a:latin typeface="inherit"/>
                        </a:rPr>
                        <a:t>student_id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del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9B9B8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dirty="0">
                          <a:solidFill>
                            <a:srgbClr val="9B9B8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Результат: </a:t>
                      </a:r>
                      <a:r>
                        <a:rPr lang="en-US" dirty="0" err="1">
                          <a:solidFill>
                            <a:srgbClr val="9B9B8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NameError</a:t>
                      </a:r>
                      <a:r>
                        <a:rPr lang="en-US" dirty="0">
                          <a:solidFill>
                            <a:srgbClr val="9B9B8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 name '</a:t>
                      </a:r>
                      <a:r>
                        <a:rPr lang="en-US" dirty="0" err="1">
                          <a:solidFill>
                            <a:srgbClr val="9B9B8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9B9B8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 is not defined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279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E5FD69-39FD-2F13-8135-01945AA385F8}"/>
              </a:ext>
            </a:extLst>
          </p:cNvPr>
          <p:cNvSpPr txBox="1"/>
          <p:nvPr/>
        </p:nvSpPr>
        <p:spPr>
          <a:xfrm>
            <a:off x="334296" y="373586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отримаємо повідомлення про помилку, тому що ми видалили словник </a:t>
            </a:r>
            <a:r>
              <a:rPr lang="uk-UA" dirty="0" err="1"/>
              <a:t>student_id</a:t>
            </a:r>
            <a:r>
              <a:rPr lang="uk-UA" dirty="0"/>
              <a:t> і коли намагаємося його вивести, </a:t>
            </a:r>
            <a:r>
              <a:rPr lang="uk-UA" dirty="0" err="1"/>
              <a:t>Python</a:t>
            </a:r>
            <a:r>
              <a:rPr lang="uk-UA" dirty="0"/>
              <a:t> повідомляє, що такого словника вже немає.</a:t>
            </a:r>
          </a:p>
        </p:txBody>
      </p:sp>
    </p:spTree>
    <p:extLst>
      <p:ext uri="{BB962C8B-B14F-4D97-AF65-F5344CB8AC3E}">
        <p14:creationId xmlns:p14="http://schemas.microsoft.com/office/powerpoint/2010/main" val="339583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6512D-B0E3-94C5-7613-41F4B3150136}"/>
              </a:ext>
            </a:extLst>
          </p:cNvPr>
          <p:cNvSpPr txBox="1"/>
          <p:nvPr/>
        </p:nvSpPr>
        <p:spPr>
          <a:xfrm>
            <a:off x="0" y="15776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Методи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для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роботи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словниками в Python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316D563-8E4B-6B8D-FB69-D5A8D3255005}"/>
              </a:ext>
            </a:extLst>
          </p:cNvPr>
          <p:cNvGraphicFramePr>
            <a:graphicFrameLocks noGrp="1"/>
          </p:cNvGraphicFramePr>
          <p:nvPr/>
        </p:nvGraphicFramePr>
        <p:xfrm>
          <a:off x="1574278" y="1825626"/>
          <a:ext cx="9043444" cy="4351336"/>
        </p:xfrm>
        <a:graphic>
          <a:graphicData uri="http://schemas.openxmlformats.org/drawingml/2006/table">
            <a:tbl>
              <a:tblPr/>
              <a:tblGrid>
                <a:gridCol w="4521722">
                  <a:extLst>
                    <a:ext uri="{9D8B030D-6E8A-4147-A177-3AD203B41FA5}">
                      <a16:colId xmlns:a16="http://schemas.microsoft.com/office/drawing/2014/main" val="2150182576"/>
                    </a:ext>
                  </a:extLst>
                </a:gridCol>
                <a:gridCol w="4521722">
                  <a:extLst>
                    <a:ext uri="{9D8B030D-6E8A-4147-A177-3AD203B41FA5}">
                      <a16:colId xmlns:a16="http://schemas.microsoft.com/office/drawing/2014/main" val="1703967532"/>
                    </a:ext>
                  </a:extLst>
                </a:gridCol>
              </a:tblGrid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uk-UA" sz="15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Функція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Опис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45568"/>
                  </a:ext>
                </a:extLst>
              </a:tr>
              <a:tr h="838812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all()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True, якщо всі ключі словника дорівнюють True (або якщо словник порожній).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73807"/>
                  </a:ext>
                </a:extLst>
              </a:tr>
              <a:tr h="838812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any()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</a:t>
                      </a:r>
                      <a:r>
                        <a:rPr lang="uk-UA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 хоч один із ключів словника дорівнює 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True. </a:t>
                      </a:r>
                      <a:r>
                        <a:rPr lang="uk-UA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 словник порожній, повертається 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False.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37723"/>
                  </a:ext>
                </a:extLst>
              </a:tr>
              <a:tr h="602896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len()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довжину (кількість елементів) словника.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06235"/>
                  </a:ext>
                </a:extLst>
              </a:tr>
              <a:tr h="602896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sorted()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новий відсортований список ключів у словнику.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83586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clear()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Видаляє всі елементи зі словника.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646263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keys()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новий об’єкт ключів словника.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79944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values()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5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новий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5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об’єкт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5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значень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словника.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509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650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2430</Words>
  <Application>Microsoft Office PowerPoint</Application>
  <PresentationFormat>Широкоэкранный</PresentationFormat>
  <Paragraphs>397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4</cp:revision>
  <dcterms:created xsi:type="dcterms:W3CDTF">2024-08-16T12:45:27Z</dcterms:created>
  <dcterms:modified xsi:type="dcterms:W3CDTF">2024-09-24T22:25:27Z</dcterms:modified>
</cp:coreProperties>
</file>