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4AB2B-05C7-8D96-7B9D-3E728AC1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D3961-51F1-DC42-696F-25BBA9B84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C5EC2-7F3F-3AE1-5B13-D988EB57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9ABE42-C26E-FA4E-CE2C-0A5BD13D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7387F2-5FA8-AE21-5DCF-09827D80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245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F35E6-388E-A5D0-55C1-1978C9E5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504E4D-3A11-A126-7C8E-321111E34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CF85E-AF54-EC5F-AE69-CBBE21FC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3001D-5CA5-446E-4E50-181AB2BF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45B6A0-A92A-17FE-C7E7-9DE3648D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509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A5FF02-83E8-5DA6-C492-BE75EAFB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476350-1EF2-D338-9DAC-CC41FF8E6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B9FA3-7C0B-7E50-3D3C-38462E92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2105F-9F57-EB98-EFB7-5C9C323B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A146D-6B60-391C-C591-6C96CF30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47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DAC05-FDF6-8211-A7A7-996ED2FE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9EFA3-9D85-223C-A617-618000CD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2183D-8B88-585F-B8B6-FB7C41C7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E1FBD5-1203-1ED6-A9CA-B7E1BEA7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D2D475-4BAF-0F73-EC61-14322B5C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682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F2F36-2DBF-A46B-7308-ADD8E713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272C0-FE8F-4FC0-FCCB-84FC0B440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9C16C-383D-2AEF-8DD7-9B364BAF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71B4F-6965-1EB7-8C86-04646442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6C11BD-D710-033A-5863-E9E7AC2A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25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3E0CF-C7E9-D1B8-4901-5FF6BFB5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14A61-F16D-B609-C285-3A5160FC1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D6073B-1C58-F6E8-2FA5-53B15C76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4D814-D675-E0AE-429E-C4553D01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A800B-00BA-24DC-E380-0EB7304D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860D1E-1BB7-FD67-977C-4B041FA5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865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997DF-1840-12F9-6EA5-9AE4432A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3DA598-FD00-E262-E5AB-BBC12F966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7A5DB7-523F-BED8-5FCD-DDD5DEE5A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4AB097-EAAE-67ED-2DAC-CEF780126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DD957D-CEFE-F4A8-0B11-66CA6B223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05D5D0-2D35-7AAB-98C3-D11DF0C0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C76923-73A8-0813-6F21-99BAA217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45AA3E-1B42-9964-0955-41B80CD4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444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6E869-4958-EA31-0ECA-8E55275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84A335-7CB4-6BD1-B805-B55DED50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D5ABAA-4612-99B8-6F6A-58B3D71F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C12E-049B-B9DF-914A-1E9148E2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070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23B7B4-3A93-BAC8-9C15-C84DA659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9070-689C-E0EF-0FA2-6DBBCAC5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455BC8-BCE1-EEB1-2A1F-D0A5F71F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30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9AAC4-2F16-9FDF-7A12-86844094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920113-DBFE-7660-E550-928DF36D4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EED10B-42D0-3273-90D1-76B8A12A3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44B73E-8FA4-4008-1CE7-20DD29AD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93366B-3691-B027-7A96-8215DBE3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C35C18-9C24-1EE0-AF8F-0CDBBA35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154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D28B3-866A-24C7-0615-04863EF2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2C3CB4-2405-B940-2118-8556D04B2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8B5787-4087-8EC6-0514-BF94AFF35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039A9B-5562-79B7-5D5B-4AE0F0D1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490C33-1F0A-F3AF-81E5-D490B9FA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84051C-3DE3-E82F-CBE2-B324B76E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13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C5DBC-B1B1-9850-4E38-CB01B486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ED1CB0-4A2F-B6AA-0084-423ECB34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B568C-F316-9764-7F25-2663CA73B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F2195E-0071-D5C1-80F0-9D5B942EB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D09191-1794-2DA6-4273-DFFA61137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6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3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спадкування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73667-0EA5-B5AF-CAB7-579FEB25B069}"/>
              </a:ext>
            </a:extLst>
          </p:cNvPr>
          <p:cNvSpPr txBox="1"/>
          <p:nvPr/>
        </p:nvSpPr>
        <p:spPr>
          <a:xfrm>
            <a:off x="265470" y="778048"/>
            <a:ext cx="10628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Таким чином, коли ми викликаємо метод </a:t>
            </a:r>
            <a:r>
              <a:rPr lang="uk-UA" dirty="0" err="1"/>
              <a:t>eat</a:t>
            </a:r>
            <a:r>
              <a:rPr lang="uk-UA" dirty="0"/>
              <a:t>(), використовуючи об’єкт </a:t>
            </a:r>
            <a:r>
              <a:rPr lang="uk-UA" dirty="0" err="1"/>
              <a:t>labrador</a:t>
            </a:r>
            <a:r>
              <a:rPr lang="uk-UA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8C423-AE02-2AA8-4FA3-6CDABF6FA24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Метод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super() 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 спадкуванні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8E4EF16-7910-DFE1-12E8-D0FF56B60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626714"/>
              </p:ext>
            </p:extLst>
          </p:nvPr>
        </p:nvGraphicFramePr>
        <p:xfrm>
          <a:off x="265470" y="1279097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53481877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486742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316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575C37-6785-9774-AD50-1C757CA70286}"/>
              </a:ext>
            </a:extLst>
          </p:cNvPr>
          <p:cNvSpPr txBox="1"/>
          <p:nvPr/>
        </p:nvSpPr>
        <p:spPr>
          <a:xfrm>
            <a:off x="265470" y="1776574"/>
            <a:ext cx="117692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Виконується як перевизначена версія методу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eat()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у дочірньому класі, так і версія методу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eat()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батьківського класу.</a:t>
            </a:r>
            <a:b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uk-UA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br>
              <a:rPr lang="uk-UA" dirty="0"/>
            </a:b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E8879-C3C1-8694-A8FC-BF58D168FC77}"/>
              </a:ext>
            </a:extLst>
          </p:cNvPr>
          <p:cNvSpPr txBox="1"/>
          <p:nvPr/>
        </p:nvSpPr>
        <p:spPr>
          <a:xfrm>
            <a:off x="0" y="255183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Яка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користь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від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спадкування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Python?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153249-676B-37DC-82AB-86286E0128C6}"/>
              </a:ext>
            </a:extLst>
          </p:cNvPr>
          <p:cNvSpPr txBox="1"/>
          <p:nvPr/>
        </p:nvSpPr>
        <p:spPr>
          <a:xfrm>
            <a:off x="334297" y="3368482"/>
            <a:ext cx="94979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	Оскільки дочірній клас може успадковувати функціонал батьківського класу, це дозволяє повторно використовувати код без його дублювання.     </a:t>
            </a:r>
          </a:p>
          <a:p>
            <a:r>
              <a:rPr lang="uk-UA" dirty="0"/>
              <a:t>	Розробивши функціонал, ми можемо просто його успадкувати. Не потрібно наново винаходити велосипед. Це робить код чистішим і простішим у підтримці.     </a:t>
            </a:r>
          </a:p>
          <a:p>
            <a:r>
              <a:rPr lang="uk-UA" dirty="0"/>
              <a:t>	Оскільки в дочірній клас можна додавати власний функціонал, то можна успадковувати лише потрібний функціонал батьківського класу, а все інше дописати в конкретному (дочірньому) класі.</a:t>
            </a:r>
          </a:p>
        </p:txBody>
      </p:sp>
    </p:spTree>
    <p:extLst>
      <p:ext uri="{BB962C8B-B14F-4D97-AF65-F5344CB8AC3E}">
        <p14:creationId xmlns:p14="http://schemas.microsoft.com/office/powerpoint/2010/main" val="300651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B6FD49-82E0-70CF-A7CA-20B9995E88BB}"/>
              </a:ext>
            </a:extLst>
          </p:cNvPr>
          <p:cNvSpPr txBox="1"/>
          <p:nvPr/>
        </p:nvSpPr>
        <p:spPr>
          <a:xfrm>
            <a:off x="0" y="295419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Множинне успадкування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b="0" i="0" dirty="0">
                <a:solidFill>
                  <a:srgbClr val="BFBFBF"/>
                </a:solidFill>
                <a:effectLst/>
                <a:latin typeface="Segoe UI" panose="020B0502040204020203" pitchFamily="34" charset="0"/>
              </a:rPr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EBF77-2411-90DB-DFFD-D2D2C2C02DDC}"/>
              </a:ext>
            </a:extLst>
          </p:cNvPr>
          <p:cNvSpPr txBox="1"/>
          <p:nvPr/>
        </p:nvSpPr>
        <p:spPr>
          <a:xfrm>
            <a:off x="226141" y="888404"/>
            <a:ext cx="116413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один клас може успадковуватися відразу від декількох батьківських класів. Це називається 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множинним успадкуванням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Дочірній клас може успадковувати не тільки батьківський клас, а й інший дочірній клас. Така форма спадкування відома як 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багаторівневе спадкування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Якщо два батьківських класи мають однакове ім’я методу і дочірній клас (який успадковує 2 батьківські класи) викликає цей метод,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використовує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MRO (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порядок виклику методів)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для виклику потрібного методу.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19F66E-293C-B03A-8C9A-6A72E0BE97E5}"/>
              </a:ext>
            </a:extLst>
          </p:cNvPr>
          <p:cNvSpPr txBox="1"/>
          <p:nvPr/>
        </p:nvSpPr>
        <p:spPr>
          <a:xfrm>
            <a:off x="226140" y="2642730"/>
            <a:ext cx="11641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Наприклад, клас </a:t>
            </a:r>
            <a:r>
              <a:rPr lang="uk-UA" dirty="0" err="1"/>
              <a:t>Bat</a:t>
            </a:r>
            <a:r>
              <a:rPr lang="uk-UA" dirty="0"/>
              <a:t> є дочірнім від батьківських класів </a:t>
            </a:r>
            <a:r>
              <a:rPr lang="uk-UA" dirty="0" err="1"/>
              <a:t>Mammal</a:t>
            </a:r>
            <a:r>
              <a:rPr lang="uk-UA" dirty="0"/>
              <a:t> та </a:t>
            </a:r>
            <a:r>
              <a:rPr lang="uk-UA" dirty="0" err="1"/>
              <a:t>WingedAnimal</a:t>
            </a:r>
            <a:r>
              <a:rPr lang="uk-UA" dirty="0"/>
              <a:t>. Це має сенс, тому що кажан є як ссавцем, так і крилатою твариною.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5F957E8-A535-8195-D118-6B840669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98" y="3429000"/>
            <a:ext cx="623887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5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EB061-18B5-CBC5-808F-361FA509B233}"/>
              </a:ext>
            </a:extLst>
          </p:cNvPr>
          <p:cNvSpPr txBox="1"/>
          <p:nvPr/>
        </p:nvSpPr>
        <p:spPr>
          <a:xfrm>
            <a:off x="0" y="15776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Множинне успадкування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4DC9770-221C-3D0A-2DF2-5189E62F3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409809"/>
              </p:ext>
            </p:extLst>
          </p:nvPr>
        </p:nvGraphicFramePr>
        <p:xfrm>
          <a:off x="398216" y="999998"/>
          <a:ext cx="7895283" cy="22860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94443873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3179216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SuperClass1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Дані класу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SuperClass1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SuperClass2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Дані класу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SuperClass2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MultiDerived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Дані класів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SuperClass1 + SuperClass2 +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MultiDerived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966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E3587D-FCC1-0A07-6CA6-6ED049212B0C}"/>
              </a:ext>
            </a:extLst>
          </p:cNvPr>
          <p:cNvSpPr txBox="1"/>
          <p:nvPr/>
        </p:nvSpPr>
        <p:spPr>
          <a:xfrm>
            <a:off x="398216" y="6592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Синтаксис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множинного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успадкування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Python: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1AFFF-24D8-E6BD-D710-C861E35A4967}"/>
              </a:ext>
            </a:extLst>
          </p:cNvPr>
          <p:cNvSpPr txBox="1"/>
          <p:nvPr/>
        </p:nvSpPr>
        <p:spPr>
          <a:xfrm>
            <a:off x="398215" y="3285998"/>
            <a:ext cx="909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клас </a:t>
            </a:r>
            <a:r>
              <a:rPr lang="uk-UA" dirty="0" err="1"/>
              <a:t>MultiDerived</a:t>
            </a:r>
            <a:r>
              <a:rPr lang="uk-UA" dirty="0"/>
              <a:t> є дочірнім від класів SuperClass1 та SuperClass2.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2A238-5059-2B64-406E-EC7C48805DDA}"/>
              </a:ext>
            </a:extLst>
          </p:cNvPr>
          <p:cNvSpPr txBox="1"/>
          <p:nvPr/>
        </p:nvSpPr>
        <p:spPr>
          <a:xfrm>
            <a:off x="398216" y="36027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Розглянемо приклад на практиці:</a:t>
            </a:r>
          </a:p>
          <a:p>
            <a:br>
              <a:rPr lang="uk-UA" dirty="0"/>
            </a:b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90A84D9-79AE-C1A5-E2BD-852DFE62F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41368"/>
              </p:ext>
            </p:extLst>
          </p:nvPr>
        </p:nvGraphicFramePr>
        <p:xfrm>
          <a:off x="4601860" y="3711990"/>
          <a:ext cx="5328356" cy="2988242"/>
        </p:xfrm>
        <a:graphic>
          <a:graphicData uri="http://schemas.openxmlformats.org/drawingml/2006/table">
            <a:tbl>
              <a:tblPr/>
              <a:tblGrid>
                <a:gridCol w="491249">
                  <a:extLst>
                    <a:ext uri="{9D8B030D-6E8A-4147-A177-3AD203B41FA5}">
                      <a16:colId xmlns:a16="http://schemas.microsoft.com/office/drawing/2014/main" val="2825203879"/>
                    </a:ext>
                  </a:extLst>
                </a:gridCol>
                <a:gridCol w="4837107">
                  <a:extLst>
                    <a:ext uri="{9D8B030D-6E8A-4147-A177-3AD203B41FA5}">
                      <a16:colId xmlns:a16="http://schemas.microsoft.com/office/drawing/2014/main" val="4023899031"/>
                    </a:ext>
                  </a:extLst>
                </a:gridCol>
              </a:tblGrid>
              <a:tr h="2097446">
                <a:tc>
                  <a:txBody>
                    <a:bodyPr/>
                    <a:lstStyle/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2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62162" marR="62162" marT="31081" marB="31081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Mammal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mammal_info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"Mammals can give direct birth."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WingedAnimal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winged_animal_info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2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"Winged animals can flap."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Bat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Mammal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WingedAnimal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2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pass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класу </a:t>
                      </a:r>
                      <a:r>
                        <a:rPr lang="en-US" sz="12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Bat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b1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2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Bat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b1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mammal_info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2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b1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2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winged_animal_info</a:t>
                      </a:r>
                      <a:r>
                        <a:rPr lang="en-US" sz="12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2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62162" marR="62162" marT="31081" marB="31081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62582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B14F7F3-919F-5DB0-19E2-0A74085BFE10}"/>
              </a:ext>
            </a:extLst>
          </p:cNvPr>
          <p:cNvSpPr txBox="1"/>
          <p:nvPr/>
        </p:nvSpPr>
        <p:spPr>
          <a:xfrm>
            <a:off x="216309" y="5013004"/>
            <a:ext cx="41197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Результат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: Mammals can give direct birth. Winged animals can flap.</a:t>
            </a:r>
          </a:p>
          <a:p>
            <a:br>
              <a:rPr lang="en-US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6792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E1C847-32DB-AD75-1980-4B0B7981E8F2}"/>
              </a:ext>
            </a:extLst>
          </p:cNvPr>
          <p:cNvSpPr txBox="1"/>
          <p:nvPr/>
        </p:nvSpPr>
        <p:spPr>
          <a:xfrm>
            <a:off x="0" y="206928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Багаторівневе спадкування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8211A-294B-9465-ED28-FFD730B46D8D}"/>
              </a:ext>
            </a:extLst>
          </p:cNvPr>
          <p:cNvSpPr txBox="1"/>
          <p:nvPr/>
        </p:nvSpPr>
        <p:spPr>
          <a:xfrm>
            <a:off x="245806" y="981981"/>
            <a:ext cx="115627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дочірній клас може успадковувати не лише батьківський клас, а й інший дочірній клас. Така форма спадкування відома як 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багаторівневе спадкування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Синтаксис багаторівневого спадкування 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B0CAFB9-9658-99A6-E38F-9EB98AA09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50947"/>
              </p:ext>
            </p:extLst>
          </p:nvPr>
        </p:nvGraphicFramePr>
        <p:xfrm>
          <a:off x="319558" y="1961254"/>
          <a:ext cx="7895283" cy="22860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3670203797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949913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Код батьківського класу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DerivedClass1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Код дочірнього класу 1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DerivedClass2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DerivedClass1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Код дочірнього класу 2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301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F590A6-7D6E-C155-9A14-4E08230E90F9}"/>
              </a:ext>
            </a:extLst>
          </p:cNvPr>
          <p:cNvSpPr txBox="1"/>
          <p:nvPr/>
        </p:nvSpPr>
        <p:spPr>
          <a:xfrm>
            <a:off x="245806" y="43031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клас DerivedClass1 є дочірнім від класу </a:t>
            </a:r>
            <a:r>
              <a:rPr lang="uk-UA" dirty="0" err="1"/>
              <a:t>SuperClass</a:t>
            </a:r>
            <a:r>
              <a:rPr lang="uk-UA" dirty="0"/>
              <a:t>, а DerivedClass2 є дочірнім від класу DerivedClass1.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4DA8FC-6C21-86EB-3745-7199E48F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148" y="3104254"/>
            <a:ext cx="2419503" cy="34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5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C91640-DADF-CFE8-91D7-4624E04BB465}"/>
              </a:ext>
            </a:extLst>
          </p:cNvPr>
          <p:cNvSpPr txBox="1"/>
          <p:nvPr/>
        </p:nvSpPr>
        <p:spPr>
          <a:xfrm>
            <a:off x="353960" y="864842"/>
            <a:ext cx="13755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Розглянемо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приклад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багаторівневого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спадкування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Python: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907E54-4FC3-9ED1-7397-390AC914E0A5}"/>
              </a:ext>
            </a:extLst>
          </p:cNvPr>
          <p:cNvSpPr txBox="1"/>
          <p:nvPr/>
        </p:nvSpPr>
        <p:spPr>
          <a:xfrm>
            <a:off x="0" y="20692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Багаторівневе спадкування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1D337D7-4FFF-CCDF-7A62-5777C9B7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299842"/>
              </p:ext>
            </p:extLst>
          </p:nvPr>
        </p:nvGraphicFramePr>
        <p:xfrm>
          <a:off x="488152" y="1357016"/>
          <a:ext cx="3444751" cy="3894572"/>
        </p:xfrm>
        <a:graphic>
          <a:graphicData uri="http://schemas.openxmlformats.org/drawingml/2006/table">
            <a:tbl>
              <a:tblPr/>
              <a:tblGrid>
                <a:gridCol w="268010">
                  <a:extLst>
                    <a:ext uri="{9D8B030D-6E8A-4147-A177-3AD203B41FA5}">
                      <a16:colId xmlns:a16="http://schemas.microsoft.com/office/drawing/2014/main" val="3988978781"/>
                    </a:ext>
                  </a:extLst>
                </a:gridCol>
                <a:gridCol w="3176741">
                  <a:extLst>
                    <a:ext uri="{9D8B030D-6E8A-4147-A177-3AD203B41FA5}">
                      <a16:colId xmlns:a16="http://schemas.microsoft.com/office/drawing/2014/main" val="572296939"/>
                    </a:ext>
                  </a:extLst>
                </a:gridCol>
              </a:tblGrid>
              <a:tr h="2029575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</a:txBody>
                  <a:tcPr marL="38851" marR="38851" marT="19426" marB="19426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super_method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"Super Class method called"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Визначаємо клас, який успадковує </a:t>
                      </a:r>
                      <a:r>
                        <a:rPr lang="en-US" sz="11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SuperClass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DerivedClass1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derived1_method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"Derived class 1 method called"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Визначаємо клас, який успадковує 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DerivedClass1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DerivedClass2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DerivedClass1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derived2_method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"Derived class 2 method called"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класу 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DerivedClass2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d2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DerivedClass2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Викликаємо методи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d2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super_method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d2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derived1_method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d2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derived2_method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38851" marR="38851" marT="19426" marB="19426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3459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57F1B7-C4F6-D319-348C-7912C5EFAE04}"/>
              </a:ext>
            </a:extLst>
          </p:cNvPr>
          <p:cNvSpPr txBox="1"/>
          <p:nvPr/>
        </p:nvSpPr>
        <p:spPr>
          <a:xfrm>
            <a:off x="4038600" y="2981136"/>
            <a:ext cx="7054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Super</a:t>
            </a:r>
            <a:r>
              <a:rPr lang="uk-UA" dirty="0"/>
              <a:t> </a:t>
            </a:r>
            <a:r>
              <a:rPr lang="uk-UA" dirty="0" err="1"/>
              <a:t>Class</a:t>
            </a:r>
            <a:r>
              <a:rPr lang="uk-UA" dirty="0"/>
              <a:t> </a:t>
            </a:r>
            <a:r>
              <a:rPr lang="uk-UA" dirty="0" err="1"/>
              <a:t>method</a:t>
            </a:r>
            <a:r>
              <a:rPr lang="uk-UA" dirty="0"/>
              <a:t> </a:t>
            </a:r>
            <a:r>
              <a:rPr lang="uk-UA" dirty="0" err="1"/>
              <a:t>called</a:t>
            </a:r>
            <a:r>
              <a:rPr lang="uk-UA" dirty="0"/>
              <a:t> </a:t>
            </a:r>
          </a:p>
          <a:p>
            <a:r>
              <a:rPr lang="uk-UA" dirty="0" err="1"/>
              <a:t>Derived</a:t>
            </a:r>
            <a:r>
              <a:rPr lang="uk-UA" dirty="0"/>
              <a:t> </a:t>
            </a:r>
            <a:r>
              <a:rPr lang="uk-UA" dirty="0" err="1"/>
              <a:t>class</a:t>
            </a:r>
            <a:r>
              <a:rPr lang="uk-UA" dirty="0"/>
              <a:t> 1 </a:t>
            </a:r>
            <a:r>
              <a:rPr lang="uk-UA" dirty="0" err="1"/>
              <a:t>method</a:t>
            </a:r>
            <a:r>
              <a:rPr lang="uk-UA" dirty="0"/>
              <a:t> </a:t>
            </a:r>
            <a:r>
              <a:rPr lang="uk-UA" dirty="0" err="1"/>
              <a:t>called</a:t>
            </a:r>
            <a:r>
              <a:rPr lang="uk-UA" dirty="0"/>
              <a:t> </a:t>
            </a:r>
          </a:p>
          <a:p>
            <a:r>
              <a:rPr lang="uk-UA" dirty="0" err="1"/>
              <a:t>Derived</a:t>
            </a:r>
            <a:r>
              <a:rPr lang="uk-UA" dirty="0"/>
              <a:t> </a:t>
            </a:r>
            <a:r>
              <a:rPr lang="uk-UA" dirty="0" err="1"/>
              <a:t>class</a:t>
            </a:r>
            <a:r>
              <a:rPr lang="uk-UA" dirty="0"/>
              <a:t> 2 </a:t>
            </a:r>
            <a:r>
              <a:rPr lang="uk-UA" dirty="0" err="1"/>
              <a:t>method</a:t>
            </a:r>
            <a:r>
              <a:rPr lang="uk-UA" dirty="0"/>
              <a:t> </a:t>
            </a:r>
            <a:r>
              <a:rPr lang="uk-UA" dirty="0" err="1"/>
              <a:t>called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A367D-C4CF-A1EA-375C-D13021713438}"/>
              </a:ext>
            </a:extLst>
          </p:cNvPr>
          <p:cNvSpPr txBox="1"/>
          <p:nvPr/>
        </p:nvSpPr>
        <p:spPr>
          <a:xfrm>
            <a:off x="353959" y="5374430"/>
            <a:ext cx="11503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DerivedClass2 є дочірнім від класу DerivedClass1, який є дочірнім від класу </a:t>
            </a:r>
            <a:r>
              <a:rPr lang="uk-UA" dirty="0" err="1"/>
              <a:t>SuperClass</a:t>
            </a:r>
            <a:r>
              <a:rPr lang="uk-UA" dirty="0"/>
              <a:t>. Це означає, що DerivedClass2 успадковує всі атрибути та методи як DerivedClass1, так і </a:t>
            </a:r>
            <a:r>
              <a:rPr lang="uk-UA" dirty="0" err="1"/>
              <a:t>SuperClass</a:t>
            </a:r>
            <a:r>
              <a:rPr lang="uk-UA" dirty="0"/>
              <a:t>.  Відповідно, ми використовуємо d2 (об’єкт класу DerivedClass2) для виклику методів із класів </a:t>
            </a:r>
            <a:r>
              <a:rPr lang="uk-UA" dirty="0" err="1"/>
              <a:t>SuperClass</a:t>
            </a:r>
            <a:r>
              <a:rPr lang="uk-UA" dirty="0"/>
              <a:t>, DerivedClass1 та DerivedClass2.</a:t>
            </a:r>
          </a:p>
        </p:txBody>
      </p:sp>
    </p:spTree>
    <p:extLst>
      <p:ext uri="{BB962C8B-B14F-4D97-AF65-F5344CB8AC3E}">
        <p14:creationId xmlns:p14="http://schemas.microsoft.com/office/powerpoint/2010/main" val="419760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16E6C8-6446-1991-5CFB-5B9C9508B431}"/>
              </a:ext>
            </a:extLst>
          </p:cNvPr>
          <p:cNvSpPr txBox="1"/>
          <p:nvPr/>
        </p:nvSpPr>
        <p:spPr>
          <a:xfrm>
            <a:off x="0" y="31508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Порядок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виклику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методів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(MRO) в Python</a:t>
            </a:r>
          </a:p>
          <a:p>
            <a:pPr algn="ctr"/>
            <a:br>
              <a:rPr lang="ru-RU" sz="3600" dirty="0"/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297D7-3F1B-3909-E06F-422D5609AD3D}"/>
              </a:ext>
            </a:extLst>
          </p:cNvPr>
          <p:cNvSpPr txBox="1"/>
          <p:nvPr/>
        </p:nvSpPr>
        <p:spPr>
          <a:xfrm>
            <a:off x="324464" y="1030294"/>
            <a:ext cx="115430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Якщо два батьківських класи мають однакове ім’я методу та дочірній клас (який успадковує 2 батьківські класи) викликає цей метод,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використовує 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MRO (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порядок виклику методів)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для виклику потрібного методу. Наприклад: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AF15B3D-37F0-6569-1B6C-847F7C3F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25831"/>
              </p:ext>
            </p:extLst>
          </p:nvPr>
        </p:nvGraphicFramePr>
        <p:xfrm>
          <a:off x="324464" y="1953624"/>
          <a:ext cx="7172787" cy="3253600"/>
        </p:xfrm>
        <a:graphic>
          <a:graphicData uri="http://schemas.openxmlformats.org/drawingml/2006/table">
            <a:tbl>
              <a:tblPr/>
              <a:tblGrid>
                <a:gridCol w="695710">
                  <a:extLst>
                    <a:ext uri="{9D8B030D-6E8A-4147-A177-3AD203B41FA5}">
                      <a16:colId xmlns:a16="http://schemas.microsoft.com/office/drawing/2014/main" val="3288728802"/>
                    </a:ext>
                  </a:extLst>
                </a:gridCol>
                <a:gridCol w="6477077">
                  <a:extLst>
                    <a:ext uri="{9D8B030D-6E8A-4147-A177-3AD203B41FA5}">
                      <a16:colId xmlns:a16="http://schemas.microsoft.com/office/drawing/2014/main" val="1038849800"/>
                    </a:ext>
                  </a:extLst>
                </a:gridCol>
              </a:tblGrid>
              <a:tr h="2962966"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SuperClass1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info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"Super Class 1 method called"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SuperClass2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info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"Super Class 2 method called"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Derived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SuperClass1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SuperClass2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pass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d1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Derived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d1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info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7782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1F5436F-8EA8-9090-0D84-8D94775BBFCE}"/>
              </a:ext>
            </a:extLst>
          </p:cNvPr>
          <p:cNvSpPr txBox="1"/>
          <p:nvPr/>
        </p:nvSpPr>
        <p:spPr>
          <a:xfrm>
            <a:off x="7600335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"</a:t>
            </a:r>
            <a:r>
              <a:rPr lang="uk-UA" dirty="0" err="1"/>
              <a:t>Super</a:t>
            </a:r>
            <a:r>
              <a:rPr lang="uk-UA" dirty="0"/>
              <a:t> </a:t>
            </a:r>
            <a:r>
              <a:rPr lang="uk-UA" dirty="0" err="1"/>
              <a:t>Class</a:t>
            </a:r>
            <a:r>
              <a:rPr lang="uk-UA" dirty="0"/>
              <a:t> 1 </a:t>
            </a:r>
            <a:r>
              <a:rPr lang="uk-UA" dirty="0" err="1"/>
              <a:t>method</a:t>
            </a:r>
            <a:r>
              <a:rPr lang="uk-UA" dirty="0"/>
              <a:t> </a:t>
            </a:r>
            <a:r>
              <a:rPr lang="uk-UA" dirty="0" err="1"/>
              <a:t>called</a:t>
            </a:r>
            <a:r>
              <a:rPr lang="uk-UA" dirty="0"/>
              <a:t>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B3F4D5-4243-055B-F582-D664EB72EA2E}"/>
              </a:ext>
            </a:extLst>
          </p:cNvPr>
          <p:cNvSpPr txBox="1"/>
          <p:nvPr/>
        </p:nvSpPr>
        <p:spPr>
          <a:xfrm>
            <a:off x="235974" y="5291279"/>
            <a:ext cx="117200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обидва класи SuperClass1 та SuperClass2 мають метод </a:t>
            </a:r>
            <a:r>
              <a:rPr lang="uk-UA" dirty="0" err="1"/>
              <a:t>info</a:t>
            </a:r>
            <a:r>
              <a:rPr lang="uk-UA" dirty="0"/>
              <a:t>(). Коли метод </a:t>
            </a:r>
            <a:r>
              <a:rPr lang="uk-UA" dirty="0" err="1"/>
              <a:t>info</a:t>
            </a:r>
            <a:r>
              <a:rPr lang="uk-UA" dirty="0"/>
              <a:t>() викликається за допомогою об’єкта d1 класу </a:t>
            </a:r>
            <a:r>
              <a:rPr lang="uk-UA" dirty="0" err="1"/>
              <a:t>Derived</a:t>
            </a:r>
            <a:r>
              <a:rPr lang="uk-UA" dirty="0"/>
              <a:t>, </a:t>
            </a:r>
            <a:r>
              <a:rPr lang="uk-UA" dirty="0" err="1"/>
              <a:t>Python</a:t>
            </a:r>
            <a:r>
              <a:rPr lang="uk-UA" dirty="0"/>
              <a:t> використовує MRO, щоб визначити, метод якого класу слід викликати.  В цьому випадку MRO визначає, що методи повинні успадковуватися спочатку від </a:t>
            </a:r>
            <a:r>
              <a:rPr lang="uk-UA" dirty="0" err="1"/>
              <a:t>найлівішого</a:t>
            </a:r>
            <a:r>
              <a:rPr lang="uk-UA" dirty="0"/>
              <a:t> батьківського класу: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E6EBD14-A389-85A0-64E5-57E2C94C5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748074"/>
              </p:ext>
            </p:extLst>
          </p:nvPr>
        </p:nvGraphicFramePr>
        <p:xfrm>
          <a:off x="324465" y="6214609"/>
          <a:ext cx="454230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342049873"/>
                    </a:ext>
                  </a:extLst>
                </a:gridCol>
                <a:gridCol w="4334020">
                  <a:extLst>
                    <a:ext uri="{9D8B030D-6E8A-4147-A177-3AD203B41FA5}">
                      <a16:colId xmlns:a16="http://schemas.microsoft.com/office/drawing/2014/main" val="1460797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Derived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SuperClass2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2697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68DFFB-33B9-EEC3-EF8E-3E89D5D87CDB}"/>
              </a:ext>
            </a:extLst>
          </p:cNvPr>
          <p:cNvSpPr txBox="1"/>
          <p:nvPr/>
        </p:nvSpPr>
        <p:spPr>
          <a:xfrm>
            <a:off x="5019369" y="6197482"/>
            <a:ext cx="6848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Тому викликається метод </a:t>
            </a:r>
            <a:r>
              <a:rPr lang="uk-UA" dirty="0" err="1"/>
              <a:t>info</a:t>
            </a:r>
            <a:r>
              <a:rPr lang="uk-UA" dirty="0"/>
              <a:t>() класу SuperClass1, а не класу SuperClass2.</a:t>
            </a:r>
          </a:p>
        </p:txBody>
      </p:sp>
    </p:spTree>
    <p:extLst>
      <p:ext uri="{BB962C8B-B14F-4D97-AF65-F5344CB8AC3E}">
        <p14:creationId xmlns:p14="http://schemas.microsoft.com/office/powerpoint/2010/main" val="230533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E8F620-A300-2A62-C86C-A0EF3ADDAB57}"/>
              </a:ext>
            </a:extLst>
          </p:cNvPr>
          <p:cNvSpPr txBox="1"/>
          <p:nvPr/>
        </p:nvSpPr>
        <p:spPr>
          <a:xfrm>
            <a:off x="0" y="2462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Спадкування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D67B0-8B92-D061-65BC-63F4A727891E}"/>
              </a:ext>
            </a:extLst>
          </p:cNvPr>
          <p:cNvSpPr txBox="1"/>
          <p:nvPr/>
        </p:nvSpPr>
        <p:spPr>
          <a:xfrm>
            <a:off x="324463" y="892588"/>
            <a:ext cx="116807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Спадкування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дозволяє створити новий клас на основі існуючого класу. Новий клас, що створюється, називається 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підкласом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uk-UA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дочірній</a:t>
            </a:r>
            <a:r>
              <a:rPr lang="uk-UA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або </a:t>
            </a:r>
            <a:r>
              <a:rPr lang="uk-UA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похідний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клас), а існуючий клас, від якого отримано дочірній клас, називається 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суперкласом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uk-UA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батьківський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або </a:t>
            </a:r>
            <a:r>
              <a:rPr lang="uk-UA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базовий</a:t>
            </a:r>
            <a:r>
              <a:rPr lang="uk-UA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клас).</a:t>
            </a:r>
          </a:p>
          <a:p>
            <a:br>
              <a:rPr lang="uk-U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CA36E-8262-70A6-4B13-4B59FADF6722}"/>
              </a:ext>
            </a:extLst>
          </p:cNvPr>
          <p:cNvSpPr txBox="1"/>
          <p:nvPr/>
        </p:nvSpPr>
        <p:spPr>
          <a:xfrm>
            <a:off x="0" y="209291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Підклас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суперклас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95D82-33AB-5A0F-2840-3617A413C4D7}"/>
              </a:ext>
            </a:extLst>
          </p:cNvPr>
          <p:cNvSpPr txBox="1"/>
          <p:nvPr/>
        </p:nvSpPr>
        <p:spPr>
          <a:xfrm>
            <a:off x="324463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Синтаксис спадкування 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Python:</a:t>
            </a:r>
          </a:p>
          <a:p>
            <a:br>
              <a:rPr lang="en-US" dirty="0"/>
            </a:b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A44F98B-338F-BCC4-9166-0F4A8145C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54166"/>
              </p:ext>
            </p:extLst>
          </p:nvPr>
        </p:nvGraphicFramePr>
        <p:xfrm>
          <a:off x="324463" y="3429000"/>
          <a:ext cx="7895283" cy="22860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773561306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071118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Визначаємо суперклас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super_class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Атрибути та методи суперкласу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Спадкування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sub_class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super_class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Атрибути та метод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super_class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Атрибути та метод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sub_class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713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4AD62EF-6D80-05F7-3EC0-1826655789B7}"/>
              </a:ext>
            </a:extLst>
          </p:cNvPr>
          <p:cNvSpPr txBox="1"/>
          <p:nvPr/>
        </p:nvSpPr>
        <p:spPr>
          <a:xfrm>
            <a:off x="324463" y="5758421"/>
            <a:ext cx="8170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успадковуємо клас </a:t>
            </a:r>
            <a:r>
              <a:rPr lang="uk-UA" dirty="0" err="1"/>
              <a:t>sub_class</a:t>
            </a:r>
            <a:r>
              <a:rPr lang="uk-UA" dirty="0"/>
              <a:t> від класу </a:t>
            </a:r>
            <a:r>
              <a:rPr lang="uk-UA" dirty="0" err="1"/>
              <a:t>super_class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34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629B7-C1FC-DD0A-290F-AC8E79855A4D}"/>
              </a:ext>
            </a:extLst>
          </p:cNvPr>
          <p:cNvSpPr txBox="1"/>
          <p:nvPr/>
        </p:nvSpPr>
        <p:spPr>
          <a:xfrm>
            <a:off x="442451" y="7870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Розглянемо приклад на практиці:</a:t>
            </a:r>
          </a:p>
          <a:p>
            <a:br>
              <a:rPr lang="uk-UA" dirty="0"/>
            </a:b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C4671-9426-9717-C083-97A0CCF856C8}"/>
              </a:ext>
            </a:extLst>
          </p:cNvPr>
          <p:cNvSpPr txBox="1"/>
          <p:nvPr/>
        </p:nvSpPr>
        <p:spPr>
          <a:xfrm>
            <a:off x="0" y="14070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Підклас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суперклас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83BCC35-DAFE-5FBC-CB32-996F82C0C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49180"/>
              </p:ext>
            </p:extLst>
          </p:nvPr>
        </p:nvGraphicFramePr>
        <p:xfrm>
          <a:off x="442451" y="1248696"/>
          <a:ext cx="6331363" cy="4734970"/>
        </p:xfrm>
        <a:graphic>
          <a:graphicData uri="http://schemas.openxmlformats.org/drawingml/2006/table">
            <a:tbl>
              <a:tblPr/>
              <a:tblGrid>
                <a:gridCol w="458881">
                  <a:extLst>
                    <a:ext uri="{9D8B030D-6E8A-4147-A177-3AD203B41FA5}">
                      <a16:colId xmlns:a16="http://schemas.microsoft.com/office/drawing/2014/main" val="3470756712"/>
                    </a:ext>
                  </a:extLst>
                </a:gridCol>
                <a:gridCol w="5872482">
                  <a:extLst>
                    <a:ext uri="{9D8B030D-6E8A-4147-A177-3AD203B41FA5}">
                      <a16:colId xmlns:a16="http://schemas.microsoft.com/office/drawing/2014/main" val="2310541311"/>
                    </a:ext>
                  </a:extLst>
                </a:gridCol>
              </a:tblGrid>
              <a:tr h="4346310"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Атрибут та метод батьківського класу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""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can eat"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Успадковуємо від класу </a:t>
                      </a:r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Animal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Dog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Новий метод у дочірньому класі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Доступ до атрибута </a:t>
                      </a:r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name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батьківського класу за допомогою </a:t>
                      </a:r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self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"My name is "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дочірнього класу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Dog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доступ до атрибута та методу батьківського класу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"Rohu"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sz="14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Викликаємо метод дочірнього класу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sz="14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1050" marR="41050" marT="20525" marB="20525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12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0988F3-CB23-7EE8-486A-A3BB7384BCFD}"/>
              </a:ext>
            </a:extLst>
          </p:cNvPr>
          <p:cNvSpPr txBox="1"/>
          <p:nvPr/>
        </p:nvSpPr>
        <p:spPr>
          <a:xfrm>
            <a:off x="6951407" y="20079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I </a:t>
            </a:r>
            <a:r>
              <a:rPr lang="uk-UA" dirty="0" err="1"/>
              <a:t>can</a:t>
            </a:r>
            <a:r>
              <a:rPr lang="uk-UA" dirty="0"/>
              <a:t> </a:t>
            </a:r>
            <a:r>
              <a:rPr lang="uk-UA" dirty="0" err="1"/>
              <a:t>eat</a:t>
            </a:r>
            <a:r>
              <a:rPr lang="uk-UA" dirty="0"/>
              <a:t> </a:t>
            </a:r>
            <a:r>
              <a:rPr lang="uk-UA" dirty="0" err="1"/>
              <a:t>My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Rohu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188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AFD35-6CC1-AD6A-29DA-CC2B15BAF8BF}"/>
              </a:ext>
            </a:extLst>
          </p:cNvPr>
          <p:cNvSpPr txBox="1"/>
          <p:nvPr/>
        </p:nvSpPr>
        <p:spPr>
          <a:xfrm>
            <a:off x="403123" y="8665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дочірній клас </a:t>
            </a:r>
            <a:r>
              <a:rPr lang="uk-UA" dirty="0" err="1"/>
              <a:t>Dog</a:t>
            </a:r>
            <a:r>
              <a:rPr lang="uk-UA" dirty="0"/>
              <a:t> з батьківського класу </a:t>
            </a:r>
            <a:r>
              <a:rPr lang="uk-UA" dirty="0" err="1"/>
              <a:t>Animal</a:t>
            </a:r>
            <a:r>
              <a:rPr lang="uk-UA" dirty="0"/>
              <a:t>. Зверніть увагу на наступний код: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A4662-7ABB-B8C9-4AC6-9348EA1378FB}"/>
              </a:ext>
            </a:extLst>
          </p:cNvPr>
          <p:cNvSpPr txBox="1"/>
          <p:nvPr/>
        </p:nvSpPr>
        <p:spPr>
          <a:xfrm>
            <a:off x="0" y="14070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Підклас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суперклас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E33D72F-4AAD-86E5-6EDB-A5964564E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62190"/>
              </p:ext>
            </p:extLst>
          </p:nvPr>
        </p:nvGraphicFramePr>
        <p:xfrm>
          <a:off x="403123" y="1612039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47836772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133592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"Rohu"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935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0DC90A-3899-CB26-7AAC-9C0A63774882}"/>
              </a:ext>
            </a:extLst>
          </p:cNvPr>
          <p:cNvSpPr txBox="1"/>
          <p:nvPr/>
        </p:nvSpPr>
        <p:spPr>
          <a:xfrm>
            <a:off x="403123" y="235129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використовуємо </a:t>
            </a:r>
            <a:r>
              <a:rPr lang="uk-UA" dirty="0" err="1"/>
              <a:t>labrador</a:t>
            </a:r>
            <a:r>
              <a:rPr lang="uk-UA" dirty="0"/>
              <a:t> (об’єкт класу </a:t>
            </a:r>
            <a:r>
              <a:rPr lang="uk-UA" dirty="0" err="1"/>
              <a:t>Dog</a:t>
            </a:r>
            <a:r>
              <a:rPr lang="uk-UA" dirty="0"/>
              <a:t>) для доступу до </a:t>
            </a:r>
            <a:r>
              <a:rPr lang="uk-UA" dirty="0" err="1"/>
              <a:t>name</a:t>
            </a:r>
            <a:r>
              <a:rPr lang="uk-UA" dirty="0"/>
              <a:t> та </a:t>
            </a:r>
            <a:r>
              <a:rPr lang="uk-UA" dirty="0" err="1"/>
              <a:t>eat</a:t>
            </a:r>
            <a:r>
              <a:rPr lang="uk-UA" dirty="0"/>
              <a:t>() класу </a:t>
            </a:r>
            <a:r>
              <a:rPr lang="uk-UA" dirty="0" err="1"/>
              <a:t>Animal</a:t>
            </a:r>
            <a:r>
              <a:rPr lang="uk-UA" dirty="0"/>
              <a:t>. Це можливо тому, що дочірній клас успадковує всі атрибути та методи батьківського класу. Крім того, ми отримали доступ до атрибута </a:t>
            </a:r>
            <a:r>
              <a:rPr lang="uk-UA" dirty="0" err="1"/>
              <a:t>name</a:t>
            </a:r>
            <a:r>
              <a:rPr lang="uk-UA" dirty="0"/>
              <a:t> всередині методу класу </a:t>
            </a:r>
            <a:r>
              <a:rPr lang="uk-UA" dirty="0" err="1"/>
              <a:t>Dog</a:t>
            </a:r>
            <a:r>
              <a:rPr lang="uk-UA" dirty="0"/>
              <a:t>, використовуючи </a:t>
            </a:r>
            <a:r>
              <a:rPr lang="uk-UA" dirty="0" err="1"/>
              <a:t>self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34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1CF000-0402-76C4-10DB-601F4D0B8677}"/>
              </a:ext>
            </a:extLst>
          </p:cNvPr>
          <p:cNvSpPr txBox="1"/>
          <p:nvPr/>
        </p:nvSpPr>
        <p:spPr>
          <a:xfrm>
            <a:off x="0" y="1086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Відносини в успадкуванні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79AFB-A5FD-32A0-C243-06E453A9F2A2}"/>
              </a:ext>
            </a:extLst>
          </p:cNvPr>
          <p:cNvSpPr txBox="1"/>
          <p:nvPr/>
        </p:nvSpPr>
        <p:spPr>
          <a:xfrm>
            <a:off x="314632" y="857950"/>
            <a:ext cx="113562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успадкування — це відносини типу </a:t>
            </a:r>
            <a:r>
              <a:rPr lang="uk-UA" dirty="0" err="1"/>
              <a:t>is</a:t>
            </a:r>
            <a:r>
              <a:rPr lang="uk-UA" dirty="0"/>
              <a:t>-a (є). Ми використовуємо спадкування лише в тому випадку, коли між двома класами існує зв’язок типу “є”. Наприклад:     </a:t>
            </a:r>
          </a:p>
          <a:p>
            <a:r>
              <a:rPr lang="uk-UA" dirty="0"/>
              <a:t>Автомобіль є Транспортним засобом     </a:t>
            </a:r>
          </a:p>
          <a:p>
            <a:r>
              <a:rPr lang="uk-UA" dirty="0"/>
              <a:t>Яблуко є Фруктом     </a:t>
            </a:r>
          </a:p>
          <a:p>
            <a:r>
              <a:rPr lang="uk-UA" dirty="0"/>
              <a:t>Кішка є Твариною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B76EE-CB7F-019D-1686-01B9C250E790}"/>
              </a:ext>
            </a:extLst>
          </p:cNvPr>
          <p:cNvSpPr txBox="1"/>
          <p:nvPr/>
        </p:nvSpPr>
        <p:spPr>
          <a:xfrm>
            <a:off x="314631" y="2335278"/>
            <a:ext cx="9340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Автомобіль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успадковуватись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Транспортний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засіб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Яблуко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успадковуватися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Фрукт 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 так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далі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08A05507-0DD9-F1CD-AFC5-57746E252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15877"/>
              </p:ext>
            </p:extLst>
          </p:nvPr>
        </p:nvGraphicFramePr>
        <p:xfrm>
          <a:off x="436695" y="3429000"/>
          <a:ext cx="7837990" cy="3108960"/>
        </p:xfrm>
        <a:graphic>
          <a:graphicData uri="http://schemas.openxmlformats.org/drawingml/2006/table">
            <a:tbl>
              <a:tblPr/>
              <a:tblGrid>
                <a:gridCol w="566195">
                  <a:extLst>
                    <a:ext uri="{9D8B030D-6E8A-4147-A177-3AD203B41FA5}">
                      <a16:colId xmlns:a16="http://schemas.microsoft.com/office/drawing/2014/main" val="1933008790"/>
                    </a:ext>
                  </a:extLst>
                </a:gridCol>
                <a:gridCol w="7271795">
                  <a:extLst>
                    <a:ext uri="{9D8B030D-6E8A-4147-A177-3AD203B41FA5}">
                      <a16:colId xmlns:a16="http://schemas.microsoft.com/office/drawing/2014/main" val="4068126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Polygon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no_of_sides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no_of_sides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sides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no_of_sides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inputSides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sides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input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"Enter side 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str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 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dispSides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"Side"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sides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206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64F710D-A2D1-DC15-5B71-B0C51B5C4B24}"/>
              </a:ext>
            </a:extLst>
          </p:cNvPr>
          <p:cNvSpPr txBox="1"/>
          <p:nvPr/>
        </p:nvSpPr>
        <p:spPr>
          <a:xfrm>
            <a:off x="314631" y="2860016"/>
            <a:ext cx="11946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Розглянемо ще один приклад спадкування в </a:t>
            </a:r>
            <a:r>
              <a:rPr lang="uk-UA" dirty="0" err="1"/>
              <a:t>Python</a:t>
            </a:r>
            <a:r>
              <a:rPr lang="uk-UA" dirty="0"/>
              <a:t>. Багатокутник — це замкнута фігура з 3 або більше сторонами. Припустимо, у нас є клас </a:t>
            </a:r>
            <a:r>
              <a:rPr lang="uk-UA" dirty="0" err="1"/>
              <a:t>Polygon</a:t>
            </a:r>
            <a:r>
              <a:rPr lang="uk-UA" dirty="0"/>
              <a:t>, визначений наступним чином:</a:t>
            </a:r>
          </a:p>
        </p:txBody>
      </p:sp>
    </p:spTree>
    <p:extLst>
      <p:ext uri="{BB962C8B-B14F-4D97-AF65-F5344CB8AC3E}">
        <p14:creationId xmlns:p14="http://schemas.microsoft.com/office/powerpoint/2010/main" val="5013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E48C2-9F5B-EFA6-2AE5-F1D2DCAB9F1E}"/>
              </a:ext>
            </a:extLst>
          </p:cNvPr>
          <p:cNvSpPr txBox="1"/>
          <p:nvPr/>
        </p:nvSpPr>
        <p:spPr>
          <a:xfrm>
            <a:off x="324464" y="805001"/>
            <a:ext cx="11395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Цей клас має змінні для зберігання кількості (n) та довжини (у вигляді списку під назвою </a:t>
            </a:r>
            <a:r>
              <a:rPr lang="uk-UA" dirty="0" err="1"/>
              <a:t>sides</a:t>
            </a:r>
            <a:r>
              <a:rPr lang="uk-UA" dirty="0"/>
              <a:t>) кожної зі сторін багатокутника.     Метод </a:t>
            </a:r>
            <a:r>
              <a:rPr lang="uk-UA" dirty="0" err="1"/>
              <a:t>inputSides</a:t>
            </a:r>
            <a:r>
              <a:rPr lang="uk-UA" dirty="0"/>
              <a:t>() приймає довжину кожної сторони.     Метод </a:t>
            </a:r>
            <a:r>
              <a:rPr lang="uk-UA" dirty="0" err="1"/>
              <a:t>dispSides</a:t>
            </a:r>
            <a:r>
              <a:rPr lang="uk-UA" dirty="0"/>
              <a:t>() відображає довжини цих сторін.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64DBF-7CFF-CDFA-0ABC-E243BBBFA180}"/>
              </a:ext>
            </a:extLst>
          </p:cNvPr>
          <p:cNvSpPr txBox="1"/>
          <p:nvPr/>
        </p:nvSpPr>
        <p:spPr>
          <a:xfrm>
            <a:off x="0" y="1086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Відносини в успадкуванні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17754-82DD-C481-62F3-EEE3CA48B240}"/>
              </a:ext>
            </a:extLst>
          </p:cNvPr>
          <p:cNvSpPr txBox="1"/>
          <p:nvPr/>
        </p:nvSpPr>
        <p:spPr>
          <a:xfrm>
            <a:off x="324463" y="1728331"/>
            <a:ext cx="11395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Трикутник — це багатокутник із трьома сторонами. Тому ми можемо створити клас </a:t>
            </a:r>
            <a:r>
              <a:rPr lang="uk-UA" dirty="0" err="1"/>
              <a:t>Triangle</a:t>
            </a:r>
            <a:r>
              <a:rPr lang="uk-UA" dirty="0"/>
              <a:t>, який успадковується від класу </a:t>
            </a:r>
            <a:r>
              <a:rPr lang="uk-UA" dirty="0" err="1"/>
              <a:t>Polygon</a:t>
            </a:r>
            <a:r>
              <a:rPr lang="uk-UA" dirty="0"/>
              <a:t>. Це зробить усі атрибути класу </a:t>
            </a:r>
            <a:r>
              <a:rPr lang="uk-UA" dirty="0" err="1"/>
              <a:t>Polygon</a:t>
            </a:r>
            <a:r>
              <a:rPr lang="uk-UA" dirty="0"/>
              <a:t> доступними для класу </a:t>
            </a:r>
            <a:r>
              <a:rPr lang="uk-UA" dirty="0" err="1"/>
              <a:t>Triangle</a:t>
            </a:r>
            <a:r>
              <a:rPr lang="uk-UA" dirty="0"/>
              <a:t>. Нам не потрібно визначати атрибути та методи знову. Наприклад: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6D85E40-7524-8147-74D2-2352ACFB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58999"/>
              </p:ext>
            </p:extLst>
          </p:nvPr>
        </p:nvGraphicFramePr>
        <p:xfrm>
          <a:off x="324463" y="2701724"/>
          <a:ext cx="7172787" cy="3253600"/>
        </p:xfrm>
        <a:graphic>
          <a:graphicData uri="http://schemas.openxmlformats.org/drawingml/2006/table">
            <a:tbl>
              <a:tblPr/>
              <a:tblGrid>
                <a:gridCol w="666213">
                  <a:extLst>
                    <a:ext uri="{9D8B030D-6E8A-4147-A177-3AD203B41FA5}">
                      <a16:colId xmlns:a16="http://schemas.microsoft.com/office/drawing/2014/main" val="208538229"/>
                    </a:ext>
                  </a:extLst>
                </a:gridCol>
                <a:gridCol w="6506574">
                  <a:extLst>
                    <a:ext uri="{9D8B030D-6E8A-4147-A177-3AD203B41FA5}">
                      <a16:colId xmlns:a16="http://schemas.microsoft.com/office/drawing/2014/main" val="4019056143"/>
                    </a:ext>
                  </a:extLst>
                </a:gridCol>
              </a:tblGrid>
              <a:tr h="3149498"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Triangle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Polygon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Polygon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findArea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6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6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sides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Обчислюємо </a:t>
                      </a:r>
                      <a:r>
                        <a:rPr lang="uk-UA" sz="16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напівпериметр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area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0.5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на екран площу трикутника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'The area of the triangle is %0.2f'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%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area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669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2D6213-51BD-B74B-22F7-F71DD2CE479D}"/>
              </a:ext>
            </a:extLst>
          </p:cNvPr>
          <p:cNvSpPr txBox="1"/>
          <p:nvPr/>
        </p:nvSpPr>
        <p:spPr>
          <a:xfrm>
            <a:off x="324462" y="6005387"/>
            <a:ext cx="11248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Однак у класі </a:t>
            </a:r>
            <a:r>
              <a:rPr lang="uk-UA" dirty="0" err="1"/>
              <a:t>Triangle</a:t>
            </a:r>
            <a:r>
              <a:rPr lang="uk-UA" dirty="0"/>
              <a:t> є новий метод </a:t>
            </a:r>
            <a:r>
              <a:rPr lang="uk-UA" dirty="0" err="1"/>
              <a:t>findArea</a:t>
            </a:r>
            <a:r>
              <a:rPr lang="uk-UA" dirty="0"/>
              <a:t>() для обчислення та виводу на екран площі трикутника.</a:t>
            </a:r>
          </a:p>
        </p:txBody>
      </p:sp>
    </p:spTree>
    <p:extLst>
      <p:ext uri="{BB962C8B-B14F-4D97-AF65-F5344CB8AC3E}">
        <p14:creationId xmlns:p14="http://schemas.microsoft.com/office/powerpoint/2010/main" val="69913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32FD7-2BA3-832E-52EE-B539C898CE6B}"/>
              </a:ext>
            </a:extLst>
          </p:cNvPr>
          <p:cNvSpPr txBox="1"/>
          <p:nvPr/>
        </p:nvSpPr>
        <p:spPr>
          <a:xfrm>
            <a:off x="550606" y="786184"/>
            <a:ext cx="10510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Тепер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подивимося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повний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робочий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програми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6886B-15C5-172B-3776-D62B134774CE}"/>
              </a:ext>
            </a:extLst>
          </p:cNvPr>
          <p:cNvSpPr txBox="1"/>
          <p:nvPr/>
        </p:nvSpPr>
        <p:spPr>
          <a:xfrm>
            <a:off x="0" y="1086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Відносини в успадкуванні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9C5BE22-FC8A-B2D0-7979-98748BC1E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2966"/>
              </p:ext>
            </p:extLst>
          </p:nvPr>
        </p:nvGraphicFramePr>
        <p:xfrm>
          <a:off x="550607" y="1242659"/>
          <a:ext cx="6390968" cy="5506734"/>
        </p:xfrm>
        <a:graphic>
          <a:graphicData uri="http://schemas.openxmlformats.org/drawingml/2006/table">
            <a:tbl>
              <a:tblPr/>
              <a:tblGrid>
                <a:gridCol w="379594">
                  <a:extLst>
                    <a:ext uri="{9D8B030D-6E8A-4147-A177-3AD203B41FA5}">
                      <a16:colId xmlns:a16="http://schemas.microsoft.com/office/drawing/2014/main" val="3791210291"/>
                    </a:ext>
                  </a:extLst>
                </a:gridCol>
                <a:gridCol w="6011374">
                  <a:extLst>
                    <a:ext uri="{9D8B030D-6E8A-4147-A177-3AD203B41FA5}">
                      <a16:colId xmlns:a16="http://schemas.microsoft.com/office/drawing/2014/main" val="3274148072"/>
                    </a:ext>
                  </a:extLst>
                </a:gridCol>
              </a:tblGrid>
              <a:tr h="2343252">
                <a:tc>
                  <a:txBody>
                    <a:bodyPr/>
                    <a:lstStyle/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30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40</a:t>
                      </a:r>
                    </a:p>
                  </a:txBody>
                  <a:tcPr marL="20333" marR="20333" marT="10167" marB="10167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Polygon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Ініціалізація кількості сторін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no_of_sides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no_of_sides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sides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no_of_sides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)]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inputSides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sides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input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"Enter side "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str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 : "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)]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Метод для виведення довжини кожної зі сторін багатокутника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"Side"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"is"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Triangle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Polygon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Ініціалізація кількості сторін трикутника (3) шляхом виклику методу __</a:t>
                      </a:r>
                      <a:r>
                        <a:rPr lang="en-US" sz="9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__()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класу 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Polygon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Polygon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findArea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sides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Обчислюємо </a:t>
                      </a:r>
                      <a:r>
                        <a:rPr lang="uk-UA" sz="9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напівпериметр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Використовуємо формулу </a:t>
                      </a:r>
                      <a:r>
                        <a:rPr lang="uk-UA" sz="9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Герона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для обчислення площі трикутника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area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0.5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'The area of the triangle is %0.2f'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%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area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класу 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Triangle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Triangle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Пропонуємо користувачеві ввести довжини сторін трикутника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inputSides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довжини сторін трикутника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Обчислюємо та виводимо площу трикутника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findArea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20333" marR="20333" marT="10167" marB="10167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533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E71D15-5243-260E-AFC2-88812D68F2AF}"/>
              </a:ext>
            </a:extLst>
          </p:cNvPr>
          <p:cNvSpPr txBox="1"/>
          <p:nvPr/>
        </p:nvSpPr>
        <p:spPr>
          <a:xfrm>
            <a:off x="7150509" y="124265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Enter</a:t>
            </a:r>
            <a:r>
              <a:rPr lang="uk-UA" dirty="0"/>
              <a:t> </a:t>
            </a:r>
            <a:r>
              <a:rPr lang="uk-UA" dirty="0" err="1"/>
              <a:t>side</a:t>
            </a:r>
            <a:r>
              <a:rPr lang="uk-UA" dirty="0"/>
              <a:t> 1 : 3 </a:t>
            </a:r>
          </a:p>
          <a:p>
            <a:r>
              <a:rPr lang="uk-UA" dirty="0" err="1"/>
              <a:t>Enter</a:t>
            </a:r>
            <a:r>
              <a:rPr lang="uk-UA" dirty="0"/>
              <a:t> </a:t>
            </a:r>
            <a:r>
              <a:rPr lang="uk-UA" dirty="0" err="1"/>
              <a:t>side</a:t>
            </a:r>
            <a:r>
              <a:rPr lang="uk-UA" dirty="0"/>
              <a:t> 2 : 5 </a:t>
            </a:r>
          </a:p>
          <a:p>
            <a:r>
              <a:rPr lang="uk-UA" dirty="0" err="1"/>
              <a:t>Enter</a:t>
            </a:r>
            <a:r>
              <a:rPr lang="uk-UA" dirty="0"/>
              <a:t> </a:t>
            </a:r>
            <a:r>
              <a:rPr lang="uk-UA" dirty="0" err="1"/>
              <a:t>side</a:t>
            </a:r>
            <a:r>
              <a:rPr lang="uk-UA" dirty="0"/>
              <a:t> 3 : 4 </a:t>
            </a:r>
          </a:p>
          <a:p>
            <a:r>
              <a:rPr lang="uk-UA" dirty="0" err="1"/>
              <a:t>Side</a:t>
            </a:r>
            <a:r>
              <a:rPr lang="uk-UA" dirty="0"/>
              <a:t> 1 </a:t>
            </a:r>
            <a:r>
              <a:rPr lang="uk-UA" dirty="0" err="1"/>
              <a:t>is</a:t>
            </a:r>
            <a:r>
              <a:rPr lang="uk-UA" dirty="0"/>
              <a:t> 3.0 </a:t>
            </a:r>
          </a:p>
          <a:p>
            <a:r>
              <a:rPr lang="uk-UA" dirty="0" err="1"/>
              <a:t>Side</a:t>
            </a:r>
            <a:r>
              <a:rPr lang="uk-UA" dirty="0"/>
              <a:t> 2 </a:t>
            </a:r>
            <a:r>
              <a:rPr lang="uk-UA" dirty="0" err="1"/>
              <a:t>is</a:t>
            </a:r>
            <a:r>
              <a:rPr lang="uk-UA" dirty="0"/>
              <a:t> 5.0 </a:t>
            </a:r>
          </a:p>
          <a:p>
            <a:r>
              <a:rPr lang="uk-UA" dirty="0" err="1"/>
              <a:t>Side</a:t>
            </a:r>
            <a:r>
              <a:rPr lang="uk-UA" dirty="0"/>
              <a:t> 3 </a:t>
            </a:r>
            <a:r>
              <a:rPr lang="uk-UA" dirty="0" err="1"/>
              <a:t>is</a:t>
            </a:r>
            <a:r>
              <a:rPr lang="uk-UA" dirty="0"/>
              <a:t> 4.0 </a:t>
            </a:r>
          </a:p>
          <a:p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area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triangle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6.00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65687-0968-5496-7118-F515094FA306}"/>
              </a:ext>
            </a:extLst>
          </p:cNvPr>
          <p:cNvSpPr txBox="1"/>
          <p:nvPr/>
        </p:nvSpPr>
        <p:spPr>
          <a:xfrm>
            <a:off x="7150509" y="4305558"/>
            <a:ext cx="50414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бачимо, що хоча ми не визначили методи типу </a:t>
            </a:r>
            <a:r>
              <a:rPr lang="uk-UA" dirty="0" err="1"/>
              <a:t>inputSides</a:t>
            </a:r>
            <a:r>
              <a:rPr lang="uk-UA" dirty="0"/>
              <a:t>() або </a:t>
            </a:r>
            <a:r>
              <a:rPr lang="uk-UA" dirty="0" err="1"/>
              <a:t>dispSides</a:t>
            </a:r>
            <a:r>
              <a:rPr lang="uk-UA" dirty="0"/>
              <a:t>() для класу </a:t>
            </a:r>
            <a:r>
              <a:rPr lang="uk-UA" dirty="0" err="1"/>
              <a:t>Triangle</a:t>
            </a:r>
            <a:r>
              <a:rPr lang="uk-UA" dirty="0"/>
              <a:t> окремо, ми змогли їх використати.  Якщо атрибут не знайдено у самому класі, пошук починається у батьківському класі. Це повторюється </a:t>
            </a:r>
            <a:r>
              <a:rPr lang="uk-UA" dirty="0" err="1"/>
              <a:t>рекурсивно</a:t>
            </a:r>
            <a:r>
              <a:rPr lang="uk-UA" dirty="0"/>
              <a:t>, якщо батьківський клас сам успадковується з інших класів.</a:t>
            </a:r>
          </a:p>
        </p:txBody>
      </p:sp>
    </p:spTree>
    <p:extLst>
      <p:ext uri="{BB962C8B-B14F-4D97-AF65-F5344CB8AC3E}">
        <p14:creationId xmlns:p14="http://schemas.microsoft.com/office/powerpoint/2010/main" val="46239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8672E-8C43-1674-6A1D-FF10FFC94011}"/>
              </a:ext>
            </a:extLst>
          </p:cNvPr>
          <p:cNvSpPr txBox="1"/>
          <p:nvPr/>
        </p:nvSpPr>
        <p:spPr>
          <a:xfrm>
            <a:off x="0" y="1086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Перевизначення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методів у спадкуванні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A366D-F2D3-6006-F2E4-0268EB4E76EC}"/>
              </a:ext>
            </a:extLst>
          </p:cNvPr>
          <p:cNvSpPr txBox="1"/>
          <p:nvPr/>
        </p:nvSpPr>
        <p:spPr>
          <a:xfrm>
            <a:off x="206478" y="942652"/>
            <a:ext cx="11680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попереднього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прикладу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бачимо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об’єкт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підкласу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отримати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доступ до методу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суперкласу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br>
              <a:rPr lang="ru-RU" dirty="0"/>
            </a:b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58A8A-604F-78F5-F8EC-31F493533652}"/>
              </a:ext>
            </a:extLst>
          </p:cNvPr>
          <p:cNvSpPr txBox="1"/>
          <p:nvPr/>
        </p:nvSpPr>
        <p:spPr>
          <a:xfrm>
            <a:off x="206478" y="1287629"/>
            <a:ext cx="11680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Але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якщо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один і той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самий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метод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присутній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і 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суперкласі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і в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підкласі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?</a:t>
            </a:r>
            <a:endParaRPr lang="ru-RU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br>
              <a:rPr lang="ru-RU" dirty="0"/>
            </a:b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361AE-298A-3143-C5A1-F4966ECA788C}"/>
              </a:ext>
            </a:extLst>
          </p:cNvPr>
          <p:cNvSpPr txBox="1"/>
          <p:nvPr/>
        </p:nvSpPr>
        <p:spPr>
          <a:xfrm>
            <a:off x="206478" y="1754433"/>
            <a:ext cx="116807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цьому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випадку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метод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підкласі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перевизначає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метод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суперкласі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концепція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відома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як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перевизначення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методів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у Python.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E2A676D-B700-4E91-C60D-9A158CE3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478557"/>
              </p:ext>
            </p:extLst>
          </p:nvPr>
        </p:nvGraphicFramePr>
        <p:xfrm>
          <a:off x="304800" y="2449672"/>
          <a:ext cx="3800867" cy="2907134"/>
        </p:xfrm>
        <a:graphic>
          <a:graphicData uri="http://schemas.openxmlformats.org/drawingml/2006/table">
            <a:tbl>
              <a:tblPr/>
              <a:tblGrid>
                <a:gridCol w="331786">
                  <a:extLst>
                    <a:ext uri="{9D8B030D-6E8A-4147-A177-3AD203B41FA5}">
                      <a16:colId xmlns:a16="http://schemas.microsoft.com/office/drawing/2014/main" val="3657299772"/>
                    </a:ext>
                  </a:extLst>
                </a:gridCol>
                <a:gridCol w="3469081">
                  <a:extLst>
                    <a:ext uri="{9D8B030D-6E8A-4147-A177-3AD203B41FA5}">
                      <a16:colId xmlns:a16="http://schemas.microsoft.com/office/drawing/2014/main" val="2889174428"/>
                    </a:ext>
                  </a:extLst>
                </a:gridCol>
              </a:tblGrid>
              <a:tr h="1487955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57254" marR="57254" marT="28627" marB="28627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Атрибути та метод суперкласу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""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can eat"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Успадковуємо від класу 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Animal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Dog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Перевизначаємо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метод 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eat()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like to eat bones"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підкласу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Dog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Викликаємо метод 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eat()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через об'єкт класу 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Dog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sz="11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7254" marR="57254" marT="28627" marB="28627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9991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84B53FA-70E8-103C-C323-EBA0B567EA73}"/>
              </a:ext>
            </a:extLst>
          </p:cNvPr>
          <p:cNvSpPr txBox="1"/>
          <p:nvPr/>
        </p:nvSpPr>
        <p:spPr>
          <a:xfrm>
            <a:off x="4105667" y="32273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I </a:t>
            </a:r>
            <a:r>
              <a:rPr lang="uk-UA" dirty="0" err="1"/>
              <a:t>like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eat</a:t>
            </a:r>
            <a:r>
              <a:rPr lang="uk-UA" dirty="0"/>
              <a:t> </a:t>
            </a:r>
            <a:r>
              <a:rPr lang="uk-UA" dirty="0" err="1"/>
              <a:t>bones</a:t>
            </a:r>
            <a:endParaRPr lang="uk-U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83C73D-A5A7-8903-E930-F09DF4138252}"/>
              </a:ext>
            </a:extLst>
          </p:cNvPr>
          <p:cNvSpPr txBox="1"/>
          <p:nvPr/>
        </p:nvSpPr>
        <p:spPr>
          <a:xfrm>
            <a:off x="206478" y="5453683"/>
            <a:ext cx="119504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один і той самий метод </a:t>
            </a:r>
            <a:r>
              <a:rPr lang="uk-UA" dirty="0" err="1"/>
              <a:t>eat</a:t>
            </a:r>
            <a:r>
              <a:rPr lang="uk-UA" dirty="0"/>
              <a:t>() присутній як у класі </a:t>
            </a:r>
            <a:r>
              <a:rPr lang="uk-UA" dirty="0" err="1"/>
              <a:t>Dog</a:t>
            </a:r>
            <a:r>
              <a:rPr lang="uk-UA" dirty="0"/>
              <a:t>, так і в класі </a:t>
            </a:r>
            <a:r>
              <a:rPr lang="uk-UA" dirty="0" err="1"/>
              <a:t>Animal</a:t>
            </a:r>
            <a:r>
              <a:rPr lang="uk-UA" dirty="0"/>
              <a:t>. Коли ми викликаємо метод </a:t>
            </a:r>
            <a:r>
              <a:rPr lang="uk-UA" dirty="0" err="1"/>
              <a:t>eat</a:t>
            </a:r>
            <a:r>
              <a:rPr lang="uk-UA" dirty="0"/>
              <a:t>(), використовуючи об’єкт підкласу </a:t>
            </a:r>
            <a:r>
              <a:rPr lang="uk-UA" dirty="0" err="1"/>
              <a:t>Dog</a:t>
            </a:r>
            <a:r>
              <a:rPr lang="uk-UA" dirty="0"/>
              <a:t>, викликається метод класу </a:t>
            </a:r>
            <a:r>
              <a:rPr lang="uk-UA" dirty="0" err="1"/>
              <a:t>Dog</a:t>
            </a:r>
            <a:r>
              <a:rPr lang="uk-UA" dirty="0"/>
              <a:t>. Це відбувається тому, що метод </a:t>
            </a:r>
            <a:r>
              <a:rPr lang="uk-UA" dirty="0" err="1"/>
              <a:t>eat</a:t>
            </a:r>
            <a:r>
              <a:rPr lang="uk-UA" dirty="0"/>
              <a:t>() підкласу </a:t>
            </a:r>
            <a:r>
              <a:rPr lang="uk-UA" dirty="0" err="1"/>
              <a:t>Dog</a:t>
            </a:r>
            <a:r>
              <a:rPr lang="uk-UA" dirty="0"/>
              <a:t> </a:t>
            </a:r>
            <a:r>
              <a:rPr lang="uk-UA" dirty="0" err="1"/>
              <a:t>перевизначає</a:t>
            </a:r>
            <a:r>
              <a:rPr lang="uk-UA" dirty="0"/>
              <a:t> той самий метод суперкласу </a:t>
            </a:r>
            <a:r>
              <a:rPr lang="uk-UA" dirty="0" err="1"/>
              <a:t>Animal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24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AF06A8-A7BA-44E4-1A44-D87B509FA320}"/>
              </a:ext>
            </a:extLst>
          </p:cNvPr>
          <p:cNvSpPr txBox="1"/>
          <p:nvPr/>
        </p:nvSpPr>
        <p:spPr>
          <a:xfrm>
            <a:off x="0" y="28558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Метод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super() 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 спадкуванні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002B4-5E91-AAEB-3AE7-3DBAF250A34D}"/>
              </a:ext>
            </a:extLst>
          </p:cNvPr>
          <p:cNvSpPr txBox="1"/>
          <p:nvPr/>
        </p:nvSpPr>
        <p:spPr>
          <a:xfrm>
            <a:off x="383457" y="931917"/>
            <a:ext cx="11533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Раніше ми бачили, що метод з одним і тим самим ім’ям у підкласі </a:t>
            </a:r>
            <a:r>
              <a:rPr lang="uk-UA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перевизначає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метод у суперкласі. Однак, якщо нам потрібно отримати доступ до методу суперкласу підкласу, ми можемо скористатися додатковим методом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super().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Наприклад:</a:t>
            </a:r>
          </a:p>
          <a:p>
            <a:br>
              <a:rPr lang="uk-UA" dirty="0"/>
            </a:b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310E98E-6EBA-8207-F763-324D88577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04966"/>
              </p:ext>
            </p:extLst>
          </p:nvPr>
        </p:nvGraphicFramePr>
        <p:xfrm>
          <a:off x="465320" y="1854049"/>
          <a:ext cx="5630680" cy="2923874"/>
        </p:xfrm>
        <a:graphic>
          <a:graphicData uri="http://schemas.openxmlformats.org/drawingml/2006/table">
            <a:tbl>
              <a:tblPr/>
              <a:tblGrid>
                <a:gridCol w="484984">
                  <a:extLst>
                    <a:ext uri="{9D8B030D-6E8A-4147-A177-3AD203B41FA5}">
                      <a16:colId xmlns:a16="http://schemas.microsoft.com/office/drawing/2014/main" val="1602224701"/>
                    </a:ext>
                  </a:extLst>
                </a:gridCol>
                <a:gridCol w="5145696">
                  <a:extLst>
                    <a:ext uri="{9D8B030D-6E8A-4147-A177-3AD203B41FA5}">
                      <a16:colId xmlns:a16="http://schemas.microsoft.com/office/drawing/2014/main" val="4004699891"/>
                    </a:ext>
                  </a:extLst>
                </a:gridCol>
              </a:tblGrid>
              <a:tr h="2875268">
                <a:tc>
                  <a:txBody>
                    <a:bodyPr/>
                    <a:lstStyle/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L="43513" marR="43513" marT="21757" marB="21757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Атрибути та метод батьківського класу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""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can eat"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Успадковуємо від класу 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Animal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Dog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Перевизначаємо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метод 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eat()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Викликаємо метод 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eat()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батьківського класу за допомогою додаткового методу 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super()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super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().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like to eat bones"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дочірнього класу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Dog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3513" marR="43513" marT="21757" marB="21757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200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E874B5F-F6BA-F310-DE5C-94AA6E6E1294}"/>
              </a:ext>
            </a:extLst>
          </p:cNvPr>
          <p:cNvSpPr txBox="1"/>
          <p:nvPr/>
        </p:nvSpPr>
        <p:spPr>
          <a:xfrm>
            <a:off x="6528620" y="268624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I </a:t>
            </a:r>
            <a:r>
              <a:rPr lang="uk-UA" dirty="0" err="1"/>
              <a:t>can</a:t>
            </a:r>
            <a:r>
              <a:rPr lang="uk-UA" dirty="0"/>
              <a:t> </a:t>
            </a:r>
            <a:r>
              <a:rPr lang="uk-UA" dirty="0" err="1"/>
              <a:t>eat</a:t>
            </a:r>
            <a:r>
              <a:rPr lang="uk-UA" dirty="0"/>
              <a:t> </a:t>
            </a:r>
          </a:p>
          <a:p>
            <a:r>
              <a:rPr lang="uk-UA" dirty="0"/>
              <a:t>I </a:t>
            </a:r>
            <a:r>
              <a:rPr lang="uk-UA" dirty="0" err="1"/>
              <a:t>like</a:t>
            </a:r>
            <a:r>
              <a:rPr lang="uk-UA" dirty="0"/>
              <a:t>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eat</a:t>
            </a:r>
            <a:r>
              <a:rPr lang="uk-UA" dirty="0"/>
              <a:t> </a:t>
            </a:r>
            <a:r>
              <a:rPr lang="uk-UA" dirty="0" err="1"/>
              <a:t>bones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462B0-2967-8630-776E-675CBC3459E7}"/>
              </a:ext>
            </a:extLst>
          </p:cNvPr>
          <p:cNvSpPr txBox="1"/>
          <p:nvPr/>
        </p:nvSpPr>
        <p:spPr>
          <a:xfrm>
            <a:off x="383457" y="4777923"/>
            <a:ext cx="115332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метод </a:t>
            </a:r>
            <a:r>
              <a:rPr lang="uk-UA" dirty="0" err="1"/>
              <a:t>eat</a:t>
            </a:r>
            <a:r>
              <a:rPr lang="uk-UA" dirty="0"/>
              <a:t>() дочірнього класу </a:t>
            </a:r>
            <a:r>
              <a:rPr lang="uk-UA" dirty="0" err="1"/>
              <a:t>Dog</a:t>
            </a:r>
            <a:r>
              <a:rPr lang="uk-UA" dirty="0"/>
              <a:t> </a:t>
            </a:r>
            <a:r>
              <a:rPr lang="uk-UA" dirty="0" err="1"/>
              <a:t>перевизначає</a:t>
            </a:r>
            <a:r>
              <a:rPr lang="uk-UA" dirty="0"/>
              <a:t> цей самий метод батьківського класу </a:t>
            </a:r>
            <a:r>
              <a:rPr lang="uk-UA" dirty="0" err="1"/>
              <a:t>Animal</a:t>
            </a:r>
            <a:r>
              <a:rPr lang="uk-UA" dirty="0"/>
              <a:t>.  Всередині класу </a:t>
            </a:r>
            <a:r>
              <a:rPr lang="uk-UA" dirty="0" err="1"/>
              <a:t>Dog</a:t>
            </a:r>
            <a:r>
              <a:rPr lang="uk-UA" dirty="0"/>
              <a:t> ми використали наступний рядок коду, щоб викликати метод </a:t>
            </a:r>
            <a:r>
              <a:rPr lang="uk-UA" dirty="0" err="1"/>
              <a:t>eat</a:t>
            </a:r>
            <a:r>
              <a:rPr lang="uk-UA" dirty="0"/>
              <a:t>() батьківського класу </a:t>
            </a:r>
            <a:r>
              <a:rPr lang="uk-UA" dirty="0" err="1"/>
              <a:t>Animal</a:t>
            </a:r>
            <a:r>
              <a:rPr lang="uk-UA" dirty="0"/>
              <a:t> з дочірнього класу </a:t>
            </a:r>
            <a:r>
              <a:rPr lang="uk-UA" dirty="0" err="1"/>
              <a:t>Dog</a:t>
            </a:r>
            <a:r>
              <a:rPr lang="uk-UA" dirty="0"/>
              <a:t>: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EB250770-521F-0C22-E481-1C75FE1A2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837106"/>
              </p:ext>
            </p:extLst>
          </p:nvPr>
        </p:nvGraphicFramePr>
        <p:xfrm>
          <a:off x="383457" y="5700055"/>
          <a:ext cx="7895283" cy="9144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759024815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5220942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Викликаємо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метод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()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батьківського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класу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за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допомогою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додаткового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методу </a:t>
                      </a:r>
                      <a:r>
                        <a:rPr lang="ru-RU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super</a:t>
                      </a:r>
                      <a:r>
                        <a:rPr lang="ru-RU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ru-RU" dirty="0" err="1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super</a:t>
                      </a:r>
                      <a:r>
                        <a:rPr lang="ru-RU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().</a:t>
                      </a:r>
                      <a:r>
                        <a:rPr lang="ru-RU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ru-RU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ru-RU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64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5895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2585</Words>
  <Application>Microsoft Office PowerPoint</Application>
  <PresentationFormat>Широкоэкранный</PresentationFormat>
  <Paragraphs>504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2</cp:revision>
  <dcterms:created xsi:type="dcterms:W3CDTF">2024-09-23T23:11:18Z</dcterms:created>
  <dcterms:modified xsi:type="dcterms:W3CDTF">2024-09-24T13:58:06Z</dcterms:modified>
</cp:coreProperties>
</file>