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6405" autoAdjust="0"/>
  </p:normalViewPr>
  <p:slideViewPr>
    <p:cSldViewPr snapToGrid="0">
      <p:cViewPr varScale="1">
        <p:scale>
          <a:sx n="71" d="100"/>
          <a:sy n="71" d="100"/>
        </p:scale>
        <p:origin x="1109" y="58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D546A23-F77E-08D6-D8C6-BC291DCAEB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52F4FB-1AA8-A517-A683-B8F36A0E0F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ECA67-6C45-4A4A-8428-ACEA962D5C9B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C01F8D8-C0D4-7439-87F9-E50440280F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AABE8F-03E7-1AA6-6530-BF832FE693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F15D4-7CC7-41B7-8C58-718D86B744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5494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AE147-C3CB-4ACA-826F-E594B37C2F7A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14E96-07CD-4693-AA6E-D330E173CB1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9623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14E96-07CD-4693-AA6E-D330E173CB17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7101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14E96-07CD-4693-AA6E-D330E173CB17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5272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266338-1396-2ECE-42D9-D10458FBC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FC1BEF-2282-6060-FEFF-E0A7BD4F0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8A56CA-3208-BA26-606B-941C967C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FD7D-626F-4EB0-A0B8-2F4047F5EEA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1A7B52-7208-E25A-6CA8-B09EBFB0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8A065B-CC82-091C-BAF2-5ADD61B8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E8A2-D969-4ED2-97C2-6C7A847FE3A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570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D100AF-C155-2D69-9783-2543B5C5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D26DAE-3333-3FB3-0A49-4547EEE11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51A08F-F09A-7785-D1E3-7AD0103E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FD7D-626F-4EB0-A0B8-2F4047F5EEA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B5B416-7897-A6A8-C951-7C7DF9F9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ED7356-A2BE-5AA9-7476-87A84C79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E8A2-D969-4ED2-97C2-6C7A847FE3A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689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CD73607-2D3E-1D50-1391-71D943BA7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8CBB9B8-4BF2-9C77-2521-DC5C4FA8D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10BD44-40FF-6896-286A-31B06C49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FD7D-626F-4EB0-A0B8-2F4047F5EEA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7FA5B9-0967-41E5-BEB4-AF42ADE2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FB2693-2399-2DE3-365A-659B4627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E8A2-D969-4ED2-97C2-6C7A847FE3A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750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3B686-9CF5-C5BB-8703-305718B9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537303-BCD1-D4D9-A9BC-987395C63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7F6B79-2E87-0E90-C803-BD5D5C64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FD7D-626F-4EB0-A0B8-2F4047F5EEA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FB08F8-EE5C-FA9D-C6B4-EA5EDA30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FFD679-9EE0-585C-BBD3-B534D9CD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E8A2-D969-4ED2-97C2-6C7A847FE3A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1259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20743-3518-345B-E47D-82DEF0890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1AD040-FBC7-10AF-AA4A-B152BF897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D9B6DA-3F8E-9ADE-88B7-EABAEF41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FD7D-626F-4EB0-A0B8-2F4047F5EEA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3A8A01-8B22-0F3B-7A15-29E7132A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DBDEB9-30D4-8232-933D-EB390FA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E8A2-D969-4ED2-97C2-6C7A847FE3A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070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7BB0E-E204-65F4-DF05-CB59C7505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190B1D-901F-0A9A-53D9-29B98E95E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BF81FF-FAB8-1527-DB62-D2C3B9CCD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6124A5-972B-57BE-9D03-6DD58A3D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FD7D-626F-4EB0-A0B8-2F4047F5EEA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7320F3-72E4-E40F-6DC0-A29B1CDEF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F93E3E-6172-64D6-C79F-E793CBA4A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E8A2-D969-4ED2-97C2-6C7A847FE3A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347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5B4B1-485D-2262-47B0-9D90DB77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7D7581-2F79-4F9E-2B12-67BB6008B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738A7A-F9F5-BE13-C996-74F24CE1D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071F7-173C-C27E-3DAB-4A098605B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E3A9C44-7C65-321E-64EA-DB99D8FD7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8C3E312-057A-26B1-3F20-4BE6B5BE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FD7D-626F-4EB0-A0B8-2F4047F5EEA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ACB5056-0547-400F-7A66-6B2771EB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07072C2-AFF7-ADAE-F911-F1B5F8A9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E8A2-D969-4ED2-97C2-6C7A847FE3A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426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AF208-E82C-1898-D566-1443AF8C5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D22FE08-67D2-EE9D-9501-1E52DA1B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FD7D-626F-4EB0-A0B8-2F4047F5EEA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94D6AE-8B4C-2BE8-D5D4-EC26102F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02F73D9-9660-3D8E-1351-5D7AAE0E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E8A2-D969-4ED2-97C2-6C7A847FE3A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309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EE9E89E-9C85-FA95-4E6D-75E4E822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FD7D-626F-4EB0-A0B8-2F4047F5EEA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D26A2F-E4AF-FC56-E8E4-CCAD2E10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ECF28A-1DFF-2019-AE2E-56EAE9A1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E8A2-D969-4ED2-97C2-6C7A847FE3A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3176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55A93-1B97-AAF8-7ABD-E0EF6C97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17C020-93E4-0AFB-5920-A9EB53704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385ADF-39F6-4937-25B1-037122E77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8BED2D-06D9-5B5D-ED3C-6AA1B064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FD7D-626F-4EB0-A0B8-2F4047F5EEA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CFF248-28AE-BE8A-876D-040603A3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929608-78D2-9AAA-BEA5-DB9586A5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E8A2-D969-4ED2-97C2-6C7A847FE3A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034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216BC-7FC6-5655-1F42-A544FA51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A2A7B49-473B-A0F8-4F14-ADF9D769B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F7E5D1-0A5B-8B31-B8F2-A27948217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3E73F0-84C8-8E6E-701B-13B22168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FD7D-626F-4EB0-A0B8-2F4047F5EEA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696071-D294-35B9-4D44-8DAE9E65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8E53B2-37D1-6279-FFF2-C4C642BF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E8A2-D969-4ED2-97C2-6C7A847FE3A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609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ED6070-C27A-0F57-BEBA-64A0F1E8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BEFE68-93B3-BF02-4064-36C5F34E6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63CD10-3F04-AE22-2AFC-77EAD86A4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08FD7D-626F-4EB0-A0B8-2F4047F5EEA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696FA0-F374-884D-E17A-FAEE7298C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EDB2F3-FEA5-D994-3D03-B390921B9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89E8A2-D969-4ED2-97C2-6C7A847FE3A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641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ound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124031" y="3015926"/>
            <a:ext cx="5943935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
</a:t>
            </a:r>
            <a:r>
              <a:rPr lang="uk-UA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інкапсуляція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35E677-040C-B778-6C22-85821AAF5153}"/>
              </a:ext>
            </a:extLst>
          </p:cNvPr>
          <p:cNvSpPr txBox="1"/>
          <p:nvPr/>
        </p:nvSpPr>
        <p:spPr>
          <a:xfrm>
            <a:off x="196326" y="771849"/>
            <a:ext cx="10593593" cy="59093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66D9EF"/>
                </a:solidFill>
                <a:effectLst/>
                <a:latin typeface="Roboto Mono" panose="00000009000000000000" pitchFamily="49" charset="0"/>
              </a:rPr>
              <a:t>class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A6E22E"/>
                </a:solidFill>
                <a:effectLst/>
                <a:latin typeface="Roboto Mono" panose="00000009000000000000" pitchFamily="49" charset="0"/>
              </a:rPr>
              <a:t>Person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uk-UA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	</a:t>
            </a:r>
            <a:r>
              <a:rPr lang="en-US" b="0" i="0" dirty="0">
                <a:solidFill>
                  <a:srgbClr val="66D9EF"/>
                </a:solidFill>
                <a:effectLst/>
                <a:latin typeface="Roboto Mono" panose="00000009000000000000" pitchFamily="49" charset="0"/>
              </a:rPr>
              <a:t>def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__</a:t>
            </a:r>
            <a:r>
              <a:rPr lang="en-US" b="0" i="0" dirty="0" err="1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init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__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(self,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age):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uk-UA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		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self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set_age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(age)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br>
              <a:rPr lang="uk-UA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</a:br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uk-UA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	</a:t>
            </a:r>
            <a:r>
              <a:rPr lang="en-US" b="0" i="0" dirty="0">
                <a:solidFill>
                  <a:srgbClr val="66D9EF"/>
                </a:solidFill>
                <a:effectLst/>
                <a:latin typeface="Roboto Mono" panose="00000009000000000000" pitchFamily="49" charset="0"/>
              </a:rPr>
              <a:t>def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A6E22E"/>
                </a:solidFill>
                <a:effectLst/>
                <a:latin typeface="Roboto Mono" panose="00000009000000000000" pitchFamily="49" charset="0"/>
              </a:rPr>
              <a:t>get_age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(self):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uk-UA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		</a:t>
            </a:r>
            <a:r>
              <a:rPr lang="en-US" b="0" i="0" dirty="0">
                <a:solidFill>
                  <a:srgbClr val="66D9EF"/>
                </a:solidFill>
                <a:effectLst/>
                <a:latin typeface="Roboto Mono" panose="00000009000000000000" pitchFamily="49" charset="0"/>
              </a:rPr>
              <a:t>return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self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__age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uk-UA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	</a:t>
            </a:r>
            <a:r>
              <a:rPr lang="en-US" b="0" i="0" dirty="0">
                <a:solidFill>
                  <a:srgbClr val="66D9EF"/>
                </a:solidFill>
                <a:effectLst/>
                <a:latin typeface="Roboto Mono" panose="00000009000000000000" pitchFamily="49" charset="0"/>
              </a:rPr>
              <a:t>def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A6E22E"/>
                </a:solidFill>
                <a:effectLst/>
                <a:latin typeface="Roboto Mono" panose="00000009000000000000" pitchFamily="49" charset="0"/>
              </a:rPr>
              <a:t>set_age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(self,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age):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uk-UA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		</a:t>
            </a:r>
            <a:r>
              <a:rPr lang="en-US" b="0" i="0" dirty="0">
                <a:solidFill>
                  <a:srgbClr val="66D9EF"/>
                </a:solidFill>
                <a:effectLst/>
                <a:latin typeface="Roboto Mono" panose="00000009000000000000" pitchFamily="49" charset="0"/>
              </a:rPr>
              <a:t>if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age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AE81FF"/>
                </a:solidFill>
                <a:effectLst/>
                <a:latin typeface="Roboto Mono" panose="00000009000000000000" pitchFamily="49" charset="0"/>
              </a:rPr>
              <a:t>0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uk-UA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			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self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__age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age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uk-UA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	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age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property(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get_age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set_age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66D9EF"/>
                </a:solidFill>
                <a:effectLst/>
                <a:latin typeface="Roboto Mono" panose="00000009000000000000" pitchFamily="49" charset="0"/>
              </a:rPr>
              <a:t>None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E6DB74"/>
                </a:solidFill>
                <a:effectLst/>
                <a:latin typeface="Roboto Mono" panose="00000009000000000000" pitchFamily="49" charset="0"/>
              </a:rPr>
              <a:t>"Person's age, full years"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Person(</a:t>
            </a:r>
            <a:r>
              <a:rPr lang="en-US" b="0" i="0" dirty="0">
                <a:solidFill>
                  <a:srgbClr val="AE81FF"/>
                </a:solidFill>
                <a:effectLst/>
                <a:latin typeface="Roboto Mono" panose="00000009000000000000" pitchFamily="49" charset="0"/>
              </a:rPr>
              <a:t>35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age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AE81FF"/>
                </a:solidFill>
                <a:effectLst/>
                <a:latin typeface="Roboto Mono" panose="00000009000000000000" pitchFamily="49" charset="0"/>
              </a:rPr>
              <a:t>35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age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AE81FF"/>
                </a:solidFill>
                <a:effectLst/>
                <a:latin typeface="Roboto Mono" panose="00000009000000000000" pitchFamily="49" charset="0"/>
              </a:rPr>
              <a:t>18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age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AE81FF"/>
                </a:solidFill>
                <a:effectLst/>
                <a:latin typeface="Roboto Mono" panose="00000009000000000000" pitchFamily="49" charset="0"/>
              </a:rPr>
              <a:t>18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age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-</a:t>
            </a:r>
            <a:r>
              <a:rPr lang="en-US" b="0" i="0" dirty="0">
                <a:solidFill>
                  <a:srgbClr val="AE81FF"/>
                </a:solidFill>
                <a:effectLst/>
                <a:latin typeface="Roboto Mono" panose="00000009000000000000" pitchFamily="49" charset="0"/>
              </a:rPr>
              <a:t>18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age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AE81FF"/>
                </a:solidFill>
                <a:effectLst/>
                <a:latin typeface="Roboto Mono" panose="00000009000000000000" pitchFamily="49" charset="0"/>
              </a:rPr>
              <a:t>18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help(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Person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age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Help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on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property: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Person</a:t>
            </a:r>
            <a:r>
              <a:rPr lang="en-US" b="0" i="0" dirty="0">
                <a:solidFill>
                  <a:srgbClr val="E6DB74"/>
                </a:solidFill>
                <a:effectLst/>
                <a:latin typeface="Roboto Mono" panose="00000009000000000000" pitchFamily="49" charset="0"/>
              </a:rPr>
              <a:t>'s age, full years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endParaRPr lang="uk-U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4822CD-F968-C8C7-D763-896A3C3A7CFF}"/>
              </a:ext>
            </a:extLst>
          </p:cNvPr>
          <p:cNvSpPr txBox="1"/>
          <p:nvPr/>
        </p:nvSpPr>
        <p:spPr>
          <a:xfrm>
            <a:off x="1794" y="25362"/>
            <a:ext cx="12190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0" i="0" dirty="0">
                <a:effectLst/>
                <a:latin typeface="Roboto" panose="02000000000000000000" pitchFamily="2" charset="0"/>
              </a:rPr>
              <a:t>Властивості</a:t>
            </a:r>
          </a:p>
        </p:txBody>
      </p:sp>
    </p:spTree>
    <p:extLst>
      <p:ext uri="{BB962C8B-B14F-4D97-AF65-F5344CB8AC3E}">
        <p14:creationId xmlns:p14="http://schemas.microsoft.com/office/powerpoint/2010/main" val="2466184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94C4CD-F46D-0BAA-D1A7-86F028A3566A}"/>
              </a:ext>
            </a:extLst>
          </p:cNvPr>
          <p:cNvSpPr txBox="1"/>
          <p:nvPr/>
        </p:nvSpPr>
        <p:spPr>
          <a:xfrm>
            <a:off x="250115" y="671693"/>
            <a:ext cx="113044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В </a:t>
            </a:r>
            <a:r>
              <a:rPr lang="uk-UA" dirty="0" err="1"/>
              <a:t>Python</a:t>
            </a:r>
            <a:r>
              <a:rPr lang="uk-UA" dirty="0"/>
              <a:t> також є ще один більш елегантний спосіб визначення властивостей використовуючи певний "синтаксичний цукор". Для створення властивості-гетера використовуємо: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3610A5-6678-09E3-E4EE-93AA6969E7A7}"/>
              </a:ext>
            </a:extLst>
          </p:cNvPr>
          <p:cNvSpPr txBox="1"/>
          <p:nvPr/>
        </p:nvSpPr>
        <p:spPr>
          <a:xfrm>
            <a:off x="1794" y="25362"/>
            <a:ext cx="12190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0" i="0" dirty="0">
                <a:effectLst/>
                <a:latin typeface="Roboto" panose="02000000000000000000" pitchFamily="2" charset="0"/>
              </a:rPr>
              <a:t>Властивості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794BC2-366C-17FE-1665-A452860EF8F8}"/>
              </a:ext>
            </a:extLst>
          </p:cNvPr>
          <p:cNvSpPr txBox="1"/>
          <p:nvPr/>
        </p:nvSpPr>
        <p:spPr>
          <a:xfrm>
            <a:off x="637391" y="1378275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Roboto Mono" panose="00000009000000000000" pitchFamily="49" charset="0"/>
              </a:rPr>
              <a:t>@property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32116E-9027-437E-F489-1DD08F639B23}"/>
              </a:ext>
            </a:extLst>
          </p:cNvPr>
          <p:cNvSpPr txBox="1"/>
          <p:nvPr/>
        </p:nvSpPr>
        <p:spPr>
          <a:xfrm>
            <a:off x="250115" y="1747607"/>
            <a:ext cx="11304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Для створення властивості-сетера використовуємо: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6D67D-3A4D-1C32-4BA1-AE9368CCBD34}"/>
              </a:ext>
            </a:extLst>
          </p:cNvPr>
          <p:cNvSpPr txBox="1"/>
          <p:nvPr/>
        </p:nvSpPr>
        <p:spPr>
          <a:xfrm>
            <a:off x="637391" y="2177190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effectLst/>
                <a:latin typeface="Roboto Mono" panose="00000009000000000000" pitchFamily="49" charset="0"/>
              </a:rPr>
              <a:t>@&lt;властивість-гетер&gt;.</a:t>
            </a:r>
            <a:r>
              <a:rPr lang="en-US" b="0" i="0" dirty="0">
                <a:effectLst/>
                <a:latin typeface="Roboto Mono" panose="00000009000000000000" pitchFamily="49" charset="0"/>
              </a:rPr>
              <a:t>setter</a:t>
            </a:r>
            <a:endParaRPr lang="uk-U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C4C44C-F968-A72D-DD2E-A4D21B6A9787}"/>
              </a:ext>
            </a:extLst>
          </p:cNvPr>
          <p:cNvSpPr txBox="1"/>
          <p:nvPr/>
        </p:nvSpPr>
        <p:spPr>
          <a:xfrm>
            <a:off x="250115" y="2606773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Перепишемо клас </a:t>
            </a:r>
            <a:r>
              <a:rPr lang="uk-UA" dirty="0" err="1"/>
              <a:t>Person</a:t>
            </a:r>
            <a:r>
              <a:rPr lang="uk-UA" dirty="0"/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1558FD-02C7-C176-3D11-B357DAD8C577}"/>
              </a:ext>
            </a:extLst>
          </p:cNvPr>
          <p:cNvSpPr txBox="1"/>
          <p:nvPr/>
        </p:nvSpPr>
        <p:spPr>
          <a:xfrm>
            <a:off x="5989319" y="1932273"/>
            <a:ext cx="6094206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i="0" dirty="0">
                <a:solidFill>
                  <a:srgbClr val="66D9EF"/>
                </a:solidFill>
                <a:effectLst/>
                <a:latin typeface="Roboto Mono" panose="00000009000000000000" pitchFamily="49" charset="0"/>
              </a:rPr>
              <a:t>class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i="0" dirty="0">
                <a:solidFill>
                  <a:srgbClr val="A6E22E"/>
                </a:solidFill>
                <a:effectLst/>
                <a:latin typeface="Roboto Mono" panose="00000009000000000000" pitchFamily="49" charset="0"/>
              </a:rPr>
              <a:t>Person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4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4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uk-UA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	</a:t>
            </a:r>
            <a:r>
              <a:rPr lang="en-US" sz="1400" b="0" i="0" dirty="0">
                <a:solidFill>
                  <a:srgbClr val="66D9EF"/>
                </a:solidFill>
                <a:effectLst/>
                <a:latin typeface="Roboto Mono" panose="00000009000000000000" pitchFamily="49" charset="0"/>
              </a:rPr>
              <a:t>def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__</a:t>
            </a:r>
            <a:r>
              <a:rPr lang="en-US" sz="1400" b="0" i="0" dirty="0" err="1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init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__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(self,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age):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4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4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uk-UA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		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self</a:t>
            </a:r>
            <a:r>
              <a:rPr lang="en-US" sz="1400" b="0" i="0" dirty="0" err="1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__age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i="0" dirty="0">
                <a:solidFill>
                  <a:srgbClr val="AE81FF"/>
                </a:solidFill>
                <a:effectLst/>
                <a:latin typeface="Roboto Mono" panose="00000009000000000000" pitchFamily="49" charset="0"/>
              </a:rPr>
              <a:t>0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4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4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uk-UA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		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self</a:t>
            </a:r>
            <a:r>
              <a:rPr lang="en-US" sz="1400" b="0" i="0" dirty="0" err="1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age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age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4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4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uk-UA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	</a:t>
            </a:r>
            <a:r>
              <a:rPr lang="en-US" sz="1400" b="0" i="0" dirty="0">
                <a:solidFill>
                  <a:srgbClr val="A6E22E"/>
                </a:solidFill>
                <a:effectLst/>
                <a:latin typeface="Roboto Mono" panose="00000009000000000000" pitchFamily="49" charset="0"/>
              </a:rPr>
              <a:t>@property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4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4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uk-UA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	</a:t>
            </a:r>
            <a:r>
              <a:rPr lang="en-US" sz="1400" b="0" i="0" dirty="0">
                <a:solidFill>
                  <a:srgbClr val="66D9EF"/>
                </a:solidFill>
                <a:effectLst/>
                <a:latin typeface="Roboto Mono" panose="00000009000000000000" pitchFamily="49" charset="0"/>
              </a:rPr>
              <a:t>def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i="0" dirty="0">
                <a:solidFill>
                  <a:srgbClr val="A6E22E"/>
                </a:solidFill>
                <a:effectLst/>
                <a:latin typeface="Roboto Mono" panose="00000009000000000000" pitchFamily="49" charset="0"/>
              </a:rPr>
              <a:t>age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(self):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4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4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uk-UA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		</a:t>
            </a:r>
            <a:r>
              <a:rPr lang="en-US" sz="1400" b="0" i="0" dirty="0">
                <a:solidFill>
                  <a:srgbClr val="66D9EF"/>
                </a:solidFill>
                <a:effectLst/>
                <a:latin typeface="Roboto Mono" panose="00000009000000000000" pitchFamily="49" charset="0"/>
              </a:rPr>
              <a:t>return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self</a:t>
            </a:r>
            <a:r>
              <a:rPr lang="en-US" sz="1400" b="0" i="0" dirty="0" err="1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__age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4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4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uk-UA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	</a:t>
            </a:r>
            <a:r>
              <a:rPr lang="en-US" sz="1400" b="0" i="0" dirty="0">
                <a:solidFill>
                  <a:srgbClr val="A6E22E"/>
                </a:solidFill>
                <a:effectLst/>
                <a:latin typeface="Roboto Mono" panose="00000009000000000000" pitchFamily="49" charset="0"/>
              </a:rPr>
              <a:t>@age</a:t>
            </a:r>
            <a:r>
              <a:rPr lang="en-US" sz="14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setter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4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4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uk-UA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	</a:t>
            </a:r>
            <a:r>
              <a:rPr lang="en-US" sz="1400" b="0" i="0" dirty="0">
                <a:solidFill>
                  <a:srgbClr val="66D9EF"/>
                </a:solidFill>
                <a:effectLst/>
                <a:latin typeface="Roboto Mono" panose="00000009000000000000" pitchFamily="49" charset="0"/>
              </a:rPr>
              <a:t>def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i="0" dirty="0">
                <a:solidFill>
                  <a:srgbClr val="A6E22E"/>
                </a:solidFill>
                <a:effectLst/>
                <a:latin typeface="Roboto Mono" panose="00000009000000000000" pitchFamily="49" charset="0"/>
              </a:rPr>
              <a:t>age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(self,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age):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4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4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uk-UA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		</a:t>
            </a:r>
            <a:r>
              <a:rPr lang="en-US" sz="1400" b="0" i="0" dirty="0">
                <a:solidFill>
                  <a:srgbClr val="66D9EF"/>
                </a:solidFill>
                <a:effectLst/>
                <a:latin typeface="Roboto Mono" panose="00000009000000000000" pitchFamily="49" charset="0"/>
              </a:rPr>
              <a:t>if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age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i="0" dirty="0">
                <a:solidFill>
                  <a:srgbClr val="AE81FF"/>
                </a:solidFill>
                <a:effectLst/>
                <a:latin typeface="Roboto Mono" panose="00000009000000000000" pitchFamily="49" charset="0"/>
              </a:rPr>
              <a:t>0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4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4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uk-UA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			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self</a:t>
            </a:r>
            <a:r>
              <a:rPr lang="en-US" sz="1400" b="0" i="0" dirty="0" err="1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__age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age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4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4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4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4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Person(</a:t>
            </a:r>
            <a:r>
              <a:rPr lang="en-US" sz="1400" b="0" i="0" dirty="0">
                <a:solidFill>
                  <a:srgbClr val="AE81FF"/>
                </a:solidFill>
                <a:effectLst/>
                <a:latin typeface="Roboto Mono" panose="00000009000000000000" pitchFamily="49" charset="0"/>
              </a:rPr>
              <a:t>35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4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4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lang="en-US" sz="1400" b="0" i="0" dirty="0" err="1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age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4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400" b="0" i="0" dirty="0">
                <a:solidFill>
                  <a:srgbClr val="AE81FF"/>
                </a:solidFill>
                <a:effectLst/>
                <a:latin typeface="Roboto Mono" panose="00000009000000000000" pitchFamily="49" charset="0"/>
              </a:rPr>
              <a:t>35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4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4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lang="en-US" sz="1400" b="0" i="0" dirty="0" err="1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age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-</a:t>
            </a:r>
            <a:r>
              <a:rPr lang="en-US" sz="1400" b="0" i="0" dirty="0">
                <a:solidFill>
                  <a:srgbClr val="AE81FF"/>
                </a:solidFill>
                <a:effectLst/>
                <a:latin typeface="Roboto Mono" panose="00000009000000000000" pitchFamily="49" charset="0"/>
              </a:rPr>
              <a:t>18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4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4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lang="en-US" sz="1400" b="0" i="0" dirty="0" err="1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age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4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400" b="0" i="0" dirty="0">
                <a:solidFill>
                  <a:srgbClr val="AE81FF"/>
                </a:solidFill>
                <a:effectLst/>
                <a:latin typeface="Roboto Mono" panose="00000009000000000000" pitchFamily="49" charset="0"/>
              </a:rPr>
              <a:t>35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4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4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Person(</a:t>
            </a:r>
            <a:r>
              <a:rPr lang="en-US" sz="14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-</a:t>
            </a:r>
            <a:r>
              <a:rPr lang="en-US" sz="1400" b="0" i="0" dirty="0">
                <a:solidFill>
                  <a:srgbClr val="AE81FF"/>
                </a:solidFill>
                <a:effectLst/>
                <a:latin typeface="Roboto Mono" panose="00000009000000000000" pitchFamily="49" charset="0"/>
              </a:rPr>
              <a:t>35</a:t>
            </a:r>
            <a:r>
              <a:rPr lang="en-US" sz="14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4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4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lang="en-US" sz="1400" b="0" i="0" dirty="0" err="1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400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age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4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400" b="0" i="0" dirty="0">
                <a:solidFill>
                  <a:srgbClr val="AE81FF"/>
                </a:solidFill>
                <a:effectLst/>
                <a:latin typeface="Roboto Mono" panose="00000009000000000000" pitchFamily="49" charset="0"/>
              </a:rPr>
              <a:t>0</a:t>
            </a:r>
            <a:r>
              <a:rPr lang="en-US" sz="14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4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4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endParaRPr lang="uk-UA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3A044C-20E6-F974-2A3D-0CF82C77792A}"/>
              </a:ext>
            </a:extLst>
          </p:cNvPr>
          <p:cNvSpPr txBox="1"/>
          <p:nvPr/>
        </p:nvSpPr>
        <p:spPr>
          <a:xfrm>
            <a:off x="108475" y="3711615"/>
            <a:ext cx="60942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Зверніть увагу на наступне:  </a:t>
            </a:r>
          </a:p>
          <a:p>
            <a:r>
              <a:rPr lang="uk-UA" dirty="0"/>
              <a:t>сетер визначається після гетера і сетер, і гетер називаються однаково — </a:t>
            </a:r>
            <a:r>
              <a:rPr lang="uk-UA" dirty="0" err="1"/>
              <a:t>age</a:t>
            </a:r>
            <a:r>
              <a:rPr lang="uk-UA" dirty="0"/>
              <a:t>. </a:t>
            </a:r>
          </a:p>
          <a:p>
            <a:r>
              <a:rPr lang="uk-UA" dirty="0"/>
              <a:t>І оскільки гетер називається </a:t>
            </a:r>
            <a:r>
              <a:rPr lang="uk-UA" dirty="0" err="1"/>
              <a:t>age</a:t>
            </a:r>
            <a:r>
              <a:rPr lang="uk-UA" dirty="0"/>
              <a:t>, то над сетером встановлюється анотація @age.setter і до гетера і до сетера ми звертаємось через вираз </a:t>
            </a:r>
            <a:r>
              <a:rPr lang="uk-UA" dirty="0" err="1"/>
              <a:t>p.age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73185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83F890-44F6-392A-AB12-AA69BA969776}"/>
              </a:ext>
            </a:extLst>
          </p:cNvPr>
          <p:cNvSpPr txBox="1"/>
          <p:nvPr/>
        </p:nvSpPr>
        <p:spPr>
          <a:xfrm>
            <a:off x="1794" y="302128"/>
            <a:ext cx="121902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0" i="0" dirty="0">
                <a:effectLst/>
                <a:latin typeface="Roboto" panose="02000000000000000000" pitchFamily="2" charset="0"/>
              </a:rPr>
              <a:t>Обчислювані властивості</a:t>
            </a:r>
          </a:p>
          <a:p>
            <a:pPr algn="ctr"/>
            <a:br>
              <a:rPr lang="uk-UA" sz="3600" dirty="0"/>
            </a:br>
            <a:endParaRPr lang="uk-U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4B520-310F-AB23-8A2C-E623D79DD3A9}"/>
              </a:ext>
            </a:extLst>
          </p:cNvPr>
          <p:cNvSpPr txBox="1"/>
          <p:nvPr/>
        </p:nvSpPr>
        <p:spPr>
          <a:xfrm>
            <a:off x="260873" y="904598"/>
            <a:ext cx="1159405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effectLst/>
                <a:latin typeface="Roboto" panose="02000000000000000000" pitchFamily="2" charset="0"/>
              </a:rPr>
              <a:t>Давайте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створимо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клас</a:t>
            </a:r>
            <a:r>
              <a:rPr lang="ru-RU" b="0" i="0" dirty="0">
                <a:effectLst/>
                <a:latin typeface="Roboto" panose="02000000000000000000" pitchFamily="2" charset="0"/>
              </a:rPr>
              <a:t> у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якому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будемо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зберігати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значення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температури</a:t>
            </a:r>
            <a:r>
              <a:rPr lang="ru-RU" b="0" i="0" dirty="0">
                <a:effectLst/>
                <a:latin typeface="Roboto" panose="02000000000000000000" pitchFamily="2" charset="0"/>
              </a:rPr>
              <a:t>,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наприклад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температури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повітря</a:t>
            </a:r>
            <a:r>
              <a:rPr lang="ru-RU" b="0" i="0" dirty="0">
                <a:effectLst/>
                <a:latin typeface="Roboto" panose="02000000000000000000" pitchFamily="2" charset="0"/>
              </a:rPr>
              <a:t>. У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різних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країнах</a:t>
            </a:r>
            <a:r>
              <a:rPr lang="ru-RU" b="0" i="0" dirty="0">
                <a:effectLst/>
                <a:latin typeface="Roboto" panose="02000000000000000000" pitchFamily="2" charset="0"/>
              </a:rPr>
              <a:t> температуру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повітря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вимірюють</a:t>
            </a:r>
            <a:r>
              <a:rPr lang="ru-RU" b="0" i="0" dirty="0">
                <a:effectLst/>
                <a:latin typeface="Roboto" panose="02000000000000000000" pitchFamily="2" charset="0"/>
              </a:rPr>
              <a:t> по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різних</a:t>
            </a:r>
            <a:r>
              <a:rPr lang="ru-RU" b="0" i="0" dirty="0">
                <a:effectLst/>
                <a:latin typeface="Roboto" panose="02000000000000000000" pitchFamily="2" charset="0"/>
              </a:rPr>
              <a:t> шкалах: в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Україні</a:t>
            </a:r>
            <a:r>
              <a:rPr lang="ru-RU" b="0" i="0" dirty="0">
                <a:effectLst/>
                <a:latin typeface="Roboto" panose="02000000000000000000" pitchFamily="2" charset="0"/>
              </a:rPr>
              <a:t> — за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Цельсієм</a:t>
            </a:r>
            <a:r>
              <a:rPr lang="ru-RU" b="0" i="0" dirty="0">
                <a:effectLst/>
                <a:latin typeface="Roboto" panose="02000000000000000000" pitchFamily="2" charset="0"/>
              </a:rPr>
              <a:t>, у,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наприклад</a:t>
            </a:r>
            <a:r>
              <a:rPr lang="ru-RU" b="0" i="0" dirty="0">
                <a:effectLst/>
                <a:latin typeface="Roboto" panose="02000000000000000000" pitchFamily="2" charset="0"/>
              </a:rPr>
              <a:t>, США — за шкалою Фаренгейта.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Спроектуємо</a:t>
            </a:r>
            <a:r>
              <a:rPr lang="ru-RU" b="0" i="0" dirty="0">
                <a:effectLst/>
                <a:latin typeface="Roboto" panose="02000000000000000000" pitchFamily="2" charset="0"/>
              </a:rPr>
              <a:t> наш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клас</a:t>
            </a:r>
            <a:r>
              <a:rPr lang="ru-RU" b="0" i="0" dirty="0">
                <a:effectLst/>
                <a:latin typeface="Roboto" panose="02000000000000000000" pitchFamily="2" charset="0"/>
              </a:rPr>
              <a:t> таким чином,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щоб</a:t>
            </a:r>
            <a:r>
              <a:rPr lang="ru-RU" b="0" i="0" dirty="0">
                <a:effectLst/>
                <a:latin typeface="Roboto" panose="02000000000000000000" pitchFamily="2" charset="0"/>
              </a:rPr>
              <a:t> з температурою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можна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було</a:t>
            </a:r>
            <a:r>
              <a:rPr lang="ru-RU" b="0" i="0" dirty="0">
                <a:effectLst/>
                <a:latin typeface="Roboto" panose="02000000000000000000" pitchFamily="2" charset="0"/>
              </a:rPr>
              <a:t> б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працювати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одразу</a:t>
            </a:r>
            <a:r>
              <a:rPr lang="ru-RU" b="0" i="0" dirty="0">
                <a:effectLst/>
                <a:latin typeface="Roboto" panose="02000000000000000000" pitchFamily="2" charset="0"/>
              </a:rPr>
              <a:t> у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двох</a:t>
            </a:r>
            <a:r>
              <a:rPr lang="ru-RU" b="0" i="0" dirty="0">
                <a:effectLst/>
                <a:latin typeface="Roboto" panose="02000000000000000000" pitchFamily="2" charset="0"/>
              </a:rPr>
              <a:t> системах.</a:t>
            </a:r>
          </a:p>
          <a:p>
            <a:pPr algn="l"/>
            <a:endParaRPr lang="ru-RU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ru-RU" b="0" i="0" dirty="0">
                <a:effectLst/>
                <a:latin typeface="Roboto" panose="02000000000000000000" pitchFamily="2" charset="0"/>
              </a:rPr>
              <a:t>Перше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що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зробимо</a:t>
            </a:r>
            <a:r>
              <a:rPr lang="ru-RU" b="0" i="0" dirty="0">
                <a:effectLst/>
                <a:latin typeface="Roboto" panose="02000000000000000000" pitchFamily="2" charset="0"/>
              </a:rPr>
              <a:t>,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це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з'ясуємо</a:t>
            </a:r>
            <a:r>
              <a:rPr lang="ru-RU" b="0" i="0" dirty="0">
                <a:effectLst/>
                <a:latin typeface="Roboto" panose="02000000000000000000" pitchFamily="2" charset="0"/>
              </a:rPr>
              <a:t> як перевести температуру з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градусів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Цельсія</a:t>
            </a:r>
            <a:r>
              <a:rPr lang="ru-RU" b="0" i="0" dirty="0">
                <a:effectLst/>
                <a:latin typeface="Roboto" panose="02000000000000000000" pitchFamily="2" charset="0"/>
              </a:rPr>
              <a:t> у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градуси</a:t>
            </a:r>
            <a:r>
              <a:rPr lang="ru-RU" b="0" i="0" dirty="0">
                <a:effectLst/>
                <a:latin typeface="Roboto" panose="02000000000000000000" pitchFamily="2" charset="0"/>
              </a:rPr>
              <a:t> Фаренгейта і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навпаки</a:t>
            </a:r>
            <a:r>
              <a:rPr lang="ru-RU" b="0" i="0" dirty="0">
                <a:effectLst/>
                <a:latin typeface="Roboto" panose="02000000000000000000" pitchFamily="2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57CC2-E023-6450-DBBD-FB74E48041C7}"/>
              </a:ext>
            </a:extLst>
          </p:cNvPr>
          <p:cNvSpPr txBox="1"/>
          <p:nvPr/>
        </p:nvSpPr>
        <p:spPr>
          <a:xfrm>
            <a:off x="260873" y="3105834"/>
            <a:ext cx="609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Roboto Mono" panose="00000009000000000000" pitchFamily="49" charset="0"/>
              </a:rPr>
              <a:t>f = c * 9/5 + 32 </a:t>
            </a:r>
            <a:endParaRPr lang="uk-UA" b="0" i="0" dirty="0"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effectLst/>
                <a:latin typeface="Roboto Mono" panose="00000009000000000000" pitchFamily="49" charset="0"/>
              </a:rPr>
              <a:t>c = (f -32)* 5/9</a:t>
            </a:r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B6FE08-5F6C-34ED-D3E6-5C42431F1E96}"/>
              </a:ext>
            </a:extLst>
          </p:cNvPr>
          <p:cNvSpPr txBox="1"/>
          <p:nvPr/>
        </p:nvSpPr>
        <p:spPr>
          <a:xfrm>
            <a:off x="174812" y="3922076"/>
            <a:ext cx="112928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Спроектуємо наш клас наступним чином: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температуру будемо зберігати у градусах </a:t>
            </a:r>
            <a:r>
              <a:rPr lang="uk-UA" dirty="0" err="1"/>
              <a:t>цельсія</a:t>
            </a:r>
            <a:r>
              <a:rPr lang="uk-UA" dirty="0"/>
              <a:t> у властивості 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якщо нам треба дізнатись температуру по Фаренгейту, ми звертатимемось до властивості f. </a:t>
            </a:r>
          </a:p>
          <a:p>
            <a:r>
              <a:rPr lang="uk-UA" dirty="0"/>
              <a:t>Гетер автоматично переводитиме значення у градуси Фаренгейта використовуючи значення атрибута 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err="1"/>
              <a:t>сеттер</a:t>
            </a:r>
            <a:r>
              <a:rPr lang="uk-UA" dirty="0"/>
              <a:t> властивості f буде встановлювати значення властивості 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у конструкторі передбачимо спосіб вказати у якій шкалі ми задаємо температуру</a:t>
            </a:r>
          </a:p>
        </p:txBody>
      </p:sp>
    </p:spTree>
    <p:extLst>
      <p:ext uri="{BB962C8B-B14F-4D97-AF65-F5344CB8AC3E}">
        <p14:creationId xmlns:p14="http://schemas.microsoft.com/office/powerpoint/2010/main" val="3619773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5235A7-93CC-FD53-D01D-A7544243119F}"/>
              </a:ext>
            </a:extLst>
          </p:cNvPr>
          <p:cNvSpPr txBox="1"/>
          <p:nvPr/>
        </p:nvSpPr>
        <p:spPr>
          <a:xfrm>
            <a:off x="88751" y="827904"/>
            <a:ext cx="609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Клас спроектовано, залишається, як завжди, записати це мовою </a:t>
            </a:r>
            <a:r>
              <a:rPr lang="uk-UA" dirty="0" err="1"/>
              <a:t>Python</a:t>
            </a:r>
            <a:r>
              <a:rPr lang="uk-UA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E37942-65FE-0A52-B203-7CBD1CFCF5E7}"/>
              </a:ext>
            </a:extLst>
          </p:cNvPr>
          <p:cNvSpPr txBox="1"/>
          <p:nvPr/>
        </p:nvSpPr>
        <p:spPr>
          <a:xfrm>
            <a:off x="1794" y="302128"/>
            <a:ext cx="76146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0" i="0" dirty="0">
                <a:effectLst/>
                <a:latin typeface="Roboto" panose="02000000000000000000" pitchFamily="2" charset="0"/>
              </a:rPr>
              <a:t>Обчислювані властивості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7483E-2098-280F-81AC-FB5EA8AD9F4B}"/>
              </a:ext>
            </a:extLst>
          </p:cNvPr>
          <p:cNvSpPr txBox="1"/>
          <p:nvPr/>
        </p:nvSpPr>
        <p:spPr>
          <a:xfrm>
            <a:off x="6961093" y="302128"/>
            <a:ext cx="5142156" cy="63709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66D9EF"/>
                </a:solidFill>
                <a:effectLst/>
                <a:latin typeface="Roboto Mono" panose="00000009000000000000" pitchFamily="49" charset="0"/>
              </a:rPr>
              <a:t>class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A6E22E"/>
                </a:solidFill>
                <a:effectLst/>
                <a:latin typeface="Roboto Mono" panose="00000009000000000000" pitchFamily="49" charset="0"/>
              </a:rPr>
              <a:t>T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2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CELSIUS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AE81FF"/>
                </a:solidFill>
                <a:effectLst/>
                <a:latin typeface="Roboto Mono" panose="00000009000000000000" pitchFamily="49" charset="0"/>
              </a:rPr>
              <a:t>1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2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FAHRENHEIT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AE81FF"/>
                </a:solidFill>
                <a:effectLst/>
                <a:latin typeface="Roboto Mono" panose="00000009000000000000" pitchFamily="49" charset="0"/>
              </a:rPr>
              <a:t>2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2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66D9EF"/>
                </a:solidFill>
                <a:effectLst/>
                <a:latin typeface="Roboto Mono" panose="00000009000000000000" pitchFamily="49" charset="0"/>
              </a:rPr>
              <a:t>def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__</a:t>
            </a:r>
            <a:r>
              <a:rPr lang="en-US" sz="1200" b="0" i="0" dirty="0" err="1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init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__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(self,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t,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scale</a:t>
            </a:r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CELSIUS):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2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66D9EF"/>
                </a:solidFill>
                <a:effectLst/>
                <a:latin typeface="Roboto Mono" panose="00000009000000000000" pitchFamily="49" charset="0"/>
              </a:rPr>
              <a:t>if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scale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==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T</a:t>
            </a:r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CELSIUS: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2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self</a:t>
            </a:r>
            <a:r>
              <a:rPr lang="en-US" sz="1200" b="0" i="0" dirty="0" err="1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200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t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2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66D9EF"/>
                </a:solidFill>
                <a:effectLst/>
                <a:latin typeface="Roboto Mono" panose="00000009000000000000" pitchFamily="49" charset="0"/>
              </a:rPr>
              <a:t>else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2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self</a:t>
            </a:r>
            <a:r>
              <a:rPr lang="en-US" sz="1200" b="0" i="0" dirty="0" err="1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200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f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t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2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A6E22E"/>
                </a:solidFill>
                <a:effectLst/>
                <a:latin typeface="Roboto Mono" panose="00000009000000000000" pitchFamily="49" charset="0"/>
              </a:rPr>
              <a:t>@property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2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66D9EF"/>
                </a:solidFill>
                <a:effectLst/>
                <a:latin typeface="Roboto Mono" panose="00000009000000000000" pitchFamily="49" charset="0"/>
              </a:rPr>
              <a:t>def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A6E22E"/>
                </a:solidFill>
                <a:effectLst/>
                <a:latin typeface="Roboto Mono" panose="00000009000000000000" pitchFamily="49" charset="0"/>
              </a:rPr>
              <a:t>f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(self):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2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66D9EF"/>
                </a:solidFill>
                <a:effectLst/>
                <a:latin typeface="Roboto Mono" panose="00000009000000000000" pitchFamily="49" charset="0"/>
              </a:rPr>
              <a:t>return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200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self</a:t>
            </a:r>
            <a:r>
              <a:rPr lang="en-US" sz="1200" b="0" i="0" dirty="0" err="1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200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*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AE81FF"/>
                </a:solidFill>
                <a:effectLst/>
                <a:latin typeface="Roboto Mono" panose="00000009000000000000" pitchFamily="49" charset="0"/>
              </a:rPr>
              <a:t>9</a:t>
            </a:r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/</a:t>
            </a:r>
            <a:r>
              <a:rPr lang="en-US" sz="1200" b="0" i="0" dirty="0">
                <a:solidFill>
                  <a:srgbClr val="AE81FF"/>
                </a:solidFill>
                <a:effectLst/>
                <a:latin typeface="Roboto Mono" panose="00000009000000000000" pitchFamily="49" charset="0"/>
              </a:rPr>
              <a:t>5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+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AE81FF"/>
                </a:solidFill>
                <a:effectLst/>
                <a:latin typeface="Roboto Mono" panose="00000009000000000000" pitchFamily="49" charset="0"/>
              </a:rPr>
              <a:t>32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2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A6E22E"/>
                </a:solidFill>
                <a:effectLst/>
                <a:latin typeface="Roboto Mono" panose="00000009000000000000" pitchFamily="49" charset="0"/>
              </a:rPr>
              <a:t>@f</a:t>
            </a:r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setter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2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66D9EF"/>
                </a:solidFill>
                <a:effectLst/>
                <a:latin typeface="Roboto Mono" panose="00000009000000000000" pitchFamily="49" charset="0"/>
              </a:rPr>
              <a:t>def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A6E22E"/>
                </a:solidFill>
                <a:effectLst/>
                <a:latin typeface="Roboto Mono" panose="00000009000000000000" pitchFamily="49" charset="0"/>
              </a:rPr>
              <a:t>f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(self,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f):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2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self</a:t>
            </a:r>
            <a:r>
              <a:rPr lang="en-US" sz="1200" b="0" i="0" dirty="0" err="1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200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200" b="0" i="0" dirty="0">
                <a:solidFill>
                  <a:srgbClr val="AE81FF"/>
                </a:solidFill>
                <a:effectLst/>
                <a:latin typeface="Roboto Mono" panose="00000009000000000000" pitchFamily="49" charset="0"/>
              </a:rPr>
              <a:t>5</a:t>
            </a:r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/</a:t>
            </a:r>
            <a:r>
              <a:rPr lang="en-US" sz="1200" b="0" i="0" dirty="0">
                <a:solidFill>
                  <a:srgbClr val="AE81FF"/>
                </a:solidFill>
                <a:effectLst/>
                <a:latin typeface="Roboto Mono" panose="00000009000000000000" pitchFamily="49" charset="0"/>
              </a:rPr>
              <a:t>9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*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(f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-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AE81FF"/>
                </a:solidFill>
                <a:effectLst/>
                <a:latin typeface="Roboto Mono" panose="00000009000000000000" pitchFamily="49" charset="0"/>
              </a:rPr>
              <a:t>32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2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66D9EF"/>
                </a:solidFill>
                <a:effectLst/>
                <a:latin typeface="Roboto Mono" panose="00000009000000000000" pitchFamily="49" charset="0"/>
              </a:rPr>
              <a:t>def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__str__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(self):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2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66D9EF"/>
                </a:solidFill>
                <a:effectLst/>
                <a:latin typeface="Roboto Mono" panose="00000009000000000000" pitchFamily="49" charset="0"/>
              </a:rPr>
              <a:t>return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str(</a:t>
            </a:r>
            <a:r>
              <a:rPr lang="en-US" sz="1200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self</a:t>
            </a:r>
            <a:r>
              <a:rPr lang="en-US" sz="1200" b="0" i="0" dirty="0" err="1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200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+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E6DB74"/>
                </a:solidFill>
                <a:effectLst/>
                <a:latin typeface="Roboto Mono" panose="00000009000000000000" pitchFamily="49" charset="0"/>
              </a:rPr>
              <a:t>'C’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2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66D9EF"/>
                </a:solidFill>
                <a:effectLst/>
                <a:latin typeface="Roboto Mono" panose="00000009000000000000" pitchFamily="49" charset="0"/>
              </a:rPr>
              <a:t>def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__</a:t>
            </a:r>
            <a:r>
              <a:rPr lang="en-US" sz="1200" b="0" i="0" dirty="0" err="1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repr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__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(self):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2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66D9EF"/>
                </a:solidFill>
                <a:effectLst/>
                <a:latin typeface="Roboto Mono" panose="00000009000000000000" pitchFamily="49" charset="0"/>
              </a:rPr>
              <a:t>return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 err="1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f</a:t>
            </a:r>
            <a:r>
              <a:rPr lang="en-US" sz="1200" b="0" i="0" dirty="0" err="1">
                <a:solidFill>
                  <a:srgbClr val="E6DB74"/>
                </a:solidFill>
                <a:effectLst/>
                <a:latin typeface="Roboto Mono" panose="00000009000000000000" pitchFamily="49" charset="0"/>
              </a:rPr>
              <a:t>"T</a:t>
            </a:r>
            <a:r>
              <a:rPr lang="en-US" sz="1200" b="0" i="0" dirty="0">
                <a:solidFill>
                  <a:srgbClr val="E6DB74"/>
                </a:solidFill>
                <a:effectLst/>
                <a:latin typeface="Roboto Mono" panose="00000009000000000000" pitchFamily="49" charset="0"/>
              </a:rPr>
              <a:t>({</a:t>
            </a:r>
            <a:r>
              <a:rPr lang="en-US" sz="1200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self</a:t>
            </a:r>
            <a:r>
              <a:rPr lang="en-US" sz="1200" b="0" i="0" dirty="0" err="1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200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US" sz="1200" b="0" i="0" dirty="0">
                <a:solidFill>
                  <a:srgbClr val="E6DB74"/>
                </a:solidFill>
                <a:effectLst/>
                <a:latin typeface="Roboto Mono" panose="00000009000000000000" pitchFamily="49" charset="0"/>
              </a:rPr>
              <a:t>}C)"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2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2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t1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T(</a:t>
            </a:r>
            <a:r>
              <a:rPr lang="en-US" sz="1200" b="0" i="0" dirty="0">
                <a:solidFill>
                  <a:srgbClr val="AE81FF"/>
                </a:solidFill>
                <a:effectLst/>
                <a:latin typeface="Roboto Mono" panose="00000009000000000000" pitchFamily="49" charset="0"/>
              </a:rPr>
              <a:t>32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T</a:t>
            </a:r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FAHRENHEIT)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2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t1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2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T(</a:t>
            </a:r>
            <a:r>
              <a:rPr lang="en-US" sz="1200" b="0" i="0" dirty="0">
                <a:solidFill>
                  <a:srgbClr val="AE81FF"/>
                </a:solidFill>
                <a:effectLst/>
                <a:latin typeface="Roboto Mono" panose="00000009000000000000" pitchFamily="49" charset="0"/>
              </a:rPr>
              <a:t>0.0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C)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2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t1</a:t>
            </a:r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f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2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200" b="0" i="0" dirty="0">
                <a:solidFill>
                  <a:srgbClr val="AE81FF"/>
                </a:solidFill>
                <a:effectLst/>
                <a:latin typeface="Roboto Mono" panose="00000009000000000000" pitchFamily="49" charset="0"/>
              </a:rPr>
              <a:t>32.0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2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t1</a:t>
            </a:r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2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200" b="0" i="0" dirty="0">
                <a:solidFill>
                  <a:srgbClr val="AE81FF"/>
                </a:solidFill>
                <a:effectLst/>
                <a:latin typeface="Roboto Mono" panose="00000009000000000000" pitchFamily="49" charset="0"/>
              </a:rPr>
              <a:t>0.0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2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t2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T(</a:t>
            </a:r>
            <a:r>
              <a:rPr lang="en-US" sz="1200" b="0" i="0" dirty="0">
                <a:solidFill>
                  <a:srgbClr val="AE81FF"/>
                </a:solidFill>
                <a:effectLst/>
                <a:latin typeface="Roboto Mono" panose="00000009000000000000" pitchFamily="49" charset="0"/>
              </a:rPr>
              <a:t>0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2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t2</a:t>
            </a:r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f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2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200" b="0" i="0" dirty="0">
                <a:solidFill>
                  <a:srgbClr val="AE81FF"/>
                </a:solidFill>
                <a:effectLst/>
                <a:latin typeface="Roboto Mono" panose="00000009000000000000" pitchFamily="49" charset="0"/>
              </a:rPr>
              <a:t>32.0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2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t2</a:t>
            </a:r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c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2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200" b="0" i="0" dirty="0">
                <a:solidFill>
                  <a:srgbClr val="AE81FF"/>
                </a:solidFill>
                <a:effectLst/>
                <a:latin typeface="Roboto Mono" panose="00000009000000000000" pitchFamily="49" charset="0"/>
              </a:rPr>
              <a:t>0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2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t2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2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T(</a:t>
            </a:r>
            <a:r>
              <a:rPr lang="en-US" sz="1200" b="0" i="0" dirty="0">
                <a:solidFill>
                  <a:srgbClr val="AE81FF"/>
                </a:solidFill>
                <a:effectLst/>
                <a:latin typeface="Roboto Mono" panose="00000009000000000000" pitchFamily="49" charset="0"/>
              </a:rPr>
              <a:t>0</a:t>
            </a:r>
            <a:r>
              <a:rPr lang="en-US" sz="1200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C)</a:t>
            </a:r>
            <a:r>
              <a:rPr lang="en-US" sz="1200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sz="1200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200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endParaRPr lang="uk-UA" sz="1200" dirty="0"/>
          </a:p>
        </p:txBody>
      </p:sp>
    </p:spTree>
    <p:extLst>
      <p:ext uri="{BB962C8B-B14F-4D97-AF65-F5344CB8AC3E}">
        <p14:creationId xmlns:p14="http://schemas.microsoft.com/office/powerpoint/2010/main" val="91829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33CF9E-1B8B-2738-EB9E-EA510284C147}"/>
              </a:ext>
            </a:extLst>
          </p:cNvPr>
          <p:cNvSpPr txBox="1"/>
          <p:nvPr/>
        </p:nvSpPr>
        <p:spPr>
          <a:xfrm>
            <a:off x="0" y="29711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0" i="0" dirty="0">
                <a:effectLst/>
                <a:latin typeface="Roboto" panose="02000000000000000000" pitchFamily="2" charset="0"/>
              </a:rPr>
              <a:t>Інкапсуляція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DCFCC2-43F7-AEC4-75AD-B0DFAAAE57B0}"/>
              </a:ext>
            </a:extLst>
          </p:cNvPr>
          <p:cNvSpPr txBox="1"/>
          <p:nvPr/>
        </p:nvSpPr>
        <p:spPr>
          <a:xfrm>
            <a:off x="521109" y="943445"/>
            <a:ext cx="1134642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 err="1">
                <a:effectLst/>
                <a:latin typeface="Roboto" panose="02000000000000000000" pitchFamily="2" charset="0"/>
              </a:rPr>
              <a:t>Класи</a:t>
            </a:r>
            <a:r>
              <a:rPr lang="ru-RU" b="0" i="0" dirty="0">
                <a:effectLst/>
                <a:latin typeface="Roboto" panose="02000000000000000000" pitchFamily="2" charset="0"/>
              </a:rPr>
              <a:t> в ООП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бувають</a:t>
            </a:r>
            <a:r>
              <a:rPr lang="ru-RU" b="0" i="0" dirty="0">
                <a:effectLst/>
                <a:latin typeface="Roboto" panose="02000000000000000000" pitchFamily="2" charset="0"/>
              </a:rPr>
              <a:t> великими і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складними</a:t>
            </a:r>
            <a:r>
              <a:rPr lang="ru-RU" b="0" i="0" dirty="0">
                <a:effectLst/>
                <a:latin typeface="Roboto" panose="02000000000000000000" pitchFamily="2" charset="0"/>
              </a:rPr>
              <a:t>. В них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може</a:t>
            </a:r>
            <a:r>
              <a:rPr lang="ru-RU" b="0" i="0" dirty="0">
                <a:effectLst/>
                <a:latin typeface="Roboto" panose="02000000000000000000" pitchFamily="2" charset="0"/>
              </a:rPr>
              <a:t> бути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багато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полів</a:t>
            </a:r>
            <a:r>
              <a:rPr lang="ru-RU" b="0" i="0" dirty="0">
                <a:effectLst/>
                <a:latin typeface="Roboto" panose="02000000000000000000" pitchFamily="2" charset="0"/>
              </a:rPr>
              <a:t> і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методів</a:t>
            </a:r>
            <a:r>
              <a:rPr lang="ru-RU" b="0" i="0" dirty="0">
                <a:effectLst/>
                <a:latin typeface="Roboto" panose="02000000000000000000" pitchFamily="2" charset="0"/>
              </a:rPr>
              <a:t>,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які</a:t>
            </a:r>
            <a:r>
              <a:rPr lang="ru-RU" b="0" i="0" dirty="0">
                <a:effectLst/>
                <a:latin typeface="Roboto" panose="02000000000000000000" pitchFamily="2" charset="0"/>
              </a:rPr>
              <a:t> не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повинні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використовуватись</a:t>
            </a:r>
            <a:r>
              <a:rPr lang="ru-RU" b="0" i="0" dirty="0">
                <a:effectLst/>
                <a:latin typeface="Roboto" panose="02000000000000000000" pitchFamily="2" charset="0"/>
              </a:rPr>
              <a:t> за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його</a:t>
            </a:r>
            <a:r>
              <a:rPr lang="ru-RU" b="0" i="0" dirty="0">
                <a:effectLst/>
                <a:latin typeface="Roboto" panose="02000000000000000000" pitchFamily="2" charset="0"/>
              </a:rPr>
              <a:t> межами. Вони просто для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цього</a:t>
            </a:r>
            <a:r>
              <a:rPr lang="ru-RU" b="0" i="0" dirty="0">
                <a:effectLst/>
                <a:latin typeface="Roboto" panose="02000000000000000000" pitchFamily="2" charset="0"/>
              </a:rPr>
              <a:t> не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призначені</a:t>
            </a:r>
            <a:r>
              <a:rPr lang="ru-RU" b="0" i="0" dirty="0">
                <a:effectLst/>
                <a:latin typeface="Roboto" panose="02000000000000000000" pitchFamily="2" charset="0"/>
              </a:rPr>
              <a:t>. Вони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свого</a:t>
            </a:r>
            <a:r>
              <a:rPr lang="ru-RU" b="0" i="0" dirty="0">
                <a:effectLst/>
                <a:latin typeface="Roboto" panose="02000000000000000000" pitchFamily="2" charset="0"/>
              </a:rPr>
              <a:t> роду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внутрішні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шестерні</a:t>
            </a:r>
            <a:r>
              <a:rPr lang="ru-RU" b="0" i="0" dirty="0">
                <a:effectLst/>
                <a:latin typeface="Roboto" panose="02000000000000000000" pitchFamily="2" charset="0"/>
              </a:rPr>
              <a:t>,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які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забезпечують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нормальну</a:t>
            </a:r>
            <a:r>
              <a:rPr lang="ru-RU" b="0" i="0" dirty="0">
                <a:effectLst/>
                <a:latin typeface="Roboto" panose="02000000000000000000" pitchFamily="2" charset="0"/>
              </a:rPr>
              <a:t> роботу великого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механізму</a:t>
            </a:r>
            <a:r>
              <a:rPr lang="ru-RU" b="0" i="0" dirty="0"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endParaRPr lang="ru-RU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ru-RU" b="0" i="0" dirty="0" err="1">
                <a:effectLst/>
                <a:latin typeface="Roboto" panose="02000000000000000000" pitchFamily="2" charset="0"/>
              </a:rPr>
              <a:t>Хорошою</a:t>
            </a:r>
            <a:r>
              <a:rPr lang="ru-RU" b="0" i="0" dirty="0">
                <a:effectLst/>
                <a:latin typeface="Roboto" panose="02000000000000000000" pitchFamily="2" charset="0"/>
              </a:rPr>
              <a:t> практикою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вважається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приховування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усіх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полів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об'єктів</a:t>
            </a:r>
            <a:r>
              <a:rPr lang="ru-RU" b="0" i="0" dirty="0">
                <a:effectLst/>
                <a:latin typeface="Roboto" panose="02000000000000000000" pitchFamily="2" charset="0"/>
              </a:rPr>
              <a:t>,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щоб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запобігти</a:t>
            </a:r>
            <a:r>
              <a:rPr lang="ru-RU" b="0" i="0" dirty="0">
                <a:effectLst/>
                <a:latin typeface="Roboto" panose="02000000000000000000" pitchFamily="2" charset="0"/>
              </a:rPr>
              <a:t> прямого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присвоєння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значень</a:t>
            </a:r>
            <a:r>
              <a:rPr lang="ru-RU" b="0" i="0" dirty="0">
                <a:effectLst/>
                <a:latin typeface="Roboto" panose="02000000000000000000" pitchFamily="2" charset="0"/>
              </a:rPr>
              <a:t> з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іншого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місця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програми</a:t>
            </a:r>
            <a:r>
              <a:rPr lang="ru-RU" b="0" i="0" dirty="0">
                <a:effectLst/>
                <a:latin typeface="Roboto" panose="02000000000000000000" pitchFamily="2" charset="0"/>
              </a:rPr>
              <a:t>.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Їх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значення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можна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змінювати</a:t>
            </a:r>
            <a:r>
              <a:rPr lang="ru-RU" b="0" i="0" dirty="0">
                <a:effectLst/>
                <a:latin typeface="Roboto" panose="02000000000000000000" pitchFamily="2" charset="0"/>
              </a:rPr>
              <a:t> і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отримувати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лише</a:t>
            </a:r>
            <a:r>
              <a:rPr lang="ru-RU" b="0" i="0" dirty="0">
                <a:effectLst/>
                <a:latin typeface="Roboto" panose="02000000000000000000" pitchFamily="2" charset="0"/>
              </a:rPr>
              <a:t> через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виклики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методів</a:t>
            </a:r>
            <a:r>
              <a:rPr lang="ru-RU" b="0" i="0" dirty="0">
                <a:effectLst/>
                <a:latin typeface="Roboto" panose="02000000000000000000" pitchFamily="2" charset="0"/>
              </a:rPr>
              <a:t>,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спеціально</a:t>
            </a:r>
            <a:r>
              <a:rPr lang="ru-RU" b="0" i="0" dirty="0">
                <a:effectLst/>
                <a:latin typeface="Roboto" panose="02000000000000000000" pitchFamily="2" charset="0"/>
              </a:rPr>
              <a:t> для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цього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визначених</a:t>
            </a:r>
            <a:r>
              <a:rPr lang="ru-RU" b="0" i="0" dirty="0">
                <a:effectLst/>
                <a:latin typeface="Roboto" panose="02000000000000000000" pitchFamily="2" charset="0"/>
              </a:rPr>
              <a:t>.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Наприклад</a:t>
            </a:r>
            <a:r>
              <a:rPr lang="ru-RU" b="0" i="0" dirty="0">
                <a:effectLst/>
                <a:latin typeface="Roboto" panose="02000000000000000000" pitchFamily="2" charset="0"/>
              </a:rPr>
              <a:t>,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якщо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необхідно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перевіряти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значення</a:t>
            </a:r>
            <a:r>
              <a:rPr lang="ru-RU" b="0" i="0" dirty="0">
                <a:effectLst/>
                <a:latin typeface="Roboto" panose="02000000000000000000" pitchFamily="2" charset="0"/>
              </a:rPr>
              <a:t>, яке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присвоюється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певному</a:t>
            </a:r>
            <a:r>
              <a:rPr lang="ru-RU" b="0" i="0" dirty="0">
                <a:effectLst/>
                <a:latin typeface="Roboto" panose="02000000000000000000" pitchFamily="2" charset="0"/>
              </a:rPr>
              <a:t> полю на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коректність</a:t>
            </a:r>
            <a:r>
              <a:rPr lang="ru-RU" b="0" i="0" dirty="0">
                <a:effectLst/>
                <a:latin typeface="Roboto" panose="02000000000000000000" pitchFamily="2" charset="0"/>
              </a:rPr>
              <a:t>, то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робити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це</a:t>
            </a:r>
            <a:r>
              <a:rPr lang="ru-RU" b="0" i="0" dirty="0">
                <a:effectLst/>
                <a:latin typeface="Roboto" panose="02000000000000000000" pitchFamily="2" charset="0"/>
              </a:rPr>
              <a:t> кожного разу в основному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коді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програми</a:t>
            </a:r>
            <a:r>
              <a:rPr lang="ru-RU" b="0" i="0" dirty="0">
                <a:effectLst/>
                <a:latin typeface="Roboto" panose="02000000000000000000" pitchFamily="2" charset="0"/>
              </a:rPr>
              <a:t> буде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неправильним</a:t>
            </a:r>
            <a:r>
              <a:rPr lang="ru-RU" b="0" i="0" dirty="0">
                <a:effectLst/>
                <a:latin typeface="Roboto" panose="02000000000000000000" pitchFamily="2" charset="0"/>
              </a:rPr>
              <a:t>. </a:t>
            </a:r>
          </a:p>
          <a:p>
            <a:pPr algn="l"/>
            <a:endParaRPr lang="ru-RU" dirty="0">
              <a:latin typeface="Roboto" panose="02000000000000000000" pitchFamily="2" charset="0"/>
            </a:endParaRPr>
          </a:p>
          <a:p>
            <a:pPr algn="l"/>
            <a:r>
              <a:rPr lang="ru-RU" b="0" i="0" dirty="0" err="1">
                <a:effectLst/>
                <a:latin typeface="Roboto" panose="02000000000000000000" pitchFamily="2" charset="0"/>
              </a:rPr>
              <a:t>Перевірочний</a:t>
            </a:r>
            <a:r>
              <a:rPr lang="ru-RU" b="0" i="0" dirty="0">
                <a:effectLst/>
                <a:latin typeface="Roboto" panose="02000000000000000000" pitchFamily="2" charset="0"/>
              </a:rPr>
              <a:t> код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має</a:t>
            </a:r>
            <a:r>
              <a:rPr lang="ru-RU" b="0" i="0" dirty="0">
                <a:effectLst/>
                <a:latin typeface="Roboto" panose="02000000000000000000" pitchFamily="2" charset="0"/>
              </a:rPr>
              <a:t> бути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розміщено</a:t>
            </a:r>
            <a:r>
              <a:rPr lang="ru-RU" b="0" i="0" dirty="0">
                <a:effectLst/>
                <a:latin typeface="Roboto" panose="02000000000000000000" pitchFamily="2" charset="0"/>
              </a:rPr>
              <a:t> у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методі</a:t>
            </a:r>
            <a:r>
              <a:rPr lang="ru-RU" b="0" i="0" dirty="0">
                <a:effectLst/>
                <a:latin typeface="Roboto" panose="02000000000000000000" pitchFamily="2" charset="0"/>
              </a:rPr>
              <a:t>,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котрий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отримує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дані</a:t>
            </a:r>
            <a:r>
              <a:rPr lang="ru-RU" b="0" i="0" dirty="0">
                <a:effectLst/>
                <a:latin typeface="Roboto" panose="02000000000000000000" pitchFamily="2" charset="0"/>
              </a:rPr>
              <a:t> для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присвоення</a:t>
            </a:r>
            <a:r>
              <a:rPr lang="ru-RU" b="0" i="0" dirty="0">
                <a:effectLst/>
                <a:latin typeface="Roboto" panose="02000000000000000000" pitchFamily="2" charset="0"/>
              </a:rPr>
              <a:t> полю. А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саме</a:t>
            </a:r>
            <a:r>
              <a:rPr lang="ru-RU" b="0" i="0" dirty="0">
                <a:effectLst/>
                <a:latin typeface="Roboto" panose="02000000000000000000" pitchFamily="2" charset="0"/>
              </a:rPr>
              <a:t> поле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має</a:t>
            </a:r>
            <a:r>
              <a:rPr lang="ru-RU" b="0" i="0" dirty="0">
                <a:effectLst/>
                <a:latin typeface="Roboto" panose="02000000000000000000" pitchFamily="2" charset="0"/>
              </a:rPr>
              <a:t> бути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закритим</a:t>
            </a:r>
            <a:r>
              <a:rPr lang="ru-RU" b="0" i="0" dirty="0">
                <a:effectLst/>
                <a:latin typeface="Roboto" panose="02000000000000000000" pitchFamily="2" charset="0"/>
              </a:rPr>
              <a:t> для доступу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ззовні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класа</a:t>
            </a:r>
            <a:r>
              <a:rPr lang="ru-RU" b="0" i="0" dirty="0">
                <a:effectLst/>
                <a:latin typeface="Roboto" panose="02000000000000000000" pitchFamily="2" charset="0"/>
              </a:rPr>
              <a:t>. У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цьому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випадку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йому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неможливо</a:t>
            </a:r>
            <a:r>
              <a:rPr lang="ru-RU" b="0" i="0" dirty="0">
                <a:effectLst/>
                <a:latin typeface="Roboto" panose="02000000000000000000" pitchFamily="2" charset="0"/>
              </a:rPr>
              <a:t> буде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присвоїти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недопустиме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значенння</a:t>
            </a:r>
            <a:r>
              <a:rPr lang="ru-RU" b="0" i="0" dirty="0">
                <a:effectLst/>
                <a:latin typeface="Roboto" panose="02000000000000000000" pitchFamily="2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F20A58-ABE2-BFD9-07D1-2864C6B38AAF}"/>
              </a:ext>
            </a:extLst>
          </p:cNvPr>
          <p:cNvSpPr txBox="1"/>
          <p:nvPr/>
        </p:nvSpPr>
        <p:spPr>
          <a:xfrm>
            <a:off x="5948516" y="548837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i="1" dirty="0">
                <a:effectLst/>
                <a:latin typeface="Roboto" panose="02000000000000000000" pitchFamily="2" charset="0"/>
              </a:rPr>
              <a:t>Інкапсуляція</a:t>
            </a:r>
            <a:r>
              <a:rPr lang="uk-UA" b="0" i="0" dirty="0">
                <a:effectLst/>
                <a:latin typeface="Roboto" panose="02000000000000000000" pitchFamily="2" charset="0"/>
              </a:rPr>
              <a:t> (</a:t>
            </a:r>
            <a:r>
              <a:rPr lang="en-US" b="0" i="0" dirty="0">
                <a:effectLst/>
                <a:latin typeface="Roboto" panose="02000000000000000000" pitchFamily="2" charset="0"/>
              </a:rPr>
              <a:t>encapsulation) — </a:t>
            </a:r>
            <a:r>
              <a:rPr lang="uk-UA" b="0" i="0" dirty="0">
                <a:effectLst/>
                <a:latin typeface="Roboto" panose="02000000000000000000" pitchFamily="2" charset="0"/>
              </a:rPr>
              <a:t>це механізм, який об'єднує дані і код, який маніпулює цими даними, а також захищає і те, і інше від зовнішнього втручання або неправильного використання.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1583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D98B26-665B-9CCD-04AB-1518288EC05C}"/>
              </a:ext>
            </a:extLst>
          </p:cNvPr>
          <p:cNvSpPr txBox="1"/>
          <p:nvPr/>
        </p:nvSpPr>
        <p:spPr>
          <a:xfrm>
            <a:off x="0" y="29711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0" i="0" dirty="0">
                <a:effectLst/>
                <a:latin typeface="Roboto" panose="02000000000000000000" pitchFamily="2" charset="0"/>
              </a:rPr>
              <a:t>Інкапсуляція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FDD32-44FF-19AA-0B23-A4C74B8E6A40}"/>
              </a:ext>
            </a:extLst>
          </p:cNvPr>
          <p:cNvSpPr txBox="1"/>
          <p:nvPr/>
        </p:nvSpPr>
        <p:spPr>
          <a:xfrm>
            <a:off x="334297" y="9434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Розглянемо приклад: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837BDB-E950-B36B-8280-31594FFB4138}"/>
              </a:ext>
            </a:extLst>
          </p:cNvPr>
          <p:cNvSpPr txBox="1"/>
          <p:nvPr/>
        </p:nvSpPr>
        <p:spPr>
          <a:xfrm>
            <a:off x="334297" y="1312777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66D9EF"/>
                </a:solidFill>
                <a:effectLst/>
                <a:latin typeface="Roboto Mono" panose="00000009000000000000" pitchFamily="49" charset="0"/>
              </a:rPr>
              <a:t>class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A6E22E"/>
                </a:solidFill>
                <a:effectLst/>
                <a:latin typeface="Roboto Mono" panose="00000009000000000000" pitchFamily="49" charset="0"/>
              </a:rPr>
              <a:t>Person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uk-UA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	</a:t>
            </a:r>
            <a:r>
              <a:rPr lang="en-US" b="0" i="0" dirty="0">
                <a:solidFill>
                  <a:srgbClr val="66D9EF"/>
                </a:solidFill>
                <a:effectLst/>
                <a:latin typeface="Roboto Mono" panose="00000009000000000000" pitchFamily="49" charset="0"/>
              </a:rPr>
              <a:t>def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__</a:t>
            </a:r>
            <a:r>
              <a:rPr lang="en-US" b="0" i="0" dirty="0" err="1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init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__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(self,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age):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uk-UA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		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self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age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age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Person(age</a:t>
            </a:r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=-</a:t>
            </a:r>
            <a:r>
              <a:rPr lang="en-US" b="0" i="0" dirty="0">
                <a:solidFill>
                  <a:srgbClr val="AE81FF"/>
                </a:solidFill>
                <a:effectLst/>
                <a:latin typeface="Roboto Mono" panose="00000009000000000000" pitchFamily="49" charset="0"/>
              </a:rPr>
              <a:t>35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age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-</a:t>
            </a:r>
            <a:r>
              <a:rPr lang="en-US" b="0" i="0" dirty="0">
                <a:solidFill>
                  <a:srgbClr val="AE81FF"/>
                </a:solidFill>
                <a:effectLst/>
                <a:latin typeface="Roboto Mono" panose="00000009000000000000" pitchFamily="49" charset="0"/>
              </a:rPr>
              <a:t>35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age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E6DB74"/>
                </a:solidFill>
                <a:effectLst/>
                <a:latin typeface="Roboto Mono" panose="00000009000000000000" pitchFamily="49" charset="0"/>
              </a:rPr>
              <a:t>'35’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age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E6DB74"/>
                </a:solidFill>
                <a:effectLst/>
                <a:latin typeface="Roboto Mono" panose="00000009000000000000" pitchFamily="49" charset="0"/>
              </a:rPr>
              <a:t>'35’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001D9-A893-0F0D-1C2D-BE09BEAB9937}"/>
              </a:ext>
            </a:extLst>
          </p:cNvPr>
          <p:cNvSpPr txBox="1"/>
          <p:nvPr/>
        </p:nvSpPr>
        <p:spPr>
          <a:xfrm>
            <a:off x="334297" y="4037270"/>
            <a:ext cx="111301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Поле </a:t>
            </a:r>
            <a:r>
              <a:rPr lang="uk-UA" dirty="0" err="1"/>
              <a:t>age</a:t>
            </a:r>
            <a:r>
              <a:rPr lang="uk-UA" dirty="0"/>
              <a:t> </a:t>
            </a:r>
            <a:r>
              <a:rPr lang="uk-UA" dirty="0" err="1"/>
              <a:t>класа</a:t>
            </a:r>
            <a:r>
              <a:rPr lang="uk-UA" dirty="0"/>
              <a:t> </a:t>
            </a:r>
            <a:r>
              <a:rPr lang="uk-UA" dirty="0" err="1"/>
              <a:t>Person</a:t>
            </a:r>
            <a:r>
              <a:rPr lang="uk-UA" dirty="0"/>
              <a:t> — це вік людини. У вищенаведеному прикладі ми двічі присвоїли некоректне значення цьому полю: при створенні об'єкта через конструктор та вказавши значення поля "напряму". Варто було б зробити дві речі: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в </a:t>
            </a:r>
            <a:r>
              <a:rPr lang="uk-UA" dirty="0" err="1"/>
              <a:t>ініціалізаторі</a:t>
            </a:r>
            <a:r>
              <a:rPr lang="uk-UA" dirty="0"/>
              <a:t> перевіряти значення на коректність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заборонити зміну поля у об'єкта або ж перевіряти дані на коректність при зміні поля</a:t>
            </a:r>
          </a:p>
        </p:txBody>
      </p:sp>
    </p:spTree>
    <p:extLst>
      <p:ext uri="{BB962C8B-B14F-4D97-AF65-F5344CB8AC3E}">
        <p14:creationId xmlns:p14="http://schemas.microsoft.com/office/powerpoint/2010/main" val="41800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74D26-6CEB-7840-6E14-E23EE35B03B0}"/>
              </a:ext>
            </a:extLst>
          </p:cNvPr>
          <p:cNvSpPr txBox="1"/>
          <p:nvPr/>
        </p:nvSpPr>
        <p:spPr>
          <a:xfrm>
            <a:off x="0" y="147935"/>
            <a:ext cx="1219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0" i="0" dirty="0">
                <a:effectLst/>
                <a:latin typeface="Roboto" panose="02000000000000000000" pitchFamily="2" charset="0"/>
              </a:rPr>
              <a:t>Приховування атрибутів</a:t>
            </a:r>
          </a:p>
          <a:p>
            <a:pPr algn="ctr"/>
            <a:br>
              <a:rPr lang="uk-UA" sz="3200" dirty="0"/>
            </a:br>
            <a:endParaRPr lang="uk-UA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4F75E-F68E-D7BF-2564-A7E506318424}"/>
              </a:ext>
            </a:extLst>
          </p:cNvPr>
          <p:cNvSpPr txBox="1"/>
          <p:nvPr/>
        </p:nvSpPr>
        <p:spPr>
          <a:xfrm>
            <a:off x="285134" y="780249"/>
            <a:ext cx="1055001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effectLst/>
                <a:latin typeface="Roboto" panose="02000000000000000000" pitchFamily="2" charset="0"/>
              </a:rPr>
              <a:t>В багатьох мовах програмування, які підтримують парадигму ООП, існують спеціальні модифікатори доступу атрибутів. Вони явно вказують, чи можна мати доступ до певного атрибуту </a:t>
            </a:r>
            <a:r>
              <a:rPr lang="uk-UA" b="0" i="0" dirty="0" err="1">
                <a:effectLst/>
                <a:latin typeface="Roboto" panose="02000000000000000000" pitchFamily="2" charset="0"/>
              </a:rPr>
              <a:t>класа</a:t>
            </a:r>
            <a:r>
              <a:rPr lang="uk-UA" b="0" i="0" dirty="0">
                <a:effectLst/>
                <a:latin typeface="Roboto" panose="02000000000000000000" pitchFamily="2" charset="0"/>
              </a:rPr>
              <a:t> "ззовні", або ж цей атрибут доступний тільки всередині </a:t>
            </a:r>
            <a:r>
              <a:rPr lang="uk-UA" b="0" i="0" dirty="0" err="1">
                <a:effectLst/>
                <a:latin typeface="Roboto" panose="02000000000000000000" pitchFamily="2" charset="0"/>
              </a:rPr>
              <a:t>класа</a:t>
            </a:r>
            <a:r>
              <a:rPr lang="uk-UA" b="0" i="0" dirty="0"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endParaRPr lang="uk-UA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uk-UA" b="0" i="0" dirty="0">
                <a:effectLst/>
                <a:latin typeface="Roboto" panose="02000000000000000000" pitchFamily="2" charset="0"/>
              </a:rPr>
              <a:t>В </a:t>
            </a:r>
            <a:r>
              <a:rPr lang="en-US" b="0" i="0" dirty="0">
                <a:effectLst/>
                <a:latin typeface="Roboto" panose="02000000000000000000" pitchFamily="2" charset="0"/>
              </a:rPr>
              <a:t>Python </a:t>
            </a:r>
            <a:r>
              <a:rPr lang="uk-UA" b="0" i="0" dirty="0">
                <a:effectLst/>
                <a:latin typeface="Roboto" panose="02000000000000000000" pitchFamily="2" charset="0"/>
              </a:rPr>
              <a:t>механізму модифікаторів доступу не існує. Для імітації приховування атрибутів в </a:t>
            </a:r>
            <a:r>
              <a:rPr lang="en-US" b="0" i="0" dirty="0">
                <a:effectLst/>
                <a:latin typeface="Roboto" panose="02000000000000000000" pitchFamily="2" charset="0"/>
              </a:rPr>
              <a:t>Python </a:t>
            </a:r>
            <a:r>
              <a:rPr lang="uk-UA" b="0" i="0" dirty="0">
                <a:effectLst/>
                <a:latin typeface="Roboto" panose="02000000000000000000" pitchFamily="2" charset="0"/>
              </a:rPr>
              <a:t>використовується домовленість згідно якої якщо ідентифікатор атрибута починається з </a:t>
            </a:r>
            <a:r>
              <a:rPr lang="uk-UA" b="0" i="0" dirty="0" err="1">
                <a:effectLst/>
                <a:latin typeface="Roboto" panose="02000000000000000000" pitchFamily="2" charset="0"/>
              </a:rPr>
              <a:t>знака</a:t>
            </a:r>
            <a:r>
              <a:rPr lang="uk-UA" b="0" i="0" dirty="0">
                <a:effectLst/>
                <a:latin typeface="Roboto" panose="02000000000000000000" pitchFamily="2" charset="0"/>
              </a:rPr>
              <a:t> підкреслення, то цей атрибут призначено виключно для внутрішнього використання.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2C847-F8B3-1B15-5CFB-578207679C89}"/>
              </a:ext>
            </a:extLst>
          </p:cNvPr>
          <p:cNvSpPr txBox="1"/>
          <p:nvPr/>
        </p:nvSpPr>
        <p:spPr>
          <a:xfrm>
            <a:off x="403123" y="2862035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66D9EF"/>
                </a:solidFill>
                <a:effectLst/>
                <a:latin typeface="Roboto Mono" panose="00000009000000000000" pitchFamily="49" charset="0"/>
              </a:rPr>
              <a:t>class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A6E22E"/>
                </a:solidFill>
                <a:effectLst/>
                <a:latin typeface="Roboto Mono" panose="00000009000000000000" pitchFamily="49" charset="0"/>
              </a:rPr>
              <a:t>Person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uk-UA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	</a:t>
            </a:r>
            <a:r>
              <a:rPr lang="en-US" b="0" i="0" dirty="0">
                <a:solidFill>
                  <a:srgbClr val="66D9EF"/>
                </a:solidFill>
                <a:effectLst/>
                <a:latin typeface="Roboto Mono" panose="00000009000000000000" pitchFamily="49" charset="0"/>
              </a:rPr>
              <a:t>def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__</a:t>
            </a:r>
            <a:r>
              <a:rPr lang="en-US" b="0" i="0" dirty="0" err="1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init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__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(self,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age):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uk-UA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		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self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_age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age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A76038-FD85-EC30-5BBE-05F55B2A65ED}"/>
              </a:ext>
            </a:extLst>
          </p:cNvPr>
          <p:cNvSpPr txBox="1"/>
          <p:nvPr/>
        </p:nvSpPr>
        <p:spPr>
          <a:xfrm>
            <a:off x="403123" y="4488147"/>
            <a:ext cx="11051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effectLst/>
                <a:latin typeface="Roboto" panose="02000000000000000000" pitchFamily="2" charset="0"/>
              </a:rPr>
              <a:t>Але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домовленість</a:t>
            </a:r>
            <a:r>
              <a:rPr lang="ru-RU" b="0" i="0" dirty="0">
                <a:effectLst/>
                <a:latin typeface="Roboto" panose="02000000000000000000" pitchFamily="2" charset="0"/>
              </a:rPr>
              <a:t> —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це</a:t>
            </a:r>
            <a:r>
              <a:rPr lang="ru-RU" b="0" i="0" dirty="0">
                <a:effectLst/>
                <a:latin typeface="Roboto" panose="02000000000000000000" pitchFamily="2" charset="0"/>
              </a:rPr>
              <a:t> не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синтаксичне</a:t>
            </a:r>
            <a:r>
              <a:rPr lang="ru-RU" b="0" i="0" dirty="0">
                <a:effectLst/>
                <a:latin typeface="Roboto" panose="02000000000000000000" pitchFamily="2" charset="0"/>
              </a:rPr>
              <a:t> правило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мови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програмування</a:t>
            </a:r>
            <a:r>
              <a:rPr lang="ru-RU" b="0" i="0" dirty="0">
                <a:effectLst/>
                <a:latin typeface="Roboto" panose="02000000000000000000" pitchFamily="2" charset="0"/>
              </a:rPr>
              <a:t>, і при великому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бажанні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її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можна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порушити</a:t>
            </a:r>
            <a:r>
              <a:rPr lang="ru-RU" b="0" i="0" dirty="0">
                <a:effectLst/>
                <a:latin typeface="Roboto" panose="02000000000000000000" pitchFamily="2" charset="0"/>
              </a:rPr>
              <a:t>:</a:t>
            </a:r>
            <a:endParaRPr lang="uk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E182A1-7E73-716C-8521-3365DDE156FB}"/>
              </a:ext>
            </a:extLst>
          </p:cNvPr>
          <p:cNvSpPr txBox="1"/>
          <p:nvPr/>
        </p:nvSpPr>
        <p:spPr>
          <a:xfrm>
            <a:off x="403123" y="5477586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Person(</a:t>
            </a:r>
            <a:r>
              <a:rPr lang="en-US" b="0" i="0" dirty="0">
                <a:solidFill>
                  <a:srgbClr val="AE81FF"/>
                </a:solidFill>
                <a:effectLst/>
                <a:latin typeface="Roboto Mono" panose="00000009000000000000" pitchFamily="49" charset="0"/>
              </a:rPr>
              <a:t>35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_age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AE81FF"/>
                </a:solidFill>
                <a:effectLst/>
                <a:latin typeface="Roboto Mono" panose="00000009000000000000" pitchFamily="49" charset="0"/>
              </a:rPr>
              <a:t>35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endParaRPr lang="uk-U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4ECB50-4F88-FC21-BDDB-09BBB2B4FDC7}"/>
              </a:ext>
            </a:extLst>
          </p:cNvPr>
          <p:cNvSpPr txBox="1"/>
          <p:nvPr/>
        </p:nvSpPr>
        <p:spPr>
          <a:xfrm>
            <a:off x="7197213" y="5887721"/>
            <a:ext cx="43360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 err="1">
                <a:effectLst/>
                <a:latin typeface="Roboto" panose="02000000000000000000" pitchFamily="2" charset="0"/>
              </a:rPr>
              <a:t>Звісно</a:t>
            </a:r>
            <a:r>
              <a:rPr lang="ru-RU" b="0" i="0" dirty="0">
                <a:effectLst/>
                <a:latin typeface="Roboto" panose="02000000000000000000" pitchFamily="2" charset="0"/>
              </a:rPr>
              <a:t>,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що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порушувати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домовленості</a:t>
            </a:r>
            <a:r>
              <a:rPr lang="ru-RU" b="0" i="0" dirty="0">
                <a:effectLst/>
                <a:latin typeface="Roboto" panose="02000000000000000000" pitchFamily="2" charset="0"/>
              </a:rPr>
              <a:t> —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річ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погана</a:t>
            </a:r>
            <a:r>
              <a:rPr lang="ru-RU" b="0" i="0" dirty="0">
                <a:effectLst/>
                <a:latin typeface="Roboto" panose="02000000000000000000" pitchFamily="2" charset="0"/>
              </a:rPr>
              <a:t>.</a:t>
            </a:r>
          </a:p>
          <a:p>
            <a:br>
              <a:rPr lang="ru-RU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3306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B9BB07-36F7-6ABD-0424-2747A8746CD2}"/>
              </a:ext>
            </a:extLst>
          </p:cNvPr>
          <p:cNvSpPr txBox="1"/>
          <p:nvPr/>
        </p:nvSpPr>
        <p:spPr>
          <a:xfrm>
            <a:off x="403122" y="794265"/>
            <a:ext cx="114840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effectLst/>
                <a:latin typeface="Roboto" panose="02000000000000000000" pitchFamily="2" charset="0"/>
              </a:rPr>
              <a:t>Можна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ще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більше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приховати</a:t>
            </a:r>
            <a:r>
              <a:rPr lang="ru-RU" b="0" i="0" dirty="0">
                <a:effectLst/>
                <a:latin typeface="Roboto" panose="02000000000000000000" pitchFamily="2" charset="0"/>
              </a:rPr>
              <a:t> атрибут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класа</a:t>
            </a:r>
            <a:r>
              <a:rPr lang="ru-RU" b="0" i="0" dirty="0">
                <a:effectLst/>
                <a:latin typeface="Roboto" panose="02000000000000000000" pitchFamily="2" charset="0"/>
              </a:rPr>
              <a:t>. Для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цього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його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ідентифікатор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має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починатись</a:t>
            </a:r>
            <a:r>
              <a:rPr lang="ru-RU" b="0" i="0" dirty="0">
                <a:effectLst/>
                <a:latin typeface="Roboto" panose="02000000000000000000" pitchFamily="2" charset="0"/>
              </a:rPr>
              <a:t> не з одного, а з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двох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знаків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підкреслення</a:t>
            </a:r>
            <a:r>
              <a:rPr lang="ru-RU" b="0" i="0" dirty="0">
                <a:effectLst/>
                <a:latin typeface="Roboto" panose="02000000000000000000" pitchFamily="2" charset="0"/>
              </a:rPr>
              <a:t>:</a:t>
            </a: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6B049E-76A2-F921-CCFA-41CA5EDCB8AA}"/>
              </a:ext>
            </a:extLst>
          </p:cNvPr>
          <p:cNvSpPr txBox="1"/>
          <p:nvPr/>
        </p:nvSpPr>
        <p:spPr>
          <a:xfrm>
            <a:off x="0" y="147935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0" i="0" dirty="0">
                <a:effectLst/>
                <a:latin typeface="Roboto" panose="02000000000000000000" pitchFamily="2" charset="0"/>
              </a:rPr>
              <a:t>Приховування атрибутів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A4E33-9675-32FA-3E0D-D0B904D8CF06}"/>
              </a:ext>
            </a:extLst>
          </p:cNvPr>
          <p:cNvSpPr txBox="1"/>
          <p:nvPr/>
        </p:nvSpPr>
        <p:spPr>
          <a:xfrm>
            <a:off x="403122" y="1502151"/>
            <a:ext cx="8691716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66D9EF"/>
                </a:solidFill>
                <a:effectLst/>
                <a:latin typeface="Roboto Mono" panose="00000009000000000000" pitchFamily="49" charset="0"/>
              </a:rPr>
              <a:t>class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A6E22E"/>
                </a:solidFill>
                <a:effectLst/>
                <a:latin typeface="Roboto Mono" panose="00000009000000000000" pitchFamily="49" charset="0"/>
              </a:rPr>
              <a:t>Person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uk-UA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	</a:t>
            </a:r>
            <a:r>
              <a:rPr lang="en-US" b="0" i="0" dirty="0">
                <a:solidFill>
                  <a:srgbClr val="66D9EF"/>
                </a:solidFill>
                <a:effectLst/>
                <a:latin typeface="Roboto Mono" panose="00000009000000000000" pitchFamily="49" charset="0"/>
              </a:rPr>
              <a:t>def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__</a:t>
            </a:r>
            <a:r>
              <a:rPr lang="en-US" b="0" i="0" dirty="0" err="1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init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__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(self,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age):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uk-UA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		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self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__age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age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Person(</a:t>
            </a:r>
            <a:r>
              <a:rPr lang="en-US" b="0" i="0" dirty="0">
                <a:solidFill>
                  <a:srgbClr val="AE81FF"/>
                </a:solidFill>
                <a:effectLst/>
                <a:latin typeface="Roboto Mono" panose="00000009000000000000" pitchFamily="49" charset="0"/>
              </a:rPr>
              <a:t>35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__age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Traceback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(most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recent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call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last):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uk-UA" dirty="0">
                <a:solidFill>
                  <a:srgbClr val="F5F5F5"/>
                </a:solidFill>
                <a:latin typeface="Roboto Mono" panose="00000009000000000000" pitchFamily="49" charset="0"/>
              </a:rPr>
              <a:t>	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File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E6DB74"/>
                </a:solidFill>
                <a:effectLst/>
                <a:latin typeface="Roboto Mono" panose="00000009000000000000" pitchFamily="49" charset="0"/>
              </a:rPr>
              <a:t>"&lt;stdin&gt;"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line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AE81FF"/>
                </a:solidFill>
                <a:effectLst/>
                <a:latin typeface="Roboto Mono" panose="00000009000000000000" pitchFamily="49" charset="0"/>
              </a:rPr>
              <a:t>1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in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module</a:t>
            </a:r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A6E22E"/>
                </a:solidFill>
                <a:effectLst/>
                <a:latin typeface="Roboto Mono" panose="00000009000000000000" pitchFamily="49" charset="0"/>
              </a:rPr>
              <a:t>AttributeError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E6DB74"/>
                </a:solidFill>
                <a:effectLst/>
                <a:latin typeface="Roboto Mono" panose="00000009000000000000" pitchFamily="49" charset="0"/>
              </a:rPr>
              <a:t>'Person'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object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has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no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attribute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E6DB74"/>
                </a:solidFill>
                <a:effectLst/>
                <a:latin typeface="Roboto Mono" panose="00000009000000000000" pitchFamily="49" charset="0"/>
              </a:rPr>
              <a:t>'__age’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A6F7A2-3431-DB60-A047-7226CEC3048F}"/>
              </a:ext>
            </a:extLst>
          </p:cNvPr>
          <p:cNvSpPr txBox="1"/>
          <p:nvPr/>
        </p:nvSpPr>
        <p:spPr>
          <a:xfrm>
            <a:off x="403122" y="4549676"/>
            <a:ext cx="110809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Невже якщо ідентифікатор атрибута починається з символів __, то до нього не можна отримати доступ ззовні </a:t>
            </a:r>
            <a:r>
              <a:rPr lang="uk-UA" dirty="0" err="1"/>
              <a:t>класа</a:t>
            </a:r>
            <a:r>
              <a:rPr lang="uk-UA" dirty="0"/>
              <a:t>? Насправді можна, але вже трохи важче. Необхідно вказати атрибут </a:t>
            </a:r>
            <a:r>
              <a:rPr lang="uk-UA" dirty="0" err="1"/>
              <a:t>класа</a:t>
            </a:r>
            <a:r>
              <a:rPr lang="uk-UA" dirty="0"/>
              <a:t> таким чином:  </a:t>
            </a:r>
          </a:p>
          <a:p>
            <a:r>
              <a:rPr lang="uk-UA" dirty="0"/>
              <a:t>символ підкреслення </a:t>
            </a:r>
          </a:p>
          <a:p>
            <a:r>
              <a:rPr lang="uk-UA" dirty="0"/>
              <a:t>ім'я </a:t>
            </a:r>
            <a:r>
              <a:rPr lang="uk-UA" dirty="0" err="1"/>
              <a:t>класа</a:t>
            </a:r>
            <a:r>
              <a:rPr lang="uk-UA" dirty="0"/>
              <a:t> </a:t>
            </a:r>
          </a:p>
          <a:p>
            <a:r>
              <a:rPr lang="uk-UA" dirty="0"/>
              <a:t>ім'я атрибута як у класі, тобто з двома підкресленнями на початку</a:t>
            </a:r>
          </a:p>
        </p:txBody>
      </p:sp>
    </p:spTree>
    <p:extLst>
      <p:ext uri="{BB962C8B-B14F-4D97-AF65-F5344CB8AC3E}">
        <p14:creationId xmlns:p14="http://schemas.microsoft.com/office/powerpoint/2010/main" val="3645236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48F7E7-AF4B-B653-BB87-ADFA6301E869}"/>
              </a:ext>
            </a:extLst>
          </p:cNvPr>
          <p:cNvSpPr txBox="1"/>
          <p:nvPr/>
        </p:nvSpPr>
        <p:spPr>
          <a:xfrm>
            <a:off x="521110" y="72803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Отже для вищенаведеного прикладу:</a:t>
            </a:r>
          </a:p>
          <a:p>
            <a:br>
              <a:rPr lang="uk-UA" dirty="0"/>
            </a:br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B04170-CC87-67CD-F62F-0BBAE8098D89}"/>
              </a:ext>
            </a:extLst>
          </p:cNvPr>
          <p:cNvSpPr txBox="1"/>
          <p:nvPr/>
        </p:nvSpPr>
        <p:spPr>
          <a:xfrm>
            <a:off x="0" y="147935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0" i="0" dirty="0">
                <a:effectLst/>
                <a:latin typeface="Roboto" panose="02000000000000000000" pitchFamily="2" charset="0"/>
              </a:rPr>
              <a:t>Приховування атрибутів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517BA6-CC26-01B0-3CE5-5DB4D27AC0C7}"/>
              </a:ext>
            </a:extLst>
          </p:cNvPr>
          <p:cNvSpPr txBox="1"/>
          <p:nvPr/>
        </p:nvSpPr>
        <p:spPr>
          <a:xfrm>
            <a:off x="521110" y="1189704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_Person__age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AE81FF"/>
                </a:solidFill>
                <a:effectLst/>
                <a:latin typeface="Roboto Mono" panose="00000009000000000000" pitchFamily="49" charset="0"/>
              </a:rPr>
              <a:t>35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DEA1B-3652-FE97-02FD-1A42A77A7535}"/>
              </a:ext>
            </a:extLst>
          </p:cNvPr>
          <p:cNvSpPr txBox="1"/>
          <p:nvPr/>
        </p:nvSpPr>
        <p:spPr>
          <a:xfrm>
            <a:off x="521110" y="2231473"/>
            <a:ext cx="111989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effectLst/>
                <a:latin typeface="Roboto" panose="02000000000000000000" pitchFamily="2" charset="0"/>
              </a:rPr>
              <a:t>Зауважте, що це знову ж таки домовленість. В результаті "атрибут як він є" стає замаскованим. Ззовні </a:t>
            </a:r>
            <a:r>
              <a:rPr lang="uk-UA" b="0" i="0" dirty="0" err="1">
                <a:effectLst/>
                <a:latin typeface="Roboto" panose="02000000000000000000" pitchFamily="2" charset="0"/>
              </a:rPr>
              <a:t>класа</a:t>
            </a:r>
            <a:r>
              <a:rPr lang="uk-UA" b="0" i="0" dirty="0">
                <a:effectLst/>
                <a:latin typeface="Roboto" panose="02000000000000000000" pitchFamily="2" charset="0"/>
              </a:rPr>
              <a:t> такого атрибута просто не існує. Для програміста ж наявність двох символів підкреслення перед іменем атрибута повинно сигналізувати, що чіпати його поза класом не слід взагалі.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2927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84B7D6-C7F3-A4AE-59ED-0994009FA151}"/>
              </a:ext>
            </a:extLst>
          </p:cNvPr>
          <p:cNvSpPr txBox="1"/>
          <p:nvPr/>
        </p:nvSpPr>
        <p:spPr>
          <a:xfrm>
            <a:off x="0" y="177432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0" i="0" dirty="0">
                <a:effectLst/>
                <a:latin typeface="Roboto" panose="02000000000000000000" pitchFamily="2" charset="0"/>
              </a:rPr>
              <a:t>Сетери, гетери і </a:t>
            </a:r>
            <a:r>
              <a:rPr lang="uk-UA" sz="3600" b="0" i="0" dirty="0" err="1">
                <a:effectLst/>
                <a:latin typeface="Roboto" panose="02000000000000000000" pitchFamily="2" charset="0"/>
              </a:rPr>
              <a:t>делетери</a:t>
            </a:r>
            <a:endParaRPr lang="uk-UA" sz="3600" b="0" i="0" dirty="0">
              <a:effectLst/>
              <a:latin typeface="Roboto" panose="02000000000000000000" pitchFamily="2" charset="0"/>
            </a:endParaRPr>
          </a:p>
          <a:p>
            <a:pPr algn="ctr"/>
            <a:br>
              <a:rPr lang="uk-UA" sz="3600" dirty="0"/>
            </a:br>
            <a:endParaRPr lang="uk-UA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841E5F-EE02-4D4A-B834-18BD4AC7411E}"/>
              </a:ext>
            </a:extLst>
          </p:cNvPr>
          <p:cNvSpPr txBox="1"/>
          <p:nvPr/>
        </p:nvSpPr>
        <p:spPr>
          <a:xfrm>
            <a:off x="358589" y="896267"/>
            <a:ext cx="105819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effectLst/>
                <a:latin typeface="Roboto" panose="02000000000000000000" pitchFamily="2" charset="0"/>
              </a:rPr>
              <a:t>OK, ми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захистили</a:t>
            </a:r>
            <a:r>
              <a:rPr lang="ru-RU" b="0" i="0" dirty="0">
                <a:effectLst/>
                <a:latin typeface="Roboto" panose="02000000000000000000" pitchFamily="2" charset="0"/>
              </a:rPr>
              <a:t> поле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від</a:t>
            </a:r>
            <a:r>
              <a:rPr lang="ru-RU" b="0" i="0" dirty="0">
                <a:effectLst/>
                <a:latin typeface="Roboto" panose="02000000000000000000" pitchFamily="2" charset="0"/>
              </a:rPr>
              <a:t> доступу давши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йому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відповідне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ім'я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зі</a:t>
            </a:r>
            <a:r>
              <a:rPr lang="ru-RU" b="0" i="0" dirty="0">
                <a:effectLst/>
                <a:latin typeface="Roboto" panose="02000000000000000000" pitchFamily="2" charset="0"/>
              </a:rPr>
              <a:t> знаком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підкреслення</a:t>
            </a:r>
            <a:r>
              <a:rPr lang="ru-RU" b="0" i="0" dirty="0">
                <a:effectLst/>
                <a:latin typeface="Roboto" panose="02000000000000000000" pitchFamily="2" charset="0"/>
              </a:rPr>
              <a:t> на початку,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домовились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що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таке</a:t>
            </a:r>
            <a:r>
              <a:rPr lang="ru-RU" b="0" i="0" dirty="0">
                <a:effectLst/>
                <a:latin typeface="Roboto" panose="02000000000000000000" pitchFamily="2" charset="0"/>
              </a:rPr>
              <a:t> поле не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чіпатимемо</a:t>
            </a:r>
            <a:r>
              <a:rPr lang="ru-RU" b="0" i="0" dirty="0">
                <a:effectLst/>
                <a:latin typeface="Roboto" panose="02000000000000000000" pitchFamily="2" charset="0"/>
              </a:rPr>
              <a:t>. Але як же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отримати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його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значення</a:t>
            </a:r>
            <a:r>
              <a:rPr lang="ru-RU" b="0" i="0" dirty="0">
                <a:effectLst/>
                <a:latin typeface="Roboto" panose="02000000000000000000" pitchFamily="2" charset="0"/>
              </a:rPr>
              <a:t>?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Зробити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це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можна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реалізувавши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відповідний</a:t>
            </a:r>
            <a:r>
              <a:rPr lang="ru-RU" b="0" i="0" dirty="0">
                <a:effectLst/>
                <a:latin typeface="Roboto" panose="02000000000000000000" pitchFamily="2" charset="0"/>
              </a:rPr>
              <a:t> метод:</a:t>
            </a:r>
            <a:endParaRPr lang="uk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2347A-24D1-C30A-AF3A-D3BF338372DF}"/>
              </a:ext>
            </a:extLst>
          </p:cNvPr>
          <p:cNvSpPr txBox="1"/>
          <p:nvPr/>
        </p:nvSpPr>
        <p:spPr>
          <a:xfrm>
            <a:off x="508300" y="1819597"/>
            <a:ext cx="6094206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66D9EF"/>
                </a:solidFill>
                <a:effectLst/>
                <a:latin typeface="Roboto Mono" panose="00000009000000000000" pitchFamily="49" charset="0"/>
              </a:rPr>
              <a:t>class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A6E22E"/>
                </a:solidFill>
                <a:effectLst/>
                <a:latin typeface="Roboto Mono" panose="00000009000000000000" pitchFamily="49" charset="0"/>
              </a:rPr>
              <a:t>Person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uk-UA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	</a:t>
            </a:r>
            <a:r>
              <a:rPr lang="en-US" b="0" i="0" dirty="0">
                <a:solidFill>
                  <a:srgbClr val="66D9EF"/>
                </a:solidFill>
                <a:effectLst/>
                <a:latin typeface="Roboto Mono" panose="00000009000000000000" pitchFamily="49" charset="0"/>
              </a:rPr>
              <a:t>def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__</a:t>
            </a:r>
            <a:r>
              <a:rPr lang="en-US" b="0" i="0" dirty="0" err="1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init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__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(self,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age):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uk-UA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		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self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__age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age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uk-UA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	</a:t>
            </a:r>
            <a:r>
              <a:rPr lang="en-US" b="0" i="0" dirty="0">
                <a:solidFill>
                  <a:srgbClr val="66D9EF"/>
                </a:solidFill>
                <a:effectLst/>
                <a:latin typeface="Roboto Mono" panose="00000009000000000000" pitchFamily="49" charset="0"/>
              </a:rPr>
              <a:t>def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A6E22E"/>
                </a:solidFill>
                <a:effectLst/>
                <a:latin typeface="Roboto Mono" panose="00000009000000000000" pitchFamily="49" charset="0"/>
              </a:rPr>
              <a:t>get_age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(self):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uk-UA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		</a:t>
            </a:r>
            <a:r>
              <a:rPr lang="en-US" b="0" i="0" dirty="0">
                <a:solidFill>
                  <a:srgbClr val="66D9EF"/>
                </a:solidFill>
                <a:effectLst/>
                <a:latin typeface="Roboto Mono" panose="00000009000000000000" pitchFamily="49" charset="0"/>
              </a:rPr>
              <a:t>return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self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__age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Person(</a:t>
            </a:r>
            <a:r>
              <a:rPr lang="en-US" b="0" i="0" dirty="0">
                <a:solidFill>
                  <a:srgbClr val="AE81FF"/>
                </a:solidFill>
                <a:effectLst/>
                <a:latin typeface="Roboto Mono" panose="00000009000000000000" pitchFamily="49" charset="0"/>
              </a:rPr>
              <a:t>35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get_age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()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AE81FF"/>
                </a:solidFill>
                <a:effectLst/>
                <a:latin typeface="Roboto Mono" panose="00000009000000000000" pitchFamily="49" charset="0"/>
              </a:rPr>
              <a:t>35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03952D-CBF7-4A6F-06EA-41FD40D6FA62}"/>
              </a:ext>
            </a:extLst>
          </p:cNvPr>
          <p:cNvSpPr txBox="1"/>
          <p:nvPr/>
        </p:nvSpPr>
        <p:spPr>
          <a:xfrm>
            <a:off x="358588" y="4786717"/>
            <a:ext cx="11410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effectLst/>
                <a:latin typeface="Roboto" panose="02000000000000000000" pitchFamily="2" charset="0"/>
              </a:rPr>
              <a:t>Так само за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допомогою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методів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можна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реалізувати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присвоєння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значень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прихованим</a:t>
            </a:r>
            <a:r>
              <a:rPr lang="ru-RU" b="0" i="0" dirty="0">
                <a:effectLst/>
                <a:latin typeface="Roboto" panose="02000000000000000000" pitchFamily="2" charset="0"/>
              </a:rPr>
              <a:t> атрибутам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класа</a:t>
            </a:r>
            <a:r>
              <a:rPr lang="ru-RU" b="0" i="0" dirty="0">
                <a:effectLst/>
                <a:latin typeface="Roboto" panose="02000000000000000000" pitchFamily="2" charset="0"/>
              </a:rPr>
              <a:t>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50959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8FB371-E001-9483-F836-86158907C518}"/>
              </a:ext>
            </a:extLst>
          </p:cNvPr>
          <p:cNvSpPr txBox="1"/>
          <p:nvPr/>
        </p:nvSpPr>
        <p:spPr>
          <a:xfrm>
            <a:off x="486784" y="770107"/>
            <a:ext cx="609420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66D9EF"/>
                </a:solidFill>
                <a:effectLst/>
                <a:latin typeface="Roboto Mono" panose="00000009000000000000" pitchFamily="49" charset="0"/>
              </a:rPr>
              <a:t>class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A6E22E"/>
                </a:solidFill>
                <a:effectLst/>
                <a:latin typeface="Roboto Mono" panose="00000009000000000000" pitchFamily="49" charset="0"/>
              </a:rPr>
              <a:t>Person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uk-UA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	</a:t>
            </a:r>
            <a:r>
              <a:rPr lang="en-US" b="0" i="0" dirty="0">
                <a:solidFill>
                  <a:srgbClr val="66D9EF"/>
                </a:solidFill>
                <a:effectLst/>
                <a:latin typeface="Roboto Mono" panose="00000009000000000000" pitchFamily="49" charset="0"/>
              </a:rPr>
              <a:t>def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__</a:t>
            </a:r>
            <a:r>
              <a:rPr lang="en-US" b="0" i="0" dirty="0" err="1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init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__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(self,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age):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uk-UA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		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self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set_age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(age)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uk-UA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	</a:t>
            </a:r>
            <a:r>
              <a:rPr lang="en-US" b="0" i="0" dirty="0">
                <a:solidFill>
                  <a:srgbClr val="66D9EF"/>
                </a:solidFill>
                <a:effectLst/>
                <a:latin typeface="Roboto Mono" panose="00000009000000000000" pitchFamily="49" charset="0"/>
              </a:rPr>
              <a:t>def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A6E22E"/>
                </a:solidFill>
                <a:effectLst/>
                <a:latin typeface="Roboto Mono" panose="00000009000000000000" pitchFamily="49" charset="0"/>
              </a:rPr>
              <a:t>get_age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(self):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uk-UA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		</a:t>
            </a:r>
            <a:r>
              <a:rPr lang="en-US" b="0" i="0" dirty="0">
                <a:solidFill>
                  <a:srgbClr val="66D9EF"/>
                </a:solidFill>
                <a:effectLst/>
                <a:latin typeface="Roboto Mono" panose="00000009000000000000" pitchFamily="49" charset="0"/>
              </a:rPr>
              <a:t>return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self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__age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uk-UA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	</a:t>
            </a:r>
            <a:r>
              <a:rPr lang="en-US" b="0" i="0" dirty="0">
                <a:solidFill>
                  <a:srgbClr val="66D9EF"/>
                </a:solidFill>
                <a:effectLst/>
                <a:latin typeface="Roboto Mono" panose="00000009000000000000" pitchFamily="49" charset="0"/>
              </a:rPr>
              <a:t>def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A6E22E"/>
                </a:solidFill>
                <a:effectLst/>
                <a:latin typeface="Roboto Mono" panose="00000009000000000000" pitchFamily="49" charset="0"/>
              </a:rPr>
              <a:t>set_age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(self,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age):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uk-UA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		</a:t>
            </a:r>
            <a:r>
              <a:rPr lang="en-US" b="0" i="0" dirty="0">
                <a:solidFill>
                  <a:srgbClr val="66D9EF"/>
                </a:solidFill>
                <a:effectLst/>
                <a:latin typeface="Roboto Mono" panose="00000009000000000000" pitchFamily="49" charset="0"/>
              </a:rPr>
              <a:t>if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age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AE81FF"/>
                </a:solidFill>
                <a:effectLst/>
                <a:latin typeface="Roboto Mono" panose="00000009000000000000" pitchFamily="49" charset="0"/>
              </a:rPr>
              <a:t>0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uk-UA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			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self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__age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age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...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Person(</a:t>
            </a:r>
            <a:r>
              <a:rPr lang="en-US" b="0" i="0" dirty="0">
                <a:solidFill>
                  <a:srgbClr val="AE81FF"/>
                </a:solidFill>
                <a:effectLst/>
                <a:latin typeface="Roboto Mono" panose="00000009000000000000" pitchFamily="49" charset="0"/>
              </a:rPr>
              <a:t>35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get_age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()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AE81FF"/>
                </a:solidFill>
                <a:effectLst/>
                <a:latin typeface="Roboto Mono" panose="00000009000000000000" pitchFamily="49" charset="0"/>
              </a:rPr>
              <a:t>35</a:t>
            </a:r>
            <a:endParaRPr lang="uk-UA" b="0" i="0" dirty="0">
              <a:solidFill>
                <a:srgbClr val="AE81FF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set_age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-</a:t>
            </a:r>
            <a:r>
              <a:rPr lang="en-US" b="0" i="0" dirty="0">
                <a:solidFill>
                  <a:srgbClr val="AE81FF"/>
                </a:solidFill>
                <a:effectLst/>
                <a:latin typeface="Roboto Mono" panose="00000009000000000000" pitchFamily="49" charset="0"/>
              </a:rPr>
              <a:t>35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lang="en-US" b="0" i="0" dirty="0" err="1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get_age</a:t>
            </a:r>
            <a:r>
              <a:rPr lang="en-US" b="0" i="0" dirty="0"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()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AE81FF"/>
                </a:solidFill>
                <a:effectLst/>
                <a:latin typeface="Roboto Mono" panose="00000009000000000000" pitchFamily="49" charset="0"/>
              </a:rPr>
              <a:t>35</a:t>
            </a:r>
            <a:r>
              <a:rPr lang="en-US" b="0" i="0" dirty="0">
                <a:solidFill>
                  <a:srgbClr val="F5F5F5"/>
                </a:solidFill>
                <a:effectLst/>
                <a:latin typeface="Roboto Mono" panose="00000009000000000000" pitchFamily="49" charset="0"/>
              </a:rPr>
              <a:t> </a:t>
            </a:r>
            <a:endParaRPr lang="uk-UA" b="0" i="0" dirty="0">
              <a:solidFill>
                <a:srgbClr val="F5F5F5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F92672"/>
                </a:solidFill>
                <a:effectLst/>
                <a:latin typeface="Roboto Mono" panose="00000009000000000000" pitchFamily="49" charset="0"/>
              </a:rPr>
              <a:t>&gt;&gt;&gt;</a:t>
            </a: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25925-F628-1ABC-4A4E-8C215CFCD669}"/>
              </a:ext>
            </a:extLst>
          </p:cNvPr>
          <p:cNvSpPr txBox="1"/>
          <p:nvPr/>
        </p:nvSpPr>
        <p:spPr>
          <a:xfrm>
            <a:off x="0" y="177432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0" i="0" dirty="0">
                <a:effectLst/>
                <a:latin typeface="Roboto" panose="02000000000000000000" pitchFamily="2" charset="0"/>
              </a:rPr>
              <a:t>Сетери, гетери і </a:t>
            </a:r>
            <a:r>
              <a:rPr lang="uk-UA" sz="3600" b="0" i="0" dirty="0" err="1">
                <a:effectLst/>
                <a:latin typeface="Roboto" panose="02000000000000000000" pitchFamily="2" charset="0"/>
              </a:rPr>
              <a:t>делетери</a:t>
            </a:r>
            <a:endParaRPr lang="uk-UA" sz="3600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11684A-F481-ABF6-E788-C80EC7485AAF}"/>
              </a:ext>
            </a:extLst>
          </p:cNvPr>
          <p:cNvSpPr txBox="1"/>
          <p:nvPr/>
        </p:nvSpPr>
        <p:spPr>
          <a:xfrm>
            <a:off x="6723529" y="823764"/>
            <a:ext cx="50749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В об'єктно-орієнтованому програмуванні прийнято імена методів для вилучення даних починати зі слова </a:t>
            </a:r>
            <a:r>
              <a:rPr lang="uk-UA" dirty="0" err="1"/>
              <a:t>get</a:t>
            </a:r>
            <a:r>
              <a:rPr lang="uk-UA" dirty="0"/>
              <a:t> ("взяти"), а імена методів, в яких полям присвоюються певні значення — зі слова </a:t>
            </a:r>
            <a:r>
              <a:rPr lang="uk-UA" dirty="0" err="1"/>
              <a:t>set</a:t>
            </a:r>
            <a:r>
              <a:rPr lang="uk-UA" dirty="0"/>
              <a:t> ("встановити2). А самі методи часто називають відповідно сетерами і гетерами. Існують також </a:t>
            </a:r>
            <a:r>
              <a:rPr lang="uk-UA" dirty="0" err="1"/>
              <a:t>делетери</a:t>
            </a:r>
            <a:r>
              <a:rPr lang="uk-UA" dirty="0"/>
              <a:t> — методи для видалення (</a:t>
            </a:r>
            <a:r>
              <a:rPr lang="uk-UA" dirty="0" err="1"/>
              <a:t>delete</a:t>
            </a:r>
            <a:r>
              <a:rPr lang="uk-UA" dirty="0"/>
              <a:t>) полів </a:t>
            </a:r>
            <a:r>
              <a:rPr lang="uk-UA" dirty="0" err="1"/>
              <a:t>класа</a:t>
            </a:r>
            <a:r>
              <a:rPr lang="uk-UA" dirty="0"/>
              <a:t>. </a:t>
            </a:r>
          </a:p>
          <a:p>
            <a:endParaRPr lang="uk-UA" dirty="0"/>
          </a:p>
          <a:p>
            <a:r>
              <a:rPr lang="uk-UA" dirty="0"/>
              <a:t>У вищенаведеному прикладі </a:t>
            </a:r>
            <a:r>
              <a:rPr lang="uk-UA" dirty="0" err="1"/>
              <a:t>get_age</a:t>
            </a:r>
            <a:r>
              <a:rPr lang="uk-UA" dirty="0"/>
              <a:t> — це гетер, а </a:t>
            </a:r>
            <a:r>
              <a:rPr lang="uk-UA" dirty="0" err="1"/>
              <a:t>set_age</a:t>
            </a:r>
            <a:r>
              <a:rPr lang="uk-UA" dirty="0"/>
              <a:t> — сетер. Зауважте що для встановлення значення для прихованого атрибута в конструкторі ми скористались сетером.</a:t>
            </a:r>
          </a:p>
        </p:txBody>
      </p:sp>
    </p:spTree>
    <p:extLst>
      <p:ext uri="{BB962C8B-B14F-4D97-AF65-F5344CB8AC3E}">
        <p14:creationId xmlns:p14="http://schemas.microsoft.com/office/powerpoint/2010/main" val="2455924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1AD823-9EBC-B5BD-1B41-C86E07EC4020}"/>
              </a:ext>
            </a:extLst>
          </p:cNvPr>
          <p:cNvSpPr txBox="1"/>
          <p:nvPr/>
        </p:nvSpPr>
        <p:spPr>
          <a:xfrm>
            <a:off x="1794" y="267154"/>
            <a:ext cx="12190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0" i="0" dirty="0">
                <a:effectLst/>
                <a:latin typeface="Roboto" panose="02000000000000000000" pitchFamily="2" charset="0"/>
              </a:rPr>
              <a:t>Властивості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9F4CCB-F1C8-750F-A56F-31338C26F253}"/>
              </a:ext>
            </a:extLst>
          </p:cNvPr>
          <p:cNvSpPr txBox="1"/>
          <p:nvPr/>
        </p:nvSpPr>
        <p:spPr>
          <a:xfrm>
            <a:off x="325418" y="913485"/>
            <a:ext cx="114326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 err="1">
                <a:effectLst/>
                <a:latin typeface="Roboto" panose="02000000000000000000" pitchFamily="2" charset="0"/>
              </a:rPr>
              <a:t>Значення</a:t>
            </a:r>
            <a:r>
              <a:rPr lang="ru-RU" b="0" i="0" dirty="0">
                <a:effectLst/>
                <a:latin typeface="Roboto" panose="02000000000000000000" pitchFamily="2" charset="0"/>
              </a:rPr>
              <a:t>,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які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характерезують</a:t>
            </a:r>
            <a:r>
              <a:rPr lang="ru-RU" b="0" i="0" dirty="0">
                <a:effectLst/>
                <a:latin typeface="Roboto" panose="02000000000000000000" pitchFamily="2" charset="0"/>
              </a:rPr>
              <a:t> стан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об'єкта</a:t>
            </a:r>
            <a:r>
              <a:rPr lang="ru-RU" b="0" i="0" dirty="0">
                <a:effectLst/>
                <a:latin typeface="Roboto" panose="02000000000000000000" pitchFamily="2" charset="0"/>
              </a:rPr>
              <a:t> (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атрибути</a:t>
            </a:r>
            <a:r>
              <a:rPr lang="ru-RU" b="0" i="0" dirty="0">
                <a:effectLst/>
                <a:latin typeface="Roboto" panose="02000000000000000000" pitchFamily="2" charset="0"/>
              </a:rPr>
              <a:t>), доступ до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яких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відбувається</a:t>
            </a:r>
            <a:r>
              <a:rPr lang="ru-RU" b="0" i="0" dirty="0">
                <a:effectLst/>
                <a:latin typeface="Roboto" panose="02000000000000000000" pitchFamily="2" charset="0"/>
              </a:rPr>
              <a:t> за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допомогою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сетерів</a:t>
            </a:r>
            <a:r>
              <a:rPr lang="ru-RU" b="0" i="0" dirty="0">
                <a:effectLst/>
                <a:latin typeface="Roboto" panose="02000000000000000000" pitchFamily="2" charset="0"/>
              </a:rPr>
              <a:t> і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гетерів</a:t>
            </a:r>
            <a:r>
              <a:rPr lang="ru-RU" b="0" i="0" dirty="0">
                <a:effectLst/>
                <a:latin typeface="Roboto" panose="02000000000000000000" pitchFamily="2" charset="0"/>
              </a:rPr>
              <a:t>,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називають</a:t>
            </a:r>
            <a:r>
              <a:rPr lang="ru-RU" b="0" i="0" dirty="0">
                <a:effectLst/>
                <a:latin typeface="Roboto" panose="02000000000000000000" pitchFamily="2" charset="0"/>
              </a:rPr>
              <a:t> </a:t>
            </a:r>
            <a:r>
              <a:rPr lang="ru-RU" b="1" i="0" dirty="0" err="1">
                <a:effectLst/>
                <a:latin typeface="Roboto" panose="02000000000000000000" pitchFamily="2" charset="0"/>
              </a:rPr>
              <a:t>властивостями</a:t>
            </a:r>
            <a:r>
              <a:rPr lang="ru-RU" b="0" i="0" dirty="0">
                <a:effectLst/>
                <a:latin typeface="Roboto" panose="02000000000000000000" pitchFamily="2" charset="0"/>
              </a:rPr>
              <a:t> (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property</a:t>
            </a:r>
            <a:r>
              <a:rPr lang="ru-RU" b="0" i="0" dirty="0">
                <a:effectLst/>
                <a:latin typeface="Roboto" panose="02000000000000000000" pitchFamily="2" charset="0"/>
              </a:rPr>
              <a:t>).</a:t>
            </a:r>
          </a:p>
          <a:p>
            <a:pPr algn="l"/>
            <a:r>
              <a:rPr lang="ru-RU" b="0" i="0" dirty="0">
                <a:effectLst/>
                <a:latin typeface="Roboto" panose="02000000000000000000" pitchFamily="2" charset="0"/>
              </a:rPr>
              <a:t>Для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створення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властивості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використовують</a:t>
            </a:r>
            <a:r>
              <a:rPr lang="ru-RU" b="0" i="0" dirty="0"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функцію</a:t>
            </a:r>
            <a:r>
              <a:rPr lang="ru-RU" b="0" i="0" dirty="0">
                <a:effectLst/>
                <a:latin typeface="Roboto" panose="02000000000000000000" pitchFamily="2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A7BCAE-547C-0297-DBD8-69957922E308}"/>
              </a:ext>
            </a:extLst>
          </p:cNvPr>
          <p:cNvSpPr txBox="1"/>
          <p:nvPr/>
        </p:nvSpPr>
        <p:spPr>
          <a:xfrm>
            <a:off x="713590" y="1836815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Roboto Mono" panose="00000009000000000000" pitchFamily="49" charset="0"/>
              </a:rPr>
              <a:t>property(</a:t>
            </a:r>
            <a:r>
              <a:rPr lang="en-US" b="0" i="0" dirty="0" err="1">
                <a:effectLst/>
                <a:latin typeface="Roboto Mono" panose="00000009000000000000" pitchFamily="49" charset="0"/>
              </a:rPr>
              <a:t>fget</a:t>
            </a:r>
            <a:r>
              <a:rPr lang="en-US" b="0" i="0" dirty="0">
                <a:effectLst/>
                <a:latin typeface="Roboto Mono" panose="00000009000000000000" pitchFamily="49" charset="0"/>
              </a:rPr>
              <a:t>, </a:t>
            </a:r>
            <a:r>
              <a:rPr lang="en-US" b="0" i="0" dirty="0" err="1">
                <a:effectLst/>
                <a:latin typeface="Roboto Mono" panose="00000009000000000000" pitchFamily="49" charset="0"/>
              </a:rPr>
              <a:t>fset</a:t>
            </a:r>
            <a:r>
              <a:rPr lang="en-US" b="0" i="0" dirty="0">
                <a:effectLst/>
                <a:latin typeface="Roboto Mono" panose="00000009000000000000" pitchFamily="49" charset="0"/>
              </a:rPr>
              <a:t>, </a:t>
            </a:r>
            <a:r>
              <a:rPr lang="en-US" b="0" i="0" dirty="0" err="1">
                <a:effectLst/>
                <a:latin typeface="Roboto Mono" panose="00000009000000000000" pitchFamily="49" charset="0"/>
              </a:rPr>
              <a:t>fdel</a:t>
            </a:r>
            <a:r>
              <a:rPr lang="en-US" b="0" i="0" dirty="0">
                <a:effectLst/>
                <a:latin typeface="Roboto Mono" panose="00000009000000000000" pitchFamily="49" charset="0"/>
              </a:rPr>
              <a:t>, doc)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C13883-CE79-9C86-A882-C4E059723B03}"/>
              </a:ext>
            </a:extLst>
          </p:cNvPr>
          <p:cNvSpPr txBox="1"/>
          <p:nvPr/>
        </p:nvSpPr>
        <p:spPr>
          <a:xfrm>
            <a:off x="325418" y="2206147"/>
            <a:ext cx="60942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effectLst/>
                <a:latin typeface="Roboto" panose="02000000000000000000" pitchFamily="2" charset="0"/>
              </a:rPr>
              <a:t>де:</a:t>
            </a:r>
          </a:p>
          <a:p>
            <a:br>
              <a:rPr lang="uk-UA" b="0" i="0" dirty="0">
                <a:effectLst/>
                <a:latin typeface="Roboto" panose="02000000000000000000" pitchFamily="2" charset="0"/>
              </a:rPr>
            </a:br>
            <a:endParaRPr lang="uk-U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B6CEB1-5A92-0EA8-2E9F-06ABDB5F2E0E}"/>
              </a:ext>
            </a:extLst>
          </p:cNvPr>
          <p:cNvSpPr txBox="1"/>
          <p:nvPr/>
        </p:nvSpPr>
        <p:spPr>
          <a:xfrm>
            <a:off x="713590" y="2575479"/>
            <a:ext cx="97213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 err="1"/>
              <a:t>fget</a:t>
            </a:r>
            <a:r>
              <a:rPr lang="uk-UA" dirty="0"/>
              <a:t> — Функція, яка реалізує повернення значення властивості </a:t>
            </a:r>
          </a:p>
          <a:p>
            <a:r>
              <a:rPr lang="uk-UA" dirty="0" err="1"/>
              <a:t>fset</a:t>
            </a:r>
            <a:r>
              <a:rPr lang="uk-UA" dirty="0"/>
              <a:t> — Функція, яка реалізує встановлення значення властивості </a:t>
            </a:r>
          </a:p>
          <a:p>
            <a:r>
              <a:rPr lang="uk-UA" dirty="0" err="1"/>
              <a:t>fdel</a:t>
            </a:r>
            <a:r>
              <a:rPr lang="uk-UA" dirty="0"/>
              <a:t> — Функція, яка реалізує видалення значення властивості </a:t>
            </a:r>
          </a:p>
          <a:p>
            <a:r>
              <a:rPr lang="uk-UA" dirty="0" err="1"/>
              <a:t>doc</a:t>
            </a:r>
            <a:r>
              <a:rPr lang="uk-UA" dirty="0"/>
              <a:t> — рядок документації для властивості. Якщо не задано, то береться від </a:t>
            </a:r>
            <a:r>
              <a:rPr lang="uk-UA" dirty="0" err="1"/>
              <a:t>fget</a:t>
            </a:r>
            <a:endParaRPr lang="uk-U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675667-DE49-E613-FBF0-469AF403C726}"/>
              </a:ext>
            </a:extLst>
          </p:cNvPr>
          <p:cNvSpPr txBox="1"/>
          <p:nvPr/>
        </p:nvSpPr>
        <p:spPr>
          <a:xfrm>
            <a:off x="325418" y="3775808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Усі параметри необов'язкові.</a:t>
            </a:r>
          </a:p>
        </p:txBody>
      </p:sp>
    </p:spTree>
    <p:extLst>
      <p:ext uri="{BB962C8B-B14F-4D97-AF65-F5344CB8AC3E}">
        <p14:creationId xmlns:p14="http://schemas.microsoft.com/office/powerpoint/2010/main" val="40396908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1746</Words>
  <Application>Microsoft Office PowerPoint</Application>
  <PresentationFormat>Широкоэкранный</PresentationFormat>
  <Paragraphs>209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Aptos</vt:lpstr>
      <vt:lpstr>Aptos Display</vt:lpstr>
      <vt:lpstr>Arial</vt:lpstr>
      <vt:lpstr>Cascadia Code</vt:lpstr>
      <vt:lpstr>Comfortaa</vt:lpstr>
      <vt:lpstr>Roboto</vt:lpstr>
      <vt:lpstr>Roboto Mono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Шейко Ростислав Олександрович</dc:creator>
  <cp:lastModifiedBy>Шейко Ростислав Олександрович</cp:lastModifiedBy>
  <cp:revision>8</cp:revision>
  <dcterms:created xsi:type="dcterms:W3CDTF">2024-09-24T14:26:27Z</dcterms:created>
  <dcterms:modified xsi:type="dcterms:W3CDTF">2024-09-24T20:05:36Z</dcterms:modified>
</cp:coreProperties>
</file>