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A3915-2CF5-B0DF-D45C-D7A0A0E0D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09E43E-06F6-1E68-FCC4-F0A9CE05B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66757-D194-8E7E-87A8-6B0403B9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AD72D-1C38-A28A-1831-08E07AFD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B0C5A8-BA76-30DE-8820-38E0CAC6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438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85E24-22D9-1012-7654-00D699DB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6230F0-2B1B-293B-E77D-63D5EBC1F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2F4C21-DE36-D069-2BD9-7FE2C8E9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67DCDA-0B52-E77B-45BF-1079775C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A918F3-1D9F-AE52-D824-CADD32ED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493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21A158-241E-166B-112C-B3D09F287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655B24-C10D-F566-ECD0-2ED532C0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3C415-B4DE-5127-8565-47DFD6BE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C7354-7B8F-F86E-52E5-AB4DB438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EDFA0A-5011-0729-37E7-0C657B08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480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757D7-C111-E92E-4567-EBE88290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B3001-D25D-581C-B768-68C200CD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303409-640D-342C-5F73-2B30454E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EBE9D0-09B4-2594-62B0-D0213A4C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A4105-1F92-2F28-86AB-845F959C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86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75E55-965E-13B6-B88C-0A811146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B746B6-D931-64A1-9929-B08348070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622D59-D792-FE03-1127-1105FC7E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DA187-33E2-A038-8D12-0D7D8F22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7F8F0-9725-96A6-E575-9750BED3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33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DAC4C-2D3B-E1E6-7511-DA48CFDC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114DB-6500-CC88-5232-4498F79E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7AA4FA-45E1-487C-61EF-4E5472F35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4CDF7F-A388-178F-53CE-A608247E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2CC279-49BE-CC74-313A-FE000BF4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99F121-7EEA-4438-595E-373C44DC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746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083F1-2F64-8799-47F1-DB4DD230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F9359-7553-781A-DE07-7B280D51C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8B31FC-E6A5-693A-6B12-1D202E9B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C6633E-4853-4A8C-4C65-E42BF299A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03BCF0-3922-2AD1-2BDD-6C419B119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E5C4BF-8A61-17D5-F58B-A51939F6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198FC8-4778-8A7C-A885-5797913A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13BC11-E57B-281C-61F9-B5B60286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742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DB2B5-2EDE-E602-E94A-D0CE27EA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8EB794-2DC1-D8F8-4D58-0063BD1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CB11A9-F0A3-A182-06E3-45C058C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9CF461-7823-D960-1F39-A973423F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658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C7380E-6EEC-ED3B-4F66-4918A3FD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3552BB-2BBB-54A3-E89A-026B9549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2952F7-764D-28DF-56B3-61A14DED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61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4DBF-5F66-8259-0BB9-1E2DD6AA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E8639-6AF9-4FDA-EF10-2AB260F3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020E6F-7821-0600-53E3-A31C42BBB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60041-BB0C-E341-3062-8AD5A911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98AB14-1018-6537-4594-78E9D53E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26C182-D2E8-5FEC-3434-EE474B82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85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AC3B2-6933-EA4D-EF23-2843EDE7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192BAF-D890-CA89-CB79-2FCDDEF5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BCD6A5-CD32-B65F-3567-E404F1DF2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AC71CA-C159-E22A-0106-3306F626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F8FE7F-A200-7B6C-3276-A1146E42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9CD7F-5F67-CF3A-7A85-A43B7AE3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30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77521-1BF0-71C0-6588-17C1E071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2B466F-DC04-8888-1CDD-C501512E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9CEA6-43EC-811B-B4E5-7C2101986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502BA-BB56-4C15-9F86-57750844F917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FA408E-16DC-DA82-F1F7-2216BE4FB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5BBC7B-9D3F-B2C9-6871-AA12E241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E23AB-F485-4FC9-926D-E1B4566B6FB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490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9736" y="3015926"/>
            <a:ext cx="11392542" cy="2894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декоратори, </a:t>
            </a:r>
            <a:r>
              <a:rPr lang="uk-UA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ітератори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</a:p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замикатори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, генератори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7D8235-7F47-44A9-DE6F-2B414CD7B337}"/>
              </a:ext>
            </a:extLst>
          </p:cNvPr>
          <p:cNvSpPr txBox="1"/>
          <p:nvPr/>
        </p:nvSpPr>
        <p:spPr>
          <a:xfrm>
            <a:off x="285136" y="805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Цикл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ітерує</a:t>
            </a:r>
            <a:r>
              <a:rPr lang="uk-UA" dirty="0"/>
              <a:t> об’єкт генератора, створений функцією </a:t>
            </a:r>
            <a:r>
              <a:rPr lang="uk-UA" dirty="0" err="1"/>
              <a:t>my_generator</a:t>
            </a:r>
            <a:r>
              <a:rPr lang="uk-UA" dirty="0"/>
              <a:t>(), а оператор </a:t>
            </a:r>
            <a:r>
              <a:rPr lang="uk-UA" dirty="0" err="1"/>
              <a:t>print</a:t>
            </a:r>
            <a:r>
              <a:rPr lang="uk-UA" dirty="0"/>
              <a:t> виводить на екран кожне значення, видане генератором. Ми також можемо створити об’єкт генератора з функції-генератора, викликавши її так само, як будь-яку іншу функцію: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A37B9-4576-9976-630B-E14C450797E0}"/>
              </a:ext>
            </a:extLst>
          </p:cNvPr>
          <p:cNvSpPr txBox="1"/>
          <p:nvPr/>
        </p:nvSpPr>
        <p:spPr>
          <a:xfrm>
            <a:off x="-9834" y="104368"/>
            <a:ext cx="122018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Створення генератора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CF1D971-C490-DEDB-B8B5-AB71F72F8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7894"/>
              </p:ext>
            </p:extLst>
          </p:nvPr>
        </p:nvGraphicFramePr>
        <p:xfrm>
          <a:off x="285137" y="2296815"/>
          <a:ext cx="3982765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763090694"/>
                    </a:ext>
                  </a:extLst>
                </a:gridCol>
                <a:gridCol w="3774485">
                  <a:extLst>
                    <a:ext uri="{9D8B030D-6E8A-4147-A177-3AD203B41FA5}">
                      <a16:colId xmlns:a16="http://schemas.microsoft.com/office/drawing/2014/main" val="1567902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generator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my_range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generator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generator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1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generator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1428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9CA304-64D0-C403-C93D-39B353178D3A}"/>
              </a:ext>
            </a:extLst>
          </p:cNvPr>
          <p:cNvSpPr txBox="1"/>
          <p:nvPr/>
        </p:nvSpPr>
        <p:spPr>
          <a:xfrm>
            <a:off x="-9834" y="3698510"/>
            <a:ext cx="122018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Генераторні вирази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C1C5E-D0EB-D3D4-2C3D-B5F029319B2B}"/>
              </a:ext>
            </a:extLst>
          </p:cNvPr>
          <p:cNvSpPr txBox="1"/>
          <p:nvPr/>
        </p:nvSpPr>
        <p:spPr>
          <a:xfrm>
            <a:off x="280220" y="4433104"/>
            <a:ext cx="11547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генераторний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вираз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лаконічний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спосіб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генератора.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Він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схожий на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абстракцію списків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але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замість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списку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він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створює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-генератор,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отримання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304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2DA2CF-70CE-336B-811C-80224BD54E5D}"/>
              </a:ext>
            </a:extLst>
          </p:cNvPr>
          <p:cNvSpPr txBox="1"/>
          <p:nvPr/>
        </p:nvSpPr>
        <p:spPr>
          <a:xfrm>
            <a:off x="299893" y="858854"/>
            <a:ext cx="9842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Генераторний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вираз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Python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синтаксис: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D1264-D2C3-422D-D76C-81C283B2FE2E}"/>
              </a:ext>
            </a:extLst>
          </p:cNvPr>
          <p:cNvSpPr txBox="1"/>
          <p:nvPr/>
        </p:nvSpPr>
        <p:spPr>
          <a:xfrm>
            <a:off x="0" y="212523"/>
            <a:ext cx="12201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Генераторні вирази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7D9F7C-5260-A782-94A6-02020C63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27407"/>
              </p:ext>
            </p:extLst>
          </p:nvPr>
        </p:nvGraphicFramePr>
        <p:xfrm>
          <a:off x="309726" y="1322305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80770844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475010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ru-RU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вираз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елемент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ітератор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2959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EBBB01-71DF-0B33-8FAD-83424A9FDB94}"/>
              </a:ext>
            </a:extLst>
          </p:cNvPr>
          <p:cNvSpPr txBox="1"/>
          <p:nvPr/>
        </p:nvSpPr>
        <p:spPr>
          <a:xfrm>
            <a:off x="309725" y="1782184"/>
            <a:ext cx="115823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вираз — це значення, яке буде </a:t>
            </a:r>
            <a:r>
              <a:rPr lang="uk-UA" dirty="0" err="1"/>
              <a:t>повернено</a:t>
            </a:r>
            <a:r>
              <a:rPr lang="uk-UA" dirty="0"/>
              <a:t> для кожного елемент в ітератор.  </a:t>
            </a:r>
          </a:p>
          <a:p>
            <a:r>
              <a:rPr lang="uk-UA" dirty="0"/>
              <a:t>Генераторний вираз створює об’єкт генератора, який при ітерації видає значення виразу для кожного елемента в </a:t>
            </a:r>
            <a:r>
              <a:rPr lang="uk-UA" dirty="0" err="1"/>
              <a:t>ітераторі</a:t>
            </a:r>
            <a:r>
              <a:rPr lang="uk-UA" dirty="0"/>
              <a:t> по одному за один раз.  </a:t>
            </a:r>
          </a:p>
          <a:p>
            <a:r>
              <a:rPr lang="uk-UA" dirty="0"/>
              <a:t>Розглянемо приклад генераторного виразу в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E6F82A7-C3E1-C2BC-2899-C38FD09CD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99311"/>
              </p:ext>
            </p:extLst>
          </p:nvPr>
        </p:nvGraphicFramePr>
        <p:xfrm>
          <a:off x="309726" y="3076632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311669150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831052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Створюємо об'єкт генератора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squares_generator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Ітерація по генератору та вивід значень на екран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squares_generator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6116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3076C4-A516-6F90-7CBB-79C436EE477E}"/>
              </a:ext>
            </a:extLst>
          </p:cNvPr>
          <p:cNvSpPr txBox="1"/>
          <p:nvPr/>
        </p:nvSpPr>
        <p:spPr>
          <a:xfrm>
            <a:off x="299893" y="4908111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0 1 4 9 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73F5A9-2989-898F-C44A-28E7A14DF665}"/>
              </a:ext>
            </a:extLst>
          </p:cNvPr>
          <p:cNvSpPr txBox="1"/>
          <p:nvPr/>
        </p:nvSpPr>
        <p:spPr>
          <a:xfrm>
            <a:off x="309724" y="5369776"/>
            <a:ext cx="115823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Тут ми створили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генератора,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при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підноситиме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 квадрата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кожне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число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послідовності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до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4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Потім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використали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цикл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ітерацій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над генератором 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виводу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екран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196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DE7FB-143C-6A9D-B773-CF26041CFA03}"/>
              </a:ext>
            </a:extLst>
          </p:cNvPr>
          <p:cNvSpPr txBox="1"/>
          <p:nvPr/>
        </p:nvSpPr>
        <p:spPr>
          <a:xfrm>
            <a:off x="0" y="29541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Користь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генераторів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A4A00-F3C7-2FD6-BC9F-5361F25FE1F2}"/>
              </a:ext>
            </a:extLst>
          </p:cNvPr>
          <p:cNvSpPr txBox="1"/>
          <p:nvPr/>
        </p:nvSpPr>
        <p:spPr>
          <a:xfrm>
            <a:off x="186813" y="84941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декілька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причин,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чому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генератори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корисною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конструкцією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Python.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6424C-6473-9A90-6472-91D4FB6F547E}"/>
              </a:ext>
            </a:extLst>
          </p:cNvPr>
          <p:cNvSpPr txBox="1"/>
          <p:nvPr/>
        </p:nvSpPr>
        <p:spPr>
          <a:xfrm>
            <a:off x="186813" y="15880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1. Простота реалізації.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0B47B-0EC4-B7EB-D55B-CF8090013BAB}"/>
              </a:ext>
            </a:extLst>
          </p:cNvPr>
          <p:cNvSpPr txBox="1"/>
          <p:nvPr/>
        </p:nvSpPr>
        <p:spPr>
          <a:xfrm>
            <a:off x="186812" y="1911245"/>
            <a:ext cx="7659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Генератори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створювати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простіше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ніж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ітератори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Ось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піднесення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 квадрата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кожній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використовуючи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клас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ітератора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F55C56EC-9EB1-492C-8B27-E5FC9877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3490"/>
              </p:ext>
            </p:extLst>
          </p:nvPr>
        </p:nvGraphicFramePr>
        <p:xfrm>
          <a:off x="320868" y="3111574"/>
          <a:ext cx="3975829" cy="3039790"/>
        </p:xfrm>
        <a:graphic>
          <a:graphicData uri="http://schemas.openxmlformats.org/drawingml/2006/table">
            <a:tbl>
              <a:tblPr/>
              <a:tblGrid>
                <a:gridCol w="391497">
                  <a:extLst>
                    <a:ext uri="{9D8B030D-6E8A-4147-A177-3AD203B41FA5}">
                      <a16:colId xmlns:a16="http://schemas.microsoft.com/office/drawing/2014/main" val="810446257"/>
                    </a:ext>
                  </a:extLst>
                </a:gridCol>
                <a:gridCol w="3584332">
                  <a:extLst>
                    <a:ext uri="{9D8B030D-6E8A-4147-A177-3AD203B41FA5}">
                      <a16:colId xmlns:a16="http://schemas.microsoft.com/office/drawing/2014/main" val="504865931"/>
                    </a:ext>
                  </a:extLst>
                </a:gridCol>
              </a:tblGrid>
              <a:tr h="2520966">
                <a:tc>
                  <a:txBody>
                    <a:bodyPr/>
                    <a:lstStyle/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PowTwo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3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3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3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3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3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3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iter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__next__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3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3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3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3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3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raise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StopIteration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3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3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n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3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3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+=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8486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5C7082-1ACC-2867-C084-E6DF1D072266}"/>
              </a:ext>
            </a:extLst>
          </p:cNvPr>
          <p:cNvSpPr txBox="1"/>
          <p:nvPr/>
        </p:nvSpPr>
        <p:spPr>
          <a:xfrm>
            <a:off x="4768645" y="3665571"/>
            <a:ext cx="24285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тепер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саме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завдання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але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використанням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генератора: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DC8128A6-0A2E-A59D-E119-CA27541F0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7777"/>
              </p:ext>
            </p:extLst>
          </p:nvPr>
        </p:nvGraphicFramePr>
        <p:xfrm>
          <a:off x="7895305" y="3554909"/>
          <a:ext cx="3105519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13837920"/>
                    </a:ext>
                  </a:extLst>
                </a:gridCol>
                <a:gridCol w="2897239">
                  <a:extLst>
                    <a:ext uri="{9D8B030D-6E8A-4147-A177-3AD203B41FA5}">
                      <a16:colId xmlns:a16="http://schemas.microsoft.com/office/drawing/2014/main" val="3575402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PowTwoGen</a:t>
                      </a:r>
                      <a:r>
                        <a:rPr lang="pt-BR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pt-BR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yield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n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+=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7084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D610FD4-23F4-8B47-031E-AC1DA6E5BA7A}"/>
              </a:ext>
            </a:extLst>
          </p:cNvPr>
          <p:cNvSpPr txBox="1"/>
          <p:nvPr/>
        </p:nvSpPr>
        <p:spPr>
          <a:xfrm>
            <a:off x="6823587" y="615136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Реалізація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генератора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вийшла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лаконічнішою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та “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чистішою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”.</a:t>
            </a:r>
          </a:p>
          <a:p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382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1F1EE-9E87-C892-530F-3C88F05DCF7B}"/>
              </a:ext>
            </a:extLst>
          </p:cNvPr>
          <p:cNvSpPr txBox="1"/>
          <p:nvPr/>
        </p:nvSpPr>
        <p:spPr>
          <a:xfrm>
            <a:off x="167149" y="82636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2. Ефективність використання пам’яті.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40E5D-F229-1D3B-1C08-96E5668C72BB}"/>
              </a:ext>
            </a:extLst>
          </p:cNvPr>
          <p:cNvSpPr txBox="1"/>
          <p:nvPr/>
        </p:nvSpPr>
        <p:spPr>
          <a:xfrm>
            <a:off x="0" y="29541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Користь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генераторів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071D7-BA00-FBB2-968D-6C905D348A49}"/>
              </a:ext>
            </a:extLst>
          </p:cNvPr>
          <p:cNvSpPr txBox="1"/>
          <p:nvPr/>
        </p:nvSpPr>
        <p:spPr>
          <a:xfrm>
            <a:off x="167149" y="117258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Звичайна функція, що повертає послідовність, створює всю послідовність у пам’яті, перш ніж повернути результат. Це проблема, коли кількість елементів у послідовності величезна.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Використання генераторів у подібних випадках не вимагає використання великої кількості пам’яті та є кращим варіантом, оскільки віддає лише один елемент за раз.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1E835-FAEA-295C-0D5D-FC8FB30A3AE3}"/>
              </a:ext>
            </a:extLst>
          </p:cNvPr>
          <p:cNvSpPr txBox="1"/>
          <p:nvPr/>
        </p:nvSpPr>
        <p:spPr>
          <a:xfrm>
            <a:off x="167149" y="34809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3.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Представлення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нескінченного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потоку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даних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07CBE-0C80-3FDB-2DFC-AF72481688AD}"/>
              </a:ext>
            </a:extLst>
          </p:cNvPr>
          <p:cNvSpPr txBox="1"/>
          <p:nvPr/>
        </p:nvSpPr>
        <p:spPr>
          <a:xfrm>
            <a:off x="167149" y="394212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Генератори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є хорошим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засобом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представлення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нескінченного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потоку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Нескінченні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потоки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неможливо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зберігати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пам’яті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оскільки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генератори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віддають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лише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один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елемент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за раз, вони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представляти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нескінченний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потік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-генератор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генерувати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парні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числа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принаймні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теоретично):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AC9863B-BB3D-C54C-4CB4-B5AED4710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08566"/>
              </p:ext>
            </p:extLst>
          </p:nvPr>
        </p:nvGraphicFramePr>
        <p:xfrm>
          <a:off x="6538453" y="4364762"/>
          <a:ext cx="3693503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95581686"/>
                    </a:ext>
                  </a:extLst>
                </a:gridCol>
                <a:gridCol w="3485223">
                  <a:extLst>
                    <a:ext uri="{9D8B030D-6E8A-4147-A177-3AD203B41FA5}">
                      <a16:colId xmlns:a16="http://schemas.microsoft.com/office/drawing/2014/main" val="3612854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all_even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yield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66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18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9F9FBE-18A8-6F92-CF6F-40510805AA2F}"/>
              </a:ext>
            </a:extLst>
          </p:cNvPr>
          <p:cNvSpPr txBox="1"/>
          <p:nvPr/>
        </p:nvSpPr>
        <p:spPr>
          <a:xfrm>
            <a:off x="324464" y="7673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4. Обробка кількох операцій.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0B9F4-B49B-BFC0-B7C2-EA76B82144BF}"/>
              </a:ext>
            </a:extLst>
          </p:cNvPr>
          <p:cNvSpPr txBox="1"/>
          <p:nvPr/>
        </p:nvSpPr>
        <p:spPr>
          <a:xfrm>
            <a:off x="0" y="29541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Користь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генераторів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3DD42-8D7A-82D9-078F-8F7D24CF4C18}"/>
              </a:ext>
            </a:extLst>
          </p:cNvPr>
          <p:cNvSpPr txBox="1"/>
          <p:nvPr/>
        </p:nvSpPr>
        <p:spPr>
          <a:xfrm>
            <a:off x="245806" y="122903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Декілька генераторів можна використовувати для обробки відразу кількох операцій. Найкраще це проілюструвати на прикладі.  Припустимо, у нас є генератор, який генерує послідовність чисел Фібоначчі. Та є ще один генератор для піднесення чисел до квадрата.  Якщо ми хочемо дізнатися суму квадратів чисел Фібоначчі, ми можемо зробити це, поєднавши разом вихідні дані генераторів: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5B9C375-7DBA-F9DB-173C-E5B9C1C79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109565"/>
              </p:ext>
            </p:extLst>
          </p:nvPr>
        </p:nvGraphicFramePr>
        <p:xfrm>
          <a:off x="324464" y="3537357"/>
          <a:ext cx="5800943" cy="3108960"/>
        </p:xfrm>
        <a:graphic>
          <a:graphicData uri="http://schemas.openxmlformats.org/drawingml/2006/table">
            <a:tbl>
              <a:tblPr/>
              <a:tblGrid>
                <a:gridCol w="501356">
                  <a:extLst>
                    <a:ext uri="{9D8B030D-6E8A-4147-A177-3AD203B41FA5}">
                      <a16:colId xmlns:a16="http://schemas.microsoft.com/office/drawing/2014/main" val="3418456263"/>
                    </a:ext>
                  </a:extLst>
                </a:gridCol>
                <a:gridCol w="5299587">
                  <a:extLst>
                    <a:ext uri="{9D8B030D-6E8A-4147-A177-3AD203B41FA5}">
                      <a16:colId xmlns:a16="http://schemas.microsoft.com/office/drawing/2014/main" val="756465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fibonacci_numbers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_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 err="1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yield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x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yield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fibonacci_numbers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76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91BF2B-46F5-7C58-4944-4D23FD60206B}"/>
              </a:ext>
            </a:extLst>
          </p:cNvPr>
          <p:cNvSpPr txBox="1"/>
          <p:nvPr/>
        </p:nvSpPr>
        <p:spPr>
          <a:xfrm>
            <a:off x="6636774" y="49071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4895</a:t>
            </a:r>
          </a:p>
        </p:txBody>
      </p:sp>
    </p:spTree>
    <p:extLst>
      <p:ext uri="{BB962C8B-B14F-4D97-AF65-F5344CB8AC3E}">
        <p14:creationId xmlns:p14="http://schemas.microsoft.com/office/powerpoint/2010/main" val="124680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A7AB9A-5551-1D65-AF62-F6215FE82587}"/>
              </a:ext>
            </a:extLst>
          </p:cNvPr>
          <p:cNvSpPr txBox="1"/>
          <p:nvPr/>
        </p:nvSpPr>
        <p:spPr>
          <a:xfrm>
            <a:off x="0" y="22659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Замикання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A14BA-6688-D6A6-687B-06D84C0C3ACC}"/>
              </a:ext>
            </a:extLst>
          </p:cNvPr>
          <p:cNvSpPr txBox="1"/>
          <p:nvPr/>
        </p:nvSpPr>
        <p:spPr>
          <a:xfrm>
            <a:off x="196644" y="823817"/>
            <a:ext cx="116118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Замикання в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 вкладена функція, яка дозволяє отримати доступ до змінних зовнішньої функції навіть після завершення виконання зовнішньої функції. Перш ніж ми поговоримо про замикання, спочатку розглянемо концепцію вкладених функцій 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3C924-265F-9C63-3EEB-09683652B02A}"/>
              </a:ext>
            </a:extLst>
          </p:cNvPr>
          <p:cNvSpPr txBox="1"/>
          <p:nvPr/>
        </p:nvSpPr>
        <p:spPr>
          <a:xfrm>
            <a:off x="0" y="1902261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Вкладені функції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6D388-C0AF-E406-23A1-31C3A01EB0BF}"/>
              </a:ext>
            </a:extLst>
          </p:cNvPr>
          <p:cNvSpPr txBox="1"/>
          <p:nvPr/>
        </p:nvSpPr>
        <p:spPr>
          <a:xfrm>
            <a:off x="196643" y="2578143"/>
            <a:ext cx="116118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можемо створити функцію всередині іншої функції — це називається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вкладеною функцією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Наприклад:</a:t>
            </a:r>
          </a:p>
          <a:p>
            <a:br>
              <a:rPr lang="uk-UA" dirty="0"/>
            </a:b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3FEC6D6-F11A-1682-89C4-A645F27D7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53474"/>
              </p:ext>
            </p:extLst>
          </p:nvPr>
        </p:nvGraphicFramePr>
        <p:xfrm>
          <a:off x="243285" y="3272723"/>
          <a:ext cx="4289386" cy="2834640"/>
        </p:xfrm>
        <a:graphic>
          <a:graphicData uri="http://schemas.openxmlformats.org/drawingml/2006/table">
            <a:tbl>
              <a:tblPr/>
              <a:tblGrid>
                <a:gridCol w="653284">
                  <a:extLst>
                    <a:ext uri="{9D8B030D-6E8A-4147-A177-3AD203B41FA5}">
                      <a16:colId xmlns:a16="http://schemas.microsoft.com/office/drawing/2014/main" val="431957986"/>
                    </a:ext>
                  </a:extLst>
                </a:gridCol>
                <a:gridCol w="3636102">
                  <a:extLst>
                    <a:ext uri="{9D8B030D-6E8A-4147-A177-3AD203B41FA5}">
                      <a16:colId xmlns:a16="http://schemas.microsoft.com/office/drawing/2014/main" val="1016978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Внутрішня функція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"Hi"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внутрішньої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зовнішньої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"John"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8494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49333F9-47B9-A28F-33BD-4E4E262021D1}"/>
              </a:ext>
            </a:extLst>
          </p:cNvPr>
          <p:cNvSpPr txBox="1"/>
          <p:nvPr/>
        </p:nvSpPr>
        <p:spPr>
          <a:xfrm>
            <a:off x="5250426" y="43207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Hi</a:t>
            </a:r>
            <a:r>
              <a:rPr lang="uk-UA" dirty="0"/>
              <a:t> </a:t>
            </a:r>
            <a:r>
              <a:rPr lang="uk-UA" dirty="0" err="1"/>
              <a:t>John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877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BE9E1C-A4D2-59A7-3267-C0587138A990}"/>
              </a:ext>
            </a:extLst>
          </p:cNvPr>
          <p:cNvSpPr txBox="1"/>
          <p:nvPr/>
        </p:nvSpPr>
        <p:spPr>
          <a:xfrm>
            <a:off x="0" y="1970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Замикання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04C48-98E0-02D9-D011-5E5468183976}"/>
              </a:ext>
            </a:extLst>
          </p:cNvPr>
          <p:cNvSpPr txBox="1"/>
          <p:nvPr/>
        </p:nvSpPr>
        <p:spPr>
          <a:xfrm>
            <a:off x="157315" y="843427"/>
            <a:ext cx="11749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Замикання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— це вкладена функція, яка допомагає отримати доступ до змінних зовнішньої функції навіть після завершення виконання зовнішньої функції. Наприклад: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27573EB-8737-6203-C526-E57FF04F4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23593"/>
              </p:ext>
            </p:extLst>
          </p:nvPr>
        </p:nvGraphicFramePr>
        <p:xfrm>
          <a:off x="157315" y="1601305"/>
          <a:ext cx="7837990" cy="3383280"/>
        </p:xfrm>
        <a:graphic>
          <a:graphicData uri="http://schemas.openxmlformats.org/drawingml/2006/table">
            <a:tbl>
              <a:tblPr/>
              <a:tblGrid>
                <a:gridCol w="703847">
                  <a:extLst>
                    <a:ext uri="{9D8B030D-6E8A-4147-A177-3AD203B41FA5}">
                      <a16:colId xmlns:a16="http://schemas.microsoft.com/office/drawing/2014/main" val="1169930496"/>
                    </a:ext>
                  </a:extLst>
                </a:gridCol>
                <a:gridCol w="7134143">
                  <a:extLst>
                    <a:ext uri="{9D8B030D-6E8A-4147-A177-3AD203B41FA5}">
                      <a16:colId xmlns:a16="http://schemas.microsoft.com/office/drawing/2014/main" val="2508980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Змінна, визначена поза внутрішньою функцією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"John"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Повертаємо вкладену анонімну функцію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"Hi "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name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зовнішньої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внутрішньої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700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27CB55-2907-7EEA-A5FF-4D19BEDAB90C}"/>
              </a:ext>
            </a:extLst>
          </p:cNvPr>
          <p:cNvSpPr txBox="1"/>
          <p:nvPr/>
        </p:nvSpPr>
        <p:spPr>
          <a:xfrm>
            <a:off x="7995305" y="2952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Hi</a:t>
            </a:r>
            <a:r>
              <a:rPr lang="uk-UA" dirty="0"/>
              <a:t> </a:t>
            </a:r>
            <a:r>
              <a:rPr lang="uk-UA" dirty="0" err="1"/>
              <a:t>John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E5573-BC9E-E9AD-4FD1-BB3B490AE138}"/>
              </a:ext>
            </a:extLst>
          </p:cNvPr>
          <p:cNvSpPr txBox="1"/>
          <p:nvPr/>
        </p:nvSpPr>
        <p:spPr>
          <a:xfrm>
            <a:off x="157315" y="5096132"/>
            <a:ext cx="11749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функцію </a:t>
            </a:r>
            <a:r>
              <a:rPr lang="uk-UA" dirty="0" err="1"/>
              <a:t>greet</a:t>
            </a:r>
            <a:r>
              <a:rPr lang="uk-UA" dirty="0"/>
              <a:t>(), яка повертає вкладену анонімну функцію. Коли ми викликаємо зовнішню функцію: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C4FEBB7-6511-32A4-C852-6792A5205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4546"/>
              </p:ext>
            </p:extLst>
          </p:nvPr>
        </p:nvGraphicFramePr>
        <p:xfrm>
          <a:off x="157315" y="5824439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58095140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061010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31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36218CB-EC8E-B8D8-4C19-468024241464}"/>
              </a:ext>
            </a:extLst>
          </p:cNvPr>
          <p:cNvSpPr txBox="1"/>
          <p:nvPr/>
        </p:nvSpPr>
        <p:spPr>
          <a:xfrm>
            <a:off x="157315" y="6272175"/>
            <a:ext cx="7044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 її виконання присвоюється змінній </a:t>
            </a:r>
            <a:r>
              <a:rPr lang="uk-UA" dirty="0" err="1"/>
              <a:t>message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35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83AF21-9D54-4157-CCBB-8EBE6F9211B5}"/>
              </a:ext>
            </a:extLst>
          </p:cNvPr>
          <p:cNvSpPr txBox="1"/>
          <p:nvPr/>
        </p:nvSpPr>
        <p:spPr>
          <a:xfrm>
            <a:off x="167147" y="757536"/>
            <a:ext cx="117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 цьому виконання зовнішньої функції завершено, і змінна </a:t>
            </a:r>
            <a:r>
              <a:rPr lang="uk-UA" dirty="0" err="1"/>
              <a:t>name</a:t>
            </a:r>
            <a:r>
              <a:rPr lang="uk-UA" dirty="0"/>
              <a:t> має бути знищена. Однак, коли ми викликаємо анонімну функцію, використовуючи: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07338-9596-EF57-C132-C3B7D1273C06}"/>
              </a:ext>
            </a:extLst>
          </p:cNvPr>
          <p:cNvSpPr txBox="1"/>
          <p:nvPr/>
        </p:nvSpPr>
        <p:spPr>
          <a:xfrm>
            <a:off x="0" y="1970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Замикання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D4C2CA7-66D9-40A5-43E4-00D775D9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17126"/>
              </p:ext>
            </p:extLst>
          </p:nvPr>
        </p:nvGraphicFramePr>
        <p:xfrm>
          <a:off x="167147" y="1403867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62433087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63914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779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8CC8AE-323D-7EC7-BAE2-1C80E688FFA1}"/>
              </a:ext>
            </a:extLst>
          </p:cNvPr>
          <p:cNvSpPr txBox="1"/>
          <p:nvPr/>
        </p:nvSpPr>
        <p:spPr>
          <a:xfrm>
            <a:off x="167147" y="18684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отримати доступ до змінної </a:t>
            </a:r>
            <a:r>
              <a:rPr lang="uk-UA" dirty="0" err="1"/>
              <a:t>name</a:t>
            </a:r>
            <a:r>
              <a:rPr lang="uk-UA" dirty="0"/>
              <a:t> зовнішньої функції (навіть після того, як вона завершила своє виконання).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FFC69-12B7-96AB-23A0-0094FC503B0E}"/>
              </a:ext>
            </a:extLst>
          </p:cNvPr>
          <p:cNvSpPr txBox="1"/>
          <p:nvPr/>
        </p:nvSpPr>
        <p:spPr>
          <a:xfrm>
            <a:off x="167147" y="289050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 можливо через те, що вкладена функція тепер діє як замикання, яке закриває змінну всередині своєї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області видимості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навіть після завершення виконання зовнішньої функції.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 ще один приклад замикання 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Програма для виводу непарних чисел: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8F80EC3-7960-FD4F-7F93-179C011AB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79357"/>
              </p:ext>
            </p:extLst>
          </p:nvPr>
        </p:nvGraphicFramePr>
        <p:xfrm>
          <a:off x="7786388" y="2593189"/>
          <a:ext cx="4238465" cy="4103288"/>
        </p:xfrm>
        <a:graphic>
          <a:graphicData uri="http://schemas.openxmlformats.org/drawingml/2006/table">
            <a:tbl>
              <a:tblPr/>
              <a:tblGrid>
                <a:gridCol w="644394">
                  <a:extLst>
                    <a:ext uri="{9D8B030D-6E8A-4147-A177-3AD203B41FA5}">
                      <a16:colId xmlns:a16="http://schemas.microsoft.com/office/drawing/2014/main" val="894990444"/>
                    </a:ext>
                  </a:extLst>
                </a:gridCol>
                <a:gridCol w="3594071">
                  <a:extLst>
                    <a:ext uri="{9D8B030D-6E8A-4147-A177-3AD203B41FA5}">
                      <a16:colId xmlns:a16="http://schemas.microsoft.com/office/drawing/2014/main" val="2055278237"/>
                    </a:ext>
                  </a:extLst>
                </a:gridCol>
              </a:tblGrid>
              <a:tr h="2579088"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49447" marR="49447" marT="24724" marB="24724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inner_func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nonlocal num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sz="14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_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func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зовнішньої функції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odd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внутрішньої функції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odd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odd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odd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Знову виклик зовнішньої функції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odd2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odd2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710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7DB77C-0A6B-D0EC-5FB5-CF852C3FDF91}"/>
              </a:ext>
            </a:extLst>
          </p:cNvPr>
          <p:cNvSpPr txBox="1"/>
          <p:nvPr/>
        </p:nvSpPr>
        <p:spPr>
          <a:xfrm>
            <a:off x="5673213" y="63271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3 5 7 3</a:t>
            </a:r>
          </a:p>
        </p:txBody>
      </p:sp>
    </p:spTree>
    <p:extLst>
      <p:ext uri="{BB962C8B-B14F-4D97-AF65-F5344CB8AC3E}">
        <p14:creationId xmlns:p14="http://schemas.microsoft.com/office/powerpoint/2010/main" val="210029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1E714-5288-A36F-E663-DD7A8BE6AB7E}"/>
              </a:ext>
            </a:extLst>
          </p:cNvPr>
          <p:cNvSpPr txBox="1"/>
          <p:nvPr/>
        </p:nvSpPr>
        <p:spPr>
          <a:xfrm>
            <a:off x="255639" y="1033687"/>
            <a:ext cx="11602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Наступний рядок коду виконує зовнішню функцію </a:t>
            </a:r>
            <a:r>
              <a:rPr lang="uk-UA" dirty="0" err="1"/>
              <a:t>calculate</a:t>
            </a:r>
            <a:r>
              <a:rPr lang="uk-UA" dirty="0"/>
              <a:t>() та повертає замикання змінної </a:t>
            </a:r>
            <a:r>
              <a:rPr lang="uk-UA" dirty="0" err="1"/>
              <a:t>num</a:t>
            </a:r>
            <a:r>
              <a:rPr lang="uk-UA" dirty="0"/>
              <a:t>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BF8F685-6E19-5D87-0B2A-80BEFFD2A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74046"/>
              </p:ext>
            </p:extLst>
          </p:nvPr>
        </p:nvGraphicFramePr>
        <p:xfrm>
          <a:off x="255639" y="1488169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31310054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045614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odd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5484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AE9FC0-6B03-DEF1-CDDB-DFA301819E01}"/>
              </a:ext>
            </a:extLst>
          </p:cNvPr>
          <p:cNvSpPr txBox="1"/>
          <p:nvPr/>
        </p:nvSpPr>
        <p:spPr>
          <a:xfrm>
            <a:off x="255639" y="1939079"/>
            <a:ext cx="11602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Саме тому ми можемо отримати доступ до змінної </a:t>
            </a:r>
            <a:r>
              <a:rPr lang="uk-UA" dirty="0" err="1"/>
              <a:t>num</a:t>
            </a:r>
            <a:r>
              <a:rPr lang="uk-UA" dirty="0"/>
              <a:t> з функції </a:t>
            </a:r>
            <a:r>
              <a:rPr lang="uk-UA" dirty="0" err="1"/>
              <a:t>calculate</a:t>
            </a:r>
            <a:r>
              <a:rPr lang="uk-UA" dirty="0"/>
              <a:t>() навіть після завершення її виконання.  Знову ж таки, коли ми викликаємо зовнішню функцію, використовуючи: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A503B4E-9B47-0F2B-0D4A-BDE2BE73A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14772"/>
              </p:ext>
            </p:extLst>
          </p:nvPr>
        </p:nvGraphicFramePr>
        <p:xfrm>
          <a:off x="255638" y="2670560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78242642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128263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odd2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941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CE0452B-2C76-A862-F78E-C3424D710366}"/>
              </a:ext>
            </a:extLst>
          </p:cNvPr>
          <p:cNvSpPr txBox="1"/>
          <p:nvPr/>
        </p:nvSpPr>
        <p:spPr>
          <a:xfrm>
            <a:off x="255637" y="3206620"/>
            <a:ext cx="1160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Повертається нове замикання. Отже, при виклику функції odd2() ми отримуємо значення 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56A5F-FCDF-F1FA-59BD-EC929BD28886}"/>
              </a:ext>
            </a:extLst>
          </p:cNvPr>
          <p:cNvSpPr txBox="1"/>
          <p:nvPr/>
        </p:nvSpPr>
        <p:spPr>
          <a:xfrm>
            <a:off x="0" y="1970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Замикання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4A3FC-5966-F478-DCBA-C61922C95BDF}"/>
              </a:ext>
            </a:extLst>
          </p:cNvPr>
          <p:cNvSpPr txBox="1"/>
          <p:nvPr/>
        </p:nvSpPr>
        <p:spPr>
          <a:xfrm>
            <a:off x="0" y="3619001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Коли використовуються замикання?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92F0C-790B-F676-8220-DC1CC50F4A81}"/>
              </a:ext>
            </a:extLst>
          </p:cNvPr>
          <p:cNvSpPr txBox="1"/>
          <p:nvPr/>
        </p:nvSpPr>
        <p:spPr>
          <a:xfrm>
            <a:off x="255636" y="4400713"/>
            <a:ext cx="11602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Замикання можуть використовуватися для того, щоб уникнути використання глобальних змінних та забезпечити приховування даних. Вони можуть бути елегантним рішенням для простих випадків з одним чи кількома методами.  Однак для випадків з великою кількістю атрибутів і методів може бути краща реалізація класу.</a:t>
            </a:r>
          </a:p>
        </p:txBody>
      </p:sp>
    </p:spTree>
    <p:extLst>
      <p:ext uri="{BB962C8B-B14F-4D97-AF65-F5344CB8AC3E}">
        <p14:creationId xmlns:p14="http://schemas.microsoft.com/office/powerpoint/2010/main" val="367075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B245566-3EAE-F5B6-5128-69E39C23F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75937"/>
              </p:ext>
            </p:extLst>
          </p:nvPr>
        </p:nvGraphicFramePr>
        <p:xfrm>
          <a:off x="268110" y="921058"/>
          <a:ext cx="5827890" cy="3090504"/>
        </p:xfrm>
        <a:graphic>
          <a:graphicData uri="http://schemas.openxmlformats.org/drawingml/2006/table">
            <a:tbl>
              <a:tblPr/>
              <a:tblGrid>
                <a:gridCol w="436216">
                  <a:extLst>
                    <a:ext uri="{9D8B030D-6E8A-4147-A177-3AD203B41FA5}">
                      <a16:colId xmlns:a16="http://schemas.microsoft.com/office/drawing/2014/main" val="1553615649"/>
                    </a:ext>
                  </a:extLst>
                </a:gridCol>
                <a:gridCol w="5391674">
                  <a:extLst>
                    <a:ext uri="{9D8B030D-6E8A-4147-A177-3AD203B41FA5}">
                      <a16:colId xmlns:a16="http://schemas.microsoft.com/office/drawing/2014/main" val="3588354050"/>
                    </a:ext>
                  </a:extLst>
                </a:gridCol>
              </a:tblGrid>
              <a:tr h="3090504">
                <a:tc>
                  <a:txBody>
                    <a:bodyPr/>
                    <a:lstStyle/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3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make_multiplier_of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multiplier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3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n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3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multiplier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3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3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Множник 3</a:t>
                      </a:r>
                      <a:endParaRPr lang="uk-UA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times3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make_multiplier_of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3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3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Множник 5</a:t>
                      </a:r>
                      <a:endParaRPr lang="uk-UA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times5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make_multiplier_of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3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3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Вивід значень</a:t>
                      </a:r>
                      <a:endParaRPr lang="uk-UA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times3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times5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3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times5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times3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3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)))</a:t>
                      </a:r>
                      <a:endParaRPr lang="en-US" sz="13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8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19546F-946C-A93B-4842-1DFBC69865C1}"/>
              </a:ext>
            </a:extLst>
          </p:cNvPr>
          <p:cNvSpPr txBox="1"/>
          <p:nvPr/>
        </p:nvSpPr>
        <p:spPr>
          <a:xfrm>
            <a:off x="6695768" y="2281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27 15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7EA62-320E-9286-CB07-BB963664E596}"/>
              </a:ext>
            </a:extLst>
          </p:cNvPr>
          <p:cNvSpPr txBox="1"/>
          <p:nvPr/>
        </p:nvSpPr>
        <p:spPr>
          <a:xfrm>
            <a:off x="444908" y="4825546"/>
            <a:ext cx="106163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Підбиваючи підсумки, хотілося б відзначити, що значення, поміщені у функцію-замикання, можна дізнатися. Усі об’єкти функцій мають атрибут __</a:t>
            </a:r>
            <a:r>
              <a:rPr lang="uk-UA" dirty="0" err="1"/>
              <a:t>closure</a:t>
            </a:r>
            <a:r>
              <a:rPr lang="uk-UA" dirty="0"/>
              <a:t>__, який повертає кортеж об’єктів, якщо функція є замиканням. Посилаючись на вищенаведений приклад, ми знаємо, що times3 і times5 є функціями-замиканнями.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977D8-649A-2F06-4EE3-9B259532A4E4}"/>
              </a:ext>
            </a:extLst>
          </p:cNvPr>
          <p:cNvSpPr txBox="1"/>
          <p:nvPr/>
        </p:nvSpPr>
        <p:spPr>
          <a:xfrm>
            <a:off x="0" y="207208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Коли використовуються замикання?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284245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7D461-24F7-9951-EDA1-3B554DEA1167}"/>
              </a:ext>
            </a:extLst>
          </p:cNvPr>
          <p:cNvSpPr txBox="1"/>
          <p:nvPr/>
        </p:nvSpPr>
        <p:spPr>
          <a:xfrm>
            <a:off x="1676" y="367324"/>
            <a:ext cx="121903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Ітератори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9C8B3-8D35-2F43-756E-FA3677E13EF0}"/>
              </a:ext>
            </a:extLst>
          </p:cNvPr>
          <p:cNvSpPr txBox="1"/>
          <p:nvPr/>
        </p:nvSpPr>
        <p:spPr>
          <a:xfrm>
            <a:off x="364253" y="1016951"/>
            <a:ext cx="11442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Ітератори</a:t>
            </a:r>
            <a:r>
              <a:rPr lang="uk-UA" dirty="0"/>
              <a:t> – це методи, які виконують ітерацію колекцій, таких як списки, кортежі тощо. Використовуючи ітератор, ми можемо перебирати об’єкти та повертати їх елементи. Технічно, об’єкт </a:t>
            </a:r>
            <a:r>
              <a:rPr lang="uk-UA" dirty="0" err="1"/>
              <a:t>ітератора</a:t>
            </a:r>
            <a:r>
              <a:rPr lang="uk-UA" dirty="0"/>
              <a:t> в </a:t>
            </a:r>
            <a:r>
              <a:rPr lang="uk-UA" dirty="0" err="1"/>
              <a:t>Python</a:t>
            </a:r>
            <a:r>
              <a:rPr lang="uk-UA" dirty="0"/>
              <a:t> повинен визначати два спеціальні методи, __</a:t>
            </a:r>
            <a:r>
              <a:rPr lang="uk-UA" dirty="0" err="1"/>
              <a:t>iter</a:t>
            </a:r>
            <a:r>
              <a:rPr lang="uk-UA" dirty="0"/>
              <a:t>__() і __</a:t>
            </a:r>
            <a:r>
              <a:rPr lang="uk-UA" dirty="0" err="1"/>
              <a:t>next</a:t>
            </a:r>
            <a:r>
              <a:rPr lang="uk-UA" dirty="0"/>
              <a:t>__(), які в сукупності називаються протоколом </a:t>
            </a:r>
            <a:r>
              <a:rPr lang="uk-UA" dirty="0" err="1"/>
              <a:t>ітератора</a:t>
            </a:r>
            <a:r>
              <a:rPr lang="uk-U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72A14-DD29-AE5A-83DD-4348D5B60F0D}"/>
              </a:ext>
            </a:extLst>
          </p:cNvPr>
          <p:cNvSpPr txBox="1"/>
          <p:nvPr/>
        </p:nvSpPr>
        <p:spPr>
          <a:xfrm>
            <a:off x="364253" y="2217280"/>
            <a:ext cx="7493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Наприклад, функція </a:t>
            </a:r>
            <a:r>
              <a:rPr lang="uk-UA" dirty="0" err="1"/>
              <a:t>iter</a:t>
            </a:r>
            <a:r>
              <a:rPr lang="uk-UA" dirty="0"/>
              <a:t>() повертає ітератор заданого об’єкта: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7BF10D9-97E8-52CE-F997-FF496250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98370"/>
              </p:ext>
            </p:extLst>
          </p:nvPr>
        </p:nvGraphicFramePr>
        <p:xfrm>
          <a:off x="364253" y="2684027"/>
          <a:ext cx="1717819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298745909"/>
                    </a:ext>
                  </a:extLst>
                </a:gridCol>
                <a:gridCol w="1509539">
                  <a:extLst>
                    <a:ext uri="{9D8B030D-6E8A-4147-A177-3AD203B41FA5}">
                      <a16:colId xmlns:a16="http://schemas.microsoft.com/office/drawing/2014/main" val="3656346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об'єкт</a:t>
                      </a:r>
                      <a:r>
                        <a:rPr lang="uk-UA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81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4105B25-C384-ACC0-CBBA-FA53807FA8F5}"/>
              </a:ext>
            </a:extLst>
          </p:cNvPr>
          <p:cNvSpPr txBox="1"/>
          <p:nvPr/>
        </p:nvSpPr>
        <p:spPr>
          <a:xfrm>
            <a:off x="364253" y="3147202"/>
            <a:ext cx="77246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Аргументом функції </a:t>
            </a:r>
            <a:r>
              <a:rPr lang="uk-UA" dirty="0" err="1"/>
              <a:t>iter</a:t>
            </a:r>
            <a:r>
              <a:rPr lang="uk-UA" dirty="0"/>
              <a:t>() повинен бути будь-який об’єкт, який підтримує протокол ітерації чи послідовності. Коли ми викликаємо функцію </a:t>
            </a:r>
            <a:r>
              <a:rPr lang="uk-UA" dirty="0" err="1"/>
              <a:t>iter</a:t>
            </a:r>
            <a:r>
              <a:rPr lang="uk-UA" dirty="0"/>
              <a:t>() для певного об’єкта, функція спочатку шукає метод __</a:t>
            </a:r>
            <a:r>
              <a:rPr lang="uk-UA" dirty="0" err="1"/>
              <a:t>iter</a:t>
            </a:r>
            <a:r>
              <a:rPr lang="uk-UA" dirty="0"/>
              <a:t>__() цього об’єкта.    </a:t>
            </a:r>
            <a:endParaRPr lang="en-US" dirty="0"/>
          </a:p>
          <a:p>
            <a:endParaRPr lang="en-US" dirty="0"/>
          </a:p>
          <a:p>
            <a:r>
              <a:rPr lang="uk-UA" dirty="0"/>
              <a:t> Якщо метод __</a:t>
            </a:r>
            <a:r>
              <a:rPr lang="uk-UA" dirty="0" err="1"/>
              <a:t>iter</a:t>
            </a:r>
            <a:r>
              <a:rPr lang="uk-UA" dirty="0"/>
              <a:t>__() існує, функція </a:t>
            </a:r>
            <a:r>
              <a:rPr lang="uk-UA" dirty="0" err="1"/>
              <a:t>iter</a:t>
            </a:r>
            <a:r>
              <a:rPr lang="uk-UA" dirty="0"/>
              <a:t>() викликає його для отримання </a:t>
            </a:r>
            <a:r>
              <a:rPr lang="uk-UA" dirty="0" err="1"/>
              <a:t>ітератора</a:t>
            </a:r>
            <a:r>
              <a:rPr lang="uk-UA" dirty="0"/>
              <a:t>. В протилежному випадку функція </a:t>
            </a:r>
            <a:r>
              <a:rPr lang="uk-UA" dirty="0" err="1"/>
              <a:t>iter</a:t>
            </a:r>
            <a:r>
              <a:rPr lang="uk-UA" dirty="0"/>
              <a:t>() шукає метод __</a:t>
            </a:r>
            <a:r>
              <a:rPr lang="uk-UA" dirty="0" err="1"/>
              <a:t>getitem</a:t>
            </a:r>
            <a:r>
              <a:rPr lang="uk-UA" dirty="0"/>
              <a:t>__().     </a:t>
            </a:r>
            <a:endParaRPr lang="en-US" dirty="0"/>
          </a:p>
          <a:p>
            <a:endParaRPr lang="en-US" dirty="0"/>
          </a:p>
          <a:p>
            <a:r>
              <a:rPr lang="uk-UA" dirty="0"/>
              <a:t>Якщо метод __</a:t>
            </a:r>
            <a:r>
              <a:rPr lang="uk-UA" dirty="0" err="1"/>
              <a:t>getitem</a:t>
            </a:r>
            <a:r>
              <a:rPr lang="uk-UA" dirty="0"/>
              <a:t>__() існує, функція </a:t>
            </a:r>
            <a:r>
              <a:rPr lang="uk-UA" dirty="0" err="1"/>
              <a:t>iter</a:t>
            </a:r>
            <a:r>
              <a:rPr lang="uk-UA" dirty="0"/>
              <a:t>() створює об’єкт </a:t>
            </a:r>
            <a:r>
              <a:rPr lang="uk-UA" dirty="0" err="1"/>
              <a:t>ітератора</a:t>
            </a:r>
            <a:r>
              <a:rPr lang="uk-UA" dirty="0"/>
              <a:t> і повертає його. Якщо цей метод не існує, то генерується виняток </a:t>
            </a:r>
            <a:r>
              <a:rPr lang="uk-UA" dirty="0" err="1"/>
              <a:t>TypeError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154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4B1100-D7C7-179D-D937-F6845394DA2C}"/>
              </a:ext>
            </a:extLst>
          </p:cNvPr>
          <p:cNvSpPr txBox="1"/>
          <p:nvPr/>
        </p:nvSpPr>
        <p:spPr>
          <a:xfrm>
            <a:off x="0" y="26592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Декоратори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18773-D64F-F2C4-E48B-19941AAD3BCC}"/>
              </a:ext>
            </a:extLst>
          </p:cNvPr>
          <p:cNvSpPr txBox="1"/>
          <p:nvPr/>
        </p:nvSpPr>
        <p:spPr>
          <a:xfrm>
            <a:off x="314632" y="10204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Декоратор в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—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 шаблон проектування, який дозволяє модифікувати роботу функції, обернувши її в іншу функцію. Зовнішня функція називається декоратором, який приймає як аргумент вихідну функцію та повертає її модифіковану версію.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9E5AB-2672-2CAB-1E54-631C670A1EF6}"/>
              </a:ext>
            </a:extLst>
          </p:cNvPr>
          <p:cNvSpPr txBox="1"/>
          <p:nvPr/>
        </p:nvSpPr>
        <p:spPr>
          <a:xfrm>
            <a:off x="0" y="289283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Вкладені функції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4A17C-FE57-EB28-248E-6C5A6136C9B1}"/>
              </a:ext>
            </a:extLst>
          </p:cNvPr>
          <p:cNvSpPr txBox="1"/>
          <p:nvPr/>
        </p:nvSpPr>
        <p:spPr>
          <a:xfrm>
            <a:off x="314632" y="353916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розмістити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одну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всередині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іншої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називається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вкладеною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функцією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5B0C164-CD3E-C98F-5EF2-105AF1EB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99960"/>
              </p:ext>
            </p:extLst>
          </p:nvPr>
        </p:nvGraphicFramePr>
        <p:xfrm>
          <a:off x="314632" y="4494136"/>
          <a:ext cx="3304677" cy="22860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500074070"/>
                    </a:ext>
                  </a:extLst>
                </a:gridCol>
                <a:gridCol w="3096397">
                  <a:extLst>
                    <a:ext uri="{9D8B030D-6E8A-4147-A177-3AD203B41FA5}">
                      <a16:colId xmlns:a16="http://schemas.microsoft.com/office/drawing/2014/main" val="19652286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outer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add_five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outer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add_five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283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8121B12-3E26-C1EA-668E-6363A4E81E66}"/>
              </a:ext>
            </a:extLst>
          </p:cNvPr>
          <p:cNvSpPr txBox="1"/>
          <p:nvPr/>
        </p:nvSpPr>
        <p:spPr>
          <a:xfrm>
            <a:off x="4060723" y="51754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11</a:t>
            </a:r>
          </a:p>
          <a:p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4979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74263-7668-0769-4308-40F3578B722E}"/>
              </a:ext>
            </a:extLst>
          </p:cNvPr>
          <p:cNvSpPr txBox="1"/>
          <p:nvPr/>
        </p:nvSpPr>
        <p:spPr>
          <a:xfrm>
            <a:off x="0" y="383908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Передача функції як аргумент</a:t>
            </a:r>
          </a:p>
          <a:p>
            <a:pPr algn="ctr"/>
            <a:br>
              <a:rPr lang="uk-UA" sz="3200" dirty="0"/>
            </a:br>
            <a:endParaRPr lang="uk-U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2EA36-91A0-A4F2-B2F5-3F0EB7F614AB}"/>
              </a:ext>
            </a:extLst>
          </p:cNvPr>
          <p:cNvSpPr txBox="1"/>
          <p:nvPr/>
        </p:nvSpPr>
        <p:spPr>
          <a:xfrm>
            <a:off x="452284" y="116873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передавати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як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аргумент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іншій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4137EC5-5C03-DBB5-D705-061B3F906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68607"/>
              </p:ext>
            </p:extLst>
          </p:nvPr>
        </p:nvGraphicFramePr>
        <p:xfrm>
          <a:off x="452284" y="2010897"/>
          <a:ext cx="7895283" cy="22860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87384869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71552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y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calculate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33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F99510-B628-AB26-DC70-10DE008A0DAF}"/>
              </a:ext>
            </a:extLst>
          </p:cNvPr>
          <p:cNvSpPr txBox="1"/>
          <p:nvPr/>
        </p:nvSpPr>
        <p:spPr>
          <a:xfrm>
            <a:off x="452284" y="43542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9CDFB-305E-F4EB-467D-92230D1778DA}"/>
              </a:ext>
            </a:extLst>
          </p:cNvPr>
          <p:cNvSpPr txBox="1"/>
          <p:nvPr/>
        </p:nvSpPr>
        <p:spPr>
          <a:xfrm>
            <a:off x="452284" y="48281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Під час виклику функції </a:t>
            </a:r>
            <a:r>
              <a:rPr lang="uk-UA" dirty="0" err="1"/>
              <a:t>calculate</a:t>
            </a:r>
            <a:r>
              <a:rPr lang="uk-UA" dirty="0"/>
              <a:t>() ми передаємо функцію </a:t>
            </a:r>
            <a:r>
              <a:rPr lang="uk-UA" dirty="0" err="1"/>
              <a:t>add</a:t>
            </a:r>
            <a:r>
              <a:rPr lang="uk-UA" dirty="0"/>
              <a:t>() як аргумент. У функції </a:t>
            </a:r>
            <a:r>
              <a:rPr lang="uk-UA" dirty="0" err="1"/>
              <a:t>calculate</a:t>
            </a:r>
            <a:r>
              <a:rPr lang="uk-UA" dirty="0"/>
              <a:t>() аргументи: </a:t>
            </a:r>
            <a:r>
              <a:rPr lang="uk-UA" dirty="0" err="1"/>
              <a:t>func</a:t>
            </a:r>
            <a:r>
              <a:rPr lang="uk-UA" dirty="0"/>
              <a:t>, x і y перетворюються на </a:t>
            </a:r>
            <a:r>
              <a:rPr lang="uk-UA" dirty="0" err="1"/>
              <a:t>add</a:t>
            </a:r>
            <a:r>
              <a:rPr lang="uk-UA" dirty="0"/>
              <a:t>, 4 та 6 відповідно.</a:t>
            </a:r>
          </a:p>
        </p:txBody>
      </p:sp>
    </p:spTree>
    <p:extLst>
      <p:ext uri="{BB962C8B-B14F-4D97-AF65-F5344CB8AC3E}">
        <p14:creationId xmlns:p14="http://schemas.microsoft.com/office/powerpoint/2010/main" val="337829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AC9F5-963D-767A-F489-33F1E6AA0D74}"/>
              </a:ext>
            </a:extLst>
          </p:cNvPr>
          <p:cNvSpPr txBox="1"/>
          <p:nvPr/>
        </p:nvSpPr>
        <p:spPr>
          <a:xfrm>
            <a:off x="0" y="44290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Повернення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функції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у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вигляді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значення</a:t>
            </a:r>
            <a:endParaRPr lang="ru-RU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45D52-DBA9-59D8-0BBB-B975A9A710CA}"/>
              </a:ext>
            </a:extLst>
          </p:cNvPr>
          <p:cNvSpPr txBox="1"/>
          <p:nvPr/>
        </p:nvSpPr>
        <p:spPr>
          <a:xfrm>
            <a:off x="373626" y="110081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ми також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повернути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вигляді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B7DCCDE-872A-8C96-FF23-8A06EDB8D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0489"/>
              </p:ext>
            </p:extLst>
          </p:nvPr>
        </p:nvGraphicFramePr>
        <p:xfrm>
          <a:off x="373626" y="1849302"/>
          <a:ext cx="4068118" cy="20116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830762938"/>
                    </a:ext>
                  </a:extLst>
                </a:gridCol>
                <a:gridCol w="3859838">
                  <a:extLst>
                    <a:ext uri="{9D8B030D-6E8A-4147-A177-3AD203B41FA5}">
                      <a16:colId xmlns:a16="http://schemas.microsoft.com/office/drawing/2014/main" val="250855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greeting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hello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"Hello, "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"!"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hello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greeting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"Atlantis"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019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5B639-BEB2-C4A7-376B-CAECF96B65C2}"/>
              </a:ext>
            </a:extLst>
          </p:cNvPr>
          <p:cNvSpPr txBox="1"/>
          <p:nvPr/>
        </p:nvSpPr>
        <p:spPr>
          <a:xfrm>
            <a:off x="373626" y="3984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Hello</a:t>
            </a:r>
            <a:r>
              <a:rPr lang="uk-UA" dirty="0"/>
              <a:t>, </a:t>
            </a:r>
            <a:r>
              <a:rPr lang="uk-UA" dirty="0" err="1"/>
              <a:t>Atlantis</a:t>
            </a:r>
            <a:r>
              <a:rPr lang="uk-UA" dirty="0"/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E3CC2-39F9-66C2-B751-017B6130C939}"/>
              </a:ext>
            </a:extLst>
          </p:cNvPr>
          <p:cNvSpPr txBox="1"/>
          <p:nvPr/>
        </p:nvSpPr>
        <p:spPr>
          <a:xfrm>
            <a:off x="373626" y="44566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Оператор </a:t>
            </a:r>
            <a:r>
              <a:rPr lang="uk-UA" dirty="0" err="1"/>
              <a:t>return</a:t>
            </a:r>
            <a:r>
              <a:rPr lang="uk-UA" dirty="0"/>
              <a:t> повертає внутрішню функцію </a:t>
            </a:r>
            <a:r>
              <a:rPr lang="uk-UA" dirty="0" err="1"/>
              <a:t>hello</a:t>
            </a:r>
            <a:r>
              <a:rPr lang="uk-UA" dirty="0"/>
              <a:t>(). Ця функція присвоюється змінній </a:t>
            </a:r>
            <a:r>
              <a:rPr lang="uk-UA" dirty="0" err="1"/>
              <a:t>greet</a:t>
            </a:r>
            <a:r>
              <a:rPr lang="uk-UA" dirty="0"/>
              <a:t> під час виклику зовнішньої функції </a:t>
            </a:r>
            <a:r>
              <a:rPr lang="uk-UA" dirty="0" err="1"/>
              <a:t>greeting</a:t>
            </a:r>
            <a:r>
              <a:rPr lang="uk-UA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29586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BCEBAB-D25B-44E7-5CE4-A907E137730F}"/>
              </a:ext>
            </a:extLst>
          </p:cNvPr>
          <p:cNvSpPr txBox="1"/>
          <p:nvPr/>
        </p:nvSpPr>
        <p:spPr>
          <a:xfrm>
            <a:off x="0" y="295419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Декоратори в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200" dirty="0"/>
            </a:br>
            <a:endParaRPr lang="uk-U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4D971-90F6-6D8E-7E1C-A2F197A37179}"/>
              </a:ext>
            </a:extLst>
          </p:cNvPr>
          <p:cNvSpPr txBox="1"/>
          <p:nvPr/>
        </p:nvSpPr>
        <p:spPr>
          <a:xfrm>
            <a:off x="226142" y="9041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Декоратор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— це функція, яка приймає іншу функцію та повертає її модифіковану версію.</a:t>
            </a:r>
          </a:p>
          <a:p>
            <a:br>
              <a:rPr lang="uk-U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48F02-642E-D214-893B-276E6A6C46EB}"/>
              </a:ext>
            </a:extLst>
          </p:cNvPr>
          <p:cNvSpPr txBox="1"/>
          <p:nvPr/>
        </p:nvSpPr>
        <p:spPr>
          <a:xfrm>
            <a:off x="6096000" y="9041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Фактично, будь-який об’єкт, який реалізує спеціальний метод __</a:t>
            </a:r>
            <a:r>
              <a:rPr lang="uk-UA" dirty="0" err="1"/>
              <a:t>call</a:t>
            </a:r>
            <a:r>
              <a:rPr lang="uk-UA" dirty="0"/>
              <a:t>__(), називається </a:t>
            </a:r>
            <a:r>
              <a:rPr lang="uk-UA" dirty="0" err="1"/>
              <a:t>викликаючим</a:t>
            </a:r>
            <a:r>
              <a:rPr lang="uk-UA" dirty="0"/>
              <a:t> об’єктом. Таким чином, декоратор — це </a:t>
            </a:r>
            <a:r>
              <a:rPr lang="uk-UA" dirty="0" err="1"/>
              <a:t>викликаючий</a:t>
            </a:r>
            <a:r>
              <a:rPr lang="uk-UA" dirty="0"/>
              <a:t> об’єкт, який повертає </a:t>
            </a:r>
            <a:r>
              <a:rPr lang="uk-UA" dirty="0" err="1"/>
              <a:t>викликаючий</a:t>
            </a:r>
            <a:r>
              <a:rPr lang="uk-UA" dirty="0"/>
              <a:t> об’єкт.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7BA8F-26C5-288B-36D9-192D19563AA7}"/>
              </a:ext>
            </a:extLst>
          </p:cNvPr>
          <p:cNvSpPr txBox="1"/>
          <p:nvPr/>
        </p:nvSpPr>
        <p:spPr>
          <a:xfrm>
            <a:off x="226142" y="2343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A28587A-FA11-D4BC-9DF8-27B104F55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29311"/>
              </p:ext>
            </p:extLst>
          </p:nvPr>
        </p:nvGraphicFramePr>
        <p:xfrm>
          <a:off x="226142" y="2742298"/>
          <a:ext cx="4011216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490488608"/>
                    </a:ext>
                  </a:extLst>
                </a:gridCol>
                <a:gridCol w="3802936">
                  <a:extLst>
                    <a:ext uri="{9D8B030D-6E8A-4147-A177-3AD203B41FA5}">
                      <a16:colId xmlns:a16="http://schemas.microsoft.com/office/drawing/2014/main" val="2041200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make_pretty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got decorated"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ordinary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am ordinary"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869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70BC82-9AF3-971A-E82C-EB578880998E}"/>
              </a:ext>
            </a:extLst>
          </p:cNvPr>
          <p:cNvSpPr txBox="1"/>
          <p:nvPr/>
        </p:nvSpPr>
        <p:spPr>
          <a:xfrm>
            <a:off x="4483510" y="414474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I </a:t>
            </a:r>
            <a:r>
              <a:rPr lang="uk-UA" dirty="0" err="1"/>
              <a:t>am</a:t>
            </a:r>
            <a:r>
              <a:rPr lang="uk-UA" dirty="0"/>
              <a:t> </a:t>
            </a:r>
            <a:r>
              <a:rPr lang="uk-UA" dirty="0" err="1"/>
              <a:t>ordinary</a:t>
            </a:r>
            <a:r>
              <a:rPr lang="uk-UA" dirty="0"/>
              <a:t>  </a:t>
            </a:r>
          </a:p>
          <a:p>
            <a:endParaRPr lang="uk-UA" dirty="0"/>
          </a:p>
          <a:p>
            <a:r>
              <a:rPr lang="uk-UA" dirty="0"/>
              <a:t>Тут ми створили дві функції:     </a:t>
            </a:r>
          </a:p>
          <a:p>
            <a:endParaRPr lang="uk-UA" dirty="0"/>
          </a:p>
          <a:p>
            <a:r>
              <a:rPr lang="uk-UA" dirty="0"/>
              <a:t>функція </a:t>
            </a:r>
            <a:r>
              <a:rPr lang="uk-UA" dirty="0" err="1"/>
              <a:t>ordinary</a:t>
            </a:r>
            <a:r>
              <a:rPr lang="uk-UA" dirty="0"/>
              <a:t>(), яка виводить I </a:t>
            </a:r>
            <a:r>
              <a:rPr lang="uk-UA" dirty="0" err="1"/>
              <a:t>am</a:t>
            </a:r>
            <a:r>
              <a:rPr lang="uk-UA" dirty="0"/>
              <a:t> </a:t>
            </a:r>
            <a:r>
              <a:rPr lang="uk-UA" dirty="0" err="1"/>
              <a:t>ordinary</a:t>
            </a:r>
            <a:r>
              <a:rPr lang="uk-UA" dirty="0"/>
              <a:t>;     </a:t>
            </a:r>
          </a:p>
          <a:p>
            <a:endParaRPr lang="uk-UA" dirty="0"/>
          </a:p>
          <a:p>
            <a:r>
              <a:rPr lang="uk-UA" dirty="0"/>
              <a:t>функція </a:t>
            </a:r>
            <a:r>
              <a:rPr lang="uk-UA" dirty="0" err="1"/>
              <a:t>make_pretty</a:t>
            </a:r>
            <a:r>
              <a:rPr lang="uk-UA" dirty="0"/>
              <a:t>(), яка приймає як аргумент функцію, має вкладену функцію </a:t>
            </a:r>
            <a:r>
              <a:rPr lang="uk-UA" dirty="0" err="1"/>
              <a:t>inner</a:t>
            </a:r>
            <a:r>
              <a:rPr lang="uk-UA" dirty="0"/>
              <a:t>() та повертає її.</a:t>
            </a:r>
          </a:p>
        </p:txBody>
      </p:sp>
    </p:spTree>
    <p:extLst>
      <p:ext uri="{BB962C8B-B14F-4D97-AF65-F5344CB8AC3E}">
        <p14:creationId xmlns:p14="http://schemas.microsoft.com/office/powerpoint/2010/main" val="3248573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EDEEEC-31A0-F4FE-0D8B-7E94090EA754}"/>
              </a:ext>
            </a:extLst>
          </p:cNvPr>
          <p:cNvSpPr txBox="1"/>
          <p:nvPr/>
        </p:nvSpPr>
        <p:spPr>
          <a:xfrm>
            <a:off x="137651" y="7083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викликаємо функцію </a:t>
            </a:r>
            <a:r>
              <a:rPr lang="uk-UA" dirty="0" err="1"/>
              <a:t>ordinary</a:t>
            </a:r>
            <a:r>
              <a:rPr lang="uk-UA" dirty="0"/>
              <a:t>() звичайним способом, тому отримуємо на виході I </a:t>
            </a:r>
            <a:r>
              <a:rPr lang="uk-UA" dirty="0" err="1"/>
              <a:t>am</a:t>
            </a:r>
            <a:r>
              <a:rPr lang="uk-UA" dirty="0"/>
              <a:t> </a:t>
            </a:r>
            <a:r>
              <a:rPr lang="uk-UA" dirty="0" err="1"/>
              <a:t>ordinary</a:t>
            </a:r>
            <a:r>
              <a:rPr lang="uk-UA" dirty="0"/>
              <a:t>. Тепер </a:t>
            </a:r>
            <a:r>
              <a:rPr lang="uk-UA" dirty="0" err="1"/>
              <a:t>викличемо</a:t>
            </a:r>
            <a:r>
              <a:rPr lang="uk-UA" dirty="0"/>
              <a:t> її за допомогою функції-декоратора: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527E6-2D91-454D-F782-BFA6078591E6}"/>
              </a:ext>
            </a:extLst>
          </p:cNvPr>
          <p:cNvSpPr txBox="1"/>
          <p:nvPr/>
        </p:nvSpPr>
        <p:spPr>
          <a:xfrm>
            <a:off x="0" y="295419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Декоратори в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200" dirty="0"/>
            </a:br>
            <a:endParaRPr lang="uk-UA" sz="32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25AD6C1-9ED5-16F1-4CAB-8003FD0E8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29636"/>
              </p:ext>
            </p:extLst>
          </p:nvPr>
        </p:nvGraphicFramePr>
        <p:xfrm>
          <a:off x="247960" y="1631704"/>
          <a:ext cx="3967924" cy="2789490"/>
        </p:xfrm>
        <a:graphic>
          <a:graphicData uri="http://schemas.openxmlformats.org/drawingml/2006/table">
            <a:tbl>
              <a:tblPr/>
              <a:tblGrid>
                <a:gridCol w="332143">
                  <a:extLst>
                    <a:ext uri="{9D8B030D-6E8A-4147-A177-3AD203B41FA5}">
                      <a16:colId xmlns:a16="http://schemas.microsoft.com/office/drawing/2014/main" val="2453624793"/>
                    </a:ext>
                  </a:extLst>
                </a:gridCol>
                <a:gridCol w="3635781">
                  <a:extLst>
                    <a:ext uri="{9D8B030D-6E8A-4147-A177-3AD203B41FA5}">
                      <a16:colId xmlns:a16="http://schemas.microsoft.com/office/drawing/2014/main" val="2382186277"/>
                    </a:ext>
                  </a:extLst>
                </a:gridCol>
              </a:tblGrid>
              <a:tr h="1222375">
                <a:tc>
                  <a:txBody>
                    <a:bodyPr/>
                    <a:lstStyle/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46291" marR="46291" marT="23145" marB="23145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make_pretty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Визначаємо внутрішню функцію 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Додаємо функціонал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got decorated"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вихідну функцію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Повертаємо внутрішню функцію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inner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Визначаємо звичайну функцію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ordinary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am ordinary"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функцію-декоратор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decorated_func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make_pretty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ordinary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функцію-декоратор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decorated_func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6291" marR="46291" marT="23145" marB="23145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599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9D3AFC-D47B-7C8C-9E9D-4B91716A1558}"/>
              </a:ext>
            </a:extLst>
          </p:cNvPr>
          <p:cNvSpPr txBox="1"/>
          <p:nvPr/>
        </p:nvSpPr>
        <p:spPr>
          <a:xfrm>
            <a:off x="4463844" y="22780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</a:p>
          <a:p>
            <a:r>
              <a:rPr lang="uk-UA" dirty="0"/>
              <a:t> I </a:t>
            </a:r>
            <a:r>
              <a:rPr lang="uk-UA" dirty="0" err="1"/>
              <a:t>got</a:t>
            </a:r>
            <a:r>
              <a:rPr lang="uk-UA" dirty="0"/>
              <a:t> </a:t>
            </a:r>
            <a:r>
              <a:rPr lang="uk-UA" dirty="0" err="1"/>
              <a:t>decorated</a:t>
            </a:r>
            <a:endParaRPr lang="uk-UA" dirty="0"/>
          </a:p>
          <a:p>
            <a:r>
              <a:rPr lang="uk-UA" dirty="0"/>
              <a:t> I </a:t>
            </a:r>
            <a:r>
              <a:rPr lang="uk-UA" dirty="0" err="1"/>
              <a:t>am</a:t>
            </a:r>
            <a:r>
              <a:rPr lang="uk-UA" dirty="0"/>
              <a:t> </a:t>
            </a:r>
            <a:r>
              <a:rPr lang="uk-UA" dirty="0" err="1"/>
              <a:t>ordinary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E20F5-5356-7746-EB21-C214987D29A0}"/>
              </a:ext>
            </a:extLst>
          </p:cNvPr>
          <p:cNvSpPr txBox="1"/>
          <p:nvPr/>
        </p:nvSpPr>
        <p:spPr>
          <a:xfrm>
            <a:off x="247960" y="45109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Тут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make_pretty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є декоратором.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Зверніть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увагу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рядок коду: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1B4FA9D-A0C4-25CE-45F1-27C718E18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76744"/>
              </p:ext>
            </p:extLst>
          </p:nvPr>
        </p:nvGraphicFramePr>
        <p:xfrm>
          <a:off x="268242" y="5226296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52325080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733359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decorated_func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make_pretty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ordinary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490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516D50-D666-6DC1-E407-9DF5A5FB5C6D}"/>
              </a:ext>
            </a:extLst>
          </p:cNvPr>
          <p:cNvSpPr txBox="1"/>
          <p:nvPr/>
        </p:nvSpPr>
        <p:spPr>
          <a:xfrm>
            <a:off x="247960" y="55920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передаємо функцію </a:t>
            </a:r>
            <a:r>
              <a:rPr lang="uk-UA" dirty="0" err="1"/>
              <a:t>ordinary</a:t>
            </a:r>
            <a:r>
              <a:rPr lang="uk-UA" dirty="0"/>
              <a:t>() як аргумент функції </a:t>
            </a:r>
            <a:r>
              <a:rPr lang="uk-UA" dirty="0" err="1"/>
              <a:t>make_pretty</a:t>
            </a:r>
            <a:r>
              <a:rPr lang="uk-UA" dirty="0"/>
              <a:t>(). Функція </a:t>
            </a:r>
            <a:r>
              <a:rPr lang="uk-UA" dirty="0" err="1"/>
              <a:t>make_pretty</a:t>
            </a:r>
            <a:r>
              <a:rPr lang="uk-UA" dirty="0"/>
              <a:t>() повертає внутрішню функцію </a:t>
            </a:r>
            <a:r>
              <a:rPr lang="uk-UA" dirty="0" err="1"/>
              <a:t>inner</a:t>
            </a:r>
            <a:r>
              <a:rPr lang="uk-UA" dirty="0"/>
              <a:t>(), яка присвоюється змінній </a:t>
            </a:r>
            <a:r>
              <a:rPr lang="uk-UA" dirty="0" err="1"/>
              <a:t>decorated_func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421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919D7-41CC-7F25-629C-054E6B21D57E}"/>
              </a:ext>
            </a:extLst>
          </p:cNvPr>
          <p:cNvSpPr txBox="1"/>
          <p:nvPr/>
        </p:nvSpPr>
        <p:spPr>
          <a:xfrm>
            <a:off x="0" y="17743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Символ @ з декоратором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DDE61-3DDC-CB87-AF67-401955871FEB}"/>
              </a:ext>
            </a:extLst>
          </p:cNvPr>
          <p:cNvSpPr txBox="1"/>
          <p:nvPr/>
        </p:nvSpPr>
        <p:spPr>
          <a:xfrm>
            <a:off x="186813" y="8165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Замість того, щоб присвоювати виклик функції змінній, </a:t>
            </a:r>
            <a:r>
              <a:rPr lang="uk-UA" dirty="0" err="1"/>
              <a:t>Python</a:t>
            </a:r>
            <a:r>
              <a:rPr lang="uk-UA" dirty="0"/>
              <a:t> пропонує більш елегантний спосіб зробити те саме за допомогою символу @.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73651F6-2C54-EFE1-E1D6-410C86C15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9408"/>
              </p:ext>
            </p:extLst>
          </p:nvPr>
        </p:nvGraphicFramePr>
        <p:xfrm>
          <a:off x="186813" y="1739859"/>
          <a:ext cx="3918995" cy="3383280"/>
        </p:xfrm>
        <a:graphic>
          <a:graphicData uri="http://schemas.openxmlformats.org/drawingml/2006/table">
            <a:tbl>
              <a:tblPr/>
              <a:tblGrid>
                <a:gridCol w="743176">
                  <a:extLst>
                    <a:ext uri="{9D8B030D-6E8A-4147-A177-3AD203B41FA5}">
                      <a16:colId xmlns:a16="http://schemas.microsoft.com/office/drawing/2014/main" val="3284975592"/>
                    </a:ext>
                  </a:extLst>
                </a:gridCol>
                <a:gridCol w="3175819">
                  <a:extLst>
                    <a:ext uri="{9D8B030D-6E8A-4147-A177-3AD203B41FA5}">
                      <a16:colId xmlns:a16="http://schemas.microsoft.com/office/drawing/2014/main" val="4033523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make_pretty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got decorated"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inner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make_pretty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ordinary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am ordinary"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ordinary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449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C880D9-077C-5CCB-79AB-FB3856E2ACF1}"/>
              </a:ext>
            </a:extLst>
          </p:cNvPr>
          <p:cNvSpPr txBox="1"/>
          <p:nvPr/>
        </p:nvSpPr>
        <p:spPr>
          <a:xfrm>
            <a:off x="186813" y="52329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I </a:t>
            </a:r>
            <a:r>
              <a:rPr lang="uk-UA" dirty="0" err="1"/>
              <a:t>got</a:t>
            </a:r>
            <a:r>
              <a:rPr lang="uk-UA" dirty="0"/>
              <a:t> </a:t>
            </a:r>
            <a:r>
              <a:rPr lang="uk-UA" dirty="0" err="1"/>
              <a:t>decorated</a:t>
            </a:r>
            <a:r>
              <a:rPr lang="uk-UA" dirty="0"/>
              <a:t> </a:t>
            </a:r>
          </a:p>
          <a:p>
            <a:r>
              <a:rPr lang="uk-UA" dirty="0"/>
              <a:t>I </a:t>
            </a:r>
            <a:r>
              <a:rPr lang="uk-UA" dirty="0" err="1"/>
              <a:t>am</a:t>
            </a:r>
            <a:r>
              <a:rPr lang="uk-UA" dirty="0"/>
              <a:t> </a:t>
            </a:r>
            <a:r>
              <a:rPr lang="uk-UA" dirty="0" err="1"/>
              <a:t>ordinary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B17DB-D546-21E4-819C-F24ACE5AFE0C}"/>
              </a:ext>
            </a:extLst>
          </p:cNvPr>
          <p:cNvSpPr txBox="1"/>
          <p:nvPr/>
        </p:nvSpPr>
        <p:spPr>
          <a:xfrm>
            <a:off x="5348748" y="39228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функція </a:t>
            </a:r>
            <a:r>
              <a:rPr lang="uk-UA" dirty="0" err="1"/>
              <a:t>ordinary</a:t>
            </a:r>
            <a:r>
              <a:rPr lang="uk-UA" dirty="0"/>
              <a:t>() пов’язана з декоратором </a:t>
            </a:r>
            <a:r>
              <a:rPr lang="uk-UA" dirty="0" err="1"/>
              <a:t>make_pretty</a:t>
            </a:r>
            <a:r>
              <a:rPr lang="uk-UA" dirty="0"/>
              <a:t>() через використання синтаксису @make_pretty, що еквівалентно </a:t>
            </a:r>
            <a:r>
              <a:rPr lang="uk-UA" dirty="0" err="1"/>
              <a:t>стейтменту</a:t>
            </a:r>
            <a:r>
              <a:rPr lang="uk-UA" dirty="0"/>
              <a:t> </a:t>
            </a:r>
            <a:r>
              <a:rPr lang="uk-UA" dirty="0" err="1"/>
              <a:t>ordinary</a:t>
            </a:r>
            <a:r>
              <a:rPr lang="uk-UA" dirty="0"/>
              <a:t> = </a:t>
            </a:r>
            <a:r>
              <a:rPr lang="uk-UA" dirty="0" err="1"/>
              <a:t>make_pretty</a:t>
            </a:r>
            <a:r>
              <a:rPr lang="uk-UA" dirty="0"/>
              <a:t>(</a:t>
            </a:r>
            <a:r>
              <a:rPr lang="uk-UA" dirty="0" err="1"/>
              <a:t>ordinary</a:t>
            </a:r>
            <a:r>
              <a:rPr lang="uk-U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1570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6CCACC-ED85-D797-27A2-773E2AD5E785}"/>
              </a:ext>
            </a:extLst>
          </p:cNvPr>
          <p:cNvSpPr txBox="1"/>
          <p:nvPr/>
        </p:nvSpPr>
        <p:spPr>
          <a:xfrm>
            <a:off x="0" y="32491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Декоратори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Функції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параметрами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85B8D-A379-56C8-E3D7-01267A150C7E}"/>
              </a:ext>
            </a:extLst>
          </p:cNvPr>
          <p:cNvSpPr txBox="1"/>
          <p:nvPr/>
        </p:nvSpPr>
        <p:spPr>
          <a:xfrm>
            <a:off x="265471" y="1003341"/>
            <a:ext cx="11503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Вищенаведений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декоратор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простий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і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працює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тільки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мають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параметрів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якби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нас були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приймають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параметри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0E84240-EC42-650B-E325-1D5F2DBCD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87391"/>
              </p:ext>
            </p:extLst>
          </p:nvPr>
        </p:nvGraphicFramePr>
        <p:xfrm>
          <a:off x="368720" y="1759201"/>
          <a:ext cx="3949562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038314930"/>
                    </a:ext>
                  </a:extLst>
                </a:gridCol>
                <a:gridCol w="3741282">
                  <a:extLst>
                    <a:ext uri="{9D8B030D-6E8A-4147-A177-3AD203B41FA5}">
                      <a16:colId xmlns:a16="http://schemas.microsoft.com/office/drawing/2014/main" val="3148133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divide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265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A3E74D-C77A-3C52-3915-B92231706BE2}"/>
              </a:ext>
            </a:extLst>
          </p:cNvPr>
          <p:cNvSpPr txBox="1"/>
          <p:nvPr/>
        </p:nvSpPr>
        <p:spPr>
          <a:xfrm>
            <a:off x="265470" y="2508810"/>
            <a:ext cx="11395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Ця функція має два параметри: a та b. Ми знаємо, що вона </a:t>
            </a:r>
            <a:r>
              <a:rPr lang="uk-UA" dirty="0" err="1"/>
              <a:t>видасть</a:t>
            </a:r>
            <a:r>
              <a:rPr lang="uk-UA" dirty="0"/>
              <a:t> помилку, якщо ми </a:t>
            </a:r>
            <a:r>
              <a:rPr lang="uk-UA" dirty="0" err="1"/>
              <a:t>вкажемо</a:t>
            </a:r>
            <a:r>
              <a:rPr lang="uk-UA" dirty="0"/>
              <a:t> в якості аргументу (b) значення 0.  </a:t>
            </a:r>
          </a:p>
          <a:p>
            <a:r>
              <a:rPr lang="uk-UA" dirty="0"/>
              <a:t>Тепер зробимо декоратор для перевірки випадку, який може призвести до помилки (ділення на 0):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D896FCF-122F-7B49-5AEC-8D3696078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37141"/>
              </p:ext>
            </p:extLst>
          </p:nvPr>
        </p:nvGraphicFramePr>
        <p:xfrm>
          <a:off x="265470" y="3429000"/>
          <a:ext cx="4907696" cy="2907134"/>
        </p:xfrm>
        <a:graphic>
          <a:graphicData uri="http://schemas.openxmlformats.org/drawingml/2006/table">
            <a:tbl>
              <a:tblPr/>
              <a:tblGrid>
                <a:gridCol w="359577">
                  <a:extLst>
                    <a:ext uri="{9D8B030D-6E8A-4147-A177-3AD203B41FA5}">
                      <a16:colId xmlns:a16="http://schemas.microsoft.com/office/drawing/2014/main" val="4089215268"/>
                    </a:ext>
                  </a:extLst>
                </a:gridCol>
                <a:gridCol w="4548119">
                  <a:extLst>
                    <a:ext uri="{9D8B030D-6E8A-4147-A177-3AD203B41FA5}">
                      <a16:colId xmlns:a16="http://schemas.microsoft.com/office/drawing/2014/main" val="1026671333"/>
                    </a:ext>
                  </a:extLst>
                </a:gridCol>
              </a:tblGrid>
              <a:tr h="2313756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57254" marR="57254" marT="28627" marB="2862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smart_divide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am going to divide"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"and"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"Whoops! cannot divide"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inner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smart_divide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divide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divide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divide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7254" marR="57254" marT="28627" marB="2862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73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0475966-2DBC-B06F-374F-C647A252773C}"/>
              </a:ext>
            </a:extLst>
          </p:cNvPr>
          <p:cNvSpPr txBox="1"/>
          <p:nvPr/>
        </p:nvSpPr>
        <p:spPr>
          <a:xfrm>
            <a:off x="5673213" y="43569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I </a:t>
            </a:r>
            <a:r>
              <a:rPr lang="uk-UA" dirty="0" err="1"/>
              <a:t>am</a:t>
            </a:r>
            <a:r>
              <a:rPr lang="uk-UA" dirty="0"/>
              <a:t> </a:t>
            </a:r>
            <a:r>
              <a:rPr lang="uk-UA" dirty="0" err="1"/>
              <a:t>going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divide</a:t>
            </a:r>
            <a:r>
              <a:rPr lang="uk-UA" dirty="0"/>
              <a:t> 2 </a:t>
            </a:r>
            <a:r>
              <a:rPr lang="uk-UA" dirty="0" err="1"/>
              <a:t>and</a:t>
            </a:r>
            <a:r>
              <a:rPr lang="uk-UA" dirty="0"/>
              <a:t> 5 0.4 I </a:t>
            </a:r>
            <a:r>
              <a:rPr lang="uk-UA" dirty="0" err="1"/>
              <a:t>am</a:t>
            </a:r>
            <a:r>
              <a:rPr lang="uk-UA" dirty="0"/>
              <a:t> </a:t>
            </a:r>
            <a:r>
              <a:rPr lang="uk-UA" dirty="0" err="1"/>
              <a:t>going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divide</a:t>
            </a:r>
            <a:r>
              <a:rPr lang="uk-UA" dirty="0"/>
              <a:t> 2 </a:t>
            </a:r>
            <a:r>
              <a:rPr lang="uk-UA" dirty="0" err="1"/>
              <a:t>and</a:t>
            </a:r>
            <a:r>
              <a:rPr lang="uk-UA" dirty="0"/>
              <a:t> 0 </a:t>
            </a:r>
            <a:r>
              <a:rPr lang="uk-UA" dirty="0" err="1"/>
              <a:t>Whoops</a:t>
            </a:r>
            <a:r>
              <a:rPr lang="uk-UA" dirty="0"/>
              <a:t>! </a:t>
            </a:r>
            <a:r>
              <a:rPr lang="uk-UA" dirty="0" err="1"/>
              <a:t>cannot</a:t>
            </a:r>
            <a:r>
              <a:rPr lang="uk-UA" dirty="0"/>
              <a:t> </a:t>
            </a:r>
            <a:r>
              <a:rPr lang="uk-UA" dirty="0" err="1"/>
              <a:t>divide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311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BF89E1-970D-8563-418C-769181A38421}"/>
              </a:ext>
            </a:extLst>
          </p:cNvPr>
          <p:cNvSpPr txBox="1"/>
          <p:nvPr/>
        </p:nvSpPr>
        <p:spPr>
          <a:xfrm>
            <a:off x="403123" y="1196880"/>
            <a:ext cx="112972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Під час виклику </a:t>
            </a:r>
            <a:r>
              <a:rPr lang="uk-UA" dirty="0" err="1"/>
              <a:t>divide</a:t>
            </a:r>
            <a:r>
              <a:rPr lang="uk-UA" dirty="0"/>
              <a:t>(2,5) викликається функція </a:t>
            </a:r>
            <a:r>
              <a:rPr lang="uk-UA" dirty="0" err="1"/>
              <a:t>inner</a:t>
            </a:r>
            <a:r>
              <a:rPr lang="uk-UA" dirty="0"/>
              <a:t>(), визначена в декораторі </a:t>
            </a:r>
            <a:r>
              <a:rPr lang="uk-UA" dirty="0" err="1"/>
              <a:t>smart_divide</a:t>
            </a:r>
            <a:r>
              <a:rPr lang="uk-UA" dirty="0"/>
              <a:t>(). Оскільки другий аргумент не є 0, то функція </a:t>
            </a:r>
            <a:r>
              <a:rPr lang="uk-UA" dirty="0" err="1"/>
              <a:t>inner</a:t>
            </a:r>
            <a:r>
              <a:rPr lang="uk-UA" dirty="0"/>
              <a:t>() повертає управління у вихідну функцію </a:t>
            </a:r>
            <a:r>
              <a:rPr lang="uk-UA" dirty="0" err="1"/>
              <a:t>divide</a:t>
            </a:r>
            <a:r>
              <a:rPr lang="uk-UA" dirty="0"/>
              <a:t>(), передаючи аргументи 2 та 5, і функція </a:t>
            </a:r>
            <a:r>
              <a:rPr lang="uk-UA" dirty="0" err="1"/>
              <a:t>divide</a:t>
            </a:r>
            <a:r>
              <a:rPr lang="uk-UA" dirty="0"/>
              <a:t>() проводить обчислення та повертає результат 0.4.  Аналогічно, під час виклику функції </a:t>
            </a:r>
            <a:r>
              <a:rPr lang="uk-UA" dirty="0" err="1"/>
              <a:t>divide</a:t>
            </a:r>
            <a:r>
              <a:rPr lang="uk-UA" dirty="0"/>
              <a:t>() з аргументами 2 та 0 функція </a:t>
            </a:r>
            <a:r>
              <a:rPr lang="uk-UA" dirty="0" err="1"/>
              <a:t>inner</a:t>
            </a:r>
            <a:r>
              <a:rPr lang="uk-UA" dirty="0"/>
              <a:t>() перевіряє, що значенням параметра b є 0, і виводить повідомлення про помилку, після чого повертає </a:t>
            </a:r>
            <a:r>
              <a:rPr lang="uk-UA" dirty="0" err="1"/>
              <a:t>None</a:t>
            </a:r>
            <a:r>
              <a:rPr lang="uk-UA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F6EE0-0A5E-A8C5-B356-4E351F84E316}"/>
              </a:ext>
            </a:extLst>
          </p:cNvPr>
          <p:cNvSpPr txBox="1"/>
          <p:nvPr/>
        </p:nvSpPr>
        <p:spPr>
          <a:xfrm>
            <a:off x="0" y="32491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Декоратори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Функції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параметрами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59777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B02D2-B5A6-AC5B-A3B8-99E456254F32}"/>
              </a:ext>
            </a:extLst>
          </p:cNvPr>
          <p:cNvSpPr txBox="1"/>
          <p:nvPr/>
        </p:nvSpPr>
        <p:spPr>
          <a:xfrm>
            <a:off x="0" y="29541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Ланцюжок декораторів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72E82-AD8F-A572-742D-51A0BF1B3DBF}"/>
              </a:ext>
            </a:extLst>
          </p:cNvPr>
          <p:cNvSpPr txBox="1"/>
          <p:nvPr/>
        </p:nvSpPr>
        <p:spPr>
          <a:xfrm>
            <a:off x="363794" y="982829"/>
            <a:ext cx="11454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поєднувати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кілька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декораторів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ланцюжок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ланцюжка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декораторів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застосувати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декілька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декораторів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однієї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розміщуючи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їх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один за одним.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52318B1-3796-96EE-6126-69AB513C3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6226"/>
              </p:ext>
            </p:extLst>
          </p:nvPr>
        </p:nvGraphicFramePr>
        <p:xfrm>
          <a:off x="373626" y="1629160"/>
          <a:ext cx="3518726" cy="4064410"/>
        </p:xfrm>
        <a:graphic>
          <a:graphicData uri="http://schemas.openxmlformats.org/drawingml/2006/table">
            <a:tbl>
              <a:tblPr/>
              <a:tblGrid>
                <a:gridCol w="284524">
                  <a:extLst>
                    <a:ext uri="{9D8B030D-6E8A-4147-A177-3AD203B41FA5}">
                      <a16:colId xmlns:a16="http://schemas.microsoft.com/office/drawing/2014/main" val="3761034419"/>
                    </a:ext>
                  </a:extLst>
                </a:gridCol>
                <a:gridCol w="3234202">
                  <a:extLst>
                    <a:ext uri="{9D8B030D-6E8A-4147-A177-3AD203B41FA5}">
                      <a16:colId xmlns:a16="http://schemas.microsoft.com/office/drawing/2014/main" val="2347064574"/>
                    </a:ext>
                  </a:extLst>
                </a:gridCol>
              </a:tblGrid>
              <a:tr h="2648052">
                <a:tc>
                  <a:txBody>
                    <a:bodyPr/>
                    <a:lstStyle/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star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"*"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"*"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percent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"%"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func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kwargs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"%"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inner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sz="12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star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percent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printer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msg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msg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printer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1050" marR="41050" marT="20525" marB="20525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770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57744A-11BC-EF33-3D92-D343E0CF4F92}"/>
              </a:ext>
            </a:extLst>
          </p:cNvPr>
          <p:cNvSpPr txBox="1"/>
          <p:nvPr/>
        </p:nvSpPr>
        <p:spPr>
          <a:xfrm>
            <a:off x="4513006" y="28288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</a:t>
            </a:r>
          </a:p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*************** </a:t>
            </a:r>
          </a:p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%%%%%%%%%%%%%%% </a:t>
            </a: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Hello </a:t>
            </a:r>
            <a:endParaRPr lang="uk-UA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%%%%%%%%%%%%%%% </a:t>
            </a:r>
            <a:endParaRPr lang="uk-UA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***************</a:t>
            </a:r>
          </a:p>
          <a:p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5773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445FF-639D-DFCF-659E-9EF9286F2A79}"/>
              </a:ext>
            </a:extLst>
          </p:cNvPr>
          <p:cNvSpPr txBox="1"/>
          <p:nvPr/>
        </p:nvSpPr>
        <p:spPr>
          <a:xfrm>
            <a:off x="334297" y="8755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Наступна частина коду: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82747-2A76-FFD7-4D95-6BF805F18757}"/>
              </a:ext>
            </a:extLst>
          </p:cNvPr>
          <p:cNvSpPr txBox="1"/>
          <p:nvPr/>
        </p:nvSpPr>
        <p:spPr>
          <a:xfrm>
            <a:off x="0" y="29541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Ланцюжок декораторів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2DC5DDD-8B77-A321-9672-068F8D380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49399"/>
              </p:ext>
            </p:extLst>
          </p:nvPr>
        </p:nvGraphicFramePr>
        <p:xfrm>
          <a:off x="334297" y="1455385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15824341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6822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star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percent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printer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msg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msg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737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B454AE-0C1E-F751-54AA-65A1AF1C8930}"/>
              </a:ext>
            </a:extLst>
          </p:cNvPr>
          <p:cNvSpPr txBox="1"/>
          <p:nvPr/>
        </p:nvSpPr>
        <p:spPr>
          <a:xfrm>
            <a:off x="334297" y="27741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рівнозначна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06A0B4B-4C4C-66C3-B354-EDAA88428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81422"/>
              </p:ext>
            </p:extLst>
          </p:nvPr>
        </p:nvGraphicFramePr>
        <p:xfrm>
          <a:off x="334296" y="3299496"/>
          <a:ext cx="7895283" cy="9144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17981777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704869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printer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msg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msg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printer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star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percent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printer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03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98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E38F9-673D-D032-E702-46A7FDCA9AFB}"/>
              </a:ext>
            </a:extLst>
          </p:cNvPr>
          <p:cNvSpPr txBox="1"/>
          <p:nvPr/>
        </p:nvSpPr>
        <p:spPr>
          <a:xfrm>
            <a:off x="0" y="18209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Використання </a:t>
            </a:r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ітераторів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B5EC9-9A33-C83E-9DCA-3AF0309301BF}"/>
              </a:ext>
            </a:extLst>
          </p:cNvPr>
          <p:cNvSpPr txBox="1"/>
          <p:nvPr/>
        </p:nvSpPr>
        <p:spPr>
          <a:xfrm>
            <a:off x="243673" y="904242"/>
            <a:ext cx="116133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функцію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next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повернення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елемента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послідовності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0B340FC-C8C6-FAE8-A5CD-DB5A5F4FC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52268"/>
              </p:ext>
            </p:extLst>
          </p:nvPr>
        </p:nvGraphicFramePr>
        <p:xfrm>
          <a:off x="334945" y="1634766"/>
          <a:ext cx="6585914" cy="3275424"/>
        </p:xfrm>
        <a:graphic>
          <a:graphicData uri="http://schemas.openxmlformats.org/drawingml/2006/table">
            <a:tbl>
              <a:tblPr/>
              <a:tblGrid>
                <a:gridCol w="386583">
                  <a:extLst>
                    <a:ext uri="{9D8B030D-6E8A-4147-A177-3AD203B41FA5}">
                      <a16:colId xmlns:a16="http://schemas.microsoft.com/office/drawing/2014/main" val="440898064"/>
                    </a:ext>
                  </a:extLst>
                </a:gridCol>
                <a:gridCol w="6199331">
                  <a:extLst>
                    <a:ext uri="{9D8B030D-6E8A-4147-A177-3AD203B41FA5}">
                      <a16:colId xmlns:a16="http://schemas.microsoft.com/office/drawing/2014/main" val="2586512028"/>
                    </a:ext>
                  </a:extLst>
                </a:gridCol>
              </a:tblGrid>
              <a:tr h="3055221">
                <a:tc>
                  <a:txBody>
                    <a:bodyPr/>
                    <a:lstStyle/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5023" marR="75023" marT="37512" marB="37512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Визначаємо список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ітератор зі списку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iterator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iter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перший елемент </a:t>
                      </a:r>
                      <a:r>
                        <a:rPr lang="uk-UA" sz="15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ітератора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та виводимо його на екран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iterator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другий елемент </a:t>
                      </a:r>
                      <a:r>
                        <a:rPr lang="uk-UA" sz="15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ітератора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та виводимо його на екран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iterator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третій елемент </a:t>
                      </a:r>
                      <a:r>
                        <a:rPr lang="uk-UA" sz="15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ітератора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та виводимо його на екран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iterator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5023" marR="75023" marT="37512" marB="37512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615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B45374-E51C-69F4-EF07-A3938F7CAFD6}"/>
              </a:ext>
            </a:extLst>
          </p:cNvPr>
          <p:cNvSpPr txBox="1"/>
          <p:nvPr/>
        </p:nvSpPr>
        <p:spPr>
          <a:xfrm>
            <a:off x="7012131" y="1631075"/>
            <a:ext cx="2141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Результат: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4 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7 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850BC-2F83-C9CC-AC7E-F04E332496DC}"/>
              </a:ext>
            </a:extLst>
          </p:cNvPr>
          <p:cNvSpPr txBox="1"/>
          <p:nvPr/>
        </p:nvSpPr>
        <p:spPr>
          <a:xfrm>
            <a:off x="244957" y="5179049"/>
            <a:ext cx="11702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спочатку створили ітератор зі списку за допомогою функції </a:t>
            </a:r>
            <a:r>
              <a:rPr lang="uk-UA" dirty="0" err="1"/>
              <a:t>iter</a:t>
            </a:r>
            <a:r>
              <a:rPr lang="uk-UA" dirty="0"/>
              <a:t>(). Потім використали функцію </a:t>
            </a:r>
            <a:r>
              <a:rPr lang="uk-UA" dirty="0" err="1"/>
              <a:t>next</a:t>
            </a:r>
            <a:r>
              <a:rPr lang="uk-UA" dirty="0"/>
              <a:t>() для отримання елементів </a:t>
            </a:r>
            <a:r>
              <a:rPr lang="uk-UA" dirty="0" err="1"/>
              <a:t>ітератора</a:t>
            </a:r>
            <a:r>
              <a:rPr lang="uk-UA" dirty="0"/>
              <a:t> в послідовному порядку. Коли ми дійдемо до кінця і більше не буде даних для повернення, згенерується виняток </a:t>
            </a:r>
            <a:r>
              <a:rPr lang="uk-UA" dirty="0" err="1"/>
              <a:t>StopIteration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166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3D6D36-6DDA-E211-1D69-B70515C91065}"/>
              </a:ext>
            </a:extLst>
          </p:cNvPr>
          <p:cNvSpPr txBox="1"/>
          <p:nvPr/>
        </p:nvSpPr>
        <p:spPr>
          <a:xfrm>
            <a:off x="0" y="29541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Декоратор @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property 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9D4AE-EB25-91D2-C5CF-F798CBA35B80}"/>
              </a:ext>
            </a:extLst>
          </p:cNvPr>
          <p:cNvSpPr txBox="1"/>
          <p:nvPr/>
        </p:nvSpPr>
        <p:spPr>
          <a:xfrm>
            <a:off x="196645" y="1050807"/>
            <a:ext cx="11818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Python</a:t>
            </a:r>
            <a:r>
              <a:rPr lang="uk-UA" dirty="0"/>
              <a:t> надає вбудований декоратор @property, який значно спрощує використання </a:t>
            </a:r>
            <a:r>
              <a:rPr lang="uk-UA" dirty="0" err="1"/>
              <a:t>геттерів</a:t>
            </a:r>
            <a:r>
              <a:rPr lang="uk-UA" dirty="0"/>
              <a:t> та </a:t>
            </a:r>
            <a:r>
              <a:rPr lang="uk-UA" dirty="0" err="1"/>
              <a:t>сеттерів</a:t>
            </a:r>
            <a:r>
              <a:rPr lang="uk-UA" dirty="0"/>
              <a:t> у об’єктно-орієнтованому програмуванні. Перш ніж ми розглянемо, що є декоратором @property, давайте спочатку розберемося, навіщо він взагалі потрібен.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B26E0-21B2-464F-C7B2-7862C957F920}"/>
              </a:ext>
            </a:extLst>
          </p:cNvPr>
          <p:cNvSpPr txBox="1"/>
          <p:nvPr/>
        </p:nvSpPr>
        <p:spPr>
          <a:xfrm>
            <a:off x="0" y="204974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Клас без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геттерів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сеттерів</a:t>
            </a:r>
            <a:endParaRPr lang="ru-RU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46A3A-D03B-84D3-AB9C-F58BAB736D5F}"/>
              </a:ext>
            </a:extLst>
          </p:cNvPr>
          <p:cNvSpPr txBox="1"/>
          <p:nvPr/>
        </p:nvSpPr>
        <p:spPr>
          <a:xfrm>
            <a:off x="196645" y="2690336"/>
            <a:ext cx="11710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Припустимо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вирішили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клас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зберігає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температуру в градусах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Цельсієм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та метод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конвертації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температури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із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градусів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Цельсієм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градуси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за Фаренгейтом.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зробити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наступним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чином:</a:t>
            </a: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27BC9B5-4DE1-F88E-6CA5-E432EA12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71065"/>
              </p:ext>
            </p:extLst>
          </p:nvPr>
        </p:nvGraphicFramePr>
        <p:xfrm>
          <a:off x="196645" y="3728463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505492508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547395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temperature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1.8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0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99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AC7B3-452D-02CC-B166-2CA01AE171DF}"/>
              </a:ext>
            </a:extLst>
          </p:cNvPr>
          <p:cNvSpPr txBox="1"/>
          <p:nvPr/>
        </p:nvSpPr>
        <p:spPr>
          <a:xfrm>
            <a:off x="216310" y="6797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створювати об’єкти на основі цього класу та маніпулювати атрибутом </a:t>
            </a:r>
            <a:r>
              <a:rPr lang="uk-UA" dirty="0" err="1"/>
              <a:t>temperature</a:t>
            </a:r>
            <a:r>
              <a:rPr lang="uk-UA" dirty="0"/>
              <a:t> на свій розсуд: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D896342-F18F-C08B-5BA6-EF22F12C8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51717"/>
              </p:ext>
            </p:extLst>
          </p:nvPr>
        </p:nvGraphicFramePr>
        <p:xfrm>
          <a:off x="216310" y="1326056"/>
          <a:ext cx="5090956" cy="2789490"/>
        </p:xfrm>
        <a:graphic>
          <a:graphicData uri="http://schemas.openxmlformats.org/drawingml/2006/table">
            <a:tbl>
              <a:tblPr/>
              <a:tblGrid>
                <a:gridCol w="514453">
                  <a:extLst>
                    <a:ext uri="{9D8B030D-6E8A-4147-A177-3AD203B41FA5}">
                      <a16:colId xmlns:a16="http://schemas.microsoft.com/office/drawing/2014/main" val="615626653"/>
                    </a:ext>
                  </a:extLst>
                </a:gridCol>
                <a:gridCol w="4576503">
                  <a:extLst>
                    <a:ext uri="{9D8B030D-6E8A-4147-A177-3AD203B41FA5}">
                      <a16:colId xmlns:a16="http://schemas.microsoft.com/office/drawing/2014/main" val="2458072792"/>
                    </a:ext>
                  </a:extLst>
                </a:gridCol>
              </a:tblGrid>
              <a:tr h="2264594">
                <a:tc>
                  <a:txBody>
                    <a:bodyPr/>
                    <a:lstStyle/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46291" marR="46291" marT="23145" marB="23145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Базові методи встановлення та отримання атрибутів в 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Python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temperature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1.8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32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новий об'єкт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Встановлюємо температуру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37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температуру в градусах за Цельсієм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Виконуємо конвертацію та виводимо температуру в градусах за Фаренгейтом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6291" marR="46291" marT="23145" marB="23145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976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B77555-35ED-5EE2-D731-527ABFDA2A61}"/>
              </a:ext>
            </a:extLst>
          </p:cNvPr>
          <p:cNvSpPr txBox="1"/>
          <p:nvPr/>
        </p:nvSpPr>
        <p:spPr>
          <a:xfrm>
            <a:off x="0" y="12572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Клас без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геттерів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сеттерів</a:t>
            </a:r>
            <a:endParaRPr lang="ru-RU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9179F-4057-5463-30FC-327F73ED9E72}"/>
              </a:ext>
            </a:extLst>
          </p:cNvPr>
          <p:cNvSpPr txBox="1"/>
          <p:nvPr/>
        </p:nvSpPr>
        <p:spPr>
          <a:xfrm>
            <a:off x="491613" y="43925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37 </a:t>
            </a:r>
          </a:p>
          <a:p>
            <a:r>
              <a:rPr lang="uk-UA" dirty="0"/>
              <a:t>98.60000000000001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3ED34-6EF6-DD64-278E-A4F027D66414}"/>
              </a:ext>
            </a:extLst>
          </p:cNvPr>
          <p:cNvSpPr txBox="1"/>
          <p:nvPr/>
        </p:nvSpPr>
        <p:spPr>
          <a:xfrm>
            <a:off x="5523576" y="40111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</a:t>
            </a:r>
            <a:r>
              <a:rPr lang="ru-RU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Тут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зайві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десяткові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знаки при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перетворенні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градуси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за Фаренгейтом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викликані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помилкою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арифметики з числами типу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плаваючою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крапкою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735A2-6FFE-BDE6-5601-E7C9904F433A}"/>
              </a:ext>
            </a:extLst>
          </p:cNvPr>
          <p:cNvSpPr txBox="1"/>
          <p:nvPr/>
        </p:nvSpPr>
        <p:spPr>
          <a:xfrm>
            <a:off x="216310" y="5165327"/>
            <a:ext cx="11621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Таким чином, кожного разу, коли ми присвоюємо або отримуємо будь-який атрибут об’єкта, наприклад, </a:t>
            </a:r>
            <a:r>
              <a:rPr lang="uk-UA" dirty="0" err="1"/>
              <a:t>temperature</a:t>
            </a:r>
            <a:r>
              <a:rPr lang="uk-UA" dirty="0"/>
              <a:t>, як показано вище, </a:t>
            </a:r>
            <a:r>
              <a:rPr lang="uk-UA" dirty="0" err="1"/>
              <a:t>Python</a:t>
            </a:r>
            <a:r>
              <a:rPr lang="uk-UA" dirty="0"/>
              <a:t> шукає його у вбудованому атрибуті словника __</a:t>
            </a:r>
            <a:r>
              <a:rPr lang="uk-UA" dirty="0" err="1"/>
              <a:t>dict</a:t>
            </a:r>
            <a:r>
              <a:rPr lang="uk-UA" dirty="0"/>
              <a:t>__ як: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FD523A4D-B64D-B9DF-C3FF-B5E0F7274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00135"/>
              </p:ext>
            </p:extLst>
          </p:nvPr>
        </p:nvGraphicFramePr>
        <p:xfrm>
          <a:off x="216310" y="5872998"/>
          <a:ext cx="4011216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2539157"/>
                    </a:ext>
                  </a:extLst>
                </a:gridCol>
                <a:gridCol w="3802936">
                  <a:extLst>
                    <a:ext uri="{9D8B030D-6E8A-4147-A177-3AD203B41FA5}">
                      <a16:colId xmlns:a16="http://schemas.microsoft.com/office/drawing/2014/main" val="1958024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dict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Результат: {'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temperature': 37}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380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EE7ADE-5837-0038-EAFD-21DB95FDF2ED}"/>
              </a:ext>
            </a:extLst>
          </p:cNvPr>
          <p:cNvSpPr txBox="1"/>
          <p:nvPr/>
        </p:nvSpPr>
        <p:spPr>
          <a:xfrm>
            <a:off x="4375355" y="59381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Тому </a:t>
            </a:r>
            <a:r>
              <a:rPr lang="uk-UA" dirty="0" err="1"/>
              <a:t>human.temperature</a:t>
            </a:r>
            <a:r>
              <a:rPr lang="uk-UA" dirty="0"/>
              <a:t> внутрішньо стає </a:t>
            </a:r>
            <a:r>
              <a:rPr lang="uk-UA" dirty="0" err="1"/>
              <a:t>human</a:t>
            </a:r>
            <a:r>
              <a:rPr lang="uk-UA" dirty="0"/>
              <a:t>.__</a:t>
            </a:r>
            <a:r>
              <a:rPr lang="uk-UA" dirty="0" err="1"/>
              <a:t>dict</a:t>
            </a:r>
            <a:r>
              <a:rPr lang="uk-UA" dirty="0"/>
              <a:t>__['</a:t>
            </a:r>
            <a:r>
              <a:rPr lang="uk-UA" dirty="0" err="1"/>
              <a:t>temperature</a:t>
            </a:r>
            <a:r>
              <a:rPr lang="uk-UA" dirty="0"/>
              <a:t>'].</a:t>
            </a:r>
          </a:p>
        </p:txBody>
      </p:sp>
    </p:spTree>
    <p:extLst>
      <p:ext uri="{BB962C8B-B14F-4D97-AF65-F5344CB8AC3E}">
        <p14:creationId xmlns:p14="http://schemas.microsoft.com/office/powerpoint/2010/main" val="1613194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D3EC0-5573-F847-30C0-D3AE5FD9301F}"/>
              </a:ext>
            </a:extLst>
          </p:cNvPr>
          <p:cNvSpPr txBox="1"/>
          <p:nvPr/>
        </p:nvSpPr>
        <p:spPr>
          <a:xfrm>
            <a:off x="0" y="22659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Використання </a:t>
            </a:r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геттерів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сеттерів</a:t>
            </a:r>
            <a:endParaRPr lang="uk-UA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677C0-6B72-6DE9-3A10-29ADEEE71287}"/>
              </a:ext>
            </a:extLst>
          </p:cNvPr>
          <p:cNvSpPr txBox="1"/>
          <p:nvPr/>
        </p:nvSpPr>
        <p:spPr>
          <a:xfrm>
            <a:off x="245806" y="826757"/>
            <a:ext cx="115037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Припустимо, що ми хочемо розширити можливості використання класу </a:t>
            </a:r>
            <a:r>
              <a:rPr lang="uk-UA" dirty="0" err="1"/>
              <a:t>Celsius</a:t>
            </a:r>
            <a:r>
              <a:rPr lang="uk-UA" dirty="0"/>
              <a:t>, визначеного вище. Ми знаємо, що температура будь-якого об’єкта не може бути нижчою від -273.15 градусів за Цельсієм. Оновимо наш код, щоб реалізувати це обмеження.  Одним із рішень є приховування атрибута </a:t>
            </a:r>
            <a:r>
              <a:rPr lang="uk-UA" dirty="0" err="1"/>
              <a:t>temperature</a:t>
            </a:r>
            <a:r>
              <a:rPr lang="uk-UA" dirty="0"/>
              <a:t> (зробимо його приватним) та визначення нових методів (</a:t>
            </a:r>
            <a:r>
              <a:rPr lang="uk-UA" dirty="0" err="1"/>
              <a:t>геттера</a:t>
            </a:r>
            <a:r>
              <a:rPr lang="uk-UA" dirty="0"/>
              <a:t> та </a:t>
            </a:r>
            <a:r>
              <a:rPr lang="uk-UA" dirty="0" err="1"/>
              <a:t>сеттера</a:t>
            </a:r>
            <a:r>
              <a:rPr lang="uk-UA" dirty="0"/>
              <a:t>) для роботи з ним.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A57A-C6C9-7FDF-06AC-46B124923C9D}"/>
              </a:ext>
            </a:extLst>
          </p:cNvPr>
          <p:cNvSpPr txBox="1"/>
          <p:nvPr/>
        </p:nvSpPr>
        <p:spPr>
          <a:xfrm>
            <a:off x="5653547" y="220861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Примітка: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Геттер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— це функція, яка повертає значення змінних членів (атрибутів) класу.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Сеттер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— це функція, яка дозволяє надавати значення змінним-членам (атрибутам) класу.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7EEC9-05D8-5864-8D15-7C17B464CDA0}"/>
              </a:ext>
            </a:extLst>
          </p:cNvPr>
          <p:cNvSpPr txBox="1"/>
          <p:nvPr/>
        </p:nvSpPr>
        <p:spPr>
          <a:xfrm>
            <a:off x="314633" y="37268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зробити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наступним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чином: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AE498F01-CCEC-A96A-8B89-1563038C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38004"/>
              </p:ext>
            </p:extLst>
          </p:nvPr>
        </p:nvGraphicFramePr>
        <p:xfrm>
          <a:off x="5087494" y="3724273"/>
          <a:ext cx="4907696" cy="2907134"/>
        </p:xfrm>
        <a:graphic>
          <a:graphicData uri="http://schemas.openxmlformats.org/drawingml/2006/table">
            <a:tbl>
              <a:tblPr/>
              <a:tblGrid>
                <a:gridCol w="585719">
                  <a:extLst>
                    <a:ext uri="{9D8B030D-6E8A-4147-A177-3AD203B41FA5}">
                      <a16:colId xmlns:a16="http://schemas.microsoft.com/office/drawing/2014/main" val="1300880309"/>
                    </a:ext>
                  </a:extLst>
                </a:gridCol>
                <a:gridCol w="4321977">
                  <a:extLst>
                    <a:ext uri="{9D8B030D-6E8A-4147-A177-3AD203B41FA5}">
                      <a16:colId xmlns:a16="http://schemas.microsoft.com/office/drawing/2014/main" val="2789122293"/>
                    </a:ext>
                  </a:extLst>
                </a:gridCol>
              </a:tblGrid>
              <a:tr h="201461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57254" marR="57254" marT="28627" marB="2862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Створюємо методи </a:t>
                      </a:r>
                      <a:r>
                        <a:rPr lang="uk-UA" sz="11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геттера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та </a:t>
                      </a:r>
                      <a:r>
                        <a:rPr lang="uk-UA" sz="11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сеттера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1.8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32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Метод-</a:t>
                      </a:r>
                      <a:r>
                        <a:rPr lang="uk-UA" sz="11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геттер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_temperature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Метод-</a:t>
                      </a:r>
                      <a:r>
                        <a:rPr lang="uk-UA" sz="11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сеттер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273.15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raise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ValueError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"Temperature below -273.15 is not possible."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_temperature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7254" marR="57254" marT="28627" marB="2862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91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142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6366C-19F2-0262-091A-793C4BE52B8E}"/>
              </a:ext>
            </a:extLst>
          </p:cNvPr>
          <p:cNvSpPr txBox="1"/>
          <p:nvPr/>
        </p:nvSpPr>
        <p:spPr>
          <a:xfrm>
            <a:off x="0" y="22659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Використання </a:t>
            </a:r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геттерів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сеттерів</a:t>
            </a:r>
            <a:endParaRPr lang="uk-UA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8B75C-9FA6-108E-84D6-1C88883C082C}"/>
              </a:ext>
            </a:extLst>
          </p:cNvPr>
          <p:cNvSpPr txBox="1"/>
          <p:nvPr/>
        </p:nvSpPr>
        <p:spPr>
          <a:xfrm>
            <a:off x="285134" y="1103756"/>
            <a:ext cx="11464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З’явилися два нові методи: </a:t>
            </a:r>
            <a:r>
              <a:rPr lang="uk-UA" dirty="0" err="1"/>
              <a:t>get_temperature</a:t>
            </a:r>
            <a:r>
              <a:rPr lang="uk-UA" dirty="0"/>
              <a:t>() та </a:t>
            </a:r>
            <a:r>
              <a:rPr lang="uk-UA" dirty="0" err="1"/>
              <a:t>set_temperature</a:t>
            </a:r>
            <a:r>
              <a:rPr lang="uk-UA" dirty="0"/>
              <a:t>().  Крім того, значення </a:t>
            </a:r>
            <a:r>
              <a:rPr lang="uk-UA" dirty="0" err="1"/>
              <a:t>temperature</a:t>
            </a:r>
            <a:r>
              <a:rPr lang="uk-UA" dirty="0"/>
              <a:t> було замінено на _</a:t>
            </a:r>
            <a:r>
              <a:rPr lang="uk-UA" dirty="0" err="1"/>
              <a:t>temperature</a:t>
            </a:r>
            <a:r>
              <a:rPr lang="uk-UA" dirty="0"/>
              <a:t>. Знак підкреслення _ на початку використовується для позначення приватних змінних у </a:t>
            </a:r>
            <a:r>
              <a:rPr lang="uk-UA" dirty="0" err="1"/>
              <a:t>Python</a:t>
            </a:r>
            <a:r>
              <a:rPr lang="uk-UA" dirty="0"/>
              <a:t>.  Тепер </a:t>
            </a:r>
            <a:r>
              <a:rPr lang="uk-UA" dirty="0" err="1"/>
              <a:t>додамо</a:t>
            </a:r>
            <a:r>
              <a:rPr lang="uk-UA" dirty="0"/>
              <a:t> цю реалізацію до нашої програми: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D72D31-4E37-4A32-0FD0-592133B7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1555"/>
              </p:ext>
            </p:extLst>
          </p:nvPr>
        </p:nvGraphicFramePr>
        <p:xfrm>
          <a:off x="285134" y="2159051"/>
          <a:ext cx="5810866" cy="4551578"/>
        </p:xfrm>
        <a:graphic>
          <a:graphicData uri="http://schemas.openxmlformats.org/drawingml/2006/table">
            <a:tbl>
              <a:tblPr/>
              <a:tblGrid>
                <a:gridCol w="718634">
                  <a:extLst>
                    <a:ext uri="{9D8B030D-6E8A-4147-A177-3AD203B41FA5}">
                      <a16:colId xmlns:a16="http://schemas.microsoft.com/office/drawing/2014/main" val="3631805740"/>
                    </a:ext>
                  </a:extLst>
                </a:gridCol>
                <a:gridCol w="5092232">
                  <a:extLst>
                    <a:ext uri="{9D8B030D-6E8A-4147-A177-3AD203B41FA5}">
                      <a16:colId xmlns:a16="http://schemas.microsoft.com/office/drawing/2014/main" val="665113874"/>
                    </a:ext>
                  </a:extLst>
                </a:gridCol>
              </a:tblGrid>
              <a:tr h="1087304">
                <a:tc>
                  <a:txBody>
                    <a:bodyPr/>
                    <a:lstStyle/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33</a:t>
                      </a:r>
                    </a:p>
                  </a:txBody>
                  <a:tcPr marL="25298" marR="25298" marT="12649" marB="12649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Створюємо методи 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геттера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та 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сеттера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1.8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32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Метод-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геттер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_temperature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Метод-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сеттер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273.15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raise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ValueError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"Temperature below -273.15 is not possible."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_temperature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новий об'єкт, викликається метод </a:t>
                      </a:r>
                      <a:r>
                        <a:rPr lang="en-US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37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атрибут температури за допомогою 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геттера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Виконуємо конвертацію температури в градуси за Фаренгейтом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Реалізація нових обмежень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300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Виконуємо конвертацію температури в градуси за Фаренгейтом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25298" marR="25298" marT="12649" marB="12649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718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4D2EFB-4377-F8AD-5A8D-3D2C44DB791C}"/>
              </a:ext>
            </a:extLst>
          </p:cNvPr>
          <p:cNvSpPr txBox="1"/>
          <p:nvPr/>
        </p:nvSpPr>
        <p:spPr>
          <a:xfrm>
            <a:off x="6223820" y="3322906"/>
            <a:ext cx="43556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37 98.60000000000001 </a:t>
            </a:r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  <a:r>
              <a:rPr lang="uk-UA" dirty="0" err="1"/>
              <a:t>File</a:t>
            </a:r>
            <a:r>
              <a:rPr lang="uk-UA" dirty="0"/>
              <a:t> "&lt;</a:t>
            </a:r>
            <a:r>
              <a:rPr lang="uk-UA" dirty="0" err="1"/>
              <a:t>string</a:t>
            </a:r>
            <a:r>
              <a:rPr lang="uk-UA" dirty="0"/>
              <a:t>&gt;", </a:t>
            </a:r>
            <a:r>
              <a:rPr lang="uk-UA" dirty="0" err="1"/>
              <a:t>line</a:t>
            </a:r>
            <a:r>
              <a:rPr lang="uk-UA" dirty="0"/>
              <a:t> 30, </a:t>
            </a:r>
            <a:r>
              <a:rPr lang="uk-UA" dirty="0" err="1"/>
              <a:t>in</a:t>
            </a:r>
            <a:r>
              <a:rPr lang="uk-UA" dirty="0"/>
              <a:t> &lt;</a:t>
            </a:r>
            <a:r>
              <a:rPr lang="uk-UA" dirty="0" err="1"/>
              <a:t>module</a:t>
            </a:r>
            <a:r>
              <a:rPr lang="uk-UA" dirty="0"/>
              <a:t>&gt; </a:t>
            </a:r>
            <a:r>
              <a:rPr lang="uk-UA" dirty="0" err="1"/>
              <a:t>File</a:t>
            </a:r>
            <a:r>
              <a:rPr lang="uk-UA" dirty="0"/>
              <a:t> "&lt;</a:t>
            </a:r>
            <a:r>
              <a:rPr lang="uk-UA" dirty="0" err="1"/>
              <a:t>string</a:t>
            </a:r>
            <a:r>
              <a:rPr lang="uk-UA" dirty="0"/>
              <a:t>&gt;", </a:t>
            </a:r>
            <a:r>
              <a:rPr lang="uk-UA" dirty="0" err="1"/>
              <a:t>line</a:t>
            </a:r>
            <a:r>
              <a:rPr lang="uk-UA" dirty="0"/>
              <a:t> 16,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set_temperature</a:t>
            </a:r>
            <a:r>
              <a:rPr lang="uk-UA" dirty="0"/>
              <a:t> </a:t>
            </a:r>
            <a:r>
              <a:rPr lang="uk-UA" dirty="0" err="1"/>
              <a:t>ValueError</a:t>
            </a:r>
            <a:r>
              <a:rPr lang="uk-UA" dirty="0"/>
              <a:t>: </a:t>
            </a:r>
            <a:r>
              <a:rPr lang="uk-UA" dirty="0" err="1"/>
              <a:t>Temperature</a:t>
            </a:r>
            <a:r>
              <a:rPr lang="uk-UA" dirty="0"/>
              <a:t> </a:t>
            </a:r>
            <a:r>
              <a:rPr lang="uk-UA" dirty="0" err="1"/>
              <a:t>below</a:t>
            </a:r>
            <a:r>
              <a:rPr lang="uk-UA" dirty="0"/>
              <a:t> -273.15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possible</a:t>
            </a:r>
            <a:r>
              <a:rPr lang="uk-UA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AAFA1-41CE-DCE4-451F-9D3DF5208CED}"/>
              </a:ext>
            </a:extLst>
          </p:cNvPr>
          <p:cNvSpPr txBox="1"/>
          <p:nvPr/>
        </p:nvSpPr>
        <p:spPr>
          <a:xfrm>
            <a:off x="6223820" y="5077232"/>
            <a:ext cx="5810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цьому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оновленні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успішно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реалізовано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нове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обмеження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Тепер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ми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встановлювати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температуру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нижче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-273.15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градусів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Цельсієм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8277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6BECF-4CCE-9B97-5C56-D16E08DA3C9E}"/>
              </a:ext>
            </a:extLst>
          </p:cNvPr>
          <p:cNvSpPr txBox="1"/>
          <p:nvPr/>
        </p:nvSpPr>
        <p:spPr>
          <a:xfrm>
            <a:off x="373626" y="93846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Насправді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приватних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Python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немає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Просто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існують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норми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необхідно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дотримуватися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Сам Python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накладає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жодних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обмежень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5657A-6F6B-3E2C-C90D-649ED5E5E98F}"/>
              </a:ext>
            </a:extLst>
          </p:cNvPr>
          <p:cNvSpPr txBox="1"/>
          <p:nvPr/>
        </p:nvSpPr>
        <p:spPr>
          <a:xfrm>
            <a:off x="0" y="22659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Використання </a:t>
            </a:r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геттерів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сеттерів</a:t>
            </a:r>
            <a:endParaRPr lang="uk-UA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E1F79-AA79-989E-8035-BE56BA0C5D07}"/>
              </a:ext>
            </a:extLst>
          </p:cNvPr>
          <p:cNvSpPr txBox="1"/>
          <p:nvPr/>
        </p:nvSpPr>
        <p:spPr>
          <a:xfrm>
            <a:off x="373626" y="217784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Однак більш серйозна проблема, пов’язана з цим оновленням, полягає в тому, що всі програми, які використовують наш клас, повинні змінити свій код з </a:t>
            </a:r>
            <a:r>
              <a:rPr lang="uk-UA" dirty="0" err="1"/>
              <a:t>obj.temperature</a:t>
            </a:r>
            <a:r>
              <a:rPr lang="uk-UA" dirty="0"/>
              <a:t> на </a:t>
            </a:r>
            <a:r>
              <a:rPr lang="uk-UA" dirty="0" err="1"/>
              <a:t>obj.get_temperature</a:t>
            </a:r>
            <a:r>
              <a:rPr lang="uk-UA" dirty="0"/>
              <a:t>(), а всі вирази типу </a:t>
            </a:r>
            <a:r>
              <a:rPr lang="uk-UA" dirty="0" err="1"/>
              <a:t>obj.temperature</a:t>
            </a:r>
            <a:r>
              <a:rPr lang="uk-UA" dirty="0"/>
              <a:t> = </a:t>
            </a:r>
            <a:r>
              <a:rPr lang="uk-UA" dirty="0" err="1"/>
              <a:t>val</a:t>
            </a:r>
            <a:r>
              <a:rPr lang="uk-UA" dirty="0"/>
              <a:t> на </a:t>
            </a:r>
            <a:r>
              <a:rPr lang="uk-UA" dirty="0" err="1"/>
              <a:t>obj.set_temperature</a:t>
            </a:r>
            <a:r>
              <a:rPr lang="uk-UA" dirty="0"/>
              <a:t>(</a:t>
            </a:r>
            <a:r>
              <a:rPr lang="uk-UA" dirty="0" err="1"/>
              <a:t>val</a:t>
            </a:r>
            <a:r>
              <a:rPr lang="uk-UA" dirty="0"/>
              <a:t>).  </a:t>
            </a:r>
          </a:p>
          <a:p>
            <a:endParaRPr lang="uk-UA" dirty="0"/>
          </a:p>
          <a:p>
            <a:r>
              <a:rPr lang="uk-UA" dirty="0"/>
              <a:t>Такий </a:t>
            </a:r>
            <a:r>
              <a:rPr lang="uk-UA" dirty="0" err="1"/>
              <a:t>рефакторинг</a:t>
            </a:r>
            <a:r>
              <a:rPr lang="uk-UA" dirty="0"/>
              <a:t> може викликати проблеми під час роботи з сотнями тисяч рядків коду. Загалом виходить, що наше оновлення не має зворотної сумісності. Саме тут на допомогу приходить декоратор @property.</a:t>
            </a:r>
          </a:p>
        </p:txBody>
      </p:sp>
    </p:spTree>
    <p:extLst>
      <p:ext uri="{BB962C8B-B14F-4D97-AF65-F5344CB8AC3E}">
        <p14:creationId xmlns:p14="http://schemas.microsoft.com/office/powerpoint/2010/main" val="2152565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1F0FA3-BB7F-9C14-E818-C1CE8B2F7FD0}"/>
              </a:ext>
            </a:extLst>
          </p:cNvPr>
          <p:cNvSpPr txBox="1"/>
          <p:nvPr/>
        </p:nvSpPr>
        <p:spPr>
          <a:xfrm>
            <a:off x="0" y="22659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Клас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property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AACDB-3700-4050-C54D-B81F1F6045D7}"/>
              </a:ext>
            </a:extLst>
          </p:cNvPr>
          <p:cNvSpPr txBox="1"/>
          <p:nvPr/>
        </p:nvSpPr>
        <p:spPr>
          <a:xfrm>
            <a:off x="363793" y="780590"/>
            <a:ext cx="1116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Пітонічний</a:t>
            </a:r>
            <a:r>
              <a:rPr lang="uk-UA" dirty="0"/>
              <a:t> спосіб вирішення цієї проблеми полягає у використанні класу </a:t>
            </a:r>
            <a:r>
              <a:rPr lang="uk-UA" dirty="0" err="1"/>
              <a:t>property</a:t>
            </a:r>
            <a:r>
              <a:rPr lang="uk-UA" dirty="0"/>
              <a:t>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867548C-B85B-027B-1E94-51ED69A1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94219"/>
              </p:ext>
            </p:extLst>
          </p:nvPr>
        </p:nvGraphicFramePr>
        <p:xfrm>
          <a:off x="363793" y="1173271"/>
          <a:ext cx="4699820" cy="3729130"/>
        </p:xfrm>
        <a:graphic>
          <a:graphicData uri="http://schemas.openxmlformats.org/drawingml/2006/table">
            <a:tbl>
              <a:tblPr/>
              <a:tblGrid>
                <a:gridCol w="498221">
                  <a:extLst>
                    <a:ext uri="{9D8B030D-6E8A-4147-A177-3AD203B41FA5}">
                      <a16:colId xmlns:a16="http://schemas.microsoft.com/office/drawing/2014/main" val="3061534817"/>
                    </a:ext>
                  </a:extLst>
                </a:gridCol>
                <a:gridCol w="4201599">
                  <a:extLst>
                    <a:ext uri="{9D8B030D-6E8A-4147-A177-3AD203B41FA5}">
                      <a16:colId xmlns:a16="http://schemas.microsoft.com/office/drawing/2014/main" val="3310801894"/>
                    </a:ext>
                  </a:extLst>
                </a:gridCol>
              </a:tblGrid>
              <a:tr h="2077781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Використання класу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property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temperature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1.8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32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Метод-</a:t>
                      </a:r>
                      <a:r>
                        <a:rPr lang="uk-UA" sz="11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геттер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"Getting value..."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_temperature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Метод-</a:t>
                      </a:r>
                      <a:r>
                        <a:rPr lang="uk-UA" sz="11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сеттер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"Setting value..."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273.15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raise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ValueError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"Temperature below -273.15 is not possible"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_temperature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property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property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1050" marR="41050" marT="20525" marB="20525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019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D1F9A53-9A36-19FE-AB60-1E24119A407D}"/>
              </a:ext>
            </a:extLst>
          </p:cNvPr>
          <p:cNvSpPr txBox="1"/>
          <p:nvPr/>
        </p:nvSpPr>
        <p:spPr>
          <a:xfrm>
            <a:off x="304799" y="5061747"/>
            <a:ext cx="11228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додали функцію </a:t>
            </a:r>
            <a:r>
              <a:rPr lang="uk-UA" dirty="0" err="1"/>
              <a:t>print</a:t>
            </a:r>
            <a:r>
              <a:rPr lang="uk-UA" dirty="0"/>
              <a:t>() всередині </a:t>
            </a:r>
            <a:r>
              <a:rPr lang="uk-UA" dirty="0" err="1"/>
              <a:t>get_temperature</a:t>
            </a:r>
            <a:r>
              <a:rPr lang="uk-UA" dirty="0"/>
              <a:t>() і </a:t>
            </a:r>
            <a:r>
              <a:rPr lang="uk-UA" dirty="0" err="1"/>
              <a:t>set_temperature</a:t>
            </a:r>
            <a:r>
              <a:rPr lang="uk-UA" dirty="0"/>
              <a:t>(), щоб наочно бачити, що вони виконуються.  Останній рядок коду створює об’єкт </a:t>
            </a:r>
            <a:r>
              <a:rPr lang="uk-UA" dirty="0" err="1"/>
              <a:t>temperature</a:t>
            </a:r>
            <a:r>
              <a:rPr lang="uk-UA" dirty="0"/>
              <a:t> класу </a:t>
            </a:r>
            <a:r>
              <a:rPr lang="uk-UA" dirty="0" err="1"/>
              <a:t>property</a:t>
            </a:r>
            <a:r>
              <a:rPr lang="uk-UA" dirty="0"/>
              <a:t>. Простіше кажучи, </a:t>
            </a:r>
            <a:r>
              <a:rPr lang="uk-UA" dirty="0" err="1"/>
              <a:t>property</a:t>
            </a:r>
            <a:r>
              <a:rPr lang="uk-UA" dirty="0"/>
              <a:t> прикріплює певний код (</a:t>
            </a:r>
            <a:r>
              <a:rPr lang="uk-UA" dirty="0" err="1"/>
              <a:t>get_temperature</a:t>
            </a:r>
            <a:r>
              <a:rPr lang="uk-UA" dirty="0"/>
              <a:t> та </a:t>
            </a:r>
            <a:r>
              <a:rPr lang="uk-UA" dirty="0" err="1"/>
              <a:t>set_temperature</a:t>
            </a:r>
            <a:r>
              <a:rPr lang="uk-UA" dirty="0"/>
              <a:t>) до атрибуту-члена, до якого здійснюється доступ (</a:t>
            </a:r>
            <a:r>
              <a:rPr lang="uk-UA" dirty="0" err="1"/>
              <a:t>temperature</a:t>
            </a:r>
            <a:r>
              <a:rPr lang="uk-U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85911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E1023-9041-A3BC-71E0-FBAD01B76109}"/>
              </a:ext>
            </a:extLst>
          </p:cNvPr>
          <p:cNvSpPr txBox="1"/>
          <p:nvPr/>
        </p:nvSpPr>
        <p:spPr>
          <a:xfrm>
            <a:off x="491613" y="5707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Повна програма: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6C018-678A-17B3-58A3-53984B99C16B}"/>
              </a:ext>
            </a:extLst>
          </p:cNvPr>
          <p:cNvSpPr txBox="1"/>
          <p:nvPr/>
        </p:nvSpPr>
        <p:spPr>
          <a:xfrm>
            <a:off x="0" y="22659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Клас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property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B658B0C-2C73-593C-529C-E0BBE82CB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12326"/>
              </p:ext>
            </p:extLst>
          </p:nvPr>
        </p:nvGraphicFramePr>
        <p:xfrm>
          <a:off x="491613" y="977002"/>
          <a:ext cx="5506064" cy="4751596"/>
        </p:xfrm>
        <a:graphic>
          <a:graphicData uri="http://schemas.openxmlformats.org/drawingml/2006/table">
            <a:tbl>
              <a:tblPr/>
              <a:tblGrid>
                <a:gridCol w="523600">
                  <a:extLst>
                    <a:ext uri="{9D8B030D-6E8A-4147-A177-3AD203B41FA5}">
                      <a16:colId xmlns:a16="http://schemas.microsoft.com/office/drawing/2014/main" val="3310710024"/>
                    </a:ext>
                  </a:extLst>
                </a:gridCol>
                <a:gridCol w="4982464">
                  <a:extLst>
                    <a:ext uri="{9D8B030D-6E8A-4147-A177-3AD203B41FA5}">
                      <a16:colId xmlns:a16="http://schemas.microsoft.com/office/drawing/2014/main" val="3379864504"/>
                    </a:ext>
                  </a:extLst>
                </a:gridCol>
              </a:tblGrid>
              <a:tr h="199640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</a:txBody>
                  <a:tcPr marL="27196" marR="27196" marT="13598" marB="13598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Використання класу 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property 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0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temperature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1.8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32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Метод-</a:t>
                      </a:r>
                      <a:r>
                        <a:rPr lang="uk-UA" sz="10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геттер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"Getting value..."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_temperature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Метод-</a:t>
                      </a:r>
                      <a:r>
                        <a:rPr lang="uk-UA" sz="10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сеттер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"Setting value..."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273.15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0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raise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ValueError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"Temperature below -273.15 is not possible"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_temperature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 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property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property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37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10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0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300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27196" marR="27196" marT="13598" marB="13598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0106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6E6FD9-2023-FF07-5876-A6BB68D34F80}"/>
              </a:ext>
            </a:extLst>
          </p:cNvPr>
          <p:cNvSpPr txBox="1"/>
          <p:nvPr/>
        </p:nvSpPr>
        <p:spPr>
          <a:xfrm>
            <a:off x="6194325" y="23250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Setting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... </a:t>
            </a:r>
            <a:r>
              <a:rPr lang="uk-UA" dirty="0" err="1"/>
              <a:t>Getting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... 37 </a:t>
            </a:r>
            <a:r>
              <a:rPr lang="uk-UA" dirty="0" err="1"/>
              <a:t>Getting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... 98.60000000000001 </a:t>
            </a:r>
            <a:r>
              <a:rPr lang="uk-UA" dirty="0" err="1"/>
              <a:t>Setting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... </a:t>
            </a:r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  <a:r>
              <a:rPr lang="uk-UA" dirty="0" err="1"/>
              <a:t>File</a:t>
            </a:r>
            <a:r>
              <a:rPr lang="uk-UA" dirty="0"/>
              <a:t> "&lt;</a:t>
            </a:r>
            <a:r>
              <a:rPr lang="uk-UA" dirty="0" err="1"/>
              <a:t>string</a:t>
            </a:r>
            <a:r>
              <a:rPr lang="uk-UA" dirty="0"/>
              <a:t>&gt;", </a:t>
            </a:r>
            <a:r>
              <a:rPr lang="uk-UA" dirty="0" err="1"/>
              <a:t>line</a:t>
            </a:r>
            <a:r>
              <a:rPr lang="uk-UA" dirty="0"/>
              <a:t> 31, </a:t>
            </a:r>
            <a:r>
              <a:rPr lang="uk-UA" dirty="0" err="1"/>
              <a:t>in</a:t>
            </a:r>
            <a:r>
              <a:rPr lang="uk-UA" dirty="0"/>
              <a:t> &lt;</a:t>
            </a:r>
            <a:r>
              <a:rPr lang="uk-UA" dirty="0" err="1"/>
              <a:t>module</a:t>
            </a:r>
            <a:r>
              <a:rPr lang="uk-UA" dirty="0"/>
              <a:t>&gt; </a:t>
            </a:r>
            <a:r>
              <a:rPr lang="uk-UA" dirty="0" err="1"/>
              <a:t>File</a:t>
            </a:r>
            <a:r>
              <a:rPr lang="uk-UA" dirty="0"/>
              <a:t> "&lt;</a:t>
            </a:r>
            <a:r>
              <a:rPr lang="uk-UA" dirty="0" err="1"/>
              <a:t>string</a:t>
            </a:r>
            <a:r>
              <a:rPr lang="uk-UA" dirty="0"/>
              <a:t>&gt;", </a:t>
            </a:r>
            <a:r>
              <a:rPr lang="uk-UA" dirty="0" err="1"/>
              <a:t>line</a:t>
            </a:r>
            <a:r>
              <a:rPr lang="uk-UA" dirty="0"/>
              <a:t> 18,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set_temperature</a:t>
            </a:r>
            <a:r>
              <a:rPr lang="uk-UA" dirty="0"/>
              <a:t> </a:t>
            </a:r>
            <a:r>
              <a:rPr lang="uk-UA" dirty="0" err="1"/>
              <a:t>ValueError</a:t>
            </a:r>
            <a:r>
              <a:rPr lang="uk-UA" dirty="0"/>
              <a:t>: </a:t>
            </a:r>
            <a:r>
              <a:rPr lang="uk-UA" dirty="0" err="1"/>
              <a:t>Temperature</a:t>
            </a:r>
            <a:r>
              <a:rPr lang="uk-UA" dirty="0"/>
              <a:t> </a:t>
            </a:r>
            <a:r>
              <a:rPr lang="uk-UA" dirty="0" err="1"/>
              <a:t>below</a:t>
            </a:r>
            <a:r>
              <a:rPr lang="uk-UA" dirty="0"/>
              <a:t> -273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possible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2329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701334-D8CF-AA4D-770C-962319799ACF}"/>
              </a:ext>
            </a:extLst>
          </p:cNvPr>
          <p:cNvSpPr txBox="1"/>
          <p:nvPr/>
        </p:nvSpPr>
        <p:spPr>
          <a:xfrm>
            <a:off x="255638" y="805001"/>
            <a:ext cx="114742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Будь-який код, який отримує значення </a:t>
            </a:r>
            <a:r>
              <a:rPr lang="uk-UA" dirty="0" err="1"/>
              <a:t>temperature</a:t>
            </a:r>
            <a:r>
              <a:rPr lang="uk-UA" dirty="0"/>
              <a:t>, автоматично викликає </a:t>
            </a:r>
            <a:r>
              <a:rPr lang="uk-UA" dirty="0" err="1"/>
              <a:t>get_temperature</a:t>
            </a:r>
            <a:r>
              <a:rPr lang="uk-UA" dirty="0"/>
              <a:t>() замість пошуку за словником (__</a:t>
            </a:r>
            <a:r>
              <a:rPr lang="uk-UA" dirty="0" err="1"/>
              <a:t>dict</a:t>
            </a:r>
            <a:r>
              <a:rPr lang="uk-UA" dirty="0"/>
              <a:t>__). Аналогічно, будь-який код, який присвоює значення змінній </a:t>
            </a:r>
            <a:r>
              <a:rPr lang="uk-UA" dirty="0" err="1"/>
              <a:t>temperature</a:t>
            </a:r>
            <a:r>
              <a:rPr lang="uk-UA" dirty="0"/>
              <a:t>, буде автоматично викликати </a:t>
            </a:r>
            <a:r>
              <a:rPr lang="uk-UA" dirty="0" err="1"/>
              <a:t>set_temperature</a:t>
            </a:r>
            <a:r>
              <a:rPr lang="uk-UA" dirty="0"/>
              <a:t>().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69E8C-5164-2077-0C56-D0C5F4173B08}"/>
              </a:ext>
            </a:extLst>
          </p:cNvPr>
          <p:cNvSpPr txBox="1"/>
          <p:nvPr/>
        </p:nvSpPr>
        <p:spPr>
          <a:xfrm>
            <a:off x="0" y="22659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Клас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property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D1B89-C304-968F-4F10-D50279818902}"/>
              </a:ext>
            </a:extLst>
          </p:cNvPr>
          <p:cNvSpPr txBox="1"/>
          <p:nvPr/>
        </p:nvSpPr>
        <p:spPr>
          <a:xfrm>
            <a:off x="255638" y="170657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Вище ми бачимо, що функція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set_temperature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була викликана навіть при створенні об’єкта.</a:t>
            </a:r>
          </a:p>
          <a:p>
            <a:br>
              <a:rPr lang="uk-UA" dirty="0"/>
            </a:b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85A0B12-D862-EDBA-9039-31B95FEE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00336"/>
              </p:ext>
            </p:extLst>
          </p:nvPr>
        </p:nvGraphicFramePr>
        <p:xfrm>
          <a:off x="255638" y="2490627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5249275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606005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37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"Setting value..."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509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4AC4A2-63EB-75FE-45E9-10B84A520AB6}"/>
              </a:ext>
            </a:extLst>
          </p:cNvPr>
          <p:cNvSpPr txBox="1"/>
          <p:nvPr/>
        </p:nvSpPr>
        <p:spPr>
          <a:xfrm>
            <a:off x="0" y="315660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Чи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можете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здогадатися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чому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91352-B024-5498-E6AF-9671A0CF8188}"/>
              </a:ext>
            </a:extLst>
          </p:cNvPr>
          <p:cNvSpPr txBox="1"/>
          <p:nvPr/>
        </p:nvSpPr>
        <p:spPr>
          <a:xfrm>
            <a:off x="255637" y="3957765"/>
            <a:ext cx="114742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Причина полягає в тому, що під час створення об’єкта викликається метод __</a:t>
            </a:r>
            <a:r>
              <a:rPr lang="uk-UA" dirty="0" err="1"/>
              <a:t>init</a:t>
            </a:r>
            <a:r>
              <a:rPr lang="uk-UA" dirty="0"/>
              <a:t>__(). Цей метод має рядок </a:t>
            </a:r>
            <a:r>
              <a:rPr lang="uk-UA" dirty="0" err="1"/>
              <a:t>self.temperature</a:t>
            </a:r>
            <a:r>
              <a:rPr lang="uk-UA" dirty="0"/>
              <a:t> = </a:t>
            </a:r>
            <a:r>
              <a:rPr lang="uk-UA" dirty="0" err="1"/>
              <a:t>temperature</a:t>
            </a:r>
            <a:r>
              <a:rPr lang="uk-UA" dirty="0"/>
              <a:t>. Цей вираз автоматично викликає </a:t>
            </a:r>
            <a:r>
              <a:rPr lang="uk-UA" dirty="0" err="1"/>
              <a:t>set_temperature</a:t>
            </a:r>
            <a:r>
              <a:rPr lang="uk-UA" dirty="0"/>
              <a:t>().  Аналогічно, будь-який виклик типу </a:t>
            </a:r>
            <a:r>
              <a:rPr lang="uk-UA" dirty="0" err="1"/>
              <a:t>c.temperature</a:t>
            </a:r>
            <a:r>
              <a:rPr lang="uk-UA" dirty="0"/>
              <a:t> автоматично викликає </a:t>
            </a:r>
            <a:r>
              <a:rPr lang="uk-UA" dirty="0" err="1"/>
              <a:t>get_temperature</a:t>
            </a:r>
            <a:r>
              <a:rPr lang="uk-UA" dirty="0"/>
              <a:t>(). Ось що робить клас </a:t>
            </a:r>
            <a:r>
              <a:rPr lang="uk-UA" dirty="0" err="1"/>
              <a:t>property</a:t>
            </a:r>
            <a:r>
              <a:rPr lang="uk-UA" dirty="0"/>
              <a:t>. Використовуючи </a:t>
            </a:r>
            <a:r>
              <a:rPr lang="uk-UA" dirty="0" err="1"/>
              <a:t>property</a:t>
            </a:r>
            <a:r>
              <a:rPr lang="uk-UA" dirty="0"/>
              <a:t>, жодних змін у реалізації обмеження не потрібно. Таким чином, наша реалізація є зворотно сумісною.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C0C693-94DF-DEB3-220B-D19700B13885}"/>
              </a:ext>
            </a:extLst>
          </p:cNvPr>
          <p:cNvSpPr txBox="1"/>
          <p:nvPr/>
        </p:nvSpPr>
        <p:spPr>
          <a:xfrm>
            <a:off x="5992759" y="54528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Фактичне значення температури зберігається у приватній змінній _</a:t>
            </a:r>
            <a:r>
              <a:rPr lang="uk-UA" dirty="0" err="1"/>
              <a:t>temperature</a:t>
            </a:r>
            <a:r>
              <a:rPr lang="uk-UA" dirty="0"/>
              <a:t>. Атрибут </a:t>
            </a:r>
            <a:r>
              <a:rPr lang="uk-UA" dirty="0" err="1"/>
              <a:t>temperature</a:t>
            </a:r>
            <a:r>
              <a:rPr lang="uk-UA" dirty="0"/>
              <a:t> — це об’єкт класу </a:t>
            </a:r>
            <a:r>
              <a:rPr lang="uk-UA" dirty="0" err="1"/>
              <a:t>property</a:t>
            </a:r>
            <a:r>
              <a:rPr lang="uk-UA" dirty="0"/>
              <a:t>, який забезпечує інтерфейс цієї приватної змінної.</a:t>
            </a:r>
          </a:p>
        </p:txBody>
      </p:sp>
    </p:spTree>
    <p:extLst>
      <p:ext uri="{BB962C8B-B14F-4D97-AF65-F5344CB8AC3E}">
        <p14:creationId xmlns:p14="http://schemas.microsoft.com/office/powerpoint/2010/main" val="2328761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71AEE-D79B-6A02-BE14-861CB77A1CE4}"/>
              </a:ext>
            </a:extLst>
          </p:cNvPr>
          <p:cNvSpPr txBox="1"/>
          <p:nvPr/>
        </p:nvSpPr>
        <p:spPr>
          <a:xfrm>
            <a:off x="0" y="16759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Декоратор @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property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90E5B-320E-9131-BB2C-46740BAD02EC}"/>
              </a:ext>
            </a:extLst>
          </p:cNvPr>
          <p:cNvSpPr txBox="1"/>
          <p:nvPr/>
        </p:nvSpPr>
        <p:spPr>
          <a:xfrm>
            <a:off x="353961" y="8853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функція </a:t>
            </a:r>
            <a:r>
              <a:rPr lang="uk-UA" dirty="0" err="1"/>
              <a:t>property</a:t>
            </a:r>
            <a:r>
              <a:rPr lang="uk-UA" dirty="0"/>
              <a:t>() є вбудованою функцією, яка створює і повертає об’єкт </a:t>
            </a:r>
            <a:r>
              <a:rPr lang="uk-UA" dirty="0" err="1"/>
              <a:t>property</a:t>
            </a:r>
            <a:r>
              <a:rPr lang="uk-UA" dirty="0"/>
              <a:t>. Синтаксис цієї функції наступний: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4A5592-9C23-39E4-B57D-C03E0AA25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73929"/>
              </p:ext>
            </p:extLst>
          </p:nvPr>
        </p:nvGraphicFramePr>
        <p:xfrm>
          <a:off x="353961" y="1921925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470342352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24322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property</a:t>
                      </a:r>
                      <a:r>
                        <a:rPr lang="it-IT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it-IT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fget</a:t>
                      </a:r>
                      <a:r>
                        <a:rPr lang="it-IT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it-IT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None</a:t>
                      </a:r>
                      <a:r>
                        <a:rPr lang="it-IT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it-IT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it-IT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fset</a:t>
                      </a:r>
                      <a:r>
                        <a:rPr lang="it-IT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it-IT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None</a:t>
                      </a:r>
                      <a:r>
                        <a:rPr lang="it-IT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it-IT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it-IT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fdel</a:t>
                      </a:r>
                      <a:r>
                        <a:rPr lang="it-IT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it-IT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None</a:t>
                      </a:r>
                      <a:r>
                        <a:rPr lang="it-IT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it-IT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it-IT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doc</a:t>
                      </a:r>
                      <a:r>
                        <a:rPr lang="it-IT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it-IT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None</a:t>
                      </a:r>
                      <a:r>
                        <a:rPr lang="it-IT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it-IT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4062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CABDC3-4E7F-C3E9-7881-611A8C1CCCD1}"/>
              </a:ext>
            </a:extLst>
          </p:cNvPr>
          <p:cNvSpPr txBox="1"/>
          <p:nvPr/>
        </p:nvSpPr>
        <p:spPr>
          <a:xfrm>
            <a:off x="353961" y="240092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Тут:     </a:t>
            </a:r>
          </a:p>
          <a:p>
            <a:r>
              <a:rPr lang="uk-UA" dirty="0" err="1"/>
              <a:t>fget</a:t>
            </a:r>
            <a:r>
              <a:rPr lang="uk-UA" dirty="0"/>
              <a:t> — це функція для отримання значення атрибута;     </a:t>
            </a:r>
          </a:p>
          <a:p>
            <a:r>
              <a:rPr lang="uk-UA" dirty="0" err="1"/>
              <a:t>fset</a:t>
            </a:r>
            <a:r>
              <a:rPr lang="uk-UA" dirty="0"/>
              <a:t> — це функція для встановлення значення атрибута;     </a:t>
            </a:r>
          </a:p>
          <a:p>
            <a:r>
              <a:rPr lang="uk-UA" dirty="0" err="1"/>
              <a:t>fdel</a:t>
            </a:r>
            <a:r>
              <a:rPr lang="uk-UA" dirty="0"/>
              <a:t> — це функція для видалення атрибута;     </a:t>
            </a:r>
          </a:p>
          <a:p>
            <a:r>
              <a:rPr lang="uk-UA" dirty="0" err="1"/>
              <a:t>doc</a:t>
            </a:r>
            <a:r>
              <a:rPr lang="uk-UA" dirty="0"/>
              <a:t> — це рядок (як коментар).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6E864-1B9E-0037-1E04-E9A22039C9DD}"/>
              </a:ext>
            </a:extLst>
          </p:cNvPr>
          <p:cNvSpPr txBox="1"/>
          <p:nvPr/>
        </p:nvSpPr>
        <p:spPr>
          <a:xfrm>
            <a:off x="353961" y="426849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 видно з реалізації, ці аргументи функції не є обов’язковими.</a:t>
            </a:r>
          </a:p>
          <a:p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7740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696BDD-40A0-1589-9A5E-F51DE749B207}"/>
              </a:ext>
            </a:extLst>
          </p:cNvPr>
          <p:cNvSpPr txBox="1"/>
          <p:nvPr/>
        </p:nvSpPr>
        <p:spPr>
          <a:xfrm>
            <a:off x="462116" y="8263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Об’єкт </a:t>
            </a:r>
            <a:r>
              <a:rPr lang="uk-UA" dirty="0" err="1"/>
              <a:t>property</a:t>
            </a:r>
            <a:r>
              <a:rPr lang="uk-UA" dirty="0"/>
              <a:t> має три методи: </a:t>
            </a:r>
            <a:r>
              <a:rPr lang="uk-UA" dirty="0" err="1"/>
              <a:t>getter</a:t>
            </a:r>
            <a:r>
              <a:rPr lang="uk-UA" dirty="0"/>
              <a:t>(), </a:t>
            </a:r>
            <a:r>
              <a:rPr lang="uk-UA" dirty="0" err="1"/>
              <a:t>setter</a:t>
            </a:r>
            <a:r>
              <a:rPr lang="uk-UA" dirty="0"/>
              <a:t>() і </a:t>
            </a:r>
            <a:r>
              <a:rPr lang="uk-UA" dirty="0" err="1"/>
              <a:t>deleter</a:t>
            </a:r>
            <a:r>
              <a:rPr lang="uk-UA" dirty="0"/>
              <a:t>(), що дозволяють вказати </a:t>
            </a:r>
            <a:r>
              <a:rPr lang="uk-UA" dirty="0" err="1"/>
              <a:t>fget</a:t>
            </a:r>
            <a:r>
              <a:rPr lang="uk-UA" dirty="0"/>
              <a:t>, </a:t>
            </a:r>
            <a:r>
              <a:rPr lang="uk-UA" dirty="0" err="1"/>
              <a:t>fset</a:t>
            </a:r>
            <a:r>
              <a:rPr lang="uk-UA" dirty="0"/>
              <a:t> та </a:t>
            </a:r>
            <a:r>
              <a:rPr lang="uk-UA" dirty="0" err="1"/>
              <a:t>fdel</a:t>
            </a:r>
            <a:r>
              <a:rPr lang="uk-UA" dirty="0"/>
              <a:t>. Це означає, що наступний рядок: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75505-A0F0-ED27-759D-369E60B617FA}"/>
              </a:ext>
            </a:extLst>
          </p:cNvPr>
          <p:cNvSpPr txBox="1"/>
          <p:nvPr/>
        </p:nvSpPr>
        <p:spPr>
          <a:xfrm>
            <a:off x="0" y="16759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Декоратор @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property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356F4F29-28D3-78BC-2F64-502F64AF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73355"/>
              </p:ext>
            </p:extLst>
          </p:nvPr>
        </p:nvGraphicFramePr>
        <p:xfrm>
          <a:off x="462116" y="1921925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45528461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591132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property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get_temperature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set_temperature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316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8F39FB1-FAF0-CD65-A090-3CD5138113A6}"/>
              </a:ext>
            </a:extLst>
          </p:cNvPr>
          <p:cNvSpPr txBox="1"/>
          <p:nvPr/>
        </p:nvSpPr>
        <p:spPr>
          <a:xfrm>
            <a:off x="462116" y="2580686"/>
            <a:ext cx="11179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Вищенаведена конструкція може бути реалізована у вигляді декораторів. Ми можемо навіть не визначати ідентифікатори </a:t>
            </a:r>
            <a:r>
              <a:rPr lang="uk-UA" dirty="0" err="1"/>
              <a:t>get_temperature</a:t>
            </a:r>
            <a:r>
              <a:rPr lang="uk-UA" dirty="0"/>
              <a:t> та </a:t>
            </a:r>
            <a:r>
              <a:rPr lang="uk-UA" dirty="0" err="1"/>
              <a:t>set_temperature</a:t>
            </a:r>
            <a:r>
              <a:rPr lang="uk-UA" dirty="0"/>
              <a:t>, оскільки вони не потрібні.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28CB9-5161-70F4-179C-16381D4C1B68}"/>
              </a:ext>
            </a:extLst>
          </p:cNvPr>
          <p:cNvSpPr txBox="1"/>
          <p:nvPr/>
        </p:nvSpPr>
        <p:spPr>
          <a:xfrm>
            <a:off x="462116" y="32856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Для цього ми повторно використовуємо ідентифікатор </a:t>
            </a:r>
            <a:r>
              <a:rPr lang="uk-UA" dirty="0" err="1"/>
              <a:t>temperature</a:t>
            </a:r>
            <a:r>
              <a:rPr lang="uk-UA" dirty="0"/>
              <a:t> при визначенні наших функцій </a:t>
            </a:r>
            <a:r>
              <a:rPr lang="uk-UA" dirty="0" err="1"/>
              <a:t>геттера</a:t>
            </a:r>
            <a:r>
              <a:rPr lang="uk-UA" dirty="0"/>
              <a:t> та </a:t>
            </a:r>
            <a:r>
              <a:rPr lang="uk-UA" dirty="0" err="1"/>
              <a:t>сеттера</a:t>
            </a:r>
            <a:r>
              <a:rPr lang="uk-U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256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46CF9-94D1-EF44-9BDE-198EBD9A89B1}"/>
              </a:ext>
            </a:extLst>
          </p:cNvPr>
          <p:cNvSpPr txBox="1"/>
          <p:nvPr/>
        </p:nvSpPr>
        <p:spPr>
          <a:xfrm>
            <a:off x="0" y="25609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Автоматична ітерація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2A167-6186-1F94-8407-2BC591B5E243}"/>
              </a:ext>
            </a:extLst>
          </p:cNvPr>
          <p:cNvSpPr txBox="1"/>
          <p:nvPr/>
        </p:nvSpPr>
        <p:spPr>
          <a:xfrm>
            <a:off x="314631" y="923835"/>
            <a:ext cx="11464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Елегантніший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спосіб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автоматичної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циклу </a:t>
            </a:r>
            <a:r>
              <a:rPr lang="ru-RU" b="1" i="0" u="none" strike="noStrike" dirty="0" err="1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8974E3E-25A4-4CEF-A084-7B41217F2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68079"/>
              </p:ext>
            </p:extLst>
          </p:nvPr>
        </p:nvGraphicFramePr>
        <p:xfrm>
          <a:off x="314631" y="1460639"/>
          <a:ext cx="7895283" cy="146304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440129078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569657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Визначаємо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список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element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element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467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C17A71-CA7A-CC88-D95C-BDB76E90549B}"/>
              </a:ext>
            </a:extLst>
          </p:cNvPr>
          <p:cNvSpPr txBox="1"/>
          <p:nvPr/>
        </p:nvSpPr>
        <p:spPr>
          <a:xfrm>
            <a:off x="8288593" y="146063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4 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7 </a:t>
            </a:r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0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4488E-FEA5-52C2-0DFB-DDF17F8CB7E2}"/>
              </a:ext>
            </a:extLst>
          </p:cNvPr>
          <p:cNvSpPr txBox="1"/>
          <p:nvPr/>
        </p:nvSpPr>
        <p:spPr>
          <a:xfrm>
            <a:off x="0" y="305171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Ітератори та цикл </a:t>
            </a:r>
            <a:r>
              <a:rPr lang="en-US" sz="3600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</a:t>
            </a:r>
          </a:p>
          <a:p>
            <a:pPr algn="ctr"/>
            <a:br>
              <a:rPr lang="en-US" sz="3600"/>
            </a:br>
            <a:endParaRPr lang="uk-UA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74B2C-C596-DC5B-71F6-49F6610732A1}"/>
              </a:ext>
            </a:extLst>
          </p:cNvPr>
          <p:cNvSpPr txBox="1"/>
          <p:nvPr/>
        </p:nvSpPr>
        <p:spPr>
          <a:xfrm>
            <a:off x="5683043" y="377434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Цикл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Python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послідовності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таких як список, кортеж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рядок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Коли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використовуємо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цикл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ітератором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цикл автоматично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перебиратиме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ітератора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 тих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пір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поки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вони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закінчаться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3F84378D-F1C4-4A17-D889-78DFAD272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40130"/>
              </p:ext>
            </p:extLst>
          </p:nvPr>
        </p:nvGraphicFramePr>
        <p:xfrm>
          <a:off x="314630" y="3657165"/>
          <a:ext cx="5181602" cy="3108960"/>
        </p:xfrm>
        <a:graphic>
          <a:graphicData uri="http://schemas.openxmlformats.org/drawingml/2006/table">
            <a:tbl>
              <a:tblPr/>
              <a:tblGrid>
                <a:gridCol w="465305">
                  <a:extLst>
                    <a:ext uri="{9D8B030D-6E8A-4147-A177-3AD203B41FA5}">
                      <a16:colId xmlns:a16="http://schemas.microsoft.com/office/drawing/2014/main" val="2504722879"/>
                    </a:ext>
                  </a:extLst>
                </a:gridCol>
                <a:gridCol w="4716297">
                  <a:extLst>
                    <a:ext uri="{9D8B030D-6E8A-4147-A177-3AD203B41FA5}">
                      <a16:colId xmlns:a16="http://schemas.microsoft.com/office/drawing/2014/main" val="496557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Створюємо список цілих чисел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ітератор зі списку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iterator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Перебираємо елементи </a:t>
                      </a:r>
                      <a:r>
                        <a:rPr lang="uk-UA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ітератора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element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iterator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кожен елемент на екран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element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34333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CEB4D71-5E1D-AF72-FEDE-89F34691A3A6}"/>
              </a:ext>
            </a:extLst>
          </p:cNvPr>
          <p:cNvSpPr txBox="1"/>
          <p:nvPr/>
        </p:nvSpPr>
        <p:spPr>
          <a:xfrm>
            <a:off x="5683043" y="5832619"/>
            <a:ext cx="7192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1 2 3 4 5</a:t>
            </a:r>
          </a:p>
        </p:txBody>
      </p:sp>
    </p:spTree>
    <p:extLst>
      <p:ext uri="{BB962C8B-B14F-4D97-AF65-F5344CB8AC3E}">
        <p14:creationId xmlns:p14="http://schemas.microsoft.com/office/powerpoint/2010/main" val="1066885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D359B-3FD1-F752-08CF-3793D415EC81}"/>
              </a:ext>
            </a:extLst>
          </p:cNvPr>
          <p:cNvSpPr txBox="1"/>
          <p:nvPr/>
        </p:nvSpPr>
        <p:spPr>
          <a:xfrm>
            <a:off x="254082" y="6895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Наприклад, реалізація за допомогою декоратора @property: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5CA09-5B11-B231-2449-019159CF7AC2}"/>
              </a:ext>
            </a:extLst>
          </p:cNvPr>
          <p:cNvSpPr txBox="1"/>
          <p:nvPr/>
        </p:nvSpPr>
        <p:spPr>
          <a:xfrm>
            <a:off x="0" y="16759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Декоратор @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property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77E63C5-EFB0-FB60-93D0-320DCED09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97131"/>
              </p:ext>
            </p:extLst>
          </p:nvPr>
        </p:nvGraphicFramePr>
        <p:xfrm>
          <a:off x="254082" y="1335887"/>
          <a:ext cx="4740704" cy="4890960"/>
        </p:xfrm>
        <a:graphic>
          <a:graphicData uri="http://schemas.openxmlformats.org/drawingml/2006/table">
            <a:tbl>
              <a:tblPr/>
              <a:tblGrid>
                <a:gridCol w="370241">
                  <a:extLst>
                    <a:ext uri="{9D8B030D-6E8A-4147-A177-3AD203B41FA5}">
                      <a16:colId xmlns:a16="http://schemas.microsoft.com/office/drawing/2014/main" val="852250766"/>
                    </a:ext>
                  </a:extLst>
                </a:gridCol>
                <a:gridCol w="4370463">
                  <a:extLst>
                    <a:ext uri="{9D8B030D-6E8A-4147-A177-3AD203B41FA5}">
                      <a16:colId xmlns:a16="http://schemas.microsoft.com/office/drawing/2014/main" val="656349141"/>
                    </a:ext>
                  </a:extLst>
                </a:gridCol>
              </a:tblGrid>
              <a:tr h="1950615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</a:txBody>
                  <a:tcPr marL="29401" marR="29401" marT="14700" marB="1470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Використовуємо декоратор @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property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temperature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1.8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32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property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"Getting value..."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_temperature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@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setter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"Setting value..."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273.15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raise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ValueError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"Temperature below -273 is not possible"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_temperature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37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temperature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human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to_fahrenheit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coldest_thing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Celsius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300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29401" marR="29401" marT="14700" marB="1470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100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4A5666-85A8-0938-8D6D-4560982AD740}"/>
              </a:ext>
            </a:extLst>
          </p:cNvPr>
          <p:cNvSpPr txBox="1"/>
          <p:nvPr/>
        </p:nvSpPr>
        <p:spPr>
          <a:xfrm>
            <a:off x="5260258" y="252074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Setting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... </a:t>
            </a:r>
            <a:r>
              <a:rPr lang="uk-UA" dirty="0" err="1"/>
              <a:t>Getting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... 37 </a:t>
            </a:r>
            <a:r>
              <a:rPr lang="uk-UA" dirty="0" err="1"/>
              <a:t>Getting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... 98.60000000000001 </a:t>
            </a:r>
            <a:r>
              <a:rPr lang="uk-UA" dirty="0" err="1"/>
              <a:t>Setting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... </a:t>
            </a:r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29,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4, </a:t>
            </a:r>
            <a:r>
              <a:rPr lang="uk-UA" dirty="0" err="1"/>
              <a:t>in</a:t>
            </a:r>
            <a:r>
              <a:rPr lang="uk-UA" dirty="0"/>
              <a:t> __</a:t>
            </a:r>
            <a:r>
              <a:rPr lang="uk-UA" dirty="0" err="1"/>
              <a:t>init</a:t>
            </a:r>
            <a:r>
              <a:rPr lang="uk-UA" dirty="0"/>
              <a:t>__ </a:t>
            </a:r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18,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temperature</a:t>
            </a:r>
            <a:r>
              <a:rPr lang="uk-UA" dirty="0"/>
              <a:t> </a:t>
            </a:r>
            <a:r>
              <a:rPr lang="uk-UA" dirty="0" err="1"/>
              <a:t>ValueError</a:t>
            </a:r>
            <a:r>
              <a:rPr lang="uk-UA" dirty="0"/>
              <a:t>: </a:t>
            </a:r>
            <a:r>
              <a:rPr lang="uk-UA" dirty="0" err="1"/>
              <a:t>Temperature</a:t>
            </a:r>
            <a:r>
              <a:rPr lang="uk-UA" dirty="0"/>
              <a:t> </a:t>
            </a:r>
            <a:r>
              <a:rPr lang="uk-UA" dirty="0" err="1"/>
              <a:t>below</a:t>
            </a:r>
            <a:r>
              <a:rPr lang="uk-UA" dirty="0"/>
              <a:t> -273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possible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87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A01F8-807D-9548-A53A-9F842C2DBB2A}"/>
              </a:ext>
            </a:extLst>
          </p:cNvPr>
          <p:cNvSpPr txBox="1"/>
          <p:nvPr/>
        </p:nvSpPr>
        <p:spPr>
          <a:xfrm>
            <a:off x="0" y="17743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Створення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користувацьких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ітераторів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4F90A-6518-5A8C-ED85-22A20A6BAC4A}"/>
              </a:ext>
            </a:extLst>
          </p:cNvPr>
          <p:cNvSpPr txBox="1"/>
          <p:nvPr/>
        </p:nvSpPr>
        <p:spPr>
          <a:xfrm>
            <a:off x="196644" y="916095"/>
            <a:ext cx="11464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Створити ітератор з нуля у </a:t>
            </a:r>
            <a:r>
              <a:rPr lang="uk-UA" dirty="0" err="1"/>
              <a:t>Python</a:t>
            </a:r>
            <a:r>
              <a:rPr lang="uk-UA" dirty="0"/>
              <a:t> дуже просто. Для цього потрібно визначити методи __</a:t>
            </a:r>
            <a:r>
              <a:rPr lang="uk-UA" dirty="0" err="1"/>
              <a:t>iter</a:t>
            </a:r>
            <a:r>
              <a:rPr lang="uk-UA" dirty="0"/>
              <a:t>__() та __</a:t>
            </a:r>
            <a:r>
              <a:rPr lang="uk-UA" dirty="0" err="1"/>
              <a:t>next</a:t>
            </a:r>
            <a:r>
              <a:rPr lang="uk-UA" dirty="0"/>
              <a:t>__():     </a:t>
            </a:r>
            <a:endParaRPr lang="en-US" dirty="0"/>
          </a:p>
          <a:p>
            <a:r>
              <a:rPr lang="uk-UA" dirty="0"/>
              <a:t>__</a:t>
            </a:r>
            <a:r>
              <a:rPr lang="uk-UA" dirty="0" err="1"/>
              <a:t>iter</a:t>
            </a:r>
            <a:r>
              <a:rPr lang="uk-UA" dirty="0"/>
              <a:t>__() — повертає сам об’єкт </a:t>
            </a:r>
            <a:r>
              <a:rPr lang="uk-UA" dirty="0" err="1"/>
              <a:t>ітератора</a:t>
            </a:r>
            <a:r>
              <a:rPr lang="uk-UA" dirty="0"/>
              <a:t>. За потреби можна виконати ініціалізацію.     </a:t>
            </a:r>
            <a:endParaRPr lang="en-US" dirty="0"/>
          </a:p>
          <a:p>
            <a:r>
              <a:rPr lang="uk-UA" dirty="0"/>
              <a:t>__</a:t>
            </a:r>
            <a:r>
              <a:rPr lang="uk-UA" dirty="0" err="1"/>
              <a:t>next</a:t>
            </a:r>
            <a:r>
              <a:rPr lang="uk-UA" dirty="0"/>
              <a:t>__() — повертає наступний елемент у послідовності. Після досягнення кінця та при наступних викликах (після кінця) генерується виняток </a:t>
            </a:r>
            <a:r>
              <a:rPr lang="uk-UA" dirty="0" err="1"/>
              <a:t>StopIteration</a:t>
            </a:r>
            <a:r>
              <a:rPr lang="uk-UA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67228-B2DE-482F-8356-1D26C8052BDF}"/>
              </a:ext>
            </a:extLst>
          </p:cNvPr>
          <p:cNvSpPr txBox="1"/>
          <p:nvPr/>
        </p:nvSpPr>
        <p:spPr>
          <a:xfrm>
            <a:off x="196643" y="2116424"/>
            <a:ext cx="11464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піднесення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степеня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кожній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Показник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степеня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починається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нуля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встановленого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користувачем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числа.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7F523-4AA8-E272-45ED-FBC1DBA58EFA}"/>
              </a:ext>
            </a:extLst>
          </p:cNvPr>
          <p:cNvSpPr txBox="1"/>
          <p:nvPr/>
        </p:nvSpPr>
        <p:spPr>
          <a:xfrm>
            <a:off x="196643" y="29474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також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цикл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нашому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CA87D25-A572-2DD0-92C9-1C9BAF043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01331"/>
              </p:ext>
            </p:extLst>
          </p:nvPr>
        </p:nvGraphicFramePr>
        <p:xfrm>
          <a:off x="309726" y="3692336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21689582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02703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PowTwo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976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98D43B6-50F1-0D25-428E-B6D8D8F4B9DA}"/>
              </a:ext>
            </a:extLst>
          </p:cNvPr>
          <p:cNvSpPr txBox="1"/>
          <p:nvPr/>
        </p:nvSpPr>
        <p:spPr>
          <a:xfrm>
            <a:off x="196643" y="4431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1 2 4 8</a:t>
            </a:r>
          </a:p>
          <a:p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41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0FE3D0E-4601-515C-7027-02444F059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43602"/>
              </p:ext>
            </p:extLst>
          </p:nvPr>
        </p:nvGraphicFramePr>
        <p:xfrm>
          <a:off x="609600" y="1120877"/>
          <a:ext cx="5940239" cy="5332920"/>
        </p:xfrm>
        <a:graphic>
          <a:graphicData uri="http://schemas.openxmlformats.org/drawingml/2006/table">
            <a:tbl>
              <a:tblPr/>
              <a:tblGrid>
                <a:gridCol w="513528">
                  <a:extLst>
                    <a:ext uri="{9D8B030D-6E8A-4147-A177-3AD203B41FA5}">
                      <a16:colId xmlns:a16="http://schemas.microsoft.com/office/drawing/2014/main" val="3880034014"/>
                    </a:ext>
                  </a:extLst>
                </a:gridCol>
                <a:gridCol w="5426711">
                  <a:extLst>
                    <a:ext uri="{9D8B030D-6E8A-4147-A177-3AD203B41FA5}">
                      <a16:colId xmlns:a16="http://schemas.microsoft.com/office/drawing/2014/main" val="3854653901"/>
                    </a:ext>
                  </a:extLst>
                </a:gridCol>
              </a:tblGrid>
              <a:tr h="4716465">
                <a:tc>
                  <a:txBody>
                    <a:bodyPr/>
                    <a:lstStyle/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</a:txBody>
                  <a:tcPr marL="29401" marR="29401" marT="14700" marB="1470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PowTwo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iter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__next__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max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n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2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result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12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raise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StopIteration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PowTwo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ітератор з об'єкта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iter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Використовуємо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next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для переходу до наступного елемента </a:t>
                      </a:r>
                      <a:r>
                        <a:rPr lang="uk-UA" sz="12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ітератора</a:t>
                      </a:r>
                      <a:endParaRPr lang="uk-UA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генерується виняток </a:t>
                      </a:r>
                      <a:r>
                        <a:rPr lang="en-US" sz="12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StopIteration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29401" marR="29401" marT="14700" marB="1470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6314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B28C68-9B4E-B7BB-4063-87CB35EF3E8D}"/>
              </a:ext>
            </a:extLst>
          </p:cNvPr>
          <p:cNvSpPr txBox="1"/>
          <p:nvPr/>
        </p:nvSpPr>
        <p:spPr>
          <a:xfrm>
            <a:off x="6685936" y="5369712"/>
            <a:ext cx="4709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1 2 4 8 </a:t>
            </a:r>
            <a:r>
              <a:rPr lang="uk-UA" dirty="0" err="1"/>
              <a:t>Traceback</a:t>
            </a:r>
            <a:r>
              <a:rPr lang="uk-UA" dirty="0"/>
              <a:t> (</a:t>
            </a:r>
            <a:r>
              <a:rPr lang="uk-UA" dirty="0" err="1"/>
              <a:t>most</a:t>
            </a:r>
            <a:r>
              <a:rPr lang="uk-UA" dirty="0"/>
              <a:t> </a:t>
            </a:r>
            <a:r>
              <a:rPr lang="uk-UA" dirty="0" err="1"/>
              <a:t>recent</a:t>
            </a:r>
            <a:r>
              <a:rPr lang="uk-UA" dirty="0"/>
              <a:t> </a:t>
            </a:r>
            <a:r>
              <a:rPr lang="uk-UA" dirty="0" err="1"/>
              <a:t>call</a:t>
            </a:r>
            <a:r>
              <a:rPr lang="uk-UA" dirty="0"/>
              <a:t> </a:t>
            </a:r>
            <a:r>
              <a:rPr lang="uk-UA" dirty="0" err="1"/>
              <a:t>last</a:t>
            </a:r>
            <a:r>
              <a:rPr lang="uk-UA" dirty="0"/>
              <a:t>): </a:t>
            </a:r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32,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File</a:t>
            </a:r>
            <a:r>
              <a:rPr lang="uk-UA" dirty="0"/>
              <a:t> "", </a:t>
            </a:r>
            <a:r>
              <a:rPr lang="uk-UA" dirty="0" err="1"/>
              <a:t>line</a:t>
            </a:r>
            <a:r>
              <a:rPr lang="uk-UA" dirty="0"/>
              <a:t> 18, </a:t>
            </a:r>
            <a:r>
              <a:rPr lang="uk-UA" dirty="0" err="1"/>
              <a:t>in</a:t>
            </a:r>
            <a:r>
              <a:rPr lang="uk-UA" dirty="0"/>
              <a:t> __</a:t>
            </a:r>
            <a:r>
              <a:rPr lang="uk-UA" dirty="0" err="1"/>
              <a:t>next</a:t>
            </a:r>
            <a:r>
              <a:rPr lang="uk-UA" dirty="0"/>
              <a:t>__ </a:t>
            </a:r>
            <a:r>
              <a:rPr lang="uk-UA" dirty="0" err="1"/>
              <a:t>StopIteration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B54F6-0E15-F97C-AC80-A33864407CEE}"/>
              </a:ext>
            </a:extLst>
          </p:cNvPr>
          <p:cNvSpPr txBox="1"/>
          <p:nvPr/>
        </p:nvSpPr>
        <p:spPr>
          <a:xfrm>
            <a:off x="0" y="17743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Створення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користувацьких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ітераторів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15726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A551B-E906-2BE9-A9B7-3EDFD2102B7D}"/>
              </a:ext>
            </a:extLst>
          </p:cNvPr>
          <p:cNvSpPr txBox="1"/>
          <p:nvPr/>
        </p:nvSpPr>
        <p:spPr>
          <a:xfrm>
            <a:off x="0" y="236426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Нескінченні </a:t>
            </a:r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ітератори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F78B5-F1C7-22B3-C5F3-B4CE1CA81B54}"/>
              </a:ext>
            </a:extLst>
          </p:cNvPr>
          <p:cNvSpPr txBox="1"/>
          <p:nvPr/>
        </p:nvSpPr>
        <p:spPr>
          <a:xfrm>
            <a:off x="383458" y="952485"/>
            <a:ext cx="38444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Нескінченний ітератор – це ітератор, який ніколи не закінчується. Це означає, що він продовжуватиме створювати елементи необмежену кількість разів.  Ось приклад створення нескінченного </a:t>
            </a:r>
            <a:r>
              <a:rPr lang="uk-UA" dirty="0" err="1"/>
              <a:t>ітератора</a:t>
            </a:r>
            <a:r>
              <a:rPr lang="uk-UA" dirty="0"/>
              <a:t> в </a:t>
            </a:r>
            <a:r>
              <a:rPr lang="uk-UA" dirty="0" err="1"/>
              <a:t>Python</a:t>
            </a:r>
            <a:r>
              <a:rPr lang="uk-UA" dirty="0"/>
              <a:t> за допомогою функції </a:t>
            </a:r>
            <a:r>
              <a:rPr lang="uk-UA" dirty="0" err="1"/>
              <a:t>count</a:t>
            </a:r>
            <a:r>
              <a:rPr lang="uk-UA" dirty="0"/>
              <a:t>() з модуля </a:t>
            </a:r>
            <a:r>
              <a:rPr lang="uk-UA" dirty="0" err="1"/>
              <a:t>itertools</a:t>
            </a:r>
            <a:r>
              <a:rPr lang="uk-UA" dirty="0"/>
              <a:t>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E1ACA3C-746A-460E-8432-B3F3C0A3A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9422"/>
              </p:ext>
            </p:extLst>
          </p:nvPr>
        </p:nvGraphicFramePr>
        <p:xfrm>
          <a:off x="383458" y="3587089"/>
          <a:ext cx="11356258" cy="2286000"/>
        </p:xfrm>
        <a:graphic>
          <a:graphicData uri="http://schemas.openxmlformats.org/drawingml/2006/table">
            <a:tbl>
              <a:tblPr/>
              <a:tblGrid>
                <a:gridCol w="402663">
                  <a:extLst>
                    <a:ext uri="{9D8B030D-6E8A-4147-A177-3AD203B41FA5}">
                      <a16:colId xmlns:a16="http://schemas.microsoft.com/office/drawing/2014/main" val="2946436472"/>
                    </a:ext>
                  </a:extLst>
                </a:gridCol>
                <a:gridCol w="10953595">
                  <a:extLst>
                    <a:ext uri="{9D8B030D-6E8A-4147-A177-3AD203B41FA5}">
                      <a16:colId xmlns:a16="http://schemas.microsoft.com/office/drawing/2014/main" val="182739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itertools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count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нескінченний ітератор, який починається з 1 і збільшується на 1 кожного разу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infinite_iterator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перші 5 елементів нескінченного </a:t>
                      </a:r>
                      <a:r>
                        <a:rPr lang="uk-UA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ітератора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next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infinite_iterator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49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2D5638-4C5A-642D-3616-4A4EDED44BBB}"/>
              </a:ext>
            </a:extLst>
          </p:cNvPr>
          <p:cNvSpPr txBox="1"/>
          <p:nvPr/>
        </p:nvSpPr>
        <p:spPr>
          <a:xfrm>
            <a:off x="383458" y="59223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1 2 3 4 5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6A6D6-F0F4-6317-804F-319A5A208502}"/>
              </a:ext>
            </a:extLst>
          </p:cNvPr>
          <p:cNvSpPr txBox="1"/>
          <p:nvPr/>
        </p:nvSpPr>
        <p:spPr>
          <a:xfrm>
            <a:off x="8652387" y="993499"/>
            <a:ext cx="30873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нескінченний ітератор, який починається з 1 і щоразу збільшується на 1. А потім ми вивели перші 5 елементів нескінченного </a:t>
            </a:r>
            <a:r>
              <a:rPr lang="uk-UA" dirty="0" err="1"/>
              <a:t>ітератора</a:t>
            </a:r>
            <a:r>
              <a:rPr lang="uk-UA" dirty="0"/>
              <a:t> за допомогою циклу </a:t>
            </a:r>
            <a:r>
              <a:rPr lang="uk-UA" dirty="0" err="1"/>
              <a:t>for</a:t>
            </a:r>
            <a:r>
              <a:rPr lang="uk-UA" dirty="0"/>
              <a:t> та функції </a:t>
            </a:r>
            <a:r>
              <a:rPr lang="uk-UA" dirty="0" err="1"/>
              <a:t>next</a:t>
            </a:r>
            <a:r>
              <a:rPr lang="uk-UA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31639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CC4F66-F9EA-77C8-BABB-0AA4471A882B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Генератори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74FC7-EE22-D79C-8100-821E613D190E}"/>
              </a:ext>
            </a:extLst>
          </p:cNvPr>
          <p:cNvSpPr txBox="1"/>
          <p:nvPr/>
        </p:nvSpPr>
        <p:spPr>
          <a:xfrm>
            <a:off x="275302" y="678426"/>
            <a:ext cx="11621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Генератор в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—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 функція, що повертає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ітератор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який під час ітерації генерує послідовність значень. Генератори корисні, коли нам потрібно отримати велику послідовність значень, але ми не хочемо зберігати їх всі в пам’яті відразу.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1CE5C-AEF4-B4D8-FF9D-F88437048EBF}"/>
              </a:ext>
            </a:extLst>
          </p:cNvPr>
          <p:cNvSpPr txBox="1"/>
          <p:nvPr/>
        </p:nvSpPr>
        <p:spPr>
          <a:xfrm>
            <a:off x="-9834" y="1711264"/>
            <a:ext cx="122018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Створення генератора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D17DE-0563-91CB-5509-363AFFD83983}"/>
              </a:ext>
            </a:extLst>
          </p:cNvPr>
          <p:cNvSpPr txBox="1"/>
          <p:nvPr/>
        </p:nvSpPr>
        <p:spPr>
          <a:xfrm>
            <a:off x="275301" y="2432752"/>
            <a:ext cx="11621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 і зі звичайними функціями, функцію-генератор в </a:t>
            </a:r>
            <a:r>
              <a:rPr lang="uk-UA" dirty="0" err="1"/>
              <a:t>Python</a:t>
            </a:r>
            <a:r>
              <a:rPr lang="uk-UA" dirty="0"/>
              <a:t> можна визначити за допомогою ключового слова </a:t>
            </a:r>
            <a:r>
              <a:rPr lang="uk-UA" dirty="0" err="1"/>
              <a:t>def</a:t>
            </a:r>
            <a:r>
              <a:rPr lang="uk-UA" dirty="0"/>
              <a:t>, але замість оператора </a:t>
            </a:r>
            <a:r>
              <a:rPr lang="uk-UA" dirty="0" err="1"/>
              <a:t>return</a:t>
            </a:r>
            <a:r>
              <a:rPr lang="uk-UA" dirty="0"/>
              <a:t> використовується оператор </a:t>
            </a:r>
            <a:r>
              <a:rPr lang="uk-UA" dirty="0" err="1"/>
              <a:t>yield</a:t>
            </a:r>
            <a:r>
              <a:rPr lang="uk-UA" dirty="0"/>
              <a:t>.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B748E369-38A6-A29F-51F7-AAF64F3B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33262"/>
              </p:ext>
            </p:extLst>
          </p:nvPr>
        </p:nvGraphicFramePr>
        <p:xfrm>
          <a:off x="275301" y="3201644"/>
          <a:ext cx="3992251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514268086"/>
                    </a:ext>
                  </a:extLst>
                </a:gridCol>
                <a:gridCol w="3783971">
                  <a:extLst>
                    <a:ext uri="{9D8B030D-6E8A-4147-A177-3AD203B41FA5}">
                      <a16:colId xmlns:a16="http://schemas.microsoft.com/office/drawing/2014/main" val="1442947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generator_name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arg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Тіло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генератора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yield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something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212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A983BC1-A672-EADF-2633-E028A76C7358}"/>
              </a:ext>
            </a:extLst>
          </p:cNvPr>
          <p:cNvSpPr txBox="1"/>
          <p:nvPr/>
        </p:nvSpPr>
        <p:spPr>
          <a:xfrm>
            <a:off x="275301" y="423860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ключове слово </a:t>
            </a:r>
            <a:r>
              <a:rPr lang="uk-UA" dirty="0" err="1"/>
              <a:t>yield</a:t>
            </a:r>
            <a:r>
              <a:rPr lang="uk-UA" dirty="0"/>
              <a:t> використовується для повернення значення з генератора. Коли викликається генератор, його тіло (код) не виконується відразу. Натомість повертається об’єкт генератора, який можна </a:t>
            </a:r>
            <a:r>
              <a:rPr lang="uk-UA" dirty="0" err="1"/>
              <a:t>ітерувати</a:t>
            </a:r>
            <a:r>
              <a:rPr lang="uk-UA" dirty="0"/>
              <a:t> для отримання значень.</a:t>
            </a:r>
          </a:p>
        </p:txBody>
      </p:sp>
    </p:spTree>
    <p:extLst>
      <p:ext uri="{BB962C8B-B14F-4D97-AF65-F5344CB8AC3E}">
        <p14:creationId xmlns:p14="http://schemas.microsoft.com/office/powerpoint/2010/main" val="299827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182A1-2BC3-69AC-8CA1-98E56A7975D2}"/>
              </a:ext>
            </a:extLst>
          </p:cNvPr>
          <p:cNvSpPr txBox="1"/>
          <p:nvPr/>
        </p:nvSpPr>
        <p:spPr>
          <a:xfrm>
            <a:off x="117987" y="6583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Ось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-генератора,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генерує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послідовність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чисел: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303FF-4A07-95CF-E16F-35523FA1EF56}"/>
              </a:ext>
            </a:extLst>
          </p:cNvPr>
          <p:cNvSpPr txBox="1"/>
          <p:nvPr/>
        </p:nvSpPr>
        <p:spPr>
          <a:xfrm>
            <a:off x="-9834" y="104368"/>
            <a:ext cx="122018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Створення генератора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4C88A86-2E9F-B127-C25E-D8E209112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0285"/>
              </p:ext>
            </p:extLst>
          </p:nvPr>
        </p:nvGraphicFramePr>
        <p:xfrm>
          <a:off x="191348" y="1373479"/>
          <a:ext cx="4238465" cy="2945048"/>
        </p:xfrm>
        <a:graphic>
          <a:graphicData uri="http://schemas.openxmlformats.org/drawingml/2006/table">
            <a:tbl>
              <a:tblPr/>
              <a:tblGrid>
                <a:gridCol w="329762">
                  <a:extLst>
                    <a:ext uri="{9D8B030D-6E8A-4147-A177-3AD203B41FA5}">
                      <a16:colId xmlns:a16="http://schemas.microsoft.com/office/drawing/2014/main" val="1102819228"/>
                    </a:ext>
                  </a:extLst>
                </a:gridCol>
                <a:gridCol w="3908703">
                  <a:extLst>
                    <a:ext uri="{9D8B030D-6E8A-4147-A177-3AD203B41FA5}">
                      <a16:colId xmlns:a16="http://schemas.microsoft.com/office/drawing/2014/main" val="3122005614"/>
                    </a:ext>
                  </a:extLst>
                </a:gridCol>
              </a:tblGrid>
              <a:tr h="155574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0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49447" marR="49447" marT="24724" marB="24724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my_generator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Ініціалізуємо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лічильник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Цикл виконується доти, доки лічильник не стане менше 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n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Повертаємо поточне значення лічильника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yield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value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Збільшуємо лічильник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+=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Виконуємо ітерацію генератора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value </a:t>
                      </a:r>
                      <a:r>
                        <a:rPr lang="en-US" sz="10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my_generator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0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0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кожне значення, отримане від генератора</a:t>
                      </a:r>
                      <a:endParaRPr lang="uk-UA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0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0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0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0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0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9447" marR="49447" marT="24724" marB="24724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286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630CFA-F995-A3B4-62BC-A9052BE5B211}"/>
              </a:ext>
            </a:extLst>
          </p:cNvPr>
          <p:cNvSpPr txBox="1"/>
          <p:nvPr/>
        </p:nvSpPr>
        <p:spPr>
          <a:xfrm>
            <a:off x="4361177" y="2165280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0 1 2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76A1C-12F3-C121-0369-ACF3AC6A4304}"/>
              </a:ext>
            </a:extLst>
          </p:cNvPr>
          <p:cNvSpPr txBox="1"/>
          <p:nvPr/>
        </p:nvSpPr>
        <p:spPr>
          <a:xfrm>
            <a:off x="191347" y="4448529"/>
            <a:ext cx="109682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функція-генератор </a:t>
            </a:r>
            <a:r>
              <a:rPr lang="uk-UA" dirty="0" err="1"/>
              <a:t>my_generator</a:t>
            </a:r>
            <a:r>
              <a:rPr lang="uk-UA" dirty="0"/>
              <a:t>() приймає як аргумент ціле число n і видає послідовність чисел від 0 до n-1. Ключове слово </a:t>
            </a:r>
            <a:r>
              <a:rPr lang="uk-UA" dirty="0" err="1"/>
              <a:t>yield</a:t>
            </a:r>
            <a:r>
              <a:rPr lang="uk-UA" dirty="0"/>
              <a:t> використовується для отримання значення з генератора та зупинки виконання функції-генератора до запиту наступного значення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3746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6177</Words>
  <Application>Microsoft Office PowerPoint</Application>
  <PresentationFormat>Широкоэкранный</PresentationFormat>
  <Paragraphs>1224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50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2</cp:revision>
  <dcterms:created xsi:type="dcterms:W3CDTF">2024-09-24T20:36:36Z</dcterms:created>
  <dcterms:modified xsi:type="dcterms:W3CDTF">2024-09-24T21:51:00Z</dcterms:modified>
</cp:coreProperties>
</file>