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662C0-F00C-7334-8F73-852DE4D7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6FE57-2870-0094-3920-7E0E0219E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0E161-386B-E831-8539-E7352334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EF45C-EDFF-28A5-DC29-F9B09A92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EB00E-37C3-80F3-0B9E-C57AC7D2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98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2BFCD-9C7B-3DF6-C699-6C48141D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756E23-4565-7A62-CF63-4BD7F0C89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B8777-E1BC-6D0C-9AD0-5490B8C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13014-547F-7B85-3252-F0D0CF9F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3EADA-7FDB-13FD-C63A-163C20D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4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B32C6A-2B4C-30C4-C27A-D3CA2D992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657837-44DB-6C6F-6496-F645B699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3C52A-EE5D-C39C-53D5-B2743143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832D0-8D7B-FAEB-9813-BC0FCC6D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B81A5-87FD-016A-AA07-643CBF8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FC547-DBC9-4A49-9E81-F257C078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FDB06-E2CE-1BBE-432C-59262BB6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AFC39-B59D-3B3A-82EC-CAAE86DF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E7ACF-4E19-0D58-81A8-852B0304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8F11B-AF4E-6594-FD22-7E975350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7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36C7-7945-E1DA-55C6-C651A61E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C652E0-A4A9-B8AE-3D64-BEAF57CE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26B1C-E3F2-84C9-9275-9832108C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95A42-9F8D-8234-DADB-CDD93655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1F2C-95B2-E1EF-B147-C27BCF4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56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3C189-AA43-A5E3-E103-CAF70AD1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BCE8C-97B5-29D7-AFB4-2B98B2D1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EFF946-4066-B5DD-DD08-61DEBED8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F2701-050D-888A-B376-015C7B62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2FBE1-7758-1D8C-E985-7D99D418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BA77C-ABAB-741F-3F40-BC1867D7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4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30274-4CAD-9041-8E46-197FE81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F861A-381C-4780-A691-42A6F387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EA57B-75F6-9BD0-DA92-ADE81682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96CD9D-A9D8-587E-FCEE-F9A33EF66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1DB838-EFED-B6B5-40FF-9EED100F1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D01DE-498B-792B-22DC-213F17C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78D992-8CF1-83A5-FEB9-4BDB265E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1A87E-4831-1B27-9626-3D9133D5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960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E6537-8255-07B3-09B0-F22E3D88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59AB62-083D-3A9C-B7D5-CACB852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54B0BA-C896-46A9-003F-77DD0C30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52D568-AD4B-8B19-F960-E3F4601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838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D45A7F-E757-4AE2-605B-223FC83D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89327D-4FAB-0E43-7C13-3C4AD97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1E5FCC-5563-F1A6-0E25-886B3C2E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21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CC47-4370-AE38-0B7E-44CAB613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FEFBD-145B-EDFE-C8CB-60444A8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B75C20-422C-7C8F-5BFB-164DB2AE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02BACA-BDD2-F67A-6FA4-3CDF41AB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6B254E-3732-D080-CC78-DEC1AFC6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4DBFEE-7C8F-37C9-383E-BC2CA51E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53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8A306-D8BC-1A41-997B-2AFDB6F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D0D2D9-4C3A-1E5D-512A-CD8633AD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D7FD4E-9F72-A12D-86AC-9129EE28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12B71-D23A-7262-E707-AD935B70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72B6F-273B-6F1A-BD63-4177DDA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17A66-3829-9651-ABBD-99DA272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3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A8A1-0B1F-5A43-6B53-E67FCE21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BCF69-D135-E713-E807-3BAF00AF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F7B7D-F905-48A4-6AE9-E93DB117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90BCD-01E1-4C79-BC6E-0A001EA70C9B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F14F7-4C82-7F63-5325-074E60E1E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B2328-59E6-2349-2928-CF134721D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099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кортеж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6FA17-5D5F-9C6C-B244-D7BBC9B2C108}"/>
              </a:ext>
            </a:extLst>
          </p:cNvPr>
          <p:cNvSpPr txBox="1"/>
          <p:nvPr/>
        </p:nvSpPr>
        <p:spPr>
          <a:xfrm>
            <a:off x="0" y="20692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Кортеж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tuple)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7AB6-D7F5-4474-A419-05448092AB77}"/>
              </a:ext>
            </a:extLst>
          </p:cNvPr>
          <p:cNvSpPr txBox="1"/>
          <p:nvPr/>
        </p:nvSpPr>
        <p:spPr>
          <a:xfrm>
            <a:off x="206476" y="853260"/>
            <a:ext cx="11985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Кортеж в Python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схожий на список.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Різниця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ними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полягає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тому,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ми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присвоювання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їм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тоді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9E045-3A5E-C146-0BF0-2564F0DBE113}"/>
              </a:ext>
            </a:extLst>
          </p:cNvPr>
          <p:cNvSpPr txBox="1"/>
          <p:nvPr/>
        </p:nvSpPr>
        <p:spPr>
          <a:xfrm>
            <a:off x="1" y="15772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кортежу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6407C-A095-D776-EEA4-588E6D4646A1}"/>
              </a:ext>
            </a:extLst>
          </p:cNvPr>
          <p:cNvSpPr txBox="1"/>
          <p:nvPr/>
        </p:nvSpPr>
        <p:spPr>
          <a:xfrm>
            <a:off x="206475" y="2338487"/>
            <a:ext cx="11779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Кортеж створюється шляхом розміщення всіх елементів у круглих дужках (), розділених комами. Круглі дужки необов’язкові, проте їх використання є хорошою практикою. Кортеж може містити будь-яку кількість елементів, і вони можуть бути різних типів (</a:t>
            </a:r>
            <a:r>
              <a:rPr lang="uk-UA" dirty="0" err="1"/>
              <a:t>int</a:t>
            </a:r>
            <a:r>
              <a:rPr lang="uk-UA" dirty="0"/>
              <a:t>, </a:t>
            </a:r>
            <a:r>
              <a:rPr lang="uk-UA" dirty="0" err="1"/>
              <a:t>float</a:t>
            </a:r>
            <a:r>
              <a:rPr lang="uk-UA" dirty="0"/>
              <a:t>, </a:t>
            </a:r>
            <a:r>
              <a:rPr lang="uk-UA" dirty="0" err="1"/>
              <a:t>list</a:t>
            </a:r>
            <a:r>
              <a:rPr lang="uk-UA" dirty="0"/>
              <a:t>, </a:t>
            </a:r>
            <a:r>
              <a:rPr lang="uk-UA" dirty="0" err="1"/>
              <a:t>string</a:t>
            </a:r>
            <a:r>
              <a:rPr lang="uk-UA" dirty="0"/>
              <a:t> тощо). Наприклад: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A0C4F68-3ADA-292F-59EF-ACAA923E9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50487"/>
              </p:ext>
            </p:extLst>
          </p:nvPr>
        </p:nvGraphicFramePr>
        <p:xfrm>
          <a:off x="338513" y="3429000"/>
          <a:ext cx="2856971" cy="2907134"/>
        </p:xfrm>
        <a:graphic>
          <a:graphicData uri="http://schemas.openxmlformats.org/drawingml/2006/table">
            <a:tbl>
              <a:tblPr/>
              <a:tblGrid>
                <a:gridCol w="359577">
                  <a:extLst>
                    <a:ext uri="{9D8B030D-6E8A-4147-A177-3AD203B41FA5}">
                      <a16:colId xmlns:a16="http://schemas.microsoft.com/office/drawing/2014/main" val="4150956852"/>
                    </a:ext>
                  </a:extLst>
                </a:gridCol>
                <a:gridCol w="2497394">
                  <a:extLst>
                    <a:ext uri="{9D8B030D-6E8A-4147-A177-3AD203B41FA5}">
                      <a16:colId xmlns:a16="http://schemas.microsoft.com/office/drawing/2014/main" val="372832262"/>
                    </a:ext>
                  </a:extLst>
                </a:gridCol>
              </a:tblGrid>
              <a:tr h="2808789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Різні типи кортежів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Порожній кортеж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Кортеж, що містить цілі числа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Кортеж зі змішаними типами даних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"Hello"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3.4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Вкладений кортеж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"mouse"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934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EA2DA2-736B-07E3-B4A2-DA23D6A21147}"/>
              </a:ext>
            </a:extLst>
          </p:cNvPr>
          <p:cNvSpPr txBox="1"/>
          <p:nvPr/>
        </p:nvSpPr>
        <p:spPr>
          <a:xfrm>
            <a:off x="3706761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() </a:t>
            </a:r>
          </a:p>
          <a:p>
            <a:r>
              <a:rPr lang="uk-UA" dirty="0"/>
              <a:t>(1, 2, 3) </a:t>
            </a:r>
          </a:p>
          <a:p>
            <a:r>
              <a:rPr lang="uk-UA" dirty="0"/>
              <a:t>(1, '</a:t>
            </a:r>
            <a:r>
              <a:rPr lang="uk-UA" dirty="0" err="1"/>
              <a:t>Hello</a:t>
            </a:r>
            <a:r>
              <a:rPr lang="uk-UA" dirty="0"/>
              <a:t>', 3.4) </a:t>
            </a:r>
          </a:p>
          <a:p>
            <a:r>
              <a:rPr lang="uk-UA" dirty="0"/>
              <a:t>('</a:t>
            </a:r>
            <a:r>
              <a:rPr lang="uk-UA" dirty="0" err="1"/>
              <a:t>mouse</a:t>
            </a:r>
            <a:r>
              <a:rPr lang="uk-UA" dirty="0"/>
              <a:t>', [8, 4, 6], (1, 2, 3))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77250-E324-3DBF-3D55-5F973815BA73}"/>
              </a:ext>
            </a:extLst>
          </p:cNvPr>
          <p:cNvSpPr txBox="1"/>
          <p:nvPr/>
        </p:nvSpPr>
        <p:spPr>
          <a:xfrm>
            <a:off x="3706761" y="49063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Також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створювати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кортежі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без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круглих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дужок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8DB8B06-6654-6A79-7ACC-473D76D92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80362"/>
              </p:ext>
            </p:extLst>
          </p:nvPr>
        </p:nvGraphicFramePr>
        <p:xfrm>
          <a:off x="3706761" y="5684700"/>
          <a:ext cx="3143455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500230823"/>
                    </a:ext>
                  </a:extLst>
                </a:gridCol>
                <a:gridCol w="2935175">
                  <a:extLst>
                    <a:ext uri="{9D8B030D-6E8A-4147-A177-3AD203B41FA5}">
                      <a16:colId xmlns:a16="http://schemas.microsoft.com/office/drawing/2014/main" val="316519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3.4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00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79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13917-5DFF-0686-20EA-DC6D1A7B4A32}"/>
              </a:ext>
            </a:extLst>
          </p:cNvPr>
          <p:cNvSpPr txBox="1"/>
          <p:nvPr/>
        </p:nvSpPr>
        <p:spPr>
          <a:xfrm>
            <a:off x="0" y="26592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кортежу з одним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елементом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7B3EE-838D-1B87-6C77-1EE9F8E839D2}"/>
              </a:ext>
            </a:extLst>
          </p:cNvPr>
          <p:cNvSpPr txBox="1"/>
          <p:nvPr/>
        </p:nvSpPr>
        <p:spPr>
          <a:xfrm>
            <a:off x="206477" y="912253"/>
            <a:ext cx="11867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створенні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 з одним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елементом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вказувати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кому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кінці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вказати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саме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 (а не рядок):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7E9A8B2-6129-CE0A-42C3-E36F0155E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88315"/>
              </p:ext>
            </p:extLst>
          </p:nvPr>
        </p:nvGraphicFramePr>
        <p:xfrm>
          <a:off x="280229" y="1695138"/>
          <a:ext cx="3684022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797805950"/>
                    </a:ext>
                  </a:extLst>
                </a:gridCol>
                <a:gridCol w="3475742">
                  <a:extLst>
                    <a:ext uri="{9D8B030D-6E8A-4147-A177-3AD203B41FA5}">
                      <a16:colId xmlns:a16="http://schemas.microsoft.com/office/drawing/2014/main" val="581773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це рядок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а це кортеж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512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786E9C-C63A-5055-9983-D0642D185173}"/>
              </a:ext>
            </a:extLst>
          </p:cNvPr>
          <p:cNvSpPr txBox="1"/>
          <p:nvPr/>
        </p:nvSpPr>
        <p:spPr>
          <a:xfrm>
            <a:off x="280229" y="2471772"/>
            <a:ext cx="11793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type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дізнатися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належить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E7B6B08-D05F-284B-4884-2C2687FD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56169"/>
              </p:ext>
            </p:extLst>
          </p:nvPr>
        </p:nvGraphicFramePr>
        <p:xfrm>
          <a:off x="280229" y="3248406"/>
          <a:ext cx="5894429" cy="2834640"/>
        </p:xfrm>
        <a:graphic>
          <a:graphicData uri="http://schemas.openxmlformats.org/drawingml/2006/table">
            <a:tbl>
              <a:tblPr/>
              <a:tblGrid>
                <a:gridCol w="427694">
                  <a:extLst>
                    <a:ext uri="{9D8B030D-6E8A-4147-A177-3AD203B41FA5}">
                      <a16:colId xmlns:a16="http://schemas.microsoft.com/office/drawing/2014/main" val="1281150487"/>
                    </a:ext>
                  </a:extLst>
                </a:gridCol>
                <a:gridCol w="5466735">
                  <a:extLst>
                    <a:ext uri="{9D8B030D-6E8A-4147-A177-3AD203B41FA5}">
                      <a16:colId xmlns:a16="http://schemas.microsoft.com/office/drawing/2014/main" val="2398988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Створення кортежу, що містить один елемент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Круглі дужки необов'язкові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var3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931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8F285B-C7FF-85AF-75EA-E18DF50D7EF6}"/>
              </a:ext>
            </a:extLst>
          </p:cNvPr>
          <p:cNvSpPr txBox="1"/>
          <p:nvPr/>
        </p:nvSpPr>
        <p:spPr>
          <a:xfrm>
            <a:off x="6833419" y="3555232"/>
            <a:ext cx="2585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str</a:t>
            </a:r>
            <a:r>
              <a:rPr lang="uk-UA" dirty="0"/>
              <a:t>’&gt; </a:t>
            </a:r>
          </a:p>
          <a:p>
            <a:r>
              <a:rPr lang="uk-UA" dirty="0"/>
              <a:t>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tuple</a:t>
            </a:r>
            <a:r>
              <a:rPr lang="uk-UA" dirty="0"/>
              <a:t>’&gt; </a:t>
            </a:r>
          </a:p>
          <a:p>
            <a:r>
              <a:rPr lang="uk-UA" dirty="0"/>
              <a:t>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tuple</a:t>
            </a:r>
            <a:r>
              <a:rPr lang="uk-UA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54802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64B3A-454F-2ECB-A75C-E8240AB4BBCC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кортежу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9DC40-F4A6-A953-9F88-C6F2255A4449}"/>
              </a:ext>
            </a:extLst>
          </p:cNvPr>
          <p:cNvSpPr txBox="1"/>
          <p:nvPr/>
        </p:nvSpPr>
        <p:spPr>
          <a:xfrm>
            <a:off x="235973" y="868179"/>
            <a:ext cx="117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Подібно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кожен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 представлений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індексними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номерами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(0, 1, …)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де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першого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0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Номер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доступу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95861-BB45-F947-FE9F-BF405D2E2B70}"/>
              </a:ext>
            </a:extLst>
          </p:cNvPr>
          <p:cNvSpPr txBox="1"/>
          <p:nvPr/>
        </p:nvSpPr>
        <p:spPr>
          <a:xfrm>
            <a:off x="235974" y="2001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1. Індексація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969A3-719F-BA77-FE49-0F3E6DD7E8D5}"/>
              </a:ext>
            </a:extLst>
          </p:cNvPr>
          <p:cNvSpPr txBox="1"/>
          <p:nvPr/>
        </p:nvSpPr>
        <p:spPr>
          <a:xfrm>
            <a:off x="235974" y="2370867"/>
            <a:ext cx="11759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використовувати оператор індексу [] для доступу до елемента в кортежі, у якого індекс починається з 0.  Таким чином, кортеж, що складається з 6 елементів, матиме індекси від 0 до 5. Спроба отримати доступ до індексу за межами діапазону індексів кортежу (наприклад, до індексів 6 або 7) </a:t>
            </a:r>
            <a:r>
              <a:rPr lang="uk-UA" dirty="0" err="1"/>
              <a:t>викличе</a:t>
            </a:r>
            <a:r>
              <a:rPr lang="uk-UA" dirty="0"/>
              <a:t> помилку </a:t>
            </a:r>
            <a:r>
              <a:rPr lang="uk-UA" dirty="0" err="1"/>
              <a:t>IndexError</a:t>
            </a:r>
            <a:r>
              <a:rPr lang="uk-UA" dirty="0"/>
              <a:t>.  Індекс має бути цілим числом, тому ми не можемо використовувати тип </a:t>
            </a:r>
            <a:r>
              <a:rPr lang="uk-UA" dirty="0" err="1"/>
              <a:t>float</a:t>
            </a:r>
            <a:r>
              <a:rPr lang="uk-UA" dirty="0"/>
              <a:t> чи інші типи. Це призведе до помилки </a:t>
            </a:r>
            <a:r>
              <a:rPr lang="uk-UA" dirty="0" err="1"/>
              <a:t>TypeError</a:t>
            </a:r>
            <a:r>
              <a:rPr lang="uk-UA" dirty="0"/>
              <a:t>.  Аналогічно доступ до вкладених кортежів здійснюється з використанням вкладеної індексації, як показано в наступному прикладі: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F28AD1BA-513B-28E3-20D7-3362369E0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29920"/>
              </p:ext>
            </p:extLst>
          </p:nvPr>
        </p:nvGraphicFramePr>
        <p:xfrm>
          <a:off x="349056" y="4213671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25912963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397972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Доступ до елементів кортежу з використанням індексації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"p"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"g"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"a"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"m"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"z"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p"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a"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6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7E58E-95B0-7636-6567-397E3494CA5F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елементів кортежу в Python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D6552-828F-6F9F-A699-FA0311340C82}"/>
              </a:ext>
            </a:extLst>
          </p:cNvPr>
          <p:cNvSpPr txBox="1"/>
          <p:nvPr/>
        </p:nvSpPr>
        <p:spPr>
          <a:xfrm>
            <a:off x="285135" y="843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2. Від’ємна індексація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43AA9-F1B4-0BCB-4AC0-C9BBFF4C432D}"/>
              </a:ext>
            </a:extLst>
          </p:cNvPr>
          <p:cNvSpPr txBox="1"/>
          <p:nvPr/>
        </p:nvSpPr>
        <p:spPr>
          <a:xfrm>
            <a:off x="285135" y="1258925"/>
            <a:ext cx="11621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дозволяє і від’ємну індексацію своїх послідовностей. Індекс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-1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відноситься до останнього елемента, індекс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-2 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відноситься до передостаннього елемента і так далі. Наприклад:</a:t>
            </a: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743986B-D47B-FA79-3098-F17687E9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86750"/>
              </p:ext>
            </p:extLst>
          </p:nvPr>
        </p:nvGraphicFramePr>
        <p:xfrm>
          <a:off x="285135" y="2089903"/>
          <a:ext cx="7551175" cy="1463040"/>
        </p:xfrm>
        <a:graphic>
          <a:graphicData uri="http://schemas.openxmlformats.org/drawingml/2006/table">
            <a:tbl>
              <a:tblPr/>
              <a:tblGrid>
                <a:gridCol w="267745">
                  <a:extLst>
                    <a:ext uri="{9D8B030D-6E8A-4147-A177-3AD203B41FA5}">
                      <a16:colId xmlns:a16="http://schemas.microsoft.com/office/drawing/2014/main" val="437923935"/>
                    </a:ext>
                  </a:extLst>
                </a:gridCol>
                <a:gridCol w="7283430">
                  <a:extLst>
                    <a:ext uri="{9D8B030D-6E8A-4147-A177-3AD203B41FA5}">
                      <a16:colId xmlns:a16="http://schemas.microsoft.com/office/drawing/2014/main" val="285235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Доступ до елементів кортежу з використанням від'ємної індексації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'g'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'm'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'z'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z'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171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DF4464-5745-1B9D-428A-4E97390CEAC1}"/>
              </a:ext>
            </a:extLst>
          </p:cNvPr>
          <p:cNvSpPr txBox="1"/>
          <p:nvPr/>
        </p:nvSpPr>
        <p:spPr>
          <a:xfrm>
            <a:off x="285135" y="3625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3. Зріз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1208D-2897-DEC4-82F0-558E632555E7}"/>
              </a:ext>
            </a:extLst>
          </p:cNvPr>
          <p:cNvSpPr txBox="1"/>
          <p:nvPr/>
        </p:nvSpPr>
        <p:spPr>
          <a:xfrm>
            <a:off x="285135" y="40057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отримати доступ до діапазону елементів у кортежі, використовуючи оператор зрізу :.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EB35837F-A54C-8CB0-6D2E-B8226B9C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13559"/>
              </p:ext>
            </p:extLst>
          </p:nvPr>
        </p:nvGraphicFramePr>
        <p:xfrm>
          <a:off x="6607039" y="3398810"/>
          <a:ext cx="5584961" cy="3275424"/>
        </p:xfrm>
        <a:graphic>
          <a:graphicData uri="http://schemas.openxmlformats.org/drawingml/2006/table">
            <a:tbl>
              <a:tblPr/>
              <a:tblGrid>
                <a:gridCol w="375926">
                  <a:extLst>
                    <a:ext uri="{9D8B030D-6E8A-4147-A177-3AD203B41FA5}">
                      <a16:colId xmlns:a16="http://schemas.microsoft.com/office/drawing/2014/main" val="3998314090"/>
                    </a:ext>
                  </a:extLst>
                </a:gridCol>
                <a:gridCol w="5209035">
                  <a:extLst>
                    <a:ext uri="{9D8B030D-6E8A-4147-A177-3AD203B41FA5}">
                      <a16:colId xmlns:a16="http://schemas.microsoft.com/office/drawing/2014/main" val="143118506"/>
                    </a:ext>
                  </a:extLst>
                </a:gridCol>
              </a:tblGrid>
              <a:tr h="3160663">
                <a:tc>
                  <a:txBody>
                    <a:bodyPr/>
                    <a:lstStyle/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14</a:t>
                      </a:r>
                    </a:p>
                  </a:txBody>
                  <a:tcPr marL="75023" marR="75023" marT="37512" marB="37512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Доступ до елементів кортежу за допомогою зрізу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'o'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'g'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'm'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sz="1500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'z'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Виводимо "зрізані" елементи з 2 по 4 індекс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елементи до 2-го індексу – від'ємна індексація 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:-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7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Виводимо елементи з 7-го індексу до останнього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всі елементи кортежу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 marL="75023" marR="75023" marT="37512" marB="37512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5806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D9AA372-B821-3681-9D4F-D2795C7B81C9}"/>
              </a:ext>
            </a:extLst>
          </p:cNvPr>
          <p:cNvSpPr txBox="1"/>
          <p:nvPr/>
        </p:nvSpPr>
        <p:spPr>
          <a:xfrm>
            <a:off x="3765754" y="51835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/>
              <a:t>('o', 'g’) </a:t>
            </a:r>
          </a:p>
          <a:p>
            <a:r>
              <a:rPr lang="uk-UA" dirty="0"/>
              <a:t>('p', 'r’)</a:t>
            </a:r>
          </a:p>
          <a:p>
            <a:r>
              <a:rPr lang="uk-UA" dirty="0"/>
              <a:t>('i', 'z’) </a:t>
            </a:r>
          </a:p>
          <a:p>
            <a:r>
              <a:rPr lang="uk-UA" dirty="0"/>
              <a:t>('p', 'r', 'o', 'g', 'r', 'a', 'm', 'i', 'z')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5DC26-160E-1D8E-B2EE-CE56FE4F3DF6}"/>
              </a:ext>
            </a:extLst>
          </p:cNvPr>
          <p:cNvSpPr txBox="1"/>
          <p:nvPr/>
        </p:nvSpPr>
        <p:spPr>
          <a:xfrm>
            <a:off x="457318" y="5036522"/>
            <a:ext cx="3195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виконанні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зрізу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в кортежах перший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є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включаючим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, 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кінцевий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—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виключаючим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53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A392E-E373-4555-4BBC-5328376B9460}"/>
              </a:ext>
            </a:extLst>
          </p:cNvPr>
          <p:cNvSpPr txBox="1"/>
          <p:nvPr/>
        </p:nvSpPr>
        <p:spPr>
          <a:xfrm>
            <a:off x="0" y="6927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 кортежами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4F7EE-585E-4832-11DE-C441BD264001}"/>
              </a:ext>
            </a:extLst>
          </p:cNvPr>
          <p:cNvSpPr txBox="1"/>
          <p:nvPr/>
        </p:nvSpPr>
        <p:spPr>
          <a:xfrm>
            <a:off x="196645" y="811612"/>
            <a:ext cx="1173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додають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видаляють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працюють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кортежами.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Працюють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лише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два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6F39133-B147-DB90-35EF-747B4008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87220"/>
              </p:ext>
            </p:extLst>
          </p:nvPr>
        </p:nvGraphicFramePr>
        <p:xfrm>
          <a:off x="196645" y="1725618"/>
          <a:ext cx="4210373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190948803"/>
                    </a:ext>
                  </a:extLst>
                </a:gridCol>
                <a:gridCol w="4002093">
                  <a:extLst>
                    <a:ext uri="{9D8B030D-6E8A-4147-A177-3AD203B41FA5}">
                      <a16:colId xmlns:a16="http://schemas.microsoft.com/office/drawing/2014/main" val="1683905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2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index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3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812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270CA5-6A9B-DDB6-1FFE-48E97FF5AA89}"/>
              </a:ext>
            </a:extLst>
          </p:cNvPr>
          <p:cNvSpPr txBox="1"/>
          <p:nvPr/>
        </p:nvSpPr>
        <p:spPr>
          <a:xfrm>
            <a:off x="0" y="323204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Ітерація кортежу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352B7-AC67-02BF-0560-E4A65ED5A1D3}"/>
              </a:ext>
            </a:extLst>
          </p:cNvPr>
          <p:cNvSpPr txBox="1"/>
          <p:nvPr/>
        </p:nvSpPr>
        <p:spPr>
          <a:xfrm>
            <a:off x="196645" y="3878374"/>
            <a:ext cx="117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для перебору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B46DFBF-B9F0-A907-F5FC-EE670E3B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25725"/>
              </p:ext>
            </p:extLst>
          </p:nvPr>
        </p:nvGraphicFramePr>
        <p:xfrm>
          <a:off x="196645" y="4331658"/>
          <a:ext cx="5362625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967584827"/>
                    </a:ext>
                  </a:extLst>
                </a:gridCol>
                <a:gridCol w="5154345">
                  <a:extLst>
                    <a:ext uri="{9D8B030D-6E8A-4147-A177-3AD203B41FA5}">
                      <a16:colId xmlns:a16="http://schemas.microsoft.com/office/drawing/2014/main" val="3298120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Перебираємо та виводимо елементи кортежу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151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AAE9DA-DD7A-209C-C0C8-5D1A8FFA73A7}"/>
              </a:ext>
            </a:extLst>
          </p:cNvPr>
          <p:cNvSpPr txBox="1"/>
          <p:nvPr/>
        </p:nvSpPr>
        <p:spPr>
          <a:xfrm>
            <a:off x="5840361" y="43316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Python</a:t>
            </a:r>
            <a:r>
              <a:rPr lang="uk-UA" dirty="0"/>
              <a:t> </a:t>
            </a:r>
          </a:p>
          <a:p>
            <a:r>
              <a:rPr lang="uk-UA" dirty="0" err="1"/>
              <a:t>Swift</a:t>
            </a:r>
            <a:r>
              <a:rPr lang="uk-UA" dirty="0"/>
              <a:t> </a:t>
            </a:r>
          </a:p>
          <a:p>
            <a:r>
              <a:rPr lang="uk-UA" dirty="0"/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13203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9AD34-15FA-6AD1-ED07-D51BDAB7CD21}"/>
              </a:ext>
            </a:extLst>
          </p:cNvPr>
          <p:cNvSpPr txBox="1"/>
          <p:nvPr/>
        </p:nvSpPr>
        <p:spPr>
          <a:xfrm>
            <a:off x="0" y="24625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Перевірка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існує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у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кортежі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8D6E-4A4E-20C6-853D-C46F514AA5B4}"/>
              </a:ext>
            </a:extLst>
          </p:cNvPr>
          <p:cNvSpPr txBox="1"/>
          <p:nvPr/>
        </p:nvSpPr>
        <p:spPr>
          <a:xfrm>
            <a:off x="344128" y="933217"/>
            <a:ext cx="1161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Ключове слово </a:t>
            </a:r>
            <a:r>
              <a:rPr lang="uk-UA" dirty="0" err="1"/>
              <a:t>in</a:t>
            </a:r>
            <a:r>
              <a:rPr lang="uk-UA" dirty="0"/>
              <a:t> використовується для перевірки того, чи існує елемент у кортежі, чи ні.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EBEEFB6-5631-B47E-6D71-D7E04DC6A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59370"/>
              </p:ext>
            </p:extLst>
          </p:nvPr>
        </p:nvGraphicFramePr>
        <p:xfrm>
          <a:off x="344128" y="1469979"/>
          <a:ext cx="4736705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0676690"/>
                    </a:ext>
                  </a:extLst>
                </a:gridCol>
                <a:gridCol w="4528425">
                  <a:extLst>
                    <a:ext uri="{9D8B030D-6E8A-4147-A177-3AD203B41FA5}">
                      <a16:colId xmlns:a16="http://schemas.microsoft.com/office/drawing/2014/main" val="4099977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True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6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8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9941C-1A03-47C7-F0E1-59048691E6CA}"/>
              </a:ext>
            </a:extLst>
          </p:cNvPr>
          <p:cNvSpPr txBox="1"/>
          <p:nvPr/>
        </p:nvSpPr>
        <p:spPr>
          <a:xfrm>
            <a:off x="0" y="25693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використання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кортежу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замість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списку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170E4-F20A-F555-14EE-3D205F31715A}"/>
              </a:ext>
            </a:extLst>
          </p:cNvPr>
          <p:cNvSpPr txBox="1"/>
          <p:nvPr/>
        </p:nvSpPr>
        <p:spPr>
          <a:xfrm>
            <a:off x="609599" y="1633961"/>
            <a:ext cx="111694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Оскільки кортежі дуже схожі на списки, вони використовуються в схожих ситуаціях. Проте існують певні переваги використання кортежу порівняно зі списком.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Зазвичай кортежі використовуються для різних типів даних, а списки — для елементів схожих типів даних.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Оскільки кортежі незмінні, ітерація кортежу виконується швидше, ніж списку. Таким чином, відбувається невелике підвищення продуктивності.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Кортежі, що містять незмінні елементи, можуть використовуватися як ключ для словника. Зі списками це неможливо.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Якщо у вас є дані, які не змінюються, реалізація їх у вигляді кортежу гарантує, що вони залишаться незмінними.</a:t>
            </a:r>
          </a:p>
        </p:txBody>
      </p:sp>
    </p:spTree>
    <p:extLst>
      <p:ext uri="{BB962C8B-B14F-4D97-AF65-F5344CB8AC3E}">
        <p14:creationId xmlns:p14="http://schemas.microsoft.com/office/powerpoint/2010/main" val="380837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1203</Words>
  <Application>Microsoft Office PowerPoint</Application>
  <PresentationFormat>Широкоэкранный</PresentationFormat>
  <Paragraphs>185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5</cp:revision>
  <dcterms:created xsi:type="dcterms:W3CDTF">2024-08-14T13:09:21Z</dcterms:created>
  <dcterms:modified xsi:type="dcterms:W3CDTF">2024-08-14T13:25:30Z</dcterms:modified>
</cp:coreProperties>
</file>