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E912-0456-421D-A01F-9F1D5248AE37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99F2-35CE-4D20-B5BF-32C3F183C1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09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99F2-35CE-4D20-B5BF-32C3F183C1A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382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7076-2ED3-A0C3-3E25-9C6610BD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2056-FE4E-F553-FE6D-0B000E53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5AFC6-6E72-586B-996C-9B90903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32105-953F-D123-E174-34E61C66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48FEB-B154-EA51-2882-82D940EC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5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0C4E5-66FB-F2EF-74C7-D1C86181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7F50B7-EFD8-A80B-C73A-28D49249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BE977-2B7A-F4D0-3160-3C6637E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169C6-1089-AFC9-29F5-F91F20E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3B91A-E0F8-577A-6EA3-367A371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29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9BF6AC-40AB-DB9C-C251-36C377ED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1131A6-8CF8-F48D-7078-47AC0463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46B3-55D6-B929-4379-75217754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1C3B8-104C-E766-FDBE-682CA8B8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800BE-DF62-0EAE-1EAD-F02CAC4A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859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85D1-7857-B6A3-88C4-96F0672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647FF-27D8-15ED-B61C-E79E1D64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6C616-305E-A969-93E4-AA83FE7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D877-AA31-6840-C85B-18AA6C1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159C2-BAB4-A8D6-78F5-BA2F0561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0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C646B-5937-D224-BA09-65CA13A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E4505-A65D-892C-182E-3D12CF0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77FA2-F02E-F48A-4E1F-E6056E2F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7C731-E7AB-1105-B151-A84B8BAD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13394-871C-4693-2461-C241ABE6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2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AE925-84C8-9AE6-475D-53D8296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154E5-597C-A135-11DB-B836CF13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38F2B-6C55-E020-BE66-983F3C0F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0671-2CAD-4CD4-BB13-DA9F146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5AD1B-8A50-E213-CD26-068A148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5D3C5-9F8D-0C5B-1595-4BDC2255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1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6B4FD-97D8-0FE3-16FF-3C8BA5C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2F2DE-6DD5-7086-226D-62D0A21F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3F05B-B041-E4EB-EC92-1C4F6B01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66D4B-44C7-56AD-E725-E1A2CDF3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2AF127-1821-C6DB-B5B4-D973C7F4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C9DDB-3C74-A4A0-48B4-8E3414E4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D380C6-21B0-8F9A-9CD0-6887A3CA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AC15AA-43A3-C833-60EA-CE6037C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71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A3D3-740D-5B5C-88CD-A53696B1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8698F-9C3A-2FB5-2845-056826D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1AB492-BBDE-6A14-7DF5-49441CCB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844226-EEBB-B004-BF8F-7B90433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3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F6064A-E653-AE7C-C6E3-7E3D381A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C6F25F-5F6F-A040-F87F-A6E57AA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23AE8-7724-DAED-7904-46424CED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0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CD1D6-4E78-ACB7-02C1-7A5BB57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F3D67-FC9C-4922-225F-5DF28FC2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5C33B6-024B-C1E6-8EB4-31F6C18D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51A4A-EEFA-6638-A20F-87BDE73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F0258-7193-3638-61BC-91A1347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39D1C-B94D-41F0-E655-EC9539F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7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D3FEB-6731-7594-A32C-342B9D33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7BE381-D900-1E14-F04F-B79401F9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2BB70-82DC-689F-0DD7-73A57232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F8EB7B-6CDD-3502-3327-E324230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BE91F-9ED3-690A-0E80-874DB8C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F1E32-3F66-2DD9-C598-F0C6CE3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62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BB0B6-93D2-1EE6-4AC2-E71E84FE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3309A-F224-6F4E-5E5B-CDE37799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69EB1-714C-8A74-FEEC-F9A8D14A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00AAD-5765-4C28-A310-18834FC0EDDB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737A-DAC6-D07D-AED1-292D57F22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58A2E-0CC0-8C0F-E75B-1F29BC32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1B64A-1724-4230-82EA-3AA5DDEB26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7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словник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BE8D0-31AD-50BF-A3B1-CFE2F04985C5}"/>
              </a:ext>
            </a:extLst>
          </p:cNvPr>
          <p:cNvSpPr txBox="1"/>
          <p:nvPr/>
        </p:nvSpPr>
        <p:spPr>
          <a:xfrm>
            <a:off x="0" y="30525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Перевіряємо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знаходиться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ключ у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CFE06-2AEE-F26B-EBE0-31182BED4821}"/>
              </a:ext>
            </a:extLst>
          </p:cNvPr>
          <p:cNvSpPr txBox="1"/>
          <p:nvPr/>
        </p:nvSpPr>
        <p:spPr>
          <a:xfrm>
            <a:off x="245806" y="1159810"/>
            <a:ext cx="1124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перевірити, чи знаходиться ключ у словнику чи ні, використовуючи ключове слово </a:t>
            </a:r>
            <a:r>
              <a:rPr lang="uk-UA" dirty="0" err="1"/>
              <a:t>in</a:t>
            </a:r>
            <a:r>
              <a:rPr lang="uk-UA" dirty="0"/>
              <a:t>. Зверніть увагу, що перевірка проводиться лише для ключів, але не для значень.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C2D0C5-955B-9012-F865-19CAA5F1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43903"/>
              </p:ext>
            </p:extLst>
          </p:nvPr>
        </p:nvGraphicFramePr>
        <p:xfrm>
          <a:off x="245806" y="2014368"/>
          <a:ext cx="7837990" cy="3108960"/>
        </p:xfrm>
        <a:graphic>
          <a:graphicData uri="http://schemas.openxmlformats.org/drawingml/2006/table">
            <a:tbl>
              <a:tblPr/>
              <a:tblGrid>
                <a:gridCol w="282089">
                  <a:extLst>
                    <a:ext uri="{9D8B030D-6E8A-4147-A177-3AD203B41FA5}">
                      <a16:colId xmlns:a16="http://schemas.microsoft.com/office/drawing/2014/main" val="4002463143"/>
                    </a:ext>
                  </a:extLst>
                </a:gridCol>
                <a:gridCol w="7555901">
                  <a:extLst>
                    <a:ext uri="{9D8B030D-6E8A-4147-A177-3AD203B41FA5}">
                      <a16:colId xmlns:a16="http://schemas.microsoft.com/office/drawing/2014/main" val="237176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Перевірка ключа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False,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оскільки перевірка проводиться лише для ключів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601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24F185-363E-0CEB-9A56-5E911F502E1F}"/>
              </a:ext>
            </a:extLst>
          </p:cNvPr>
          <p:cNvSpPr txBox="1"/>
          <p:nvPr/>
        </p:nvSpPr>
        <p:spPr>
          <a:xfrm>
            <a:off x="245806" y="5328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True</a:t>
            </a:r>
            <a:r>
              <a:rPr lang="uk-UA" dirty="0"/>
              <a:t> </a:t>
            </a:r>
            <a:r>
              <a:rPr lang="uk-UA" dirty="0" err="1"/>
              <a:t>True</a:t>
            </a:r>
            <a:r>
              <a:rPr lang="uk-UA" dirty="0"/>
              <a:t> </a:t>
            </a:r>
            <a:r>
              <a:rPr lang="uk-UA" dirty="0" err="1"/>
              <a:t>False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698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2F05B-EDF2-8756-0025-020B46D3F875}"/>
              </a:ext>
            </a:extLst>
          </p:cNvPr>
          <p:cNvSpPr txBox="1"/>
          <p:nvPr/>
        </p:nvSpPr>
        <p:spPr>
          <a:xfrm>
            <a:off x="0" y="2560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 по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9D17-2B38-779E-2B67-7D17CC2D8333}"/>
              </a:ext>
            </a:extLst>
          </p:cNvPr>
          <p:cNvSpPr txBox="1"/>
          <p:nvPr/>
        </p:nvSpPr>
        <p:spPr>
          <a:xfrm>
            <a:off x="226142" y="1031991"/>
            <a:ext cx="1044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перебирати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словнику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циклу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AE56C2A-EE92-EA36-ED53-EA20BE3C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59624"/>
              </p:ext>
            </p:extLst>
          </p:nvPr>
        </p:nvGraphicFramePr>
        <p:xfrm>
          <a:off x="226142" y="1548099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69909191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62833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Ітерація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словнику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49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9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squares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339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17476E-D494-0376-DB31-DA3797D91C42}"/>
              </a:ext>
            </a:extLst>
          </p:cNvPr>
          <p:cNvSpPr txBox="1"/>
          <p:nvPr/>
        </p:nvSpPr>
        <p:spPr>
          <a:xfrm>
            <a:off x="226142" y="2883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1 9 25 49 81</a:t>
            </a:r>
          </a:p>
        </p:txBody>
      </p:sp>
    </p:spTree>
    <p:extLst>
      <p:ext uri="{BB962C8B-B14F-4D97-AF65-F5344CB8AC3E}">
        <p14:creationId xmlns:p14="http://schemas.microsoft.com/office/powerpoint/2010/main" val="37476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DE7BC-B841-641D-394B-1ADF31B0FA8E}"/>
              </a:ext>
            </a:extLst>
          </p:cNvPr>
          <p:cNvSpPr txBox="1"/>
          <p:nvPr/>
        </p:nvSpPr>
        <p:spPr>
          <a:xfrm>
            <a:off x="157316" y="704135"/>
            <a:ext cx="60861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Словник в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впорядкована колекція елементів, яка зберігає їх у вигляді пари “ключ-значення”. Ключ — це унікальний ідентифікатор, який пов’язаний із кожним значенням. Наприклад, якщо нам потрібно зберегти інформацію про країни та їх столиці, ми можемо створити словник з назвами країн як ключі та з назвами столиць як значеннями.</a:t>
            </a:r>
            <a:endParaRPr lang="uk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8C7E5-EBB7-1CC4-6482-FB2AB49FB340}"/>
              </a:ext>
            </a:extLst>
          </p:cNvPr>
          <p:cNvSpPr txBox="1"/>
          <p:nvPr/>
        </p:nvSpPr>
        <p:spPr>
          <a:xfrm>
            <a:off x="0" y="1479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Словник (</a:t>
            </a:r>
            <a:r>
              <a:rPr lang="en-US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dict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9812C2F-E7DF-92D8-2200-4463D1A4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24144"/>
              </p:ext>
            </p:extLst>
          </p:nvPr>
        </p:nvGraphicFramePr>
        <p:xfrm>
          <a:off x="6990736" y="4809505"/>
          <a:ext cx="4894006" cy="1706880"/>
        </p:xfrm>
        <a:graphic>
          <a:graphicData uri="http://schemas.openxmlformats.org/drawingml/2006/table">
            <a:tbl>
              <a:tblPr/>
              <a:tblGrid>
                <a:gridCol w="2447003">
                  <a:extLst>
                    <a:ext uri="{9D8B030D-6E8A-4147-A177-3AD203B41FA5}">
                      <a16:colId xmlns:a16="http://schemas.microsoft.com/office/drawing/2014/main" val="4209378055"/>
                    </a:ext>
                  </a:extLst>
                </a:gridCol>
                <a:gridCol w="2447003">
                  <a:extLst>
                    <a:ext uri="{9D8B030D-6E8A-4147-A177-3AD203B41FA5}">
                      <a16:colId xmlns:a16="http://schemas.microsoft.com/office/drawing/2014/main" val="94094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Ключ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Значення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51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Nepal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Kathmandu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87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Ukraine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Kyiv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3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Italy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Rome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69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2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99B1F-5714-1AB3-2EF6-8EF841EFC9BF}"/>
              </a:ext>
            </a:extLst>
          </p:cNvPr>
          <p:cNvSpPr txBox="1"/>
          <p:nvPr/>
        </p:nvSpPr>
        <p:spPr>
          <a:xfrm>
            <a:off x="0" y="1397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словника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D991B-8E0B-5A19-874C-8F1F9A1DAFBC}"/>
              </a:ext>
            </a:extLst>
          </p:cNvPr>
          <p:cNvSpPr txBox="1"/>
          <p:nvPr/>
        </p:nvSpPr>
        <p:spPr>
          <a:xfrm>
            <a:off x="186813" y="786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Ось як просто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 в Python: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47CB92-4AF8-4A70-CF2D-46C5F940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32730"/>
              </p:ext>
            </p:extLst>
          </p:nvPr>
        </p:nvGraphicFramePr>
        <p:xfrm>
          <a:off x="186813" y="1282183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35672005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855871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"Nepal"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"Kathmandu"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"Ukraine"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"Kyiv"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"Italy"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"Rome"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46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EFEC20-9F60-44EB-B550-4F3C30836754}"/>
              </a:ext>
            </a:extLst>
          </p:cNvPr>
          <p:cNvSpPr txBox="1"/>
          <p:nvPr/>
        </p:nvSpPr>
        <p:spPr>
          <a:xfrm>
            <a:off x="186813" y="20951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Ukraine</a:t>
            </a:r>
            <a:r>
              <a:rPr lang="uk-UA" dirty="0"/>
              <a:t>": "</a:t>
            </a:r>
            <a:r>
              <a:rPr lang="uk-UA" dirty="0" err="1"/>
              <a:t>Kyiv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B9D11-F715-70C9-6703-84AADFC0A036}"/>
              </a:ext>
            </a:extLst>
          </p:cNvPr>
          <p:cNvSpPr txBox="1"/>
          <p:nvPr/>
        </p:nvSpPr>
        <p:spPr>
          <a:xfrm>
            <a:off x="186813" y="27414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словник </a:t>
            </a:r>
            <a:r>
              <a:rPr lang="uk-UA" dirty="0" err="1"/>
              <a:t>capital_city</a:t>
            </a:r>
            <a:r>
              <a:rPr lang="uk-UA" dirty="0"/>
              <a:t>, в якому:     </a:t>
            </a:r>
          </a:p>
          <a:p>
            <a:r>
              <a:rPr lang="uk-UA" dirty="0"/>
              <a:t>Ключі: "</a:t>
            </a:r>
            <a:r>
              <a:rPr lang="uk-UA" dirty="0" err="1"/>
              <a:t>Nepal</a:t>
            </a:r>
            <a:r>
              <a:rPr lang="uk-UA" dirty="0"/>
              <a:t>", "</a:t>
            </a:r>
            <a:r>
              <a:rPr lang="uk-UA" dirty="0" err="1"/>
              <a:t>Ukraine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".     </a:t>
            </a:r>
          </a:p>
          <a:p>
            <a:r>
              <a:rPr lang="uk-UA" dirty="0"/>
              <a:t>Значення: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Kyiv</a:t>
            </a:r>
            <a:r>
              <a:rPr lang="uk-UA" dirty="0"/>
              <a:t>", "</a:t>
            </a:r>
            <a:r>
              <a:rPr lang="uk-UA" dirty="0" err="1"/>
              <a:t>Rome</a:t>
            </a:r>
            <a:r>
              <a:rPr lang="uk-UA" dirty="0"/>
              <a:t>".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207D-20E6-A660-1520-0825BC1671EE}"/>
              </a:ext>
            </a:extLst>
          </p:cNvPr>
          <p:cNvSpPr txBox="1"/>
          <p:nvPr/>
        </p:nvSpPr>
        <p:spPr>
          <a:xfrm>
            <a:off x="9094838" y="1155462"/>
            <a:ext cx="27235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даному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прикладі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рядковий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тип,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взагалі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вони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типів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A4F78-C5B2-833F-1E69-30955B39D76C}"/>
              </a:ext>
            </a:extLst>
          </p:cNvPr>
          <p:cNvSpPr txBox="1"/>
          <p:nvPr/>
        </p:nvSpPr>
        <p:spPr>
          <a:xfrm>
            <a:off x="186813" y="4150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 ще один приклад: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49CF4A2-6011-8922-F71F-E82DD437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3803"/>
              </p:ext>
            </p:extLst>
          </p:nvPr>
        </p:nvGraphicFramePr>
        <p:xfrm>
          <a:off x="290061" y="4586641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1948629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10751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Словник з ключами та значеннями різних типів даних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"One"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"Two"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"Three"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41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B3B3B69-9A3E-58E6-F6DF-C0B5FB74B25B}"/>
              </a:ext>
            </a:extLst>
          </p:cNvPr>
          <p:cNvSpPr txBox="1"/>
          <p:nvPr/>
        </p:nvSpPr>
        <p:spPr>
          <a:xfrm>
            <a:off x="186813" y="5590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[3: "</a:t>
            </a:r>
            <a:r>
              <a:rPr lang="uk-UA" dirty="0" err="1"/>
              <a:t>Three</a:t>
            </a:r>
            <a:r>
              <a:rPr lang="uk-UA" dirty="0"/>
              <a:t>", 1: "</a:t>
            </a:r>
            <a:r>
              <a:rPr lang="uk-UA" dirty="0" err="1"/>
              <a:t>One</a:t>
            </a:r>
            <a:r>
              <a:rPr lang="uk-UA" dirty="0"/>
              <a:t>", 2: "</a:t>
            </a:r>
            <a:r>
              <a:rPr lang="uk-UA" dirty="0" err="1"/>
              <a:t>Two</a:t>
            </a:r>
            <a:r>
              <a:rPr lang="uk-UA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0088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EF3DA-42A7-8C66-B6C9-46F278E6B610}"/>
              </a:ext>
            </a:extLst>
          </p:cNvPr>
          <p:cNvSpPr txBox="1"/>
          <p:nvPr/>
        </p:nvSpPr>
        <p:spPr>
          <a:xfrm>
            <a:off x="0" y="1381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Додавання елементів до словника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4626A-88D0-19A2-3D6E-F3E9437C4BDA}"/>
              </a:ext>
            </a:extLst>
          </p:cNvPr>
          <p:cNvSpPr txBox="1"/>
          <p:nvPr/>
        </p:nvSpPr>
        <p:spPr>
          <a:xfrm>
            <a:off x="196645" y="876370"/>
            <a:ext cx="1112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додавати елементи до словника, використовуючи ім’я словника з [].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7B8EC9D-2818-B1F6-E8C6-62E76576E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16501"/>
              </p:ext>
            </p:extLst>
          </p:nvPr>
        </p:nvGraphicFramePr>
        <p:xfrm>
          <a:off x="270397" y="1337639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69150712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003634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"Nepal"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"Kathmandu"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"Italy"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"Rome"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"Japan"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"Tokyo"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"Updated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capital_city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80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0BB8BD-3DD4-8EC5-65AD-4520A2EF5361}"/>
              </a:ext>
            </a:extLst>
          </p:cNvPr>
          <p:cNvSpPr txBox="1"/>
          <p:nvPr/>
        </p:nvSpPr>
        <p:spPr>
          <a:xfrm>
            <a:off x="270396" y="3321337"/>
            <a:ext cx="10004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"} </a:t>
            </a:r>
          </a:p>
          <a:p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{"</a:t>
            </a:r>
            <a:r>
              <a:rPr lang="uk-UA" dirty="0" err="1"/>
              <a:t>Nepal</a:t>
            </a:r>
            <a:r>
              <a:rPr lang="uk-UA" dirty="0"/>
              <a:t>": "</a:t>
            </a:r>
            <a:r>
              <a:rPr lang="uk-UA" dirty="0" err="1"/>
              <a:t>Kathmandu</a:t>
            </a:r>
            <a:r>
              <a:rPr lang="uk-UA" dirty="0"/>
              <a:t>", "</a:t>
            </a:r>
            <a:r>
              <a:rPr lang="uk-UA" dirty="0" err="1"/>
              <a:t>Italy</a:t>
            </a:r>
            <a:r>
              <a:rPr lang="uk-UA" dirty="0"/>
              <a:t>": "</a:t>
            </a:r>
            <a:r>
              <a:rPr lang="uk-UA" dirty="0" err="1"/>
              <a:t>Rome</a:t>
            </a:r>
            <a:r>
              <a:rPr lang="uk-UA" dirty="0"/>
              <a:t>", "</a:t>
            </a:r>
            <a:r>
              <a:rPr lang="uk-UA" dirty="0" err="1"/>
              <a:t>Japan</a:t>
            </a:r>
            <a:r>
              <a:rPr lang="uk-UA" dirty="0"/>
              <a:t>": "</a:t>
            </a:r>
            <a:r>
              <a:rPr lang="uk-UA" dirty="0" err="1"/>
              <a:t>Tokyo</a:t>
            </a:r>
            <a:r>
              <a:rPr lang="uk-UA" dirty="0"/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18797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16F94-0883-8650-C0C4-D3D49984AD57}"/>
              </a:ext>
            </a:extLst>
          </p:cNvPr>
          <p:cNvSpPr txBox="1"/>
          <p:nvPr/>
        </p:nvSpPr>
        <p:spPr>
          <a:xfrm>
            <a:off x="0" y="26761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Зміна значень у словнику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70C5A-F655-1E0F-2633-3348E90A2D62}"/>
              </a:ext>
            </a:extLst>
          </p:cNvPr>
          <p:cNvSpPr txBox="1"/>
          <p:nvPr/>
        </p:nvSpPr>
        <p:spPr>
          <a:xfrm>
            <a:off x="216309" y="10140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також можемо використати [] для зміни значення, пов’язаного з певним ключем.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78A9D5-8263-B9A1-2D47-1A26E271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38206"/>
              </p:ext>
            </p:extLst>
          </p:nvPr>
        </p:nvGraphicFramePr>
        <p:xfrm>
          <a:off x="216309" y="1483429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261688470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151553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"Stan"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"Updated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155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E918EB-4E26-C4D1-7601-914C1C5A4589}"/>
              </a:ext>
            </a:extLst>
          </p:cNvPr>
          <p:cNvSpPr txBox="1"/>
          <p:nvPr/>
        </p:nvSpPr>
        <p:spPr>
          <a:xfrm>
            <a:off x="216309" y="33208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{111: '</a:t>
            </a:r>
            <a:r>
              <a:rPr lang="uk-UA" dirty="0" err="1"/>
              <a:t>Eric</a:t>
            </a:r>
            <a:r>
              <a:rPr lang="uk-UA" dirty="0"/>
              <a:t>', 112: '</a:t>
            </a:r>
            <a:r>
              <a:rPr lang="uk-UA" dirty="0" err="1"/>
              <a:t>Kyle</a:t>
            </a:r>
            <a:r>
              <a:rPr lang="uk-UA" dirty="0"/>
              <a:t>', 113: '</a:t>
            </a:r>
            <a:r>
              <a:rPr lang="uk-UA" dirty="0" err="1"/>
              <a:t>Butters</a:t>
            </a:r>
            <a:r>
              <a:rPr lang="uk-UA" dirty="0"/>
              <a:t>’} </a:t>
            </a:r>
          </a:p>
          <a:p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/>
              <a:t>Dictionary</a:t>
            </a:r>
            <a:r>
              <a:rPr lang="uk-UA" dirty="0"/>
              <a:t>: {111: '</a:t>
            </a:r>
            <a:r>
              <a:rPr lang="uk-UA" dirty="0" err="1"/>
              <a:t>Eric</a:t>
            </a:r>
            <a:r>
              <a:rPr lang="uk-UA" dirty="0"/>
              <a:t>', 112: '</a:t>
            </a:r>
            <a:r>
              <a:rPr lang="uk-UA" dirty="0" err="1"/>
              <a:t>Stan</a:t>
            </a:r>
            <a:r>
              <a:rPr lang="uk-UA" dirty="0"/>
              <a:t>', 113: '</a:t>
            </a:r>
            <a:r>
              <a:rPr lang="uk-UA" dirty="0" err="1"/>
              <a:t>Butters</a:t>
            </a:r>
            <a:r>
              <a:rPr lang="uk-UA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24374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BC92F-8F37-2039-5E79-E228B0694ABF}"/>
              </a:ext>
            </a:extLst>
          </p:cNvPr>
          <p:cNvSpPr txBox="1"/>
          <p:nvPr/>
        </p:nvSpPr>
        <p:spPr>
          <a:xfrm>
            <a:off x="0" y="30694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словника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EF4A-993E-F9AA-E577-1F65F3B54461}"/>
              </a:ext>
            </a:extLst>
          </p:cNvPr>
          <p:cNvSpPr txBox="1"/>
          <p:nvPr/>
        </p:nvSpPr>
        <p:spPr>
          <a:xfrm>
            <a:off x="304800" y="1082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ключі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відповідних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07D1388-32CB-FA5A-46FD-4BB47C28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36028"/>
              </p:ext>
            </p:extLst>
          </p:nvPr>
        </p:nvGraphicFramePr>
        <p:xfrm>
          <a:off x="304800" y="1858750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92753221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748371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678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D47E99-64F8-CC6E-1D37-528BFAF666CB}"/>
              </a:ext>
            </a:extLst>
          </p:cNvPr>
          <p:cNvSpPr txBox="1"/>
          <p:nvPr/>
        </p:nvSpPr>
        <p:spPr>
          <a:xfrm>
            <a:off x="304800" y="31770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Eric</a:t>
            </a:r>
            <a:r>
              <a:rPr lang="uk-UA" dirty="0"/>
              <a:t> </a:t>
            </a:r>
            <a:r>
              <a:rPr lang="uk-UA" dirty="0" err="1"/>
              <a:t>Butters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239D5-43B0-2CEC-9C7B-D970E73BF262}"/>
              </a:ext>
            </a:extLst>
          </p:cNvPr>
          <p:cNvSpPr txBox="1"/>
          <p:nvPr/>
        </p:nvSpPr>
        <p:spPr>
          <a:xfrm>
            <a:off x="304800" y="42978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спробувати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неіснуючого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ключа,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помилку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B623F19-F9B5-E742-B9C6-8DCCA28E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4881"/>
              </p:ext>
            </p:extLst>
          </p:nvPr>
        </p:nvGraphicFramePr>
        <p:xfrm>
          <a:off x="388383" y="5312257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5076919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732395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318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FD741C-F041-6009-3012-F233CCAD29BF}"/>
              </a:ext>
            </a:extLst>
          </p:cNvPr>
          <p:cNvSpPr txBox="1"/>
          <p:nvPr/>
        </p:nvSpPr>
        <p:spPr>
          <a:xfrm>
            <a:off x="388383" y="6088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KeyError</a:t>
            </a:r>
            <a:r>
              <a:rPr lang="uk-UA" dirty="0"/>
              <a:t>: 211</a:t>
            </a:r>
          </a:p>
        </p:txBody>
      </p:sp>
    </p:spTree>
    <p:extLst>
      <p:ext uri="{BB962C8B-B14F-4D97-AF65-F5344CB8AC3E}">
        <p14:creationId xmlns:p14="http://schemas.microsoft.com/office/powerpoint/2010/main" val="10055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2066F-5355-867F-776E-B804D7870745}"/>
              </a:ext>
            </a:extLst>
          </p:cNvPr>
          <p:cNvSpPr txBox="1"/>
          <p:nvPr/>
        </p:nvSpPr>
        <p:spPr>
          <a:xfrm>
            <a:off x="0" y="28558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словника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13EB7-3ECA-B11D-986B-97929B94628D}"/>
              </a:ext>
            </a:extLst>
          </p:cNvPr>
          <p:cNvSpPr txBox="1"/>
          <p:nvPr/>
        </p:nvSpPr>
        <p:spPr>
          <a:xfrm>
            <a:off x="275304" y="1149978"/>
            <a:ext cx="11641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del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словника.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3532AD-436F-64E3-0F12-17047C895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80262"/>
              </p:ext>
            </p:extLst>
          </p:nvPr>
        </p:nvGraphicFramePr>
        <p:xfrm>
          <a:off x="275304" y="1697596"/>
          <a:ext cx="7895283" cy="20116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31753109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673684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"Initial Dictionary: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"Updated Dictionary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81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CA3EF0-C1F0-E1A3-ED22-02D800C31213}"/>
              </a:ext>
            </a:extLst>
          </p:cNvPr>
          <p:cNvSpPr txBox="1"/>
          <p:nvPr/>
        </p:nvSpPr>
        <p:spPr>
          <a:xfrm>
            <a:off x="275304" y="38538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Initial Dictionary: {111: 'Eric', 112: 'Kyle', 113: 'Butters’} </a:t>
            </a:r>
            <a:endParaRPr lang="ru-RU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Updated Dictionary {112: 'Kyle', 113: 'Butters'}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7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88683-C53C-CACE-F269-4FDB0137E9C0}"/>
              </a:ext>
            </a:extLst>
          </p:cNvPr>
          <p:cNvSpPr txBox="1"/>
          <p:nvPr/>
        </p:nvSpPr>
        <p:spPr>
          <a:xfrm>
            <a:off x="0" y="28558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словника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25586-ABBB-3BED-9CEA-BB31492FF753}"/>
              </a:ext>
            </a:extLst>
          </p:cNvPr>
          <p:cNvSpPr txBox="1"/>
          <p:nvPr/>
        </p:nvSpPr>
        <p:spPr>
          <a:xfrm>
            <a:off x="334297" y="1002658"/>
            <a:ext cx="1037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також можемо видалити весь словник за допомогою оператора </a:t>
            </a:r>
            <a:r>
              <a:rPr lang="uk-UA" dirty="0" err="1"/>
              <a:t>del</a:t>
            </a:r>
            <a:r>
              <a:rPr lang="uk-UA" dirty="0"/>
              <a:t>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D81D389-8A66-36DB-FC00-2C9E90C3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0096"/>
              </p:ext>
            </p:extLst>
          </p:nvPr>
        </p:nvGraphicFramePr>
        <p:xfrm>
          <a:off x="334296" y="1325824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4877535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554409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"Eric"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"Kyle"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"Butters"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Видаляємо словник 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student_id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del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Результат: 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NameError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 name '</a:t>
                      </a:r>
                      <a:r>
                        <a:rPr lang="en-US" dirty="0" err="1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 is not defined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27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E5FD69-39FD-2F13-8135-01945AA385F8}"/>
              </a:ext>
            </a:extLst>
          </p:cNvPr>
          <p:cNvSpPr txBox="1"/>
          <p:nvPr/>
        </p:nvSpPr>
        <p:spPr>
          <a:xfrm>
            <a:off x="334296" y="37358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отримаємо повідомлення про помилку, тому що ми видалили словник </a:t>
            </a:r>
            <a:r>
              <a:rPr lang="uk-UA" dirty="0" err="1"/>
              <a:t>student_id</a:t>
            </a:r>
            <a:r>
              <a:rPr lang="uk-UA" dirty="0"/>
              <a:t> і коли намагаємося його вивести, </a:t>
            </a:r>
            <a:r>
              <a:rPr lang="uk-UA" dirty="0" err="1"/>
              <a:t>Python</a:t>
            </a:r>
            <a:r>
              <a:rPr lang="uk-UA" dirty="0"/>
              <a:t> повідомляє, що такого словника вже немає.</a:t>
            </a:r>
          </a:p>
        </p:txBody>
      </p:sp>
    </p:spTree>
    <p:extLst>
      <p:ext uri="{BB962C8B-B14F-4D97-AF65-F5344CB8AC3E}">
        <p14:creationId xmlns:p14="http://schemas.microsoft.com/office/powerpoint/2010/main" val="339583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6512D-B0E3-94C5-7613-41F4B3150136}"/>
              </a:ext>
            </a:extLst>
          </p:cNvPr>
          <p:cNvSpPr txBox="1"/>
          <p:nvPr/>
        </p:nvSpPr>
        <p:spPr>
          <a:xfrm>
            <a:off x="0" y="1577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словниками в 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316D563-8E4B-6B8D-FB69-D5A8D3255005}"/>
              </a:ext>
            </a:extLst>
          </p:cNvPr>
          <p:cNvGraphicFramePr>
            <a:graphicFrameLocks noGrp="1"/>
          </p:cNvGraphicFramePr>
          <p:nvPr/>
        </p:nvGraphicFramePr>
        <p:xfrm>
          <a:off x="1574278" y="1825626"/>
          <a:ext cx="9043444" cy="4351336"/>
        </p:xfrm>
        <a:graphic>
          <a:graphicData uri="http://schemas.openxmlformats.org/drawingml/2006/table">
            <a:tbl>
              <a:tblPr/>
              <a:tblGrid>
                <a:gridCol w="4521722">
                  <a:extLst>
                    <a:ext uri="{9D8B030D-6E8A-4147-A177-3AD203B41FA5}">
                      <a16:colId xmlns:a16="http://schemas.microsoft.com/office/drawing/2014/main" val="2150182576"/>
                    </a:ext>
                  </a:extLst>
                </a:gridCol>
                <a:gridCol w="4521722">
                  <a:extLst>
                    <a:ext uri="{9D8B030D-6E8A-4147-A177-3AD203B41FA5}">
                      <a16:colId xmlns:a16="http://schemas.microsoft.com/office/drawing/2014/main" val="1703967532"/>
                    </a:ext>
                  </a:extLst>
                </a:gridCol>
              </a:tblGrid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uk-UA" sz="15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Функція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5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45568"/>
                  </a:ext>
                </a:extLst>
              </a:tr>
              <a:tr h="83881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all()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True, якщо всі ключі словника дорівнюють True (або якщо словник порожній).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73807"/>
                  </a:ext>
                </a:extLst>
              </a:tr>
              <a:tr h="83881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any()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хоч один із ключів словника дорівнює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True. </a:t>
                      </a:r>
                      <a:r>
                        <a:rPr lang="uk-UA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словник порожній, повертається 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37723"/>
                  </a:ext>
                </a:extLst>
              </a:tr>
              <a:tr h="602896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len()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довжину (кількість елементів)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06235"/>
                  </a:ext>
                </a:extLst>
              </a:tr>
              <a:tr h="602896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sorted()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новий відсортований список ключів у словнику.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83586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clear()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елементи зі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46263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keys()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новий об’єкт ключів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79944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values()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новий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об’єкт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5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значень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словника.</a:t>
                      </a:r>
                    </a:p>
                  </a:txBody>
                  <a:tcPr marL="65532" marR="65532" marT="65532" marB="65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0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50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1075</Words>
  <Application>Microsoft Office PowerPoint</Application>
  <PresentationFormat>Широкоэкранный</PresentationFormat>
  <Paragraphs>175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2024-08-16T12:45:27Z</dcterms:created>
  <dcterms:modified xsi:type="dcterms:W3CDTF">2024-08-19T12:05:14Z</dcterms:modified>
</cp:coreProperties>
</file>