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C0605-D984-089A-B794-F5EB65BAA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364965-4798-1F8D-312B-677B0BEC2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7D138F-D916-5A4D-1D89-05EFCCD9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E654F-3268-BD9D-40C2-929EC5C9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70F94-3343-1046-CC6F-125614DF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41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E587D-265B-B648-4B82-9943D286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503239-1D77-603A-B90D-EAB950AA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1F96B-FA14-1B61-EC0B-61D18172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40016-D3B6-FF92-CC74-6A4044C5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118552-9400-3251-E24B-0994CE0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1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F16474-2474-76BB-248D-39910D70F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8A966B-4306-F20F-D938-311288C1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150F3-1225-F7D5-0B70-4FC2D13C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5CEB1-43DE-8304-5AA3-45C4E8D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0E2C6-99B1-3A0B-0768-3801C719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21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D6D97-70AA-B361-5540-AB8F277A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F0634-CECE-C1D6-EC1B-83ACE7E9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D6BD6-C9C4-2977-8C8A-0D37996E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01F20-1DD5-E5E5-7DE7-BBD1F4E7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EF1CF-6933-9BB5-1C2F-0F412C20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65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86106-F682-2D46-ECA4-57132DCF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B420BE-2252-6F10-CF64-EF4DCBFF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F3EC3-DCC3-26BD-766A-F0965AE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486BE-5D2F-CF18-D926-06B9DB57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C77A4-5C8A-07D8-0C00-87495F4C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84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86026-F6CE-7BC6-88E8-4A9353A6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D8189-278B-48A1-C151-616E969F2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ACC53B-99D5-287D-041E-4CC4AEBB9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3F6AB-99DA-4C3D-D7D3-D5887B2A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B2688-A409-3AD9-504C-DCDC5262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4EFCAD-611A-0D11-550C-C712DBD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30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29994E-039A-7650-C25B-630893AB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795DF-66BE-3116-8CF0-182E3ADF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A5AC05-E2B8-87AB-7AD4-0428833B8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440880-BD7B-743F-A8FC-DDAEA9470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9FAC2E-33D1-202C-001E-D9C35A829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4D26FD-1832-D92C-C04E-6EF8B5B5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F65869-7016-9995-FBA4-ED2D9C26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5F2B3C-5C57-92BB-2E64-C4BD6C98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6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A5DE5-3902-ED7F-004B-48BFA36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48090A-5513-D860-4017-0E9012D5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F29FEC-6336-4550-DBC3-DDF80774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922711-13FA-E843-0CEE-7B3F0D53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06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905CA6-7675-CDAC-FCF7-099BEF95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8E8B8A-23DF-26BF-D89B-FC39F350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B401C-FB0F-7D79-9940-CD298E6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62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9ED88-782E-34C5-FDB2-39F5CD76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B1275-F4BF-CBBD-059D-12CB40E4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39A229-2E26-523A-B18D-60B82684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B91B78-3EEC-1B37-7B98-20AD00AF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633970-AEBE-0FE7-6892-BEB1FFAB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7F0125-03D9-2C65-1A5A-00F4CDAE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07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0D567-461F-970B-97C0-93912579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2B029D-1B88-F4AF-B470-6B043C65B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18CE3-65D3-EDC5-E225-6049AEA76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6E5DE7-3E3D-CA72-9172-D7A872DA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94ABE4-381F-88CE-01FB-4F5B9650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377235-6554-0A14-A0F9-38A0E6D2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17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F38AA-0CBF-B83F-898D-B607C521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1E8F73-0A25-5099-FE89-125A7C8D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9A3BF-BFE1-845D-2238-88CE166A8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0F817-8C53-4818-8C96-91804B1A3C18}" type="datetimeFigureOut">
              <a:rPr lang="uk-UA" smtClean="0"/>
              <a:t>19.08.2024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747138-5EA3-BEFB-F351-C0DAA33D6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C283D6-E87C-B868-B056-F2695AFDB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7B670-B7D2-4537-B7AC-CD18387D45B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284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множини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69125-878A-5A4A-3A19-024BFB29343C}"/>
              </a:ext>
            </a:extLst>
          </p:cNvPr>
          <p:cNvSpPr txBox="1"/>
          <p:nvPr/>
        </p:nvSpPr>
        <p:spPr>
          <a:xfrm>
            <a:off x="0" y="206928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Операції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множинами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60EE0-4C1B-EFDD-C066-BBA6FF20E771}"/>
              </a:ext>
            </a:extLst>
          </p:cNvPr>
          <p:cNvSpPr txBox="1"/>
          <p:nvPr/>
        </p:nvSpPr>
        <p:spPr>
          <a:xfrm>
            <a:off x="275303" y="884507"/>
            <a:ext cx="1158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надає різні вбудовані методи для виконання математичних операцій з множинами, таких як об’єднання, перетин, різниця та симетрична різниця.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1EACE-3CB7-BDBC-E216-77D4B0E19AA5}"/>
              </a:ext>
            </a:extLst>
          </p:cNvPr>
          <p:cNvSpPr txBox="1"/>
          <p:nvPr/>
        </p:nvSpPr>
        <p:spPr>
          <a:xfrm>
            <a:off x="0" y="1561380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Об’єднання множин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A66AF-BF5F-4459-459A-9EA6C0AD4DB2}"/>
              </a:ext>
            </a:extLst>
          </p:cNvPr>
          <p:cNvSpPr txBox="1"/>
          <p:nvPr/>
        </p:nvSpPr>
        <p:spPr>
          <a:xfrm>
            <a:off x="275302" y="2238253"/>
            <a:ext cx="10992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Об’єднання двох множин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та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включає всі елементи множин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та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br>
              <a:rPr lang="en-US" dirty="0"/>
            </a:b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11BD50-BA41-30DE-3F0A-08948D4B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27" y="3049337"/>
            <a:ext cx="2968401" cy="2010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770758-62E9-8E04-8E00-D23A4F10D6F6}"/>
              </a:ext>
            </a:extLst>
          </p:cNvPr>
          <p:cNvSpPr txBox="1"/>
          <p:nvPr/>
        </p:nvSpPr>
        <p:spPr>
          <a:xfrm>
            <a:off x="275302" y="259529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/>
              <a:t>Для виконання операції об’єднання множин використовується оператор 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D4631461-ADD4-2EEF-B0B3-E0E579DA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17310"/>
              </p:ext>
            </p:extLst>
          </p:nvPr>
        </p:nvGraphicFramePr>
        <p:xfrm>
          <a:off x="334297" y="3315706"/>
          <a:ext cx="7837990" cy="3108960"/>
        </p:xfrm>
        <a:graphic>
          <a:graphicData uri="http://schemas.openxmlformats.org/drawingml/2006/table">
            <a:tbl>
              <a:tblPr/>
              <a:tblGrid>
                <a:gridCol w="546530">
                  <a:extLst>
                    <a:ext uri="{9D8B030D-6E8A-4147-A177-3AD203B41FA5}">
                      <a16:colId xmlns:a16="http://schemas.microsoft.com/office/drawing/2014/main" val="1262879535"/>
                    </a:ext>
                  </a:extLst>
                </a:gridCol>
                <a:gridCol w="7291460">
                  <a:extLst>
                    <a:ext uri="{9D8B030D-6E8A-4147-A177-3AD203B41FA5}">
                      <a16:colId xmlns:a16="http://schemas.microsoft.com/office/drawing/2014/main" val="140444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Перша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Друга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Виконання операції об'єднання за допомогою |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'Union using |:'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|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Виконання операції об'єднання за допомогою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union()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'Union using union():'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union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7015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E71DD9-DCDD-5DD0-5AC6-15EB1B9E8215}"/>
              </a:ext>
            </a:extLst>
          </p:cNvPr>
          <p:cNvSpPr txBox="1"/>
          <p:nvPr/>
        </p:nvSpPr>
        <p:spPr>
          <a:xfrm>
            <a:off x="8327923" y="5224337"/>
            <a:ext cx="3864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</a:t>
            </a:r>
          </a:p>
          <a:p>
            <a:endParaRPr lang="uk-UA" dirty="0"/>
          </a:p>
          <a:p>
            <a:r>
              <a:rPr lang="uk-UA" dirty="0" err="1"/>
              <a:t>Union</a:t>
            </a:r>
            <a:r>
              <a:rPr lang="uk-UA" dirty="0"/>
              <a:t> </a:t>
            </a:r>
            <a:r>
              <a:rPr lang="uk-UA" dirty="0" err="1"/>
              <a:t>using</a:t>
            </a:r>
            <a:r>
              <a:rPr lang="uk-UA" dirty="0"/>
              <a:t> |: {0, 1, 2, 3, 4, 5}</a:t>
            </a:r>
          </a:p>
          <a:p>
            <a:r>
              <a:rPr lang="uk-UA" dirty="0" err="1"/>
              <a:t>Union</a:t>
            </a:r>
            <a:r>
              <a:rPr lang="uk-UA" dirty="0"/>
              <a:t> </a:t>
            </a:r>
            <a:r>
              <a:rPr lang="uk-UA" dirty="0" err="1"/>
              <a:t>using</a:t>
            </a:r>
            <a:r>
              <a:rPr lang="uk-UA" dirty="0"/>
              <a:t> </a:t>
            </a:r>
            <a:r>
              <a:rPr lang="uk-UA" dirty="0" err="1"/>
              <a:t>union</a:t>
            </a:r>
            <a:r>
              <a:rPr lang="uk-UA" dirty="0"/>
              <a:t>(): {0, 1, 2, 3, 4, 5}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99282-D061-8A08-D783-22ADDF5048B3}"/>
              </a:ext>
            </a:extLst>
          </p:cNvPr>
          <p:cNvSpPr txBox="1"/>
          <p:nvPr/>
        </p:nvSpPr>
        <p:spPr>
          <a:xfrm>
            <a:off x="9891251" y="1440823"/>
            <a:ext cx="19664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A | B та </a:t>
            </a:r>
            <a:r>
              <a:rPr lang="uk-UA" dirty="0" err="1"/>
              <a:t>union</a:t>
            </a:r>
            <a:r>
              <a:rPr lang="uk-UA" dirty="0"/>
              <a:t>() еквівалентні операції множини A ⋃ B.</a:t>
            </a:r>
          </a:p>
        </p:txBody>
      </p:sp>
    </p:spTree>
    <p:extLst>
      <p:ext uri="{BB962C8B-B14F-4D97-AF65-F5344CB8AC3E}">
        <p14:creationId xmlns:p14="http://schemas.microsoft.com/office/powerpoint/2010/main" val="72716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901CD-EBA3-E9B0-C775-FC57F146B12D}"/>
              </a:ext>
            </a:extLst>
          </p:cNvPr>
          <p:cNvSpPr txBox="1"/>
          <p:nvPr/>
        </p:nvSpPr>
        <p:spPr>
          <a:xfrm>
            <a:off x="0" y="18726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Перетин множин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C2219-DB43-B31D-5B30-333AC23D1B2D}"/>
              </a:ext>
            </a:extLst>
          </p:cNvPr>
          <p:cNvSpPr txBox="1"/>
          <p:nvPr/>
        </p:nvSpPr>
        <p:spPr>
          <a:xfrm>
            <a:off x="275302" y="924684"/>
            <a:ext cx="9615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Перетин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двох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і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включає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загальні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множинами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та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br>
              <a:rPr lang="ru-RU" dirty="0"/>
            </a:b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CB43E6-A0C5-465B-BDB5-4D280DAD9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8" y="1023545"/>
            <a:ext cx="2531079" cy="1836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6E021-C123-2695-8D1F-32F7CE42350A}"/>
              </a:ext>
            </a:extLst>
          </p:cNvPr>
          <p:cNvSpPr txBox="1"/>
          <p:nvPr/>
        </p:nvSpPr>
        <p:spPr>
          <a:xfrm>
            <a:off x="275302" y="1247849"/>
            <a:ext cx="9379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для виконання операції перетину множин використовується оператор &amp; або метод </a:t>
            </a:r>
            <a:r>
              <a:rPr lang="uk-UA" dirty="0" err="1"/>
              <a:t>intersection</a:t>
            </a:r>
            <a:r>
              <a:rPr lang="uk-UA" dirty="0"/>
              <a:t>(). Наприклад: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5FA4ED6-9E51-2A45-1E7C-A3EBF3C69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18216"/>
              </p:ext>
            </p:extLst>
          </p:nvPr>
        </p:nvGraphicFramePr>
        <p:xfrm>
          <a:off x="344128" y="1941589"/>
          <a:ext cx="6604881" cy="3108960"/>
        </p:xfrm>
        <a:graphic>
          <a:graphicData uri="http://schemas.openxmlformats.org/drawingml/2006/table">
            <a:tbl>
              <a:tblPr/>
              <a:tblGrid>
                <a:gridCol w="482997">
                  <a:extLst>
                    <a:ext uri="{9D8B030D-6E8A-4147-A177-3AD203B41FA5}">
                      <a16:colId xmlns:a16="http://schemas.microsoft.com/office/drawing/2014/main" val="932065810"/>
                    </a:ext>
                  </a:extLst>
                </a:gridCol>
                <a:gridCol w="6121884">
                  <a:extLst>
                    <a:ext uri="{9D8B030D-6E8A-4147-A177-3AD203B41FA5}">
                      <a16:colId xmlns:a16="http://schemas.microsoft.com/office/drawing/2014/main" val="4081669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Перша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Друга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Виконання операції перетину за допомогою &amp;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'Intersection using &amp;:'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&amp;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Виконання операції перетину за допомогою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intersection()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'Intersection using intersection():'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intersection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3543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B02347-072F-3814-4A16-B928083687F8}"/>
              </a:ext>
            </a:extLst>
          </p:cNvPr>
          <p:cNvSpPr txBox="1"/>
          <p:nvPr/>
        </p:nvSpPr>
        <p:spPr>
          <a:xfrm>
            <a:off x="275302" y="51066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Intersection</a:t>
            </a:r>
            <a:r>
              <a:rPr lang="uk-UA" dirty="0"/>
              <a:t> </a:t>
            </a:r>
            <a:r>
              <a:rPr lang="uk-UA" dirty="0" err="1"/>
              <a:t>using</a:t>
            </a:r>
            <a:r>
              <a:rPr lang="uk-UA" dirty="0"/>
              <a:t> &amp;: {1, 3} </a:t>
            </a:r>
          </a:p>
          <a:p>
            <a:r>
              <a:rPr lang="uk-UA" dirty="0" err="1"/>
              <a:t>Intersection</a:t>
            </a:r>
            <a:r>
              <a:rPr lang="uk-UA" dirty="0"/>
              <a:t> </a:t>
            </a:r>
            <a:r>
              <a:rPr lang="uk-UA" dirty="0" err="1"/>
              <a:t>using</a:t>
            </a:r>
            <a:r>
              <a:rPr lang="uk-UA" dirty="0"/>
              <a:t> </a:t>
            </a:r>
            <a:r>
              <a:rPr lang="uk-UA" dirty="0" err="1"/>
              <a:t>intersection</a:t>
            </a:r>
            <a:r>
              <a:rPr lang="uk-UA" dirty="0"/>
              <a:t>(): {1, 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CFCBA-F829-5C26-60AD-B2AA96EEE9DB}"/>
              </a:ext>
            </a:extLst>
          </p:cNvPr>
          <p:cNvSpPr txBox="1"/>
          <p:nvPr/>
        </p:nvSpPr>
        <p:spPr>
          <a:xfrm>
            <a:off x="8406581" y="5610151"/>
            <a:ext cx="3510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A &amp; B і </a:t>
            </a:r>
            <a:r>
              <a:rPr lang="uk-UA" dirty="0" err="1"/>
              <a:t>intersection</a:t>
            </a:r>
            <a:r>
              <a:rPr lang="uk-UA" dirty="0"/>
              <a:t>() еквівалентні операції множини A ⋂ B.</a:t>
            </a:r>
          </a:p>
        </p:txBody>
      </p:sp>
    </p:spTree>
    <p:extLst>
      <p:ext uri="{BB962C8B-B14F-4D97-AF65-F5344CB8AC3E}">
        <p14:creationId xmlns:p14="http://schemas.microsoft.com/office/powerpoint/2010/main" val="4781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FF1489-8691-6035-CDDF-885259E0A83B}"/>
              </a:ext>
            </a:extLst>
          </p:cNvPr>
          <p:cNvSpPr txBox="1"/>
          <p:nvPr/>
        </p:nvSpPr>
        <p:spPr>
          <a:xfrm>
            <a:off x="0" y="8894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Різниця множин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8BF27-561F-053A-C636-8D3878701189}"/>
              </a:ext>
            </a:extLst>
          </p:cNvPr>
          <p:cNvSpPr txBox="1"/>
          <p:nvPr/>
        </p:nvSpPr>
        <p:spPr>
          <a:xfrm>
            <a:off x="196645" y="831277"/>
            <a:ext cx="11208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Різниця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двома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множинами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і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включає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немає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br>
              <a:rPr lang="ru-RU" dirty="0"/>
            </a:b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793FE9-6C4D-0EE1-A306-2531DC09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480" y="1173885"/>
            <a:ext cx="2541875" cy="2092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111978-D861-1A6A-872A-8B1DABD38F6E}"/>
              </a:ext>
            </a:extLst>
          </p:cNvPr>
          <p:cNvSpPr txBox="1"/>
          <p:nvPr/>
        </p:nvSpPr>
        <p:spPr>
          <a:xfrm>
            <a:off x="211158" y="1198772"/>
            <a:ext cx="8844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для виконання операції різниці між двома множинами використовується оператор - або метод </a:t>
            </a:r>
            <a:r>
              <a:rPr lang="uk-UA" dirty="0" err="1"/>
              <a:t>difference</a:t>
            </a:r>
            <a:r>
              <a:rPr lang="uk-UA" dirty="0"/>
              <a:t>(). Наприклад: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5958BA5-487A-A93D-430A-C32A3B94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38433"/>
              </p:ext>
            </p:extLst>
          </p:nvPr>
        </p:nvGraphicFramePr>
        <p:xfrm>
          <a:off x="211158" y="1903938"/>
          <a:ext cx="6386892" cy="3108960"/>
        </p:xfrm>
        <a:graphic>
          <a:graphicData uri="http://schemas.openxmlformats.org/drawingml/2006/table">
            <a:tbl>
              <a:tblPr/>
              <a:tblGrid>
                <a:gridCol w="485408">
                  <a:extLst>
                    <a:ext uri="{9D8B030D-6E8A-4147-A177-3AD203B41FA5}">
                      <a16:colId xmlns:a16="http://schemas.microsoft.com/office/drawing/2014/main" val="1265510067"/>
                    </a:ext>
                  </a:extLst>
                </a:gridCol>
                <a:gridCol w="5901484">
                  <a:extLst>
                    <a:ext uri="{9D8B030D-6E8A-4147-A177-3AD203B41FA5}">
                      <a16:colId xmlns:a16="http://schemas.microsoft.com/office/drawing/2014/main" val="3992091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Перша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Друга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Виконання операції різниці за допомогою -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'Difference using -:'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Виконання операції різниці за допомогою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difference()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'Difference using difference():'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difference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753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2DFD5A-221C-9351-626F-D0D4E7F677C3}"/>
              </a:ext>
            </a:extLst>
          </p:cNvPr>
          <p:cNvSpPr txBox="1"/>
          <p:nvPr/>
        </p:nvSpPr>
        <p:spPr>
          <a:xfrm>
            <a:off x="154807" y="51762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Difference using -: {3, 5} Difference using difference(): {3, 5}</a:t>
            </a:r>
          </a:p>
          <a:p>
            <a:br>
              <a:rPr lang="en-US" dirty="0"/>
            </a:br>
            <a:endParaRPr lang="uk-U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CDF37-6D93-6FA1-0B4B-AC12BABD1CF7}"/>
              </a:ext>
            </a:extLst>
          </p:cNvPr>
          <p:cNvSpPr txBox="1"/>
          <p:nvPr/>
        </p:nvSpPr>
        <p:spPr>
          <a:xfrm>
            <a:off x="9625781" y="5568731"/>
            <a:ext cx="2669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A - B та </a:t>
            </a:r>
            <a:r>
              <a:rPr lang="uk-UA" dirty="0" err="1"/>
              <a:t>A.difference</a:t>
            </a:r>
            <a:r>
              <a:rPr lang="uk-UA" dirty="0"/>
              <a:t>(B) еквівалентні операції множини A - B.</a:t>
            </a:r>
          </a:p>
        </p:txBody>
      </p:sp>
    </p:spTree>
    <p:extLst>
      <p:ext uri="{BB962C8B-B14F-4D97-AF65-F5344CB8AC3E}">
        <p14:creationId xmlns:p14="http://schemas.microsoft.com/office/powerpoint/2010/main" val="16303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6FA2BF-6AA2-38FD-A94A-218744B7A346}"/>
              </a:ext>
            </a:extLst>
          </p:cNvPr>
          <p:cNvSpPr txBox="1"/>
          <p:nvPr/>
        </p:nvSpPr>
        <p:spPr>
          <a:xfrm>
            <a:off x="0" y="24625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Симетрична різниця множин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B67C4-CC2E-019E-CA22-9838106CF883}"/>
              </a:ext>
            </a:extLst>
          </p:cNvPr>
          <p:cNvSpPr txBox="1"/>
          <p:nvPr/>
        </p:nvSpPr>
        <p:spPr>
          <a:xfrm>
            <a:off x="263012" y="9345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Симетрична різниця двох множин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включає всі елементи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без спільних елементів.</a:t>
            </a:r>
            <a:br>
              <a:rPr lang="uk-UA" dirty="0"/>
            </a:b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33DCC-9665-F956-04D2-ACA002F0C03F}"/>
              </a:ext>
            </a:extLst>
          </p:cNvPr>
          <p:cNvSpPr txBox="1"/>
          <p:nvPr/>
        </p:nvSpPr>
        <p:spPr>
          <a:xfrm>
            <a:off x="238432" y="1538918"/>
            <a:ext cx="6120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для виконання операції симетричної різниці між двома множинами використовується оператор ^ або метод </a:t>
            </a:r>
            <a:r>
              <a:rPr lang="uk-UA" dirty="0" err="1"/>
              <a:t>symmetric_difference</a:t>
            </a:r>
            <a:r>
              <a:rPr lang="uk-UA" dirty="0"/>
              <a:t>(). Наприклад: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29BEED1-C3C0-FB5A-98D1-CA4DEC98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10951"/>
              </p:ext>
            </p:extLst>
          </p:nvPr>
        </p:nvGraphicFramePr>
        <p:xfrm>
          <a:off x="263011" y="2462248"/>
          <a:ext cx="9982201" cy="3108960"/>
        </p:xfrm>
        <a:graphic>
          <a:graphicData uri="http://schemas.openxmlformats.org/drawingml/2006/table">
            <a:tbl>
              <a:tblPr/>
              <a:tblGrid>
                <a:gridCol w="883873">
                  <a:extLst>
                    <a:ext uri="{9D8B030D-6E8A-4147-A177-3AD203B41FA5}">
                      <a16:colId xmlns:a16="http://schemas.microsoft.com/office/drawing/2014/main" val="2814082948"/>
                    </a:ext>
                  </a:extLst>
                </a:gridCol>
                <a:gridCol w="9098328">
                  <a:extLst>
                    <a:ext uri="{9D8B030D-6E8A-4147-A177-3AD203B41FA5}">
                      <a16:colId xmlns:a16="http://schemas.microsoft.com/office/drawing/2014/main" val="1830592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Перша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Друга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Виконання операції симетричної різниці за допомогою &amp;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'using ^:'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^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Виконання операції симетричної різниці за допомогою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symmetric_difference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'using 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symmetric_difference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():'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symmetric_difference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67329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D96065-4733-43D0-B1E3-B9D25234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374" y="934515"/>
            <a:ext cx="2116193" cy="1527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E57517-C500-CAE2-A8CD-3287F1F4B46F}"/>
              </a:ext>
            </a:extLst>
          </p:cNvPr>
          <p:cNvSpPr txBox="1"/>
          <p:nvPr/>
        </p:nvSpPr>
        <p:spPr>
          <a:xfrm>
            <a:off x="263012" y="565767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using ^: {1, 3, 5, 6} </a:t>
            </a:r>
            <a:endParaRPr lang="uk-UA" b="0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using </a:t>
            </a:r>
            <a:r>
              <a:rPr lang="en-US" b="0" i="0" dirty="0" err="1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symmetric_difference</a:t>
            </a:r>
            <a:r>
              <a:rPr lang="en-US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(): {1, 3, 5, 6}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237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83197E-4F43-C700-6A30-01B997691D8F}"/>
              </a:ext>
            </a:extLst>
          </p:cNvPr>
          <p:cNvSpPr txBox="1"/>
          <p:nvPr/>
        </p:nvSpPr>
        <p:spPr>
          <a:xfrm>
            <a:off x="0" y="147935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Перевірка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є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дві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множини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рівними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946CD-3792-5968-98D8-0346011F0D8C}"/>
              </a:ext>
            </a:extLst>
          </p:cNvPr>
          <p:cNvSpPr txBox="1"/>
          <p:nvPr/>
        </p:nvSpPr>
        <p:spPr>
          <a:xfrm>
            <a:off x="167149" y="817377"/>
            <a:ext cx="10314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оператор == використовується, щоб перевірити, чи рівні дві множини.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260E556-7AD4-7939-A5EA-B52941934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85710"/>
              </p:ext>
            </p:extLst>
          </p:nvPr>
        </p:nvGraphicFramePr>
        <p:xfrm>
          <a:off x="167149" y="1186709"/>
          <a:ext cx="4803897" cy="3108960"/>
        </p:xfrm>
        <a:graphic>
          <a:graphicData uri="http://schemas.openxmlformats.org/drawingml/2006/table">
            <a:tbl>
              <a:tblPr/>
              <a:tblGrid>
                <a:gridCol w="545884">
                  <a:extLst>
                    <a:ext uri="{9D8B030D-6E8A-4147-A177-3AD203B41FA5}">
                      <a16:colId xmlns:a16="http://schemas.microsoft.com/office/drawing/2014/main" val="4176468582"/>
                    </a:ext>
                  </a:extLst>
                </a:gridCol>
                <a:gridCol w="4258013">
                  <a:extLst>
                    <a:ext uri="{9D8B030D-6E8A-4147-A177-3AD203B41FA5}">
                      <a16:colId xmlns:a16="http://schemas.microsoft.com/office/drawing/2014/main" val="1571350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Перша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Друга множина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Перевіряємо, чи рівні дві множини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'Set A and Set B are equal'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'Set A and Set B are not equal'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341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8115C4-4997-83E6-BB30-F3632465A6EA}"/>
              </a:ext>
            </a:extLst>
          </p:cNvPr>
          <p:cNvSpPr txBox="1"/>
          <p:nvPr/>
        </p:nvSpPr>
        <p:spPr>
          <a:xfrm>
            <a:off x="167149" y="4295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Set</a:t>
            </a:r>
            <a:r>
              <a:rPr lang="uk-UA" dirty="0"/>
              <a:t> A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Set</a:t>
            </a:r>
            <a:r>
              <a:rPr lang="uk-UA" dirty="0"/>
              <a:t> B </a:t>
            </a:r>
            <a:r>
              <a:rPr lang="uk-UA" dirty="0" err="1"/>
              <a:t>are</a:t>
            </a:r>
            <a:r>
              <a:rPr lang="uk-UA" dirty="0"/>
              <a:t> </a:t>
            </a:r>
            <a:r>
              <a:rPr lang="uk-UA" dirty="0" err="1"/>
              <a:t>equal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879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39ED7-31D6-69A1-DC1A-9F7D28FA7DE3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множинами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0E0AB4E-7DB6-6944-A281-CDFAF2653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06467"/>
              </p:ext>
            </p:extLst>
          </p:nvPr>
        </p:nvGraphicFramePr>
        <p:xfrm>
          <a:off x="255639" y="639097"/>
          <a:ext cx="11602064" cy="5313384"/>
        </p:xfrm>
        <a:graphic>
          <a:graphicData uri="http://schemas.openxmlformats.org/drawingml/2006/table">
            <a:tbl>
              <a:tblPr/>
              <a:tblGrid>
                <a:gridCol w="5801032">
                  <a:extLst>
                    <a:ext uri="{9D8B030D-6E8A-4147-A177-3AD203B41FA5}">
                      <a16:colId xmlns:a16="http://schemas.microsoft.com/office/drawing/2014/main" val="1190030677"/>
                    </a:ext>
                  </a:extLst>
                </a:gridCol>
                <a:gridCol w="5801032">
                  <a:extLst>
                    <a:ext uri="{9D8B030D-6E8A-4147-A177-3AD203B41FA5}">
                      <a16:colId xmlns:a16="http://schemas.microsoft.com/office/drawing/2014/main" val="2980367516"/>
                    </a:ext>
                  </a:extLst>
                </a:gridCol>
              </a:tblGrid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uk-UA" sz="1600" b="1" i="0" dirty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Функції</a:t>
                      </a:r>
                      <a:endParaRPr lang="uk-UA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Опис</a:t>
                      </a:r>
                      <a:endParaRPr lang="uk-UA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056676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add()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Додає елемент до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7544"/>
                  </a:ext>
                </a:extLst>
              </a:tr>
              <a:tr h="345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all()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True, якщо всі елементи множини дорівнюють True (або якщо множина порожня).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45861"/>
                  </a:ext>
                </a:extLst>
              </a:tr>
              <a:tr h="345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any()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хоч один з елементів множини дорівнює 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True. </a:t>
                      </a:r>
                      <a:r>
                        <a:rPr lang="uk-UA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 множина порожня, повертається 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False.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17279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clear()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всі елементи з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11781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copy()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копію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720342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difference()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різницю двох або більше множин у вигляді нової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98510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difference_update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всі елементи іншої множини з поточної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350839"/>
                  </a:ext>
                </a:extLst>
              </a:tr>
              <a:tr h="345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discard()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елемент із множини, якщо він є її частиною. (Нічого не робить, якщо елемент не знаходиться у множині)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16791"/>
                  </a:ext>
                </a:extLst>
              </a:tr>
              <a:tr h="345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enumerate()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об’єкт переліку, який містить індекс і значення для всіх елементів множини у вигляді пари.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986679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intersection()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перетин двох множин у вигляді нової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567892"/>
                  </a:ext>
                </a:extLst>
              </a:tr>
              <a:tr h="24039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intersection_update()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Оновлює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множину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перетином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себе та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іншої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множини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3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84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39ED7-31D6-69A1-DC1A-9F7D28FA7DE3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множинами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0E0AB4E-7DB6-6944-A281-CDFAF2653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82578"/>
              </p:ext>
            </p:extLst>
          </p:nvPr>
        </p:nvGraphicFramePr>
        <p:xfrm>
          <a:off x="255639" y="639097"/>
          <a:ext cx="11602064" cy="5910210"/>
        </p:xfrm>
        <a:graphic>
          <a:graphicData uri="http://schemas.openxmlformats.org/drawingml/2006/table">
            <a:tbl>
              <a:tblPr/>
              <a:tblGrid>
                <a:gridCol w="5801032">
                  <a:extLst>
                    <a:ext uri="{9D8B030D-6E8A-4147-A177-3AD203B41FA5}">
                      <a16:colId xmlns:a16="http://schemas.microsoft.com/office/drawing/2014/main" val="1190030677"/>
                    </a:ext>
                  </a:extLst>
                </a:gridCol>
                <a:gridCol w="5801032">
                  <a:extLst>
                    <a:ext uri="{9D8B030D-6E8A-4147-A177-3AD203B41FA5}">
                      <a16:colId xmlns:a16="http://schemas.microsoft.com/office/drawing/2014/main" val="2980367516"/>
                    </a:ext>
                  </a:extLst>
                </a:gridCol>
              </a:tblGrid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uk-UA" sz="1600" b="1" i="0" dirty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Функції</a:t>
                      </a:r>
                      <a:endParaRPr lang="uk-UA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b="1" i="0">
                          <a:solidFill>
                            <a:srgbClr val="F7E999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Опис</a:t>
                      </a:r>
                      <a:endParaRPr lang="uk-UA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056676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isdisjoint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True,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дві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множини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не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мають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перетину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00285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issubset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True, якщо інша множина містить поточну множину.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97252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issuperset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True,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поточна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множина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містить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іншу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множину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433023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len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довжину (кількість елементів) у множині.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822753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max()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найбільший елемент у множині.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49694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min()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найменший елемент у множині.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68516"/>
                  </a:ext>
                </a:extLst>
              </a:tr>
              <a:tr h="345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pop()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 та повертає довільний елемент множини. Викликає помилку KeyError, якщо множина порожня.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62148"/>
                  </a:ext>
                </a:extLst>
              </a:tr>
              <a:tr h="345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remove()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Видаляє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елемент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із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множини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Якщо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елемент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не є членом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множини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,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виникає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помилка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KeyError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18130"/>
                  </a:ext>
                </a:extLst>
              </a:tr>
              <a:tr h="34511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sorted()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новий відсортований список з елементів множини (але не виконує сортування).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48647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sum()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суму всіх елементів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89457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symmetric_difference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симетричну різницю двох множин у вигляді нової множини.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87004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symmetric_difference_update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Оновлює множину з симетричною різницею себе та іншої.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21558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union()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Повертає об’єднання множин у новій множині.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206295"/>
                  </a:ext>
                </a:extLst>
              </a:tr>
              <a:tr h="19095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update()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highlight>
                          <a:srgbClr val="4B4B4B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Оновлює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множину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з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об’єднанням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 себе та </a:t>
                      </a:r>
                      <a:r>
                        <a:rPr lang="ru-RU" sz="1600" b="0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інших</a:t>
                      </a:r>
                      <a:r>
                        <a:rPr lang="ru-RU" sz="16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4B4B4B"/>
                          </a:highlight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18191" marR="18191" marT="18191" marB="181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0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68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BC9AE-3E9D-1961-9CF6-485B1BC5E0E5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Множина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set)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00F38-58F2-FC1A-0286-9A9BE0BBBF0C}"/>
              </a:ext>
            </a:extLst>
          </p:cNvPr>
          <p:cNvSpPr txBox="1"/>
          <p:nvPr/>
        </p:nvSpPr>
        <p:spPr>
          <a:xfrm>
            <a:off x="403122" y="843427"/>
            <a:ext cx="78166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Множина (</a:t>
            </a:r>
            <a:r>
              <a:rPr lang="uk-UA" sz="2400" dirty="0" err="1"/>
              <a:t>set</a:t>
            </a:r>
            <a:r>
              <a:rPr lang="uk-UA" sz="2400" dirty="0"/>
              <a:t>) в </a:t>
            </a:r>
            <a:r>
              <a:rPr lang="uk-UA" sz="2400" dirty="0" err="1"/>
              <a:t>Python</a:t>
            </a:r>
            <a:r>
              <a:rPr lang="uk-UA" sz="2400" dirty="0"/>
              <a:t> — це набір унікальних даних. Елементи множини не можуть дублюватися. Множина може містити будь-яку кількість елементів, і вони можуть бути різних типів (</a:t>
            </a:r>
            <a:r>
              <a:rPr lang="uk-UA" sz="2400" dirty="0" err="1"/>
              <a:t>int</a:t>
            </a:r>
            <a:r>
              <a:rPr lang="uk-UA" sz="2400" dirty="0"/>
              <a:t>, </a:t>
            </a:r>
            <a:r>
              <a:rPr lang="uk-UA" sz="2400" dirty="0" err="1"/>
              <a:t>float</a:t>
            </a:r>
            <a:r>
              <a:rPr lang="uk-UA" sz="2400" dirty="0"/>
              <a:t>, кортеж, рядки тощо). Але множина не може мати змінювані елементи, такі як списки, словники або інші множини. Для створення множини всі елементи поміщають усередині фігурних дужок {}, розділених комами.</a:t>
            </a:r>
          </a:p>
        </p:txBody>
      </p:sp>
    </p:spTree>
    <p:extLst>
      <p:ext uri="{BB962C8B-B14F-4D97-AF65-F5344CB8AC3E}">
        <p14:creationId xmlns:p14="http://schemas.microsoft.com/office/powerpoint/2010/main" val="201494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CA9CE6-849C-7C47-7C8B-263516542AFF}"/>
              </a:ext>
            </a:extLst>
          </p:cNvPr>
          <p:cNvSpPr txBox="1"/>
          <p:nvPr/>
        </p:nvSpPr>
        <p:spPr>
          <a:xfrm>
            <a:off x="0" y="28558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множини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C3EFF-4E67-73C4-0A0A-CB1496414D13}"/>
              </a:ext>
            </a:extLst>
          </p:cNvPr>
          <p:cNvSpPr txBox="1"/>
          <p:nvPr/>
        </p:nvSpPr>
        <p:spPr>
          <a:xfrm>
            <a:off x="432619" y="931917"/>
            <a:ext cx="11346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для створення множини всі елементи поміщають усередині фігурних дужок {}, розділених комами.  Множина може містити будь-яку кількість елементів, і вони можуть бути різних типів (</a:t>
            </a:r>
            <a:r>
              <a:rPr lang="uk-UA" dirty="0" err="1"/>
              <a:t>int</a:t>
            </a:r>
            <a:r>
              <a:rPr lang="uk-UA" dirty="0"/>
              <a:t>, </a:t>
            </a:r>
            <a:r>
              <a:rPr lang="uk-UA" dirty="0" err="1"/>
              <a:t>float</a:t>
            </a:r>
            <a:r>
              <a:rPr lang="uk-UA" dirty="0"/>
              <a:t>, кортеж, рядки тощо). Але множина не може мати змінювані елементи, такі як списки, словники або інші множини.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05A4477-849C-D752-E282-3100D7103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25920"/>
              </p:ext>
            </p:extLst>
          </p:nvPr>
        </p:nvGraphicFramePr>
        <p:xfrm>
          <a:off x="432619" y="1893794"/>
          <a:ext cx="5541318" cy="3108960"/>
        </p:xfrm>
        <a:graphic>
          <a:graphicData uri="http://schemas.openxmlformats.org/drawingml/2006/table">
            <a:tbl>
              <a:tblPr/>
              <a:tblGrid>
                <a:gridCol w="546531">
                  <a:extLst>
                    <a:ext uri="{9D8B030D-6E8A-4147-A177-3AD203B41FA5}">
                      <a16:colId xmlns:a16="http://schemas.microsoft.com/office/drawing/2014/main" val="1645827908"/>
                    </a:ext>
                  </a:extLst>
                </a:gridCol>
                <a:gridCol w="4994787">
                  <a:extLst>
                    <a:ext uri="{9D8B030D-6E8A-4147-A177-3AD203B41FA5}">
                      <a16:colId xmlns:a16="http://schemas.microsoft.com/office/drawing/2014/main" val="591275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Множина </a:t>
                      </a:r>
                      <a:r>
                        <a:rPr lang="uk-UA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цілочисленного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типу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115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'Student ID:'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student_id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Множина рядкового типу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vowel_letters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'u'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'Vowel Letters:'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vowel_letters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Множина змішаного типу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mixed_set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'Bye'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'Set of mixed data types:'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mixed_set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555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205226-9F3E-691B-A6B7-1F1BB367A0CB}"/>
              </a:ext>
            </a:extLst>
          </p:cNvPr>
          <p:cNvSpPr txBox="1"/>
          <p:nvPr/>
        </p:nvSpPr>
        <p:spPr>
          <a:xfrm>
            <a:off x="432619" y="513288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Student</a:t>
            </a:r>
            <a:r>
              <a:rPr lang="uk-UA" dirty="0"/>
              <a:t> ID: {112, 114, 115, 116, 118} </a:t>
            </a:r>
          </a:p>
          <a:p>
            <a:r>
              <a:rPr lang="uk-UA" dirty="0" err="1"/>
              <a:t>Vowel</a:t>
            </a:r>
            <a:r>
              <a:rPr lang="uk-UA" dirty="0"/>
              <a:t> </a:t>
            </a:r>
            <a:r>
              <a:rPr lang="uk-UA" dirty="0" err="1"/>
              <a:t>Letters</a:t>
            </a:r>
            <a:r>
              <a:rPr lang="uk-UA" dirty="0"/>
              <a:t>: {'u', 'a', 'e', 'i', 'o’} </a:t>
            </a:r>
          </a:p>
          <a:p>
            <a:r>
              <a:rPr lang="uk-UA" dirty="0" err="1"/>
              <a:t>Set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mixed</a:t>
            </a:r>
            <a:r>
              <a:rPr lang="uk-UA" dirty="0"/>
              <a:t> </a:t>
            </a:r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types</a:t>
            </a:r>
            <a:r>
              <a:rPr lang="uk-UA" dirty="0"/>
              <a:t>: {'</a:t>
            </a:r>
            <a:r>
              <a:rPr lang="uk-UA" dirty="0" err="1"/>
              <a:t>Hello</a:t>
            </a:r>
            <a:r>
              <a:rPr lang="uk-UA" dirty="0"/>
              <a:t>', '</a:t>
            </a:r>
            <a:r>
              <a:rPr lang="uk-UA" dirty="0" err="1"/>
              <a:t>Bye</a:t>
            </a:r>
            <a:r>
              <a:rPr lang="uk-UA" dirty="0"/>
              <a:t>', 101, -2}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E8A4-C8C9-065B-BECE-9A12DCFAA175}"/>
              </a:ext>
            </a:extLst>
          </p:cNvPr>
          <p:cNvSpPr txBox="1"/>
          <p:nvPr/>
        </p:nvSpPr>
        <p:spPr>
          <a:xfrm>
            <a:off x="6184491" y="53720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виконанні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цього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коду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результат 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елементами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іншому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порядку.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відбувається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через те,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множина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має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певного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порядку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969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B5F589-3CF3-6DE8-A890-1EC279337B4D}"/>
              </a:ext>
            </a:extLst>
          </p:cNvPr>
          <p:cNvSpPr txBox="1"/>
          <p:nvPr/>
        </p:nvSpPr>
        <p:spPr>
          <a:xfrm>
            <a:off x="0" y="28558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множини в </a:t>
            </a:r>
            <a:r>
              <a:rPr lang="en-US" sz="36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  <a:endParaRPr lang="en-US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6CD7-0470-D816-B1C6-7D60A2C11B56}"/>
              </a:ext>
            </a:extLst>
          </p:cNvPr>
          <p:cNvSpPr txBox="1"/>
          <p:nvPr/>
        </p:nvSpPr>
        <p:spPr>
          <a:xfrm>
            <a:off x="353961" y="931917"/>
            <a:ext cx="11552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порожньої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— справа нехитра.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Порожні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фігурні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дужки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створюють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порожній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словник у Python. А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порожньої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set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 без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жодних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аргументів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6BCB1B1-ECFC-9412-F7C9-823760998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17383"/>
              </p:ext>
            </p:extLst>
          </p:nvPr>
        </p:nvGraphicFramePr>
        <p:xfrm>
          <a:off x="353961" y="1893794"/>
          <a:ext cx="6622866" cy="3108960"/>
        </p:xfrm>
        <a:graphic>
          <a:graphicData uri="http://schemas.openxmlformats.org/drawingml/2006/table">
            <a:tbl>
              <a:tblPr/>
              <a:tblGrid>
                <a:gridCol w="578113">
                  <a:extLst>
                    <a:ext uri="{9D8B030D-6E8A-4147-A177-3AD203B41FA5}">
                      <a16:colId xmlns:a16="http://schemas.microsoft.com/office/drawing/2014/main" val="147039881"/>
                    </a:ext>
                  </a:extLst>
                </a:gridCol>
                <a:gridCol w="6044753">
                  <a:extLst>
                    <a:ext uri="{9D8B030D-6E8A-4147-A177-3AD203B41FA5}">
                      <a16:colId xmlns:a16="http://schemas.microsoft.com/office/drawing/2014/main" val="3796400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Створення порожньої множини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empty_set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Створення порожнього словника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empty_dictionary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Перевірка типу даних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empty_set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'Data type of 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empty_set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empty_set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Перевірка типу даних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dictionary_set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'Data type of 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empty_dictionary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empty_dictionary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907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E221A0-25FD-237E-2C30-FEE538F869FD}"/>
              </a:ext>
            </a:extLst>
          </p:cNvPr>
          <p:cNvSpPr txBox="1"/>
          <p:nvPr/>
        </p:nvSpPr>
        <p:spPr>
          <a:xfrm>
            <a:off x="353961" y="50413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type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empty_set</a:t>
            </a:r>
            <a:r>
              <a:rPr lang="uk-UA" dirty="0"/>
              <a:t>: 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set</a:t>
            </a:r>
            <a:r>
              <a:rPr lang="uk-UA" dirty="0"/>
              <a:t>’&gt; </a:t>
            </a:r>
          </a:p>
          <a:p>
            <a:r>
              <a:rPr lang="uk-UA" dirty="0" err="1"/>
              <a:t>Data</a:t>
            </a:r>
            <a:r>
              <a:rPr lang="uk-UA" dirty="0"/>
              <a:t> </a:t>
            </a:r>
            <a:r>
              <a:rPr lang="uk-UA" dirty="0" err="1"/>
              <a:t>type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empty_dictionary</a:t>
            </a:r>
            <a:r>
              <a:rPr lang="uk-UA" dirty="0"/>
              <a:t> 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dict</a:t>
            </a:r>
            <a:r>
              <a:rPr lang="uk-UA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32220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D56EC3-0991-8E4C-2A6F-B9844927A886}"/>
              </a:ext>
            </a:extLst>
          </p:cNvPr>
          <p:cNvSpPr txBox="1"/>
          <p:nvPr/>
        </p:nvSpPr>
        <p:spPr>
          <a:xfrm>
            <a:off x="0" y="20692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Дублювання елементів у множині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C0237-7497-4B94-F67F-889E22D6BB39}"/>
              </a:ext>
            </a:extLst>
          </p:cNvPr>
          <p:cNvSpPr txBox="1"/>
          <p:nvPr/>
        </p:nvSpPr>
        <p:spPr>
          <a:xfrm>
            <a:off x="127820" y="8840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Подивимося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станеться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спробуємо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включити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набір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дублюються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035D9DA-5943-62A9-A859-E2C978B59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23601"/>
              </p:ext>
            </p:extLst>
          </p:nvPr>
        </p:nvGraphicFramePr>
        <p:xfrm>
          <a:off x="127820" y="1655809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16917564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975427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605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B74D88-B595-B5F9-F9F8-46949F66C863}"/>
              </a:ext>
            </a:extLst>
          </p:cNvPr>
          <p:cNvSpPr txBox="1"/>
          <p:nvPr/>
        </p:nvSpPr>
        <p:spPr>
          <a:xfrm>
            <a:off x="127820" y="2421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{8, 2, 4, 6}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B639D-826A-9FD2-7917-7464BEC5CE4D}"/>
              </a:ext>
            </a:extLst>
          </p:cNvPr>
          <p:cNvSpPr txBox="1"/>
          <p:nvPr/>
        </p:nvSpPr>
        <p:spPr>
          <a:xfrm>
            <a:off x="127820" y="2916065"/>
            <a:ext cx="11828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Множини змінювані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Однак, оскільки вони невпорядковані, індексування не має сенсу. Ми не можемо отримати доступ або змінити елемент множини за допомогою індексації або зрізу. Тип даних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set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не підтримує цього.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177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7A9F2-673E-932A-C4C0-F968053226A7}"/>
              </a:ext>
            </a:extLst>
          </p:cNvPr>
          <p:cNvSpPr txBox="1"/>
          <p:nvPr/>
        </p:nvSpPr>
        <p:spPr>
          <a:xfrm>
            <a:off x="0" y="22360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Додавання елемента до множини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F951-15DC-B7A0-F39C-FCB54EA1C371}"/>
              </a:ext>
            </a:extLst>
          </p:cNvPr>
          <p:cNvSpPr txBox="1"/>
          <p:nvPr/>
        </p:nvSpPr>
        <p:spPr>
          <a:xfrm>
            <a:off x="250733" y="8699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add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додавання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C1DC98C-B6ED-B391-C473-1DF69594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04246"/>
              </p:ext>
            </p:extLst>
          </p:nvPr>
        </p:nvGraphicFramePr>
        <p:xfrm>
          <a:off x="250734" y="1661271"/>
          <a:ext cx="3776842" cy="228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628362138"/>
                    </a:ext>
                  </a:extLst>
                </a:gridCol>
                <a:gridCol w="3568562">
                  <a:extLst>
                    <a:ext uri="{9D8B030D-6E8A-4147-A177-3AD203B41FA5}">
                      <a16:colId xmlns:a16="http://schemas.microsoft.com/office/drawing/2014/main" val="1676224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'Initial 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Set:'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Використання методу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add()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'Updated Set:'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7905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499770-5222-5868-1C9A-10883666ABE2}"/>
              </a:ext>
            </a:extLst>
          </p:cNvPr>
          <p:cNvSpPr txBox="1"/>
          <p:nvPr/>
        </p:nvSpPr>
        <p:spPr>
          <a:xfrm>
            <a:off x="250733" y="40922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Initial</a:t>
            </a:r>
            <a:r>
              <a:rPr lang="uk-UA" dirty="0"/>
              <a:t> </a:t>
            </a:r>
            <a:r>
              <a:rPr lang="uk-UA" dirty="0" err="1"/>
              <a:t>Set</a:t>
            </a:r>
            <a:r>
              <a:rPr lang="uk-UA" dirty="0"/>
              <a:t>: {34, 12, 21, 54} </a:t>
            </a:r>
          </a:p>
          <a:p>
            <a:r>
              <a:rPr lang="uk-UA" dirty="0" err="1"/>
              <a:t>Updated</a:t>
            </a:r>
            <a:r>
              <a:rPr lang="uk-UA" dirty="0"/>
              <a:t> </a:t>
            </a:r>
            <a:r>
              <a:rPr lang="uk-UA" dirty="0" err="1"/>
              <a:t>Set</a:t>
            </a:r>
            <a:r>
              <a:rPr lang="uk-UA" dirty="0"/>
              <a:t>: {32, 34, 12, 21, 54}</a:t>
            </a:r>
          </a:p>
        </p:txBody>
      </p:sp>
    </p:spTree>
    <p:extLst>
      <p:ext uri="{BB962C8B-B14F-4D97-AF65-F5344CB8AC3E}">
        <p14:creationId xmlns:p14="http://schemas.microsoft.com/office/powerpoint/2010/main" val="51365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92B92-3110-F5A2-B866-29C8B3C662CE}"/>
              </a:ext>
            </a:extLst>
          </p:cNvPr>
          <p:cNvSpPr txBox="1"/>
          <p:nvPr/>
        </p:nvSpPr>
        <p:spPr>
          <a:xfrm>
            <a:off x="0" y="21676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Оновлення множини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2D490-43FF-98CF-2C66-ACF922EABA98}"/>
              </a:ext>
            </a:extLst>
          </p:cNvPr>
          <p:cNvSpPr txBox="1"/>
          <p:nvPr/>
        </p:nvSpPr>
        <p:spPr>
          <a:xfrm>
            <a:off x="226142" y="9345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update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оновлення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інших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типів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(списки,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кортежі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тощо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DE9E5E2-73BB-A16C-00B8-787D2F6EB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17471"/>
              </p:ext>
            </p:extLst>
          </p:nvPr>
        </p:nvGraphicFramePr>
        <p:xfrm>
          <a:off x="358887" y="2021568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925639664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0429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companies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'Lacoste'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'Ralph Lauren'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tech_companies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'apple'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'google'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'apple'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companies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update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tech_companies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companies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988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C7A886-7B8A-0A7E-0908-8AFD05446E57}"/>
              </a:ext>
            </a:extLst>
          </p:cNvPr>
          <p:cNvSpPr txBox="1"/>
          <p:nvPr/>
        </p:nvSpPr>
        <p:spPr>
          <a:xfrm>
            <a:off x="226142" y="3922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{'</a:t>
            </a:r>
            <a:r>
              <a:rPr lang="uk-UA" dirty="0" err="1"/>
              <a:t>Lacoste</a:t>
            </a:r>
            <a:r>
              <a:rPr lang="uk-UA" dirty="0"/>
              <a:t>', '</a:t>
            </a:r>
            <a:r>
              <a:rPr lang="uk-UA" dirty="0" err="1"/>
              <a:t>Ralph</a:t>
            </a:r>
            <a:r>
              <a:rPr lang="uk-UA" dirty="0"/>
              <a:t> </a:t>
            </a:r>
            <a:r>
              <a:rPr lang="uk-UA" dirty="0" err="1"/>
              <a:t>Lauren</a:t>
            </a:r>
            <a:r>
              <a:rPr lang="uk-UA" dirty="0"/>
              <a:t>', '</a:t>
            </a:r>
            <a:r>
              <a:rPr lang="uk-UA" dirty="0" err="1"/>
              <a:t>apple</a:t>
            </a:r>
            <a:r>
              <a:rPr lang="uk-UA" dirty="0"/>
              <a:t>', '</a:t>
            </a:r>
            <a:r>
              <a:rPr lang="uk-UA" dirty="0" err="1"/>
              <a:t>google</a:t>
            </a:r>
            <a:r>
              <a:rPr lang="uk-UA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92465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645571-504E-A0EF-7E49-F0EC986DAF19}"/>
              </a:ext>
            </a:extLst>
          </p:cNvPr>
          <p:cNvSpPr txBox="1"/>
          <p:nvPr/>
        </p:nvSpPr>
        <p:spPr>
          <a:xfrm>
            <a:off x="0" y="37407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Видалення елемента з множини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28305-BEC8-3F5A-3696-A76A233A18A2}"/>
              </a:ext>
            </a:extLst>
          </p:cNvPr>
          <p:cNvSpPr txBox="1"/>
          <p:nvPr/>
        </p:nvSpPr>
        <p:spPr>
          <a:xfrm>
            <a:off x="245806" y="102040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discard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зазначеного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37D4606-0EEB-1169-A362-C8EDD94A8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70934"/>
              </p:ext>
            </p:extLst>
          </p:nvPr>
        </p:nvGraphicFramePr>
        <p:xfrm>
          <a:off x="245806" y="2074265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52672779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341057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'Java'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'Initial 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Set:'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Видалення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Java'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 множини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removedValue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discard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'Java'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'Set after remove():'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796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E7FCE5-DDF6-CB43-2A97-D066ADE6FF67}"/>
              </a:ext>
            </a:extLst>
          </p:cNvPr>
          <p:cNvSpPr txBox="1"/>
          <p:nvPr/>
        </p:nvSpPr>
        <p:spPr>
          <a:xfrm>
            <a:off x="245806" y="45634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Initial</a:t>
            </a:r>
            <a:r>
              <a:rPr lang="uk-UA" dirty="0"/>
              <a:t> </a:t>
            </a:r>
            <a:r>
              <a:rPr lang="uk-UA" dirty="0" err="1"/>
              <a:t>Set</a:t>
            </a:r>
            <a:r>
              <a:rPr lang="uk-UA" dirty="0"/>
              <a:t>: {'</a:t>
            </a:r>
            <a:r>
              <a:rPr lang="uk-UA" dirty="0" err="1"/>
              <a:t>Python</a:t>
            </a:r>
            <a:r>
              <a:rPr lang="uk-UA" dirty="0"/>
              <a:t>', '</a:t>
            </a:r>
            <a:r>
              <a:rPr lang="uk-UA" dirty="0" err="1"/>
              <a:t>Swift</a:t>
            </a:r>
            <a:r>
              <a:rPr lang="uk-UA" dirty="0"/>
              <a:t>', '</a:t>
            </a:r>
            <a:r>
              <a:rPr lang="uk-UA" dirty="0" err="1"/>
              <a:t>Java</a:t>
            </a:r>
            <a:r>
              <a:rPr lang="uk-UA" dirty="0"/>
              <a:t>’} </a:t>
            </a:r>
          </a:p>
          <a:p>
            <a:r>
              <a:rPr lang="uk-UA" dirty="0" err="1"/>
              <a:t>Set</a:t>
            </a:r>
            <a:r>
              <a:rPr lang="uk-UA" dirty="0"/>
              <a:t> </a:t>
            </a:r>
            <a:r>
              <a:rPr lang="uk-UA" dirty="0" err="1"/>
              <a:t>after</a:t>
            </a:r>
            <a:r>
              <a:rPr lang="uk-UA" dirty="0"/>
              <a:t> </a:t>
            </a:r>
            <a:r>
              <a:rPr lang="uk-UA" dirty="0" err="1"/>
              <a:t>remove</a:t>
            </a:r>
            <a:r>
              <a:rPr lang="uk-UA" dirty="0"/>
              <a:t>(): {'</a:t>
            </a:r>
            <a:r>
              <a:rPr lang="uk-UA" dirty="0" err="1"/>
              <a:t>Python</a:t>
            </a:r>
            <a:r>
              <a:rPr lang="uk-UA" dirty="0"/>
              <a:t>', '</a:t>
            </a:r>
            <a:r>
              <a:rPr lang="uk-UA" dirty="0" err="1"/>
              <a:t>Swift</a:t>
            </a:r>
            <a:r>
              <a:rPr lang="uk-UA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76043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D3C9B-BC3F-484B-029C-DEBC37F3F57E}"/>
              </a:ext>
            </a:extLst>
          </p:cNvPr>
          <p:cNvSpPr txBox="1"/>
          <p:nvPr/>
        </p:nvSpPr>
        <p:spPr>
          <a:xfrm>
            <a:off x="0" y="2954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Ітерація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по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множині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66A199-E95F-EA44-EA68-115028A4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20242"/>
              </p:ext>
            </p:extLst>
          </p:nvPr>
        </p:nvGraphicFramePr>
        <p:xfrm>
          <a:off x="339222" y="1175503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47457079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5734548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fruits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"Apple"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"Peach"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"Mango"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Використовуємо цикл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for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для доступу до кожного елемента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fruit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fruits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fruit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9618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F84613-C424-A4B7-FBAF-BBBD703EB8DC}"/>
              </a:ext>
            </a:extLst>
          </p:cNvPr>
          <p:cNvSpPr txBox="1"/>
          <p:nvPr/>
        </p:nvSpPr>
        <p:spPr>
          <a:xfrm>
            <a:off x="339222" y="27846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Mango</a:t>
            </a:r>
            <a:r>
              <a:rPr lang="uk-UA" dirty="0"/>
              <a:t> </a:t>
            </a:r>
            <a:r>
              <a:rPr lang="uk-UA" dirty="0" err="1"/>
              <a:t>Peach</a:t>
            </a:r>
            <a:r>
              <a:rPr lang="uk-UA" dirty="0"/>
              <a:t> </a:t>
            </a:r>
            <a:r>
              <a:rPr lang="uk-UA" dirty="0" err="1"/>
              <a:t>Apple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A94F1-9506-A746-6A49-5606D83117D4}"/>
              </a:ext>
            </a:extLst>
          </p:cNvPr>
          <p:cNvSpPr txBox="1"/>
          <p:nvPr/>
        </p:nvSpPr>
        <p:spPr>
          <a:xfrm>
            <a:off x="0" y="3242328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Визначення кількості елементів множини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33615-ABB8-447E-5E27-762DBD0E88D9}"/>
              </a:ext>
            </a:extLst>
          </p:cNvPr>
          <p:cNvSpPr txBox="1"/>
          <p:nvPr/>
        </p:nvSpPr>
        <p:spPr>
          <a:xfrm>
            <a:off x="196645" y="3854696"/>
            <a:ext cx="11670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len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кількості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присутніх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множині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054E929-1F63-3B75-87F7-9B47F7A4A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96753"/>
              </p:ext>
            </p:extLst>
          </p:nvPr>
        </p:nvGraphicFramePr>
        <p:xfrm>
          <a:off x="196645" y="4519035"/>
          <a:ext cx="7895283" cy="11887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91446299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539374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'Set:'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'Total Elements:'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952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16D4D91-EDFB-8EBE-85DF-3DA2E0AD83CC}"/>
              </a:ext>
            </a:extLst>
          </p:cNvPr>
          <p:cNvSpPr txBox="1"/>
          <p:nvPr/>
        </p:nvSpPr>
        <p:spPr>
          <a:xfrm>
            <a:off x="196645" y="5911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Set</a:t>
            </a:r>
            <a:r>
              <a:rPr lang="uk-UA" dirty="0"/>
              <a:t>: {8, 2, 4, 6} </a:t>
            </a:r>
            <a:r>
              <a:rPr lang="uk-UA" dirty="0" err="1"/>
              <a:t>Total</a:t>
            </a:r>
            <a:r>
              <a:rPr lang="uk-UA" dirty="0"/>
              <a:t> </a:t>
            </a:r>
            <a:r>
              <a:rPr lang="uk-UA" dirty="0" err="1"/>
              <a:t>Elements</a:t>
            </a:r>
            <a:r>
              <a:rPr lang="uk-UA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3944490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1983</Words>
  <Application>Microsoft Office PowerPoint</Application>
  <PresentationFormat>Широкоэкранный</PresentationFormat>
  <Paragraphs>355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3</cp:revision>
  <dcterms:created xsi:type="dcterms:W3CDTF">2024-08-19T12:05:54Z</dcterms:created>
  <dcterms:modified xsi:type="dcterms:W3CDTF">2024-08-19T12:32:45Z</dcterms:modified>
</cp:coreProperties>
</file>