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4E855-F6A6-3F38-24F8-A5F8B439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64E79-C0A1-FD4E-4B4C-9659AF2B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0F1C2-945B-E2D8-2EDA-7D3B9081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B10BA-7857-892B-D740-A840454A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0A9A8-04CC-EDC4-197B-EDA302F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71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AC29F-A154-F9F6-86B7-3CB23E5F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EBDB99-52A5-3779-8CD7-73754C9A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A608E-E28C-EE80-804A-179A547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41240-DF26-66D8-0493-C304091D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19F3B-270C-BE86-05D2-69218194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33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A49D73-AAA8-A6D4-9258-9BE41A22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1D9D28-350E-C006-1A48-7BAEB3D8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6B967-54FF-8DC0-1963-FBA46583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8B42B-B281-519B-8562-C66A408A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66BAB-D261-E0F7-4A16-A2D0E8D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01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E9368-0988-5FB0-E7BD-BA1C51AF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2FF50-05A6-7608-B9F5-5EC1F0E9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1870F-2206-BD46-D97E-252752D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5491C-C1DB-BBD0-930B-F45961E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7C786-3E80-E867-05D7-11A3AAE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2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1EA79-0064-48AC-D590-9D4A9FD2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5137D-87CD-AAEF-1E0E-D1A851BF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D118D-CD40-64B9-E693-B1F4EDD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B3BF1-AC8E-2745-6F5B-A972973E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D9510-60F6-4A07-FDCB-9FAC3274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91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E4A2C-6206-B344-3FFB-37D9B49D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1BAF8-4584-C857-72E1-763B447B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530E1-D6A1-BBB6-1678-4C1018A4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55C87-336C-22AA-6C76-2AA13A1C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EDE4AF-05A4-2309-A25C-6FC68237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774BFA-21B6-B2F3-8EDF-8CB99E7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2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8B84A-D049-FDCA-C834-B526CAC1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E30930-AC84-A28A-5493-F38D1A18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E40934-DFA7-92E2-7307-30EA00852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80E4B-0DDA-3A7E-3746-587A3F800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472CDA-1C16-FD02-6EE2-5AEAE8751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ED9FF1-844D-1654-EB75-23DCB44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31DCD1-E725-15EB-F220-A878F4F6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14AED0-50EC-1E97-56F2-A1CAD0DC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674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E38A6-C88D-AEE5-6510-19EC66BD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A3F66B-83A8-9DAB-C20A-610B30C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61B76-5638-DD89-F95C-23465D98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518DAC-F81E-A6CB-93C5-44987E3A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194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CB68E5-89AF-0D85-D5A1-20F66806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B65FFB-872D-5C64-2228-E44978E1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1D2F07-DF73-3DFE-7F35-BEB70B2B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89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C177F-CE91-2E4A-A007-21945EB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DBF5-E209-A7E1-66CA-73FA64F7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AC350B-41F6-31BF-FE19-F7EA706F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B0541A-706D-B9BC-AE0B-9129A4AB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ABBA4-5321-98C7-562E-5B6533B7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630436-5650-B4EA-8A9F-7ABDAE9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9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E0C8-9A70-92E7-A816-406852B7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3B1F2B-8494-95EA-A198-CDE1DC378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AE785F-C003-C525-1598-97173DF0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747A9-45C8-D13B-4427-BD092E9E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B714A-33B9-ABFC-6879-A26C4059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61825B-4D8A-7292-F68C-F28803D7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36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72A8-E7A8-5DB4-CFCC-4E35A529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81B49-5FCA-0BA1-CB68-25F7D4F6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15C69-EC58-F337-69B6-41761810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8BB7A-C841-40F2-ACA7-549FF41EEE5B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F6F1B-F038-573B-CE33-A84D0E8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BA3A9-364B-3ADD-0E4C-67C82DF19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D27F6-6F9C-4C2B-B7A3-B47A344040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0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5" y="3015926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HttpClient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9E067-E124-B402-E85D-AC2DCBC91EB9}"/>
              </a:ext>
            </a:extLst>
          </p:cNvPr>
          <p:cNvSpPr txBox="1"/>
          <p:nvPr/>
        </p:nvSpPr>
        <p:spPr>
          <a:xfrm>
            <a:off x="0" y="28728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Знайомство з </a:t>
            </a:r>
            <a:r>
              <a:rPr lang="en-US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HttpClient</a:t>
            </a:r>
            <a:endParaRPr lang="en-US" sz="4000" b="1" i="0" dirty="0">
              <a:solidFill>
                <a:srgbClr val="151F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C2EB8E-A946-611D-29A3-1AB53BC7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3" y="881779"/>
            <a:ext cx="1149985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як і в багатьох мовах програмування, є стандартний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HttpClient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він називається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і дозволяє виконувати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низькорівневі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HTTP-запити і працювати з HTTP-відповідями. Він дозволяє створювати підключення до HTTP-серверів і взаємодіяти з ними.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Низькорівневий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модуль, такий як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надає більш детальний контроль над HTTP-операціями, але вимагає більше коду для виконання завдань. На відміну від нього,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високорівневі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модулі, як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requests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надають більш простий інтерфейс, приховуючи багато деталей реалізації.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CB6BFE-F4CE-7672-AC96-4919C34B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3" y="2798430"/>
            <a:ext cx="11051458" cy="2131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Основні можливості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Модуль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надає наступні основні можливості: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Створення HTTP-підключень.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Відправка HTTP-запитів.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Читання HTTP-відповідей.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Обробка заголовків і тіла запитів і відповідей.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D46E5C8-636A-E870-F755-6F283E5A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3" y="4775892"/>
            <a:ext cx="1149985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відміну від модуля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модуль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більш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низькорівневий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там приділено велике значення нюансам роботи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-запиту.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25DF0C-AED7-CD3B-B832-6531DFF9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5725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Основні класи і методи </a:t>
            </a:r>
            <a:r>
              <a:rPr kumimoji="0" lang="uk-UA" altLang="uk-UA" sz="4000" b="0" i="0" u="none" strike="noStrike" cap="none" normalizeH="0" baseline="0">
                <a:ln>
                  <a:noFill/>
                </a:ln>
                <a:effectLst/>
                <a:latin typeface="Menlo"/>
              </a:rPr>
              <a:t>http.client</a:t>
            </a:r>
            <a:r>
              <a:rPr kumimoji="0" lang="uk-UA" altLang="uk-UA" sz="4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uk-UA" altLang="uk-UA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1A54170-1A29-3C8E-61AE-196B6E81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69586"/>
              </p:ext>
            </p:extLst>
          </p:nvPr>
        </p:nvGraphicFramePr>
        <p:xfrm>
          <a:off x="1981200" y="1040253"/>
          <a:ext cx="8229600" cy="39319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415053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281204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uk-UA" b="1">
                          <a:effectLst/>
                        </a:rPr>
                        <a:t>Клас/Метод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b="1">
                          <a:effectLst/>
                        </a:rPr>
                        <a:t>Опис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481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HTTPConnection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Створення </a:t>
                      </a:r>
                      <a:r>
                        <a:rPr lang="en-US">
                          <a:effectLst/>
                        </a:rPr>
                        <a:t>HTTP-</a:t>
                      </a:r>
                      <a:r>
                        <a:rPr lang="uk-UA">
                          <a:effectLst/>
                        </a:rPr>
                        <a:t>підключення.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1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HTTPSConnection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Створення </a:t>
                      </a:r>
                      <a:r>
                        <a:rPr lang="en-US">
                          <a:effectLst/>
                        </a:rPr>
                        <a:t>HTTPS-</a:t>
                      </a:r>
                      <a:r>
                        <a:rPr lang="uk-UA">
                          <a:effectLst/>
                        </a:rPr>
                        <a:t>підключення.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68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request(method, url,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Відправка </a:t>
                      </a:r>
                      <a:r>
                        <a:rPr lang="en-US">
                          <a:effectLst/>
                        </a:rPr>
                        <a:t>HTTP-</a:t>
                      </a:r>
                      <a:r>
                        <a:rPr lang="uk-UA">
                          <a:effectLst/>
                        </a:rPr>
                        <a:t>запиту.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92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getresponse()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Отримання відповіді на запит.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7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response.status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Статус-код відповіді.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98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response.reason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Текстовий опис статусу відповіді.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62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response.read()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Читання даних відповіді.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3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response.getheaders()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>
                          <a:effectLst/>
                        </a:rPr>
                        <a:t>Отримання всіх заголовків відповіді.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68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response.getheader</a:t>
                      </a:r>
                      <a:r>
                        <a:rPr lang="en-US" dirty="0">
                          <a:effectLst/>
                        </a:rPr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uk-UA" dirty="0">
                          <a:effectLst/>
                        </a:rPr>
                        <a:t>Отримання значення конкретного заголовку.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10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5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4AD39-49FA-B6CC-9252-29A7CDBC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GET-запиту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solidFill>
                <a:srgbClr val="151F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7CD51-2B4C-9E8B-2B3B-3F0C654F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69" y="922254"/>
            <a:ext cx="11720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172B53"/>
                </a:solidFill>
                <a:effectLst/>
                <a:cs typeface="Arial" panose="020B0604020202020204" pitchFamily="34" charset="0"/>
              </a:rPr>
              <a:t>Щоб виконувати запити з використанням бібліотеки 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http.client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172B53"/>
                </a:solidFill>
                <a:effectLst/>
                <a:cs typeface="Arial" panose="020B0604020202020204" pitchFamily="34" charset="0"/>
              </a:rPr>
              <a:t>, треба виконати такий порядок дій: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11E5B4-1070-7A8E-FD5A-0B89B62D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73791"/>
            <a:ext cx="4467225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3B8F5-1E23-1FC0-D700-D35C8827B18C}"/>
              </a:ext>
            </a:extLst>
          </p:cNvPr>
          <p:cNvSpPr txBox="1"/>
          <p:nvPr/>
        </p:nvSpPr>
        <p:spPr>
          <a:xfrm>
            <a:off x="5761703" y="495421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Arial" panose="020B0604020202020204" pitchFamily="34" charset="0"/>
              </a:rPr>
              <a:t>Важливо зазначити, що закриття з'єднання після використання необхідне для звільнення ресурсів і запобігання витокам пам'яті. Це особливо важливо при роботі з великою кількістю запитів або в </a:t>
            </a:r>
            <a:r>
              <a:rPr lang="uk-UA" b="0" i="0" dirty="0" err="1">
                <a:effectLst/>
                <a:latin typeface="Arial" panose="020B0604020202020204" pitchFamily="34" charset="0"/>
              </a:rPr>
              <a:t>довгоживучих</a:t>
            </a:r>
            <a:r>
              <a:rPr lang="uk-UA" b="0" i="0" dirty="0">
                <a:effectLst/>
                <a:latin typeface="Arial" panose="020B0604020202020204" pitchFamily="34" charset="0"/>
              </a:rPr>
              <a:t> додатках.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1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7F56E-D362-0308-3252-36EED9E1ADEE}"/>
              </a:ext>
            </a:extLst>
          </p:cNvPr>
          <p:cNvSpPr txBox="1"/>
          <p:nvPr/>
        </p:nvSpPr>
        <p:spPr>
          <a:xfrm>
            <a:off x="294967" y="1397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conn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http.client.HTTPConnection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("example.com")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conn.request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"GET"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"/"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735205"/>
                </a:solidFill>
                <a:effectLst/>
                <a:latin typeface="Menlo"/>
              </a:rPr>
              <a:t>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conn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getresponse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response.reason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conn.close</a:t>
            </a:r>
            <a:r>
              <a:rPr lang="en-US" b="0" i="0" dirty="0">
                <a:solidFill>
                  <a:srgbClr val="FF8800"/>
                </a:solidFill>
                <a:effectLst/>
                <a:latin typeface="Menlo"/>
              </a:rPr>
              <a:t>()</a:t>
            </a:r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81BCDA-5508-21EC-B389-62EC6D51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951092"/>
            <a:ext cx="7976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HTTPConnection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звичайного HTTP-запиту: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AC7192-1732-10B7-9412-6DCAAD72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0121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GET-запиту. </a:t>
            </a:r>
            <a:r>
              <a:rPr kumimoji="0" lang="uk-UA" altLang="uk-UA" sz="40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HTTPConnection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solidFill>
                <a:srgbClr val="151F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8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CA7720-27B4-44CA-7A4D-25C214EF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 використання </a:t>
            </a:r>
            <a:r>
              <a:rPr kumimoji="0" lang="uk-UA" altLang="uk-UA" sz="40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HTTPSConnection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3FDCB-88F6-C934-EB6F-84AC8CE6C232}"/>
              </a:ext>
            </a:extLst>
          </p:cNvPr>
          <p:cNvSpPr txBox="1"/>
          <p:nvPr/>
        </p:nvSpPr>
        <p:spPr>
          <a:xfrm>
            <a:off x="221225" y="1061316"/>
            <a:ext cx="7969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conn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http.client.HTTPSConnection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("jsonplaceholder.typicode.com")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conn.request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"GET"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"/posts/1"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735205"/>
                </a:solidFill>
                <a:effectLst/>
                <a:latin typeface="Menlo"/>
              </a:rPr>
              <a:t>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conn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getresponse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response.reason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735205"/>
                </a:solidFill>
                <a:effectLst/>
                <a:latin typeface="Menlo"/>
              </a:rPr>
              <a:t>response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read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().decode(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'utf-8’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(data) headers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response.getheaders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header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headers: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f"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{header[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]}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{header[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]}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conn.close</a:t>
            </a:r>
            <a:r>
              <a:rPr lang="en-US" b="0" i="0" dirty="0">
                <a:solidFill>
                  <a:srgbClr val="FF8800"/>
                </a:solidFill>
                <a:effectLst/>
                <a:latin typeface="Menlo"/>
              </a:rPr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249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A36CCC-81E6-EA27-3DF5-132676FD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57370-25CA-EB3C-BBF3-5EDC88CE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5" y="880703"/>
            <a:ext cx="117063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POST-запит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з використанням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http.client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виконується дуже схоже на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GET-запит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 тільки дані потрібно упаковувати в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json-строку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самостійно, а також потрібно вручну вказати тип передаваних даних — додати заголовок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Content-Type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05461-311D-90B7-C2C1-6D00B55AF2EC}"/>
              </a:ext>
            </a:extLst>
          </p:cNvPr>
          <p:cNvSpPr txBox="1"/>
          <p:nvPr/>
        </p:nvSpPr>
        <p:spPr>
          <a:xfrm>
            <a:off x="242835" y="1856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Arial" panose="020B0604020202020204" pitchFamily="34" charset="0"/>
              </a:rPr>
              <a:t>Приклад: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93E28-1D82-1563-C9BD-910FC956EF2D}"/>
              </a:ext>
            </a:extLst>
          </p:cNvPr>
          <p:cNvSpPr txBox="1"/>
          <p:nvPr/>
        </p:nvSpPr>
        <p:spPr>
          <a:xfrm>
            <a:off x="242834" y="2361570"/>
            <a:ext cx="81539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payload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({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"title"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"foo"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"body"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"bar"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userId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})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871DC1"/>
                </a:solidFill>
                <a:effectLst/>
                <a:latin typeface="Menlo"/>
              </a:rPr>
              <a:t>headers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'Content-Type': 'application/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conn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http.client.HTTPSConnection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"jsonplaceholder.typicode.com"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conn.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request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"POST"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"/posts"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body=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payload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headers=</a:t>
            </a:r>
            <a:r>
              <a:rPr lang="en-US" b="0" i="0" dirty="0">
                <a:solidFill>
                  <a:srgbClr val="871DC1"/>
                </a:solidFill>
                <a:effectLst/>
                <a:latin typeface="Menlo"/>
              </a:rPr>
              <a:t>headers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735205"/>
                </a:solidFill>
                <a:effectLst/>
                <a:latin typeface="Menlo"/>
              </a:rPr>
              <a:t>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conn.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getresponse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response.reason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735205"/>
                </a:solidFill>
                <a:effectLst/>
                <a:latin typeface="Menlo"/>
              </a:rPr>
              <a:t>response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read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().decode(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'utf-8’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conn.close</a:t>
            </a:r>
            <a:r>
              <a:rPr lang="en-US" b="0" i="0" dirty="0">
                <a:solidFill>
                  <a:srgbClr val="FF8800"/>
                </a:solidFill>
                <a:effectLst/>
                <a:latin typeface="Menlo"/>
              </a:rPr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045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98ED7-C9FB-2A55-8EDA-919A7079C595}"/>
              </a:ext>
            </a:extLst>
          </p:cNvPr>
          <p:cNvSpPr txBox="1"/>
          <p:nvPr/>
        </p:nvSpPr>
        <p:spPr>
          <a:xfrm>
            <a:off x="0" y="128271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lang="ru-RU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помилок</a:t>
            </a:r>
            <a:r>
              <a:rPr lang="ru-RU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 при </a:t>
            </a:r>
            <a:r>
              <a:rPr lang="ru-RU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виконанні</a:t>
            </a:r>
            <a:r>
              <a:rPr lang="ru-RU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запитів</a:t>
            </a:r>
            <a:endParaRPr lang="ru-RU" sz="4000" b="1" i="0" dirty="0">
              <a:solidFill>
                <a:srgbClr val="151F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240A7D-D5DF-979B-4E01-388F1133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207" y="836157"/>
            <a:ext cx="455347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Також думаю, буде корисно навести приклад обробки помилок, адже він відрізняється від поведінки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requests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У модулі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http.client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виняток кидається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автоматично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якщо були проблеми з підключенням або інші HTTP-помилки.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D36D-8642-5FD0-A307-90510A99E607}"/>
              </a:ext>
            </a:extLst>
          </p:cNvPr>
          <p:cNvSpPr txBox="1"/>
          <p:nvPr/>
        </p:nvSpPr>
        <p:spPr>
          <a:xfrm>
            <a:off x="490470" y="2274838"/>
            <a:ext cx="8034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conn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http.client.HTTPSConnection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"jsonplaceholder.typicode.com"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uk-UA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conn.request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"GET"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"/posts/1"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conn.getresponse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response.reason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response.read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().decode(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'utf-8’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http.client.HTTPException</a:t>
            </a:r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 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"HTTP error occurred:"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e)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Exception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e: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"An error occurred:"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e)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finally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>
                <a:solidFill>
                  <a:srgbClr val="000000"/>
                </a:solidFill>
                <a:effectLst/>
                <a:latin typeface="Menlo"/>
              </a:rPr>
              <a:t>conn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.close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56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713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Cascadia Code</vt:lpstr>
      <vt:lpstr>Comfortaa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10</cp:revision>
  <dcterms:created xsi:type="dcterms:W3CDTF">2025-01-03T13:22:18Z</dcterms:created>
  <dcterms:modified xsi:type="dcterms:W3CDTF">2025-01-03T13:52:52Z</dcterms:modified>
</cp:coreProperties>
</file>