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83B0B-C3C3-D831-2994-99F79620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AF019B-F6EC-1301-C39F-F07E14A24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4DBCE7-7603-3BCD-7F14-6B5471D2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6499F-A59F-7206-8832-88C206E0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21652-2B62-C6F9-6032-822AE1C0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31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79E14-B68E-DD58-1E61-00843916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1535FE-6654-11A8-C237-EAB7D8A35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D6570-6AFA-20FB-28CC-2BE6AAB3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DB972-7B0F-12B5-5EDD-AA00D1AA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55DE5-5CFC-9333-127D-D45E2632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850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5A3010-B48E-C6F3-7260-388783155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F2AAC2-B5EA-2FBE-99DC-E1637964E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616AE0-B453-8206-2BC7-32031766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31C42-B4B7-6A31-F32E-88768318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0A3D6-315C-DE81-8622-ADF3A81F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50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BE291-B3EA-8BFB-EAA4-E1FD9730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BA34F-21BC-C805-BF6C-8EA3D214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FAD19C-11FB-E02F-CB3E-6B26D3E9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A97E34-FF45-C98D-5003-60B754F7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83C87-1F67-57FF-49A3-39406A2F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438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A24F7-C19C-B721-6683-CB8AC86C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D4B65B-278B-A6D2-6E28-B4FEE122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FA336-E845-F8FC-0B9E-540C482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3DD25D-BA7A-CD9C-9BBB-F074434A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C3516-FA04-99A2-83CB-D99636AC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182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DD2DB-417E-6347-DC9E-B2B0736B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67817-58CA-0F3C-1DE5-DBA58C233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9AB6F3-7067-7795-48B3-1E2756038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420A69-2127-06A9-6652-08F18804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788436-7FC0-A24F-DFCD-B7A8EF62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3E3D4C-0637-032C-3E5B-F136DC90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36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D8FEB-AE5E-91E6-46EF-91C418C4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66BBA-885E-1095-60CE-F3EF4C8E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5C550-D687-16B1-AD87-2D95429F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3BFF4A-D021-3D87-023F-A2A712724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160B65-4E2E-D3C5-5841-1077F6FC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8EDD1C-B1E9-0534-250A-6C5F0A76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D77140-2583-DD7C-F3A6-BFA73107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320D1D-81AE-8659-9535-3E63CDE8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998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BE557-DD3D-C37C-AA4B-41E65B23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9DE31E-E4CB-A6E8-3B3C-686CAA2C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044D9-625D-8747-1B68-7B872968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4DD067-2CD4-7331-7E76-9F7A48C2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57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4B549E-BAB4-7907-0DC2-6110DD2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DEC8AE-A28A-474A-F826-59B7FEEB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0D1BB6-C63D-66FF-2244-94B00B49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00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3BDE7-2987-42D5-EDFF-F5A65067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C743C-4401-7B78-95AA-5A195F3E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A15700-AFD4-6B72-E313-500ABB59A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56E0BE-18B0-A82F-A28C-71F482EB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3ADD9F-F6E8-BB6C-7BFB-21BCEC44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B4D5A6-7840-009F-A2AF-DDCC8565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924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DD30E-84F8-DA4E-ACAA-091118E5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F894BE-BF14-43BD-DCD3-E1C1C8B34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C7BC00-C44E-861F-CBDA-9040E327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BED37D-8C3B-1C46-CBFD-8D9CCE29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5BD753-A1A9-B162-6C42-849501D8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F57855-A336-C5C1-EFA0-D7D55AEE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53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23F72-9E6B-7734-BFFE-9EE87D63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483721-C60C-2119-524A-167558E7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96F373-854D-5E07-B477-7FA2B3CF0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B0265-C61B-44FD-BCA6-FAC26B7BF111}" type="datetimeFigureOut">
              <a:rPr lang="uk-UA" smtClean="0"/>
              <a:t>14.08.2024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36312-5E52-A80D-8511-8E73A1DDE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150D9A-88FF-2C18-60A4-831D46F11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0149E3-CA3D-4E17-A107-D8E904AF65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875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списки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AB8C8-E6AB-1407-55BC-30B0B5EAD1B9}"/>
              </a:ext>
            </a:extLst>
          </p:cNvPr>
          <p:cNvSpPr txBox="1"/>
          <p:nvPr/>
        </p:nvSpPr>
        <p:spPr>
          <a:xfrm>
            <a:off x="0" y="6927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Видалення елементів зі списку</a:t>
            </a:r>
            <a:endParaRPr lang="uk-UA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8D9C9-5FD0-D7F2-A94B-D0178828A882}"/>
              </a:ext>
            </a:extLst>
          </p:cNvPr>
          <p:cNvSpPr txBox="1"/>
          <p:nvPr/>
        </p:nvSpPr>
        <p:spPr>
          <a:xfrm>
            <a:off x="167149" y="7156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2. Використання методу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remove()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B2D92-A3BA-E54F-C620-CC99798C1B3F}"/>
              </a:ext>
            </a:extLst>
          </p:cNvPr>
          <p:cNvSpPr txBox="1"/>
          <p:nvPr/>
        </p:nvSpPr>
        <p:spPr>
          <a:xfrm>
            <a:off x="167149" y="12254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також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метод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remove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видалення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списку.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39FD68F-C2DE-E4D2-F3FD-290F8F201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72046"/>
              </p:ext>
            </p:extLst>
          </p:nvPr>
        </p:nvGraphicFramePr>
        <p:xfrm>
          <a:off x="167149" y="2012221"/>
          <a:ext cx="5675584" cy="1737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200292669"/>
                    </a:ext>
                  </a:extLst>
                </a:gridCol>
                <a:gridCol w="5467304">
                  <a:extLst>
                    <a:ext uri="{9D8B030D-6E8A-4147-A177-3AD203B41FA5}">
                      <a16:colId xmlns:a16="http://schemas.microsoft.com/office/drawing/2014/main" val="2570296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'C++'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'Java'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'Rust'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'R'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Видаляємо '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Python'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зі списку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remove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39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E439FB-87C1-CAF9-B47C-E948BE4E76D6}"/>
              </a:ext>
            </a:extLst>
          </p:cNvPr>
          <p:cNvSpPr txBox="1"/>
          <p:nvPr/>
        </p:nvSpPr>
        <p:spPr>
          <a:xfrm>
            <a:off x="167149" y="40857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Результат: ['</a:t>
            </a:r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Swift', 'C++', 'C', 'Java', 'Rust', 'R']</a:t>
            </a:r>
          </a:p>
        </p:txBody>
      </p:sp>
    </p:spTree>
    <p:extLst>
      <p:ext uri="{BB962C8B-B14F-4D97-AF65-F5344CB8AC3E}">
        <p14:creationId xmlns:p14="http://schemas.microsoft.com/office/powerpoint/2010/main" val="95450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6B56A1-9CD7-06A0-F010-B02C2F5AFC60}"/>
              </a:ext>
            </a:extLst>
          </p:cNvPr>
          <p:cNvSpPr txBox="1"/>
          <p:nvPr/>
        </p:nvSpPr>
        <p:spPr>
          <a:xfrm>
            <a:off x="0" y="16929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Методи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для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роботи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списками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13E20-0F91-AEEB-E9FC-D1B53FA80096}"/>
              </a:ext>
            </a:extLst>
          </p:cNvPr>
          <p:cNvSpPr txBox="1"/>
          <p:nvPr/>
        </p:nvSpPr>
        <p:spPr>
          <a:xfrm>
            <a:off x="186813" y="9648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найчастіше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роботи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списками в Python.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6654BD7-55E2-FCFA-C30B-9D9C0BD01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26915"/>
              </p:ext>
            </p:extLst>
          </p:nvPr>
        </p:nvGraphicFramePr>
        <p:xfrm>
          <a:off x="379435" y="1914117"/>
          <a:ext cx="7047942" cy="4351336"/>
        </p:xfrm>
        <a:graphic>
          <a:graphicData uri="http://schemas.openxmlformats.org/drawingml/2006/table">
            <a:tbl>
              <a:tblPr/>
              <a:tblGrid>
                <a:gridCol w="3523971">
                  <a:extLst>
                    <a:ext uri="{9D8B030D-6E8A-4147-A177-3AD203B41FA5}">
                      <a16:colId xmlns:a16="http://schemas.microsoft.com/office/drawing/2014/main" val="380859413"/>
                    </a:ext>
                  </a:extLst>
                </a:gridCol>
                <a:gridCol w="3523971">
                  <a:extLst>
                    <a:ext uri="{9D8B030D-6E8A-4147-A177-3AD203B41FA5}">
                      <a16:colId xmlns:a16="http://schemas.microsoft.com/office/drawing/2014/main" val="3366254770"/>
                    </a:ext>
                  </a:extLst>
                </a:gridCol>
              </a:tblGrid>
              <a:tr h="286003">
                <a:tc>
                  <a:txBody>
                    <a:bodyPr/>
                    <a:lstStyle/>
                    <a:p>
                      <a:pPr algn="ctr"/>
                      <a:r>
                        <a:rPr lang="uk-UA" sz="12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Метод</a:t>
                      </a:r>
                      <a:endParaRPr lang="uk-UA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Опис</a:t>
                      </a:r>
                      <a:endParaRPr lang="uk-UA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870983"/>
                  </a:ext>
                </a:extLst>
              </a:tr>
              <a:tr h="286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append()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Додає елемент у кінець списку.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3385"/>
                  </a:ext>
                </a:extLst>
              </a:tr>
              <a:tr h="46986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extend()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Додає елементи зі списку в кінець іншого списку.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415843"/>
                  </a:ext>
                </a:extLst>
              </a:tr>
              <a:tr h="286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insert()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Вставляє елемент по вказаному індексу.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133882"/>
                  </a:ext>
                </a:extLst>
              </a:tr>
              <a:tr h="286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remove()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Видаляє елемент по вказаному індексу.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38251"/>
                  </a:ext>
                </a:extLst>
              </a:tr>
              <a:tr h="46986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pop()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та видаляє елемент, присутній по вказаному індексу.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9936"/>
                  </a:ext>
                </a:extLst>
              </a:tr>
              <a:tr h="286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clear()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Видаляє всі елементи зі списку.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02940"/>
                  </a:ext>
                </a:extLst>
              </a:tr>
              <a:tr h="286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index()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індекс вказаного елемента.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00012"/>
                  </a:ext>
                </a:extLst>
              </a:tr>
              <a:tr h="46986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count()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кількість вказаних елементів у списку.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39357"/>
                  </a:ext>
                </a:extLst>
              </a:tr>
              <a:tr h="46986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sort()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Сортує список у порядку зростання/спадання.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5118"/>
                  </a:ext>
                </a:extLst>
              </a:tr>
              <a:tr h="46986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reverse()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список у зворотному порядку (“розвертає” послідовність).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33190"/>
                  </a:ext>
                </a:extLst>
              </a:tr>
              <a:tr h="286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copy()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*поверхневу копію списку.</a:t>
                      </a:r>
                    </a:p>
                  </a:txBody>
                  <a:tcPr marL="51072" marR="51072" marT="51072" marB="510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5157F0-3A93-16D5-07C8-1DFFC6FEC100}"/>
              </a:ext>
            </a:extLst>
          </p:cNvPr>
          <p:cNvSpPr txBox="1"/>
          <p:nvPr/>
        </p:nvSpPr>
        <p:spPr>
          <a:xfrm>
            <a:off x="9163665" y="964861"/>
            <a:ext cx="26488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1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*Примітка: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 Поверхнева копія створює новий складений об’єкт, а потім (по можливості) вставляє в нього посилання на об’єкти, що знаходяться в оригіналі. Глибока копія створює новий складений об’єкт, а потім </a:t>
            </a:r>
            <a:r>
              <a:rPr lang="uk-UA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рекурсивно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вставляє у нього копії об’єктів, що містяться в оригіналі.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981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978800-6BEF-FB17-9C36-6EFC77095C1F}"/>
              </a:ext>
            </a:extLst>
          </p:cNvPr>
          <p:cNvSpPr txBox="1"/>
          <p:nvPr/>
        </p:nvSpPr>
        <p:spPr>
          <a:xfrm>
            <a:off x="0" y="18726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Ітерація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по списку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74DA4-5ACF-9223-67E7-500CE2830F83}"/>
              </a:ext>
            </a:extLst>
          </p:cNvPr>
          <p:cNvSpPr txBox="1"/>
          <p:nvPr/>
        </p:nvSpPr>
        <p:spPr>
          <a:xfrm>
            <a:off x="186813" y="9353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 </a:t>
            </a:r>
            <a:r>
              <a:rPr lang="ru-RU" b="1" i="0" u="none" strike="noStrike" dirty="0" err="1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для перебору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списку.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00FF539-D8B2-3161-D363-87CCC3BA0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38662"/>
              </p:ext>
            </p:extLst>
          </p:nvPr>
        </p:nvGraphicFramePr>
        <p:xfrm>
          <a:off x="186813" y="1683464"/>
          <a:ext cx="4015949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157876409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1068742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'C++'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Ітерація по списку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2448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FDF2B5-48FD-7663-406F-5C56CD8EC0CC}"/>
              </a:ext>
            </a:extLst>
          </p:cNvPr>
          <p:cNvSpPr txBox="1"/>
          <p:nvPr/>
        </p:nvSpPr>
        <p:spPr>
          <a:xfrm>
            <a:off x="151872" y="3248273"/>
            <a:ext cx="1907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Python</a:t>
            </a:r>
            <a:r>
              <a:rPr lang="uk-UA" dirty="0"/>
              <a:t> </a:t>
            </a:r>
          </a:p>
          <a:p>
            <a:r>
              <a:rPr lang="uk-UA" dirty="0" err="1"/>
              <a:t>Swift</a:t>
            </a:r>
            <a:r>
              <a:rPr lang="uk-UA" dirty="0"/>
              <a:t> </a:t>
            </a:r>
          </a:p>
          <a:p>
            <a:r>
              <a:rPr lang="uk-UA" dirty="0"/>
              <a:t>C </a:t>
            </a:r>
          </a:p>
        </p:txBody>
      </p:sp>
    </p:spTree>
    <p:extLst>
      <p:ext uri="{BB962C8B-B14F-4D97-AF65-F5344CB8AC3E}">
        <p14:creationId xmlns:p14="http://schemas.microsoft.com/office/powerpoint/2010/main" val="353636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AEC2B-E217-1AC4-900C-4DA607B5DF9F}"/>
              </a:ext>
            </a:extLst>
          </p:cNvPr>
          <p:cNvSpPr txBox="1"/>
          <p:nvPr/>
        </p:nvSpPr>
        <p:spPr>
          <a:xfrm>
            <a:off x="0" y="17743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Перевірка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наявності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елемента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у списку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9CD35-36F7-1636-CB87-2F5B2096052E}"/>
              </a:ext>
            </a:extLst>
          </p:cNvPr>
          <p:cNvSpPr txBox="1"/>
          <p:nvPr/>
        </p:nvSpPr>
        <p:spPr>
          <a:xfrm>
            <a:off x="294968" y="8237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Ключове слово </a:t>
            </a:r>
            <a:r>
              <a:rPr lang="uk-UA" dirty="0" err="1"/>
              <a:t>in</a:t>
            </a:r>
            <a:r>
              <a:rPr lang="uk-UA" dirty="0"/>
              <a:t> використовується для перевірки того, чи існує елемент у списку, чи ні.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C933E50-E069-2FB4-B209-DC9F4F94A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26147"/>
              </p:ext>
            </p:extLst>
          </p:nvPr>
        </p:nvGraphicFramePr>
        <p:xfrm>
          <a:off x="294968" y="1637127"/>
          <a:ext cx="4015949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305126067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4246367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'C++'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'C'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20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EE25A5-025D-AFCE-6D3E-EA47BC07B8C5}"/>
              </a:ext>
            </a:extLst>
          </p:cNvPr>
          <p:cNvSpPr txBox="1"/>
          <p:nvPr/>
        </p:nvSpPr>
        <p:spPr>
          <a:xfrm>
            <a:off x="294968" y="31088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False</a:t>
            </a:r>
            <a:r>
              <a:rPr lang="uk-UA" dirty="0"/>
              <a:t> </a:t>
            </a:r>
          </a:p>
          <a:p>
            <a:r>
              <a:rPr lang="uk-UA" dirty="0" err="1"/>
              <a:t>True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178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BBF90C-AE34-35FD-5B50-DF5CDC786890}"/>
              </a:ext>
            </a:extLst>
          </p:cNvPr>
          <p:cNvSpPr txBox="1"/>
          <p:nvPr/>
        </p:nvSpPr>
        <p:spPr>
          <a:xfrm>
            <a:off x="0" y="2462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Довжина списку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658AB-EAA1-3287-1488-3DF03F9AC8E7}"/>
              </a:ext>
            </a:extLst>
          </p:cNvPr>
          <p:cNvSpPr txBox="1"/>
          <p:nvPr/>
        </p:nvSpPr>
        <p:spPr>
          <a:xfrm>
            <a:off x="285136" y="8925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len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кількості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списку.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8FFAB31-E6FA-DFAA-AF61-05CB45638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94253"/>
              </p:ext>
            </p:extLst>
          </p:nvPr>
        </p:nvGraphicFramePr>
        <p:xfrm>
          <a:off x="285136" y="1696613"/>
          <a:ext cx="4395294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82640290"/>
                    </a:ext>
                  </a:extLst>
                </a:gridCol>
                <a:gridCol w="4187014">
                  <a:extLst>
                    <a:ext uri="{9D8B030D-6E8A-4147-A177-3AD203B41FA5}">
                      <a16:colId xmlns:a16="http://schemas.microsoft.com/office/drawing/2014/main" val="822925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'C++'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"List: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"Total Elements: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len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854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A623F8-46D4-8CF4-E4B9-853566F68D5E}"/>
              </a:ext>
            </a:extLst>
          </p:cNvPr>
          <p:cNvSpPr txBox="1"/>
          <p:nvPr/>
        </p:nvSpPr>
        <p:spPr>
          <a:xfrm>
            <a:off x="285136" y="336055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List</a:t>
            </a:r>
            <a:r>
              <a:rPr lang="uk-UA" dirty="0"/>
              <a:t>: ['</a:t>
            </a:r>
            <a:r>
              <a:rPr lang="uk-UA" dirty="0" err="1"/>
              <a:t>Python</a:t>
            </a:r>
            <a:r>
              <a:rPr lang="uk-UA" dirty="0"/>
              <a:t>', '</a:t>
            </a:r>
            <a:r>
              <a:rPr lang="uk-UA" dirty="0" err="1"/>
              <a:t>Swift</a:t>
            </a:r>
            <a:r>
              <a:rPr lang="uk-UA" dirty="0"/>
              <a:t>', 'C  ‘] </a:t>
            </a:r>
          </a:p>
          <a:p>
            <a:r>
              <a:rPr lang="uk-UA" dirty="0" err="1"/>
              <a:t>Total</a:t>
            </a:r>
            <a:r>
              <a:rPr lang="uk-UA" dirty="0"/>
              <a:t> </a:t>
            </a:r>
            <a:r>
              <a:rPr lang="uk-UA" dirty="0" err="1"/>
              <a:t>Elements</a:t>
            </a:r>
            <a:r>
              <a:rPr lang="uk-UA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110666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EA511-766A-424D-7DDE-6EFFD54AB2C2}"/>
              </a:ext>
            </a:extLst>
          </p:cNvPr>
          <p:cNvSpPr txBox="1"/>
          <p:nvPr/>
        </p:nvSpPr>
        <p:spPr>
          <a:xfrm>
            <a:off x="0" y="31508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Абстракція списків (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List Comprehension)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B6361-2B9F-B2A3-62A1-AC0ED3890D8E}"/>
              </a:ext>
            </a:extLst>
          </p:cNvPr>
          <p:cNvSpPr txBox="1"/>
          <p:nvPr/>
        </p:nvSpPr>
        <p:spPr>
          <a:xfrm>
            <a:off x="452284" y="108115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Абстракція списків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(або </a:t>
            </a:r>
            <a:r>
              <a:rPr lang="uk-UA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“</a:t>
            </a:r>
            <a:r>
              <a:rPr lang="uk-UA" b="1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спискове</a:t>
            </a:r>
            <a:r>
              <a:rPr lang="uk-UA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включення”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uk-UA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англ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 </a:t>
            </a:r>
            <a:r>
              <a:rPr lang="uk-UA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“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List Comprehension”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 —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 спосіб визначення та створення списків на основі існуючих списків. Синтаксис абстракції списків в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наступний: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BC594-3696-2202-3A22-7ADD1C4A909F}"/>
              </a:ext>
            </a:extLst>
          </p:cNvPr>
          <p:cNvSpPr txBox="1"/>
          <p:nvPr/>
        </p:nvSpPr>
        <p:spPr>
          <a:xfrm>
            <a:off x="452284" y="2401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[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вираз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елемент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in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 список]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F1E65-DD88-CAAB-0670-7FC17CC586F4}"/>
              </a:ext>
            </a:extLst>
          </p:cNvPr>
          <p:cNvSpPr txBox="1"/>
          <p:nvPr/>
        </p:nvSpPr>
        <p:spPr>
          <a:xfrm>
            <a:off x="452284" y="28902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Приклади абстракції списків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B241B-981A-8110-8F8C-80F8237F3221}"/>
              </a:ext>
            </a:extLst>
          </p:cNvPr>
          <p:cNvSpPr txBox="1"/>
          <p:nvPr/>
        </p:nvSpPr>
        <p:spPr>
          <a:xfrm>
            <a:off x="383458" y="33793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Приклад №1: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Ітерація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по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рядку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04860F1E-C87E-0C3D-F707-9F6D8369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00480"/>
              </p:ext>
            </p:extLst>
          </p:nvPr>
        </p:nvGraphicFramePr>
        <p:xfrm>
          <a:off x="452284" y="4039488"/>
          <a:ext cx="3665054" cy="1737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887225353"/>
                    </a:ext>
                  </a:extLst>
                </a:gridCol>
                <a:gridCol w="3456774">
                  <a:extLst>
                    <a:ext uri="{9D8B030D-6E8A-4147-A177-3AD203B41FA5}">
                      <a16:colId xmlns:a16="http://schemas.microsoft.com/office/drawing/2014/main" val="230213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h_letters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letter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'human'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h_letters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append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letter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h_letters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529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919E6FF-D946-2C23-2FB4-C683ACAAA448}"/>
              </a:ext>
            </a:extLst>
          </p:cNvPr>
          <p:cNvSpPr txBox="1"/>
          <p:nvPr/>
        </p:nvSpPr>
        <p:spPr>
          <a:xfrm>
            <a:off x="452284" y="60742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Коли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запустимо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результатом буде:</a:t>
            </a:r>
            <a:endParaRPr lang="uk-U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4B53D-7997-9B8E-8560-EDC0DDBE9277}"/>
              </a:ext>
            </a:extLst>
          </p:cNvPr>
          <p:cNvSpPr txBox="1"/>
          <p:nvPr/>
        </p:nvSpPr>
        <p:spPr>
          <a:xfrm>
            <a:off x="6253317" y="60742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['h', 'u', 'm', 'a', 'n']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0093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9F2EF7-782E-EB85-1601-2221267A7ECC}"/>
              </a:ext>
            </a:extLst>
          </p:cNvPr>
          <p:cNvSpPr txBox="1"/>
          <p:nvPr/>
        </p:nvSpPr>
        <p:spPr>
          <a:xfrm>
            <a:off x="235974" y="10418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Однак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Python 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простіший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спосіб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розв’язати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проблему 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абстракцію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Подивимося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вищенаведена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бути переписана з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абстракції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252EA-5BF4-41BF-5B6E-88001DC515C8}"/>
              </a:ext>
            </a:extLst>
          </p:cNvPr>
          <p:cNvSpPr txBox="1"/>
          <p:nvPr/>
        </p:nvSpPr>
        <p:spPr>
          <a:xfrm>
            <a:off x="0" y="31508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Абстракція списків (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List Comprehension)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D308B-9E21-7F2F-C3D3-B47AFB0438E4}"/>
              </a:ext>
            </a:extLst>
          </p:cNvPr>
          <p:cNvSpPr txBox="1"/>
          <p:nvPr/>
        </p:nvSpPr>
        <p:spPr>
          <a:xfrm>
            <a:off x="235974" y="23225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Приклад №2: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Ітерація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по рядку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абстракції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FA8A121-160B-B7BE-F7A0-5B69D6B6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55515"/>
              </p:ext>
            </p:extLst>
          </p:nvPr>
        </p:nvGraphicFramePr>
        <p:xfrm>
          <a:off x="235974" y="3108960"/>
          <a:ext cx="4371594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773654092"/>
                    </a:ext>
                  </a:extLst>
                </a:gridCol>
                <a:gridCol w="4163314">
                  <a:extLst>
                    <a:ext uri="{9D8B030D-6E8A-4147-A177-3AD203B41FA5}">
                      <a16:colId xmlns:a16="http://schemas.microsoft.com/office/drawing/2014/main" val="2477298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h_letters</a:t>
                      </a:r>
                      <a:r>
                        <a:rPr lang="nb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b-NO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nb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b-NO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nb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b-NO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letter </a:t>
                      </a:r>
                      <a:r>
                        <a:rPr lang="nb-NO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nb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b-NO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letter </a:t>
                      </a:r>
                      <a:r>
                        <a:rPr lang="nb-NO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nb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b-NO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'human'</a:t>
                      </a:r>
                      <a:r>
                        <a:rPr lang="nb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b-NO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nb-NO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nb-NO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nb-NO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nb-NO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nb-NO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h_letters</a:t>
                      </a:r>
                      <a:r>
                        <a:rPr lang="nb-NO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nb-NO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2594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A36E37-E567-238F-ADD0-0D34E0F8A372}"/>
              </a:ext>
            </a:extLst>
          </p:cNvPr>
          <p:cNvSpPr txBox="1"/>
          <p:nvPr/>
        </p:nvSpPr>
        <p:spPr>
          <a:xfrm>
            <a:off x="235974" y="4029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Коли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запустимо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результатом буде: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8FE63-92D7-F773-8D7D-52A53BEB159D}"/>
              </a:ext>
            </a:extLst>
          </p:cNvPr>
          <p:cNvSpPr txBox="1"/>
          <p:nvPr/>
        </p:nvSpPr>
        <p:spPr>
          <a:xfrm>
            <a:off x="6037007" y="4029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['h', 'u', 'm', 'a', 'n']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166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C0436-D945-628D-A2C6-5CC4FE522E40}"/>
              </a:ext>
            </a:extLst>
          </p:cNvPr>
          <p:cNvSpPr txBox="1"/>
          <p:nvPr/>
        </p:nvSpPr>
        <p:spPr>
          <a:xfrm>
            <a:off x="376084" y="683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Умови в абстракції списків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C6D73-624A-8B2F-E643-DEFAF4C7F125}"/>
              </a:ext>
            </a:extLst>
          </p:cNvPr>
          <p:cNvSpPr txBox="1"/>
          <p:nvPr/>
        </p:nvSpPr>
        <p:spPr>
          <a:xfrm>
            <a:off x="0" y="6159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Абстракція списків (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List Comprehension)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A5841-0793-05B2-379B-2174EDD1B609}"/>
              </a:ext>
            </a:extLst>
          </p:cNvPr>
          <p:cNvSpPr txBox="1"/>
          <p:nvPr/>
        </p:nvSpPr>
        <p:spPr>
          <a:xfrm>
            <a:off x="351504" y="1132008"/>
            <a:ext cx="6120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абстракції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умови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існуючого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списку (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інших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кортежів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).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044F1-220A-BDA5-96A8-1C3BD1689924}"/>
              </a:ext>
            </a:extLst>
          </p:cNvPr>
          <p:cNvSpPr txBox="1"/>
          <p:nvPr/>
        </p:nvSpPr>
        <p:spPr>
          <a:xfrm>
            <a:off x="376084" y="19391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Приклад №3: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if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абстракції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D196EB1-2DA7-6B0F-B193-7F6633267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59721"/>
              </p:ext>
            </p:extLst>
          </p:nvPr>
        </p:nvGraphicFramePr>
        <p:xfrm>
          <a:off x="415413" y="2469195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69598482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545068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number_list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627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0EB813B-5366-AE32-CFFD-8C6BA568A474}"/>
              </a:ext>
            </a:extLst>
          </p:cNvPr>
          <p:cNvSpPr txBox="1"/>
          <p:nvPr/>
        </p:nvSpPr>
        <p:spPr>
          <a:xfrm>
            <a:off x="351504" y="3194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[0, 2, 4, 6, 8, 10, 12, 14, 16, 18]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21E2F-3986-162D-0B39-4C55760D101E}"/>
              </a:ext>
            </a:extLst>
          </p:cNvPr>
          <p:cNvSpPr txBox="1"/>
          <p:nvPr/>
        </p:nvSpPr>
        <p:spPr>
          <a:xfrm>
            <a:off x="351504" y="36154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Приклад №4: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 err="1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if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…else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абстракції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9FAE280F-8240-8677-B533-23D3C2B68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45435"/>
              </p:ext>
            </p:extLst>
          </p:nvPr>
        </p:nvGraphicFramePr>
        <p:xfrm>
          <a:off x="415412" y="4018389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789868470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395752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obj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"Even"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"Odd"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obj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6078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CAA087A-A8A6-6CAE-C11D-3157B9CFCDF4}"/>
              </a:ext>
            </a:extLst>
          </p:cNvPr>
          <p:cNvSpPr txBox="1"/>
          <p:nvPr/>
        </p:nvSpPr>
        <p:spPr>
          <a:xfrm>
            <a:off x="351504" y="486523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['Even', 'Odd', 'Even', 'Odd', 'Even', 'Odd', 'Even', 'Odd', 'Even', 'Odd']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001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FAA9D4-FC78-B3FA-3362-F1020A038A9E}"/>
              </a:ext>
            </a:extLst>
          </p:cNvPr>
          <p:cNvSpPr txBox="1"/>
          <p:nvPr/>
        </p:nvSpPr>
        <p:spPr>
          <a:xfrm>
            <a:off x="176981" y="710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Вкладені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цикли в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абстракції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списків</a:t>
            </a:r>
            <a:endParaRPr lang="ru-RU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4BE01-5670-7CF5-8B79-B72DC20F2050}"/>
              </a:ext>
            </a:extLst>
          </p:cNvPr>
          <p:cNvSpPr txBox="1"/>
          <p:nvPr/>
        </p:nvSpPr>
        <p:spPr>
          <a:xfrm>
            <a:off x="0" y="6159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Абстракція списків (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List Comprehension)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D858F-4C15-6546-1840-AF04546CAB58}"/>
              </a:ext>
            </a:extLst>
          </p:cNvPr>
          <p:cNvSpPr txBox="1"/>
          <p:nvPr/>
        </p:nvSpPr>
        <p:spPr>
          <a:xfrm>
            <a:off x="176981" y="12204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Приклад №5: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Транспонування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матриці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D8004F4-B7F8-C880-1D41-A905D0474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49584"/>
              </p:ext>
            </p:extLst>
          </p:nvPr>
        </p:nvGraphicFramePr>
        <p:xfrm>
          <a:off x="403123" y="2007928"/>
          <a:ext cx="4601497" cy="3108960"/>
        </p:xfrm>
        <a:graphic>
          <a:graphicData uri="http://schemas.openxmlformats.org/drawingml/2006/table">
            <a:tbl>
              <a:tblPr/>
              <a:tblGrid>
                <a:gridCol w="432620">
                  <a:extLst>
                    <a:ext uri="{9D8B030D-6E8A-4147-A177-3AD203B41FA5}">
                      <a16:colId xmlns:a16="http://schemas.microsoft.com/office/drawing/2014/main" val="4252691422"/>
                    </a:ext>
                  </a:extLst>
                </a:gridCol>
                <a:gridCol w="4168877">
                  <a:extLst>
                    <a:ext uri="{9D8B030D-6E8A-4147-A177-3AD203B41FA5}">
                      <a16:colId xmlns:a16="http://schemas.microsoft.com/office/drawing/2014/main" val="3867516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transposed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matrix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matrix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transposed_row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row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matrix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    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transposed_row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append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row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transposed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append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transposed_row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transposed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932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0CFA25-629C-719F-7CC8-ABB599D53EED}"/>
              </a:ext>
            </a:extLst>
          </p:cNvPr>
          <p:cNvSpPr txBox="1"/>
          <p:nvPr/>
        </p:nvSpPr>
        <p:spPr>
          <a:xfrm>
            <a:off x="176981" y="5257986"/>
            <a:ext cx="4827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Результат: [[1, 4], [2, 5], [3, 6], [4, 8]]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DBA30-580F-51F8-5C2D-301108CD1631}"/>
              </a:ext>
            </a:extLst>
          </p:cNvPr>
          <p:cNvSpPr txBox="1"/>
          <p:nvPr/>
        </p:nvSpPr>
        <p:spPr>
          <a:xfrm>
            <a:off x="5584722" y="12204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Приклад №6: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Транспонування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матриці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абстракції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F0F0A9AD-22DA-18E0-1CFA-0F698A3A0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0748"/>
              </p:ext>
            </p:extLst>
          </p:nvPr>
        </p:nvGraphicFramePr>
        <p:xfrm>
          <a:off x="5584722" y="2007926"/>
          <a:ext cx="5741970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663354440"/>
                    </a:ext>
                  </a:extLst>
                </a:gridCol>
                <a:gridCol w="5533690">
                  <a:extLst>
                    <a:ext uri="{9D8B030D-6E8A-4147-A177-3AD203B41FA5}">
                      <a16:colId xmlns:a16="http://schemas.microsoft.com/office/drawing/2014/main" val="72819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matrix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transpose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[[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row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row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matrix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transpose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929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DE01091-7195-71E1-7AD0-DD07C38D0AE7}"/>
              </a:ext>
            </a:extLst>
          </p:cNvPr>
          <p:cNvSpPr txBox="1"/>
          <p:nvPr/>
        </p:nvSpPr>
        <p:spPr>
          <a:xfrm>
            <a:off x="5496232" y="52579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Результат: [[1, 3, 5, 7], [2, 4, 6, 8]]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25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167AE7-8845-AFF5-2395-56D2048826B2}"/>
              </a:ext>
            </a:extLst>
          </p:cNvPr>
          <p:cNvSpPr txBox="1"/>
          <p:nvPr/>
        </p:nvSpPr>
        <p:spPr>
          <a:xfrm>
            <a:off x="393290" y="91230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Вкладені цикли в абстракції списків працюють не так, як звичайні вкладені цикли. У вищенаведеній програмі цикл </a:t>
            </a:r>
            <a:r>
              <a:rPr lang="uk-UA" dirty="0" err="1"/>
              <a:t>for</a:t>
            </a:r>
            <a:r>
              <a:rPr lang="uk-UA" dirty="0"/>
              <a:t> i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range</a:t>
            </a:r>
            <a:r>
              <a:rPr lang="uk-UA" dirty="0"/>
              <a:t>(2) виконується до </a:t>
            </a:r>
            <a:r>
              <a:rPr lang="uk-UA" dirty="0" err="1"/>
              <a:t>row</a:t>
            </a:r>
            <a:r>
              <a:rPr lang="uk-UA" dirty="0"/>
              <a:t>[i]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row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matrix</a:t>
            </a:r>
            <a:r>
              <a:rPr lang="uk-UA" dirty="0"/>
              <a:t>. Отже, спочатку змінній i присвоюється значення, а потім елемент, на який вказує </a:t>
            </a:r>
            <a:r>
              <a:rPr lang="uk-UA" dirty="0" err="1"/>
              <a:t>row</a:t>
            </a:r>
            <a:r>
              <a:rPr lang="uk-UA" dirty="0"/>
              <a:t>[i], додається в змінну </a:t>
            </a:r>
            <a:r>
              <a:rPr lang="uk-UA" dirty="0" err="1"/>
              <a:t>transpose</a:t>
            </a:r>
            <a:r>
              <a:rPr lang="uk-UA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3CF76-A762-038B-3682-16A8968D8034}"/>
              </a:ext>
            </a:extLst>
          </p:cNvPr>
          <p:cNvSpPr txBox="1"/>
          <p:nvPr/>
        </p:nvSpPr>
        <p:spPr>
          <a:xfrm>
            <a:off x="0" y="6159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Абстракція списків (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List Comprehension)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22684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3C4AB0-ED79-6CA0-DDF2-E3FF4CA3BE48}"/>
              </a:ext>
            </a:extLst>
          </p:cNvPr>
          <p:cNvSpPr txBox="1"/>
          <p:nvPr/>
        </p:nvSpPr>
        <p:spPr>
          <a:xfrm>
            <a:off x="0" y="12996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Створення списку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06517-5EC9-B4F2-A074-A9D82074493B}"/>
              </a:ext>
            </a:extLst>
          </p:cNvPr>
          <p:cNvSpPr txBox="1"/>
          <p:nvPr/>
        </p:nvSpPr>
        <p:spPr>
          <a:xfrm>
            <a:off x="147484" y="7762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Список створюється шляхом розміщення елементів всередині [], розділених комами.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444ED6C-9A65-9F6C-F891-C129A65B6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7408"/>
              </p:ext>
            </p:extLst>
          </p:nvPr>
        </p:nvGraphicFramePr>
        <p:xfrm>
          <a:off x="221237" y="1500459"/>
          <a:ext cx="3437447" cy="1737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617170192"/>
                    </a:ext>
                  </a:extLst>
                </a:gridCol>
                <a:gridCol w="3229167">
                  <a:extLst>
                    <a:ext uri="{9D8B030D-6E8A-4147-A177-3AD203B41FA5}">
                      <a16:colId xmlns:a16="http://schemas.microsoft.com/office/drawing/2014/main" val="1865118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Список із 3 цілих чисел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Результат: [1, 2, 5]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907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6BC1F7-180D-78EE-721F-E4E1239B3CA2}"/>
              </a:ext>
            </a:extLst>
          </p:cNvPr>
          <p:cNvSpPr txBox="1"/>
          <p:nvPr/>
        </p:nvSpPr>
        <p:spPr>
          <a:xfrm>
            <a:off x="221237" y="33156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список з іменем </a:t>
            </a:r>
            <a:r>
              <a:rPr lang="uk-UA" dirty="0" err="1"/>
              <a:t>numbers</a:t>
            </a:r>
            <a:r>
              <a:rPr lang="uk-UA" dirty="0"/>
              <a:t>, який містить 3 </a:t>
            </a:r>
            <a:r>
              <a:rPr lang="uk-UA" dirty="0" err="1"/>
              <a:t>цілочисельних</a:t>
            </a:r>
            <a:r>
              <a:rPr lang="uk-UA" dirty="0"/>
              <a:t> елементи.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0FB5B-21D9-8EB5-2565-E184F41FE1AB}"/>
              </a:ext>
            </a:extLst>
          </p:cNvPr>
          <p:cNvSpPr txBox="1"/>
          <p:nvPr/>
        </p:nvSpPr>
        <p:spPr>
          <a:xfrm>
            <a:off x="221237" y="3961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Список може містити будь-яку кількість елементів і вони можуть бути різних типів (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int, float, string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тощо). Наприклад:</a:t>
            </a:r>
            <a:endParaRPr lang="uk-UA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284F8C3-15C6-38A4-33A6-A76106682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86971"/>
              </p:ext>
            </p:extLst>
          </p:nvPr>
        </p:nvGraphicFramePr>
        <p:xfrm>
          <a:off x="221237" y="4885310"/>
          <a:ext cx="4229341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80973809"/>
                    </a:ext>
                  </a:extLst>
                </a:gridCol>
                <a:gridCol w="4021061">
                  <a:extLst>
                    <a:ext uri="{9D8B030D-6E8A-4147-A177-3AD203B41FA5}">
                      <a16:colId xmlns:a16="http://schemas.microsoft.com/office/drawing/2014/main" val="1099993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Порожній список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Список із змішаними типами даних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3.4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4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4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3FF225-3FFB-1C69-1F0A-43D8F50A7A2D}"/>
              </a:ext>
            </a:extLst>
          </p:cNvPr>
          <p:cNvSpPr txBox="1"/>
          <p:nvPr/>
        </p:nvSpPr>
        <p:spPr>
          <a:xfrm>
            <a:off x="0" y="21845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Доступ до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елементів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списку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F0619-E64B-33C4-C34D-667FE9C17BDB}"/>
              </a:ext>
            </a:extLst>
          </p:cNvPr>
          <p:cNvSpPr txBox="1"/>
          <p:nvPr/>
        </p:nvSpPr>
        <p:spPr>
          <a:xfrm>
            <a:off x="265471" y="10221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кожен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списку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асоціюється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індексом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отримати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доступ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масиву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використовуючи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номер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(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0, 1, 2,…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B88079-E74B-3ADD-4725-1195EE1A9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73485"/>
              </p:ext>
            </p:extLst>
          </p:nvPr>
        </p:nvGraphicFramePr>
        <p:xfrm>
          <a:off x="265471" y="2379858"/>
          <a:ext cx="5609199" cy="20116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497446050"/>
                    </a:ext>
                  </a:extLst>
                </a:gridCol>
                <a:gridCol w="5400919">
                  <a:extLst>
                    <a:ext uri="{9D8B030D-6E8A-4147-A177-3AD203B41FA5}">
                      <a16:colId xmlns:a16="http://schemas.microsoft.com/office/drawing/2014/main" val="1525248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"Python"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"Swift"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"C++"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доступ до елемента під індексом 0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Python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Отримуємо доступ до елемента під індексом 2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C++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169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C2D379-7A74-42AD-2488-E32FDC54B63A}"/>
              </a:ext>
            </a:extLst>
          </p:cNvPr>
          <p:cNvSpPr txBox="1"/>
          <p:nvPr/>
        </p:nvSpPr>
        <p:spPr>
          <a:xfrm>
            <a:off x="265471" y="463551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Тут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бачимо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кожен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списку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пов’язаний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номером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І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використали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доступу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E626EF-3D57-D9D0-19A0-A2B1FA62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81" y="4681328"/>
            <a:ext cx="5919019" cy="15580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234DE-5F4C-0D68-D763-68D7E4623482}"/>
              </a:ext>
            </a:extLst>
          </p:cNvPr>
          <p:cNvSpPr txBox="1"/>
          <p:nvPr/>
        </p:nvSpPr>
        <p:spPr>
          <a:xfrm>
            <a:off x="8799871" y="1297861"/>
            <a:ext cx="32544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Відлік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у списку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завжди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починається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індексу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0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Звідси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випливає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перший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елемент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списку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перебуває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під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індексом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0, а не 1.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715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C7CE1-DA6D-82D5-8623-FA04781EAC21}"/>
              </a:ext>
            </a:extLst>
          </p:cNvPr>
          <p:cNvSpPr txBox="1"/>
          <p:nvPr/>
        </p:nvSpPr>
        <p:spPr>
          <a:xfrm>
            <a:off x="0" y="2184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Від’ємна індексація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A9429-F7E8-CF0E-B54C-5BA7F456CE5C}"/>
              </a:ext>
            </a:extLst>
          </p:cNvPr>
          <p:cNvSpPr txBox="1"/>
          <p:nvPr/>
        </p:nvSpPr>
        <p:spPr>
          <a:xfrm>
            <a:off x="196645" y="8647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дозволяє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від’ємний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своїх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послідовностей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-1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відноситься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останнього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-2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відноситься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передостаннього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і так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далі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7A67302-2D17-4943-7E4C-074238D28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592"/>
              </p:ext>
            </p:extLst>
          </p:nvPr>
        </p:nvGraphicFramePr>
        <p:xfrm>
          <a:off x="196645" y="2199041"/>
          <a:ext cx="5723002" cy="20116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937669134"/>
                    </a:ext>
                  </a:extLst>
                </a:gridCol>
                <a:gridCol w="5514722">
                  <a:extLst>
                    <a:ext uri="{9D8B030D-6E8A-4147-A177-3AD203B41FA5}">
                      <a16:colId xmlns:a16="http://schemas.microsoft.com/office/drawing/2014/main" val="1916705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"Python"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"Swift"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"C++"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доступ до елемента під індексом 0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C++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Отримуємо доступ до елемента під індексом 2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Python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54349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5A20D8-7459-050C-C3D7-7EE8D7BA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97" y="2104789"/>
            <a:ext cx="5763896" cy="2016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78F3B-8EE6-E212-8BB1-11C4E070925F}"/>
              </a:ext>
            </a:extLst>
          </p:cNvPr>
          <p:cNvSpPr txBox="1"/>
          <p:nvPr/>
        </p:nvSpPr>
        <p:spPr>
          <a:xfrm>
            <a:off x="3313471" y="58908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Якщо вказаний індекс не існує у списку,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видасть</a:t>
            </a:r>
            <a:r>
              <a:rPr lang="uk-UA" dirty="0"/>
              <a:t> помилку </a:t>
            </a:r>
            <a:r>
              <a:rPr lang="uk-UA" dirty="0" err="1"/>
              <a:t>IndexError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62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299C9-D0CB-9B6A-1359-D39A9650E8B5}"/>
              </a:ext>
            </a:extLst>
          </p:cNvPr>
          <p:cNvSpPr txBox="1"/>
          <p:nvPr/>
        </p:nvSpPr>
        <p:spPr>
          <a:xfrm>
            <a:off x="0" y="24795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Зріз списку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F441F8-DD07-9B76-60D6-33B382FB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894284"/>
            <a:ext cx="6164826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В Python за допомогою оператора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можна отримати доступ відразу до групи елементів (а не тільки до одного). Наприклад: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65E1466-5481-BE87-784E-FE3DE663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06743"/>
              </p:ext>
            </p:extLst>
          </p:nvPr>
        </p:nvGraphicFramePr>
        <p:xfrm>
          <a:off x="338372" y="1817614"/>
          <a:ext cx="6829343" cy="3383280"/>
        </p:xfrm>
        <a:graphic>
          <a:graphicData uri="http://schemas.openxmlformats.org/drawingml/2006/table">
            <a:tbl>
              <a:tblPr/>
              <a:tblGrid>
                <a:gridCol w="476199">
                  <a:extLst>
                    <a:ext uri="{9D8B030D-6E8A-4147-A177-3AD203B41FA5}">
                      <a16:colId xmlns:a16="http://schemas.microsoft.com/office/drawing/2014/main" val="2756094069"/>
                    </a:ext>
                  </a:extLst>
                </a:gridCol>
                <a:gridCol w="6353144">
                  <a:extLst>
                    <a:ext uri="{9D8B030D-6E8A-4147-A177-3AD203B41FA5}">
                      <a16:colId xmlns:a16="http://schemas.microsoft.com/office/drawing/2014/main" val="3093767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Зріз списку в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Python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'r'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'g'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'r'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'm'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'z'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"зрізані" елементи з 2 по 4 індекс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Виводимо "зрізані" елементи від індексу 5 і до кінця списку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всі елементи списку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437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7A766-E9CA-CD0B-6417-1ED368E45995}"/>
              </a:ext>
            </a:extLst>
          </p:cNvPr>
          <p:cNvSpPr txBox="1"/>
          <p:nvPr/>
        </p:nvSpPr>
        <p:spPr>
          <a:xfrm>
            <a:off x="7590503" y="1817614"/>
            <a:ext cx="3392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['o', 'g’]</a:t>
            </a:r>
          </a:p>
          <a:p>
            <a:r>
              <a:rPr lang="uk-UA" dirty="0"/>
              <a:t> ['a', 'm', 'i', 'z’] </a:t>
            </a:r>
          </a:p>
          <a:p>
            <a:r>
              <a:rPr lang="uk-UA" dirty="0"/>
              <a:t>['p', 'r', 'o', 'g', 'r', 'a', 'm', 'i', 'z']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54783-F88E-E226-007D-A913B624E1DD}"/>
              </a:ext>
            </a:extLst>
          </p:cNvPr>
          <p:cNvSpPr txBox="1"/>
          <p:nvPr/>
        </p:nvSpPr>
        <p:spPr>
          <a:xfrm>
            <a:off x="6096000" y="56625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 При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виконанні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зрізу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в списках перший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індекс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є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включаючим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, 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кінцевий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—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виключаючим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452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DA4BDB-8FCD-81C2-D7C9-11360610B2F4}"/>
              </a:ext>
            </a:extLst>
          </p:cNvPr>
          <p:cNvSpPr txBox="1"/>
          <p:nvPr/>
        </p:nvSpPr>
        <p:spPr>
          <a:xfrm>
            <a:off x="0" y="31677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Додавання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елементів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до списку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9B38-3E1B-26B9-44A0-AA689990AC69}"/>
              </a:ext>
            </a:extLst>
          </p:cNvPr>
          <p:cNvSpPr txBox="1"/>
          <p:nvPr/>
        </p:nvSpPr>
        <p:spPr>
          <a:xfrm>
            <a:off x="176980" y="9631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 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відразу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декілька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додавання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 списку.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A1176-09B8-7A28-3124-E4389D499476}"/>
              </a:ext>
            </a:extLst>
          </p:cNvPr>
          <p:cNvSpPr txBox="1"/>
          <p:nvPr/>
        </p:nvSpPr>
        <p:spPr>
          <a:xfrm>
            <a:off x="88490" y="16094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1. Використання методу 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append()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881B7-9FE6-B0F2-E996-8781FCFF5B17}"/>
              </a:ext>
            </a:extLst>
          </p:cNvPr>
          <p:cNvSpPr txBox="1"/>
          <p:nvPr/>
        </p:nvSpPr>
        <p:spPr>
          <a:xfrm>
            <a:off x="132735" y="20711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append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додає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кінець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списку.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768CCEE-A401-F125-39CA-90F695BE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75071"/>
              </p:ext>
            </p:extLst>
          </p:nvPr>
        </p:nvGraphicFramePr>
        <p:xfrm>
          <a:off x="176980" y="2838630"/>
          <a:ext cx="3902145" cy="22860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99781521"/>
                    </a:ext>
                  </a:extLst>
                </a:gridCol>
                <a:gridCol w="3693865">
                  <a:extLst>
                    <a:ext uri="{9D8B030D-6E8A-4147-A177-3AD203B41FA5}">
                      <a16:colId xmlns:a16="http://schemas.microsoft.com/office/drawing/2014/main" val="3724889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"Before Append:"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Використання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методу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append()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append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"After Append:"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36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F6E30F-1FA4-CCDB-834E-3615DEEE3F51}"/>
              </a:ext>
            </a:extLst>
          </p:cNvPr>
          <p:cNvSpPr txBox="1"/>
          <p:nvPr/>
        </p:nvSpPr>
        <p:spPr>
          <a:xfrm>
            <a:off x="4771104" y="2838630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Результат: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Before Append: [21, 34, 54, 12]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5F2F0"/>
                </a:highlight>
                <a:latin typeface="Courier New" panose="02070309020205020404" pitchFamily="49" charset="0"/>
              </a:rPr>
              <a:t>After Append: [21, 34, 54, 12, 32]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878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0D68B8-A16A-C425-32B8-E5B6829CD5D8}"/>
              </a:ext>
            </a:extLst>
          </p:cNvPr>
          <p:cNvSpPr txBox="1"/>
          <p:nvPr/>
        </p:nvSpPr>
        <p:spPr>
          <a:xfrm>
            <a:off x="0" y="31677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Додавання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елементів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до списку в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99CAE-D292-7287-28FA-459D3F77F4FB}"/>
              </a:ext>
            </a:extLst>
          </p:cNvPr>
          <p:cNvSpPr txBox="1"/>
          <p:nvPr/>
        </p:nvSpPr>
        <p:spPr>
          <a:xfrm>
            <a:off x="167148" y="105419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2. Використання методу 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extend()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5683A-4E85-9A0C-DAAC-BB20701F0467}"/>
              </a:ext>
            </a:extLst>
          </p:cNvPr>
          <p:cNvSpPr txBox="1"/>
          <p:nvPr/>
        </p:nvSpPr>
        <p:spPr>
          <a:xfrm>
            <a:off x="167148" y="16069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extend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додавання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всіх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одного списку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іншого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57F5A3E-C729-2017-5A14-D55FD1FFD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6647"/>
              </p:ext>
            </p:extLst>
          </p:nvPr>
        </p:nvGraphicFramePr>
        <p:xfrm>
          <a:off x="344129" y="2344370"/>
          <a:ext cx="5751871" cy="2834640"/>
        </p:xfrm>
        <a:graphic>
          <a:graphicData uri="http://schemas.openxmlformats.org/drawingml/2006/table">
            <a:tbl>
              <a:tblPr/>
              <a:tblGrid>
                <a:gridCol w="719297">
                  <a:extLst>
                    <a:ext uri="{9D8B030D-6E8A-4147-A177-3AD203B41FA5}">
                      <a16:colId xmlns:a16="http://schemas.microsoft.com/office/drawing/2014/main" val="4038391743"/>
                    </a:ext>
                  </a:extLst>
                </a:gridCol>
                <a:gridCol w="5032574">
                  <a:extLst>
                    <a:ext uri="{9D8B030D-6E8A-4147-A177-3AD203B41FA5}">
                      <a16:colId xmlns:a16="http://schemas.microsoft.com/office/drawing/2014/main" val="56673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prime_numbers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"List1:"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prime_numbers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"List2:"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Об'єднання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двох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списків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prime_numbers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extend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"List after append:"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prime_numbers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8884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A5D472-1376-A102-4929-DB8A958428C4}"/>
              </a:ext>
            </a:extLst>
          </p:cNvPr>
          <p:cNvSpPr txBox="1"/>
          <p:nvPr/>
        </p:nvSpPr>
        <p:spPr>
          <a:xfrm>
            <a:off x="7010400" y="2344370"/>
            <a:ext cx="38247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List1: [2, 3, 5] </a:t>
            </a:r>
          </a:p>
          <a:p>
            <a:r>
              <a:rPr lang="uk-UA" dirty="0"/>
              <a:t>List2: [4, 6, 8] </a:t>
            </a:r>
          </a:p>
          <a:p>
            <a:r>
              <a:rPr lang="uk-UA" dirty="0" err="1"/>
              <a:t>List</a:t>
            </a:r>
            <a:r>
              <a:rPr lang="uk-UA" dirty="0"/>
              <a:t> </a:t>
            </a:r>
            <a:r>
              <a:rPr lang="uk-UA" dirty="0" err="1"/>
              <a:t>after</a:t>
            </a:r>
            <a:r>
              <a:rPr lang="uk-UA" dirty="0"/>
              <a:t> </a:t>
            </a:r>
            <a:r>
              <a:rPr lang="uk-UA" dirty="0" err="1"/>
              <a:t>append</a:t>
            </a:r>
            <a:r>
              <a:rPr lang="uk-UA" dirty="0"/>
              <a:t>: [2, 3, 5, 4, 6, 8]</a:t>
            </a:r>
          </a:p>
        </p:txBody>
      </p:sp>
    </p:spTree>
    <p:extLst>
      <p:ext uri="{BB962C8B-B14F-4D97-AF65-F5344CB8AC3E}">
        <p14:creationId xmlns:p14="http://schemas.microsoft.com/office/powerpoint/2010/main" val="26449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DF7960-60CC-0A07-2CE6-AD275A1A4B97}"/>
              </a:ext>
            </a:extLst>
          </p:cNvPr>
          <p:cNvSpPr txBox="1"/>
          <p:nvPr/>
        </p:nvSpPr>
        <p:spPr>
          <a:xfrm>
            <a:off x="0" y="12827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Зміна значень елементів списку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2345B-A82A-9FD5-D9F6-2452F367900D}"/>
              </a:ext>
            </a:extLst>
          </p:cNvPr>
          <p:cNvSpPr txBox="1"/>
          <p:nvPr/>
        </p:nvSpPr>
        <p:spPr>
          <a:xfrm>
            <a:off x="334297" y="7746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Списки в </a:t>
            </a:r>
            <a:r>
              <a:rPr lang="uk-UA" dirty="0" err="1"/>
              <a:t>Python</a:t>
            </a:r>
            <a:r>
              <a:rPr lang="uk-UA" dirty="0"/>
              <a:t> є змінюваними. Це означає, що ми можемо змінювати елементи списку, надаючи їм нові значення за допомогою оператора =.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7A0548C-5593-762C-941B-B5933BCD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92957"/>
              </p:ext>
            </p:extLst>
          </p:nvPr>
        </p:nvGraphicFramePr>
        <p:xfrm>
          <a:off x="401448" y="1824924"/>
          <a:ext cx="5694552" cy="1737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161313325"/>
                    </a:ext>
                  </a:extLst>
                </a:gridCol>
                <a:gridCol w="5486272">
                  <a:extLst>
                    <a:ext uri="{9D8B030D-6E8A-4147-A177-3AD203B41FA5}">
                      <a16:colId xmlns:a16="http://schemas.microsoft.com/office/drawing/2014/main" val="3406903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'C++'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Змінюємо значення третього елемента на '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C'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'C'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7980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8EE6A6-6D3C-3B34-0DF6-0D476031EED1}"/>
              </a:ext>
            </a:extLst>
          </p:cNvPr>
          <p:cNvSpPr txBox="1"/>
          <p:nvPr/>
        </p:nvSpPr>
        <p:spPr>
          <a:xfrm>
            <a:off x="401448" y="36892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['</a:t>
            </a:r>
            <a:r>
              <a:rPr lang="uk-UA" dirty="0" err="1"/>
              <a:t>Python</a:t>
            </a:r>
            <a:r>
              <a:rPr lang="uk-UA" dirty="0"/>
              <a:t>', '</a:t>
            </a:r>
            <a:r>
              <a:rPr lang="uk-UA" dirty="0" err="1"/>
              <a:t>Swift</a:t>
            </a:r>
            <a:r>
              <a:rPr lang="uk-UA" dirty="0"/>
              <a:t>', 'C']</a:t>
            </a:r>
          </a:p>
        </p:txBody>
      </p:sp>
    </p:spTree>
    <p:extLst>
      <p:ext uri="{BB962C8B-B14F-4D97-AF65-F5344CB8AC3E}">
        <p14:creationId xmlns:p14="http://schemas.microsoft.com/office/powerpoint/2010/main" val="34949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0AB1D-AF45-7732-476E-138B758DA25F}"/>
              </a:ext>
            </a:extLst>
          </p:cNvPr>
          <p:cNvSpPr txBox="1"/>
          <p:nvPr/>
        </p:nvSpPr>
        <p:spPr>
          <a:xfrm>
            <a:off x="0" y="6927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Видалення елементів зі списку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DCED2-BEA3-6CF9-FB28-6601E6308546}"/>
              </a:ext>
            </a:extLst>
          </p:cNvPr>
          <p:cNvSpPr txBox="1"/>
          <p:nvPr/>
        </p:nvSpPr>
        <p:spPr>
          <a:xfrm>
            <a:off x="353961" y="8133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1. Використання оператора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27028-5ACD-9BD7-0B67-D7C524BD176D}"/>
              </a:ext>
            </a:extLst>
          </p:cNvPr>
          <p:cNvSpPr txBox="1"/>
          <p:nvPr/>
        </p:nvSpPr>
        <p:spPr>
          <a:xfrm>
            <a:off x="275303" y="1280338"/>
            <a:ext cx="4159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ми можемо використовувати оператор </a:t>
            </a:r>
            <a:r>
              <a:rPr lang="uk-UA" dirty="0" err="1"/>
              <a:t>del</a:t>
            </a:r>
            <a:r>
              <a:rPr lang="uk-UA" dirty="0"/>
              <a:t> для видалення одного або кількох елементів зі списку. Наприклад: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18448AA-D8DC-8CC4-2277-DEE27072D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99751"/>
              </p:ext>
            </p:extLst>
          </p:nvPr>
        </p:nvGraphicFramePr>
        <p:xfrm>
          <a:off x="353961" y="2578366"/>
          <a:ext cx="5248047" cy="3253600"/>
        </p:xfrm>
        <a:graphic>
          <a:graphicData uri="http://schemas.openxmlformats.org/drawingml/2006/table">
            <a:tbl>
              <a:tblPr/>
              <a:tblGrid>
                <a:gridCol w="471212">
                  <a:extLst>
                    <a:ext uri="{9D8B030D-6E8A-4147-A177-3AD203B41FA5}">
                      <a16:colId xmlns:a16="http://schemas.microsoft.com/office/drawing/2014/main" val="2799458682"/>
                    </a:ext>
                  </a:extLst>
                </a:gridCol>
                <a:gridCol w="4776835">
                  <a:extLst>
                    <a:ext uri="{9D8B030D-6E8A-4147-A177-3AD203B41FA5}">
                      <a16:colId xmlns:a16="http://schemas.microsoft.com/office/drawing/2014/main" val="1649415260"/>
                    </a:ext>
                  </a:extLst>
                </a:gridCol>
              </a:tblGrid>
              <a:tr h="3169162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'C++'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'C'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'Java'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'Rust'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'R'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Видаляємо другий елемент зі списку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del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Видаляємо останній елемент зі списку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del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Видаляємо перші два елементи зі списку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del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0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901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95CF3A-2FF0-E630-0AA5-3E67DF5DF90F}"/>
              </a:ext>
            </a:extLst>
          </p:cNvPr>
          <p:cNvSpPr txBox="1"/>
          <p:nvPr/>
        </p:nvSpPr>
        <p:spPr>
          <a:xfrm>
            <a:off x="6191943" y="24806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['</a:t>
            </a:r>
            <a:r>
              <a:rPr lang="uk-UA" dirty="0" err="1"/>
              <a:t>Python</a:t>
            </a:r>
            <a:r>
              <a:rPr lang="uk-UA" dirty="0"/>
              <a:t>', 'C  ', 'C', '</a:t>
            </a:r>
            <a:r>
              <a:rPr lang="uk-UA" dirty="0" err="1"/>
              <a:t>Java</a:t>
            </a:r>
            <a:r>
              <a:rPr lang="uk-UA" dirty="0"/>
              <a:t>', '</a:t>
            </a:r>
            <a:r>
              <a:rPr lang="uk-UA" dirty="0" err="1"/>
              <a:t>Rust</a:t>
            </a:r>
            <a:r>
              <a:rPr lang="uk-UA" dirty="0"/>
              <a:t>', 'R’]</a:t>
            </a:r>
          </a:p>
          <a:p>
            <a:r>
              <a:rPr lang="uk-UA" dirty="0"/>
              <a:t>['</a:t>
            </a:r>
            <a:r>
              <a:rPr lang="uk-UA" dirty="0" err="1"/>
              <a:t>Python</a:t>
            </a:r>
            <a:r>
              <a:rPr lang="uk-UA" dirty="0"/>
              <a:t>', 'C  ', 'C', '</a:t>
            </a:r>
            <a:r>
              <a:rPr lang="uk-UA" dirty="0" err="1"/>
              <a:t>Java</a:t>
            </a:r>
            <a:r>
              <a:rPr lang="uk-UA" dirty="0"/>
              <a:t>', '</a:t>
            </a:r>
            <a:r>
              <a:rPr lang="uk-UA" dirty="0" err="1"/>
              <a:t>Rust</a:t>
            </a:r>
            <a:r>
              <a:rPr lang="uk-UA" dirty="0"/>
              <a:t>’] </a:t>
            </a:r>
          </a:p>
          <a:p>
            <a:r>
              <a:rPr lang="uk-UA" dirty="0"/>
              <a:t>['C', '</a:t>
            </a:r>
            <a:r>
              <a:rPr lang="uk-UA" dirty="0" err="1"/>
              <a:t>Java</a:t>
            </a:r>
            <a:r>
              <a:rPr lang="uk-UA" dirty="0"/>
              <a:t>', '</a:t>
            </a:r>
            <a:r>
              <a:rPr lang="uk-UA" dirty="0" err="1"/>
              <a:t>Rust</a:t>
            </a:r>
            <a:r>
              <a:rPr lang="uk-UA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36437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2058</Words>
  <Application>Microsoft Office PowerPoint</Application>
  <PresentationFormat>Широкоэкранный</PresentationFormat>
  <Paragraphs>358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31" baseType="lpstr">
      <vt:lpstr>Aptos</vt:lpstr>
      <vt:lpstr>Aptos Display</vt:lpstr>
      <vt:lpstr>Arial</vt:lpstr>
      <vt:lpstr>Arial Unicode MS</vt:lpstr>
      <vt:lpstr>Cascadia Code</vt:lpstr>
      <vt:lpstr>Comfortaa</vt:lpstr>
      <vt:lpstr>Courier New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5</cp:revision>
  <dcterms:created xsi:type="dcterms:W3CDTF">2024-08-13T21:51:00Z</dcterms:created>
  <dcterms:modified xsi:type="dcterms:W3CDTF">2024-08-13T23:03:15Z</dcterms:modified>
</cp:coreProperties>
</file>