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921F9-7BEB-9086-5100-CF6F843E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48B639-7214-961D-22FC-F0131B32C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7B2FD2-9792-AED9-F655-DC018D7B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827D6-EFF9-A1DD-4934-85A6B0C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0CD11-5548-6E7A-E4C6-B0AB6D41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00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38E3-4FED-E7EE-F998-5E3B5C3D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C6E3DC-176F-E7A5-2176-46E2C3AF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E3812-ECC0-25EB-3FB9-0854F1C9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4BD9C-CB7C-5FFE-7467-7E8B464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D5D1A-CCCE-D278-93BC-1248B067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281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E51EDD-FBF6-528B-A711-E630AD0E4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E11C33-303A-59BC-B72B-EC9F2767D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AAFFBE-1336-2D3F-33C9-D52372F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65AE0-1E38-6C07-A6AA-6B8E8D71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6B163-6F72-FCD6-CBF7-FFEFCAB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3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FA2C-CADD-0EFE-8223-2AF7A0E5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86621-B49B-E5BF-08EE-B9C444CD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FB04E-1BBA-4F07-FCA2-6B0C91A1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C3B16-9F26-4F0F-6A9F-285A846E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6ECBEB-8CF8-170A-26F6-B60CA465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39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EF26-B6A7-C001-EAF7-25A74F2D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413C7-77E9-94EA-950F-A6B7F5E0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297989-DCE2-AF25-063A-3340BEE0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FDF0-1A30-F09F-EEE8-878A35E6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16200-E881-CBCD-83BE-27365BCE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4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2781A-FF8B-F3A0-F0B9-EB0C5DC1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319EF-D209-97D1-9E25-B503FADEF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51119-069A-D4EC-317B-37969CAD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62C8A-B34D-8380-BD3B-00953D1F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B5B82-FE44-287D-9CDA-DF6C57D0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0C319-78A5-F992-5470-2ADA2D4D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18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03BDC-FF01-9870-EEED-BEDCCA94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7C5EB-805E-15C6-181B-DDE7384B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A88897-BEC0-EBD5-7473-54A67A3B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5AD3BC-0D36-A0BF-F4C2-214A1136C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2EC1BD-5F29-3580-92F8-5DD65A137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EC9A69-BA77-E833-44AB-C4BED069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E11055-ECA4-36A6-015D-CC1E71E3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8763FD-6FC9-3CAD-5F93-75C9063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75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E2AC6-0051-DECD-F3CB-59667951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8AA314-BF1D-15D2-CE0F-A28C7328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CEE610-BB5A-BFCA-013F-70CB133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DE2548-3565-B4BE-0D13-53D96729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92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DE49D1-DE49-9FC1-47FD-F963B16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ABC17E-748E-5D04-3DCD-CAD3CBD4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E5482-5ED0-EE3E-713A-57C87ECE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8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640D-B5DE-070C-A66F-A2F5AE3D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5A233-3681-C992-20C4-45F9B037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93C620-E74E-975B-0422-1F2FA2FC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9A2E57-3819-7C50-58ED-DE0B8685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E5B58-755F-82DA-5476-2A06FDC3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827FD7-843A-736F-CBA7-82A24834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84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597CF-C1D6-B8CE-7A55-381297BD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E8D72E-E6DE-61C5-E290-CD76A2FFE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096217-0020-01E9-9954-7A883C5B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CC0DC-4246-5265-23D1-BE7E530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076E46-2DFB-06BA-81A6-8ED0DB11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1B9542-EA0D-6EFA-6A63-C253C4C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148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40BEF-684F-AB5A-6F5E-66E01BD3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DFC4A-220E-0FC2-826D-0A61B37E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94002C-0063-DA88-3705-1B183C45F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5DB21-EC12-4C65-B55E-93CA39475BB4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301C7-4777-2747-7ED2-3237938A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426990-D62D-F866-0A77-67249E55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F8E7D-8ADB-4808-B5F8-131886ED0D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8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рядки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4E024-596A-5BEE-DE11-5D7125013303}"/>
              </a:ext>
            </a:extLst>
          </p:cNvPr>
          <p:cNvSpPr txBox="1"/>
          <p:nvPr/>
        </p:nvSpPr>
        <p:spPr>
          <a:xfrm>
            <a:off x="0" y="2954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Escape-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послідовності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B7D0E-39BF-8CAC-E45D-BAAB095CD7AA}"/>
              </a:ext>
            </a:extLst>
          </p:cNvPr>
          <p:cNvSpPr txBox="1"/>
          <p:nvPr/>
        </p:nvSpPr>
        <p:spPr>
          <a:xfrm>
            <a:off x="344129" y="102131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Керуючі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послідовності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(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“Escape-</a:t>
            </a:r>
            <a:r>
              <a:rPr lang="ru-RU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послідовності</a:t>
            </a:r>
            <a:r>
              <a:rPr lang="ru-RU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”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екранування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певних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символів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рядку.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Припустимо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нам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включити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подвійні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так і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одинарні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лапки в рядок: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915DEB4-72B8-2908-9694-0C896B43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16039"/>
              </p:ext>
            </p:extLst>
          </p:nvPr>
        </p:nvGraphicFramePr>
        <p:xfrm>
          <a:off x="437546" y="2578198"/>
          <a:ext cx="4015949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58034870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2712383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 said, "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What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there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?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видасть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помилку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557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269635-21A9-4D68-9614-F902622EC0E8}"/>
              </a:ext>
            </a:extLst>
          </p:cNvPr>
          <p:cNvSpPr txBox="1"/>
          <p:nvPr/>
        </p:nvSpPr>
        <p:spPr>
          <a:xfrm>
            <a:off x="437546" y="444228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Оскільки рядки в </a:t>
            </a:r>
            <a:r>
              <a:rPr lang="uk-UA" dirty="0" err="1"/>
              <a:t>Python</a:t>
            </a:r>
            <a:r>
              <a:rPr lang="uk-UA" dirty="0"/>
              <a:t> поміщаються в одинарні або подвійні лапки, компілятор розглядатиме "</a:t>
            </a:r>
            <a:r>
              <a:rPr lang="uk-UA" dirty="0" err="1"/>
              <a:t>He</a:t>
            </a:r>
            <a:r>
              <a:rPr lang="uk-UA" dirty="0"/>
              <a:t> </a:t>
            </a:r>
            <a:r>
              <a:rPr lang="uk-UA" dirty="0" err="1"/>
              <a:t>said</a:t>
            </a:r>
            <a:r>
              <a:rPr lang="uk-UA" dirty="0"/>
              <a:t>, " як окремий рядок. Відповідно, вищенаведений код </a:t>
            </a:r>
            <a:r>
              <a:rPr lang="uk-UA" dirty="0" err="1"/>
              <a:t>викличе</a:t>
            </a:r>
            <a:r>
              <a:rPr lang="uk-UA" dirty="0"/>
              <a:t> помилку.  Для вирішення цієї проблеми можна використати </a:t>
            </a:r>
            <a:r>
              <a:rPr lang="uk-UA" dirty="0" err="1"/>
              <a:t>escape</a:t>
            </a:r>
            <a:r>
              <a:rPr lang="uk-UA" dirty="0"/>
              <a:t>-символ \: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AD2A78D-EA9F-825F-4C11-EE3CF67C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1193"/>
              </p:ext>
            </p:extLst>
          </p:nvPr>
        </p:nvGraphicFramePr>
        <p:xfrm>
          <a:off x="7369267" y="4550901"/>
          <a:ext cx="4385187" cy="2011680"/>
        </p:xfrm>
        <a:graphic>
          <a:graphicData uri="http://schemas.openxmlformats.org/drawingml/2006/table">
            <a:tbl>
              <a:tblPr/>
              <a:tblGrid>
                <a:gridCol w="227430">
                  <a:extLst>
                    <a:ext uri="{9D8B030D-6E8A-4147-A177-3AD203B41FA5}">
                      <a16:colId xmlns:a16="http://schemas.microsoft.com/office/drawing/2014/main" val="2016012057"/>
                    </a:ext>
                  </a:extLst>
                </a:gridCol>
                <a:gridCol w="4157757">
                  <a:extLst>
                    <a:ext uri="{9D8B030D-6E8A-4147-A177-3AD203B41FA5}">
                      <a16:colId xmlns:a16="http://schemas.microsoft.com/office/drawing/2014/main" val="3393715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Екранування подвійних лапок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example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 said, \"What's there?\""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Екранування одинарних лапок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 said, "What\'s there?"'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example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86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C271881-99A6-CF0D-FB16-2689DED03326}"/>
              </a:ext>
            </a:extLst>
          </p:cNvPr>
          <p:cNvSpPr txBox="1"/>
          <p:nvPr/>
        </p:nvSpPr>
        <p:spPr>
          <a:xfrm>
            <a:off x="3559278" y="6174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He</a:t>
            </a:r>
            <a:r>
              <a:rPr lang="uk-UA" dirty="0"/>
              <a:t> </a:t>
            </a:r>
            <a:r>
              <a:rPr lang="uk-UA" dirty="0" err="1"/>
              <a:t>said</a:t>
            </a:r>
            <a:r>
              <a:rPr lang="uk-UA" dirty="0"/>
              <a:t>, "</a:t>
            </a:r>
            <a:r>
              <a:rPr lang="uk-UA" dirty="0" err="1"/>
              <a:t>What's</a:t>
            </a:r>
            <a:r>
              <a:rPr lang="uk-UA" dirty="0"/>
              <a:t> </a:t>
            </a:r>
            <a:r>
              <a:rPr lang="uk-UA" dirty="0" err="1"/>
              <a:t>there</a:t>
            </a:r>
            <a:r>
              <a:rPr lang="uk-UA" dirty="0"/>
              <a:t>?" </a:t>
            </a:r>
          </a:p>
        </p:txBody>
      </p:sp>
    </p:spTree>
    <p:extLst>
      <p:ext uri="{BB962C8B-B14F-4D97-AF65-F5344CB8AC3E}">
        <p14:creationId xmlns:p14="http://schemas.microsoft.com/office/powerpoint/2010/main" val="357545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1A05CD-D5C8-7F15-DB8B-A13B4327345C}"/>
              </a:ext>
            </a:extLst>
          </p:cNvPr>
          <p:cNvSpPr txBox="1"/>
          <p:nvPr/>
        </p:nvSpPr>
        <p:spPr>
          <a:xfrm>
            <a:off x="580103" y="9417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Ось список всіх </a:t>
            </a:r>
            <a:r>
              <a:rPr lang="uk-UA" dirty="0" err="1"/>
              <a:t>escape</a:t>
            </a:r>
            <a:r>
              <a:rPr lang="uk-UA" dirty="0"/>
              <a:t>-послідовностей, що підтримуються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49127-EA0E-4025-1982-84CEFA610C1E}"/>
              </a:ext>
            </a:extLst>
          </p:cNvPr>
          <p:cNvSpPr txBox="1"/>
          <p:nvPr/>
        </p:nvSpPr>
        <p:spPr>
          <a:xfrm>
            <a:off x="0" y="2954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Escape-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послідовності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78166CA-E8CD-7360-E7B8-A224F2A479AB}"/>
              </a:ext>
            </a:extLst>
          </p:cNvPr>
          <p:cNvGraphicFramePr>
            <a:graphicFrameLocks noGrp="1"/>
          </p:cNvGraphicFramePr>
          <p:nvPr/>
        </p:nvGraphicFramePr>
        <p:xfrm>
          <a:off x="1971792" y="1825627"/>
          <a:ext cx="8248416" cy="4351334"/>
        </p:xfrm>
        <a:graphic>
          <a:graphicData uri="http://schemas.openxmlformats.org/drawingml/2006/table">
            <a:tbl>
              <a:tblPr/>
              <a:tblGrid>
                <a:gridCol w="4124208">
                  <a:extLst>
                    <a:ext uri="{9D8B030D-6E8A-4147-A177-3AD203B41FA5}">
                      <a16:colId xmlns:a16="http://schemas.microsoft.com/office/drawing/2014/main" val="511191460"/>
                    </a:ext>
                  </a:extLst>
                </a:gridCol>
                <a:gridCol w="4124208">
                  <a:extLst>
                    <a:ext uri="{9D8B030D-6E8A-4147-A177-3AD203B41FA5}">
                      <a16:colId xmlns:a16="http://schemas.microsoft.com/office/drawing/2014/main" val="1178812894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Escape-</a:t>
                      </a:r>
                      <a:r>
                        <a:rPr lang="uk-UA" sz="14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послідовність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5465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\\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Обернена скісна риска (бекслеш).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536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\’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Одинарна лапка.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411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\”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Подвійна лапка.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8770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\a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Символ дзвінка.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453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\b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Символ пробілу назад (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backspace)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1934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\f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Розрив сторінки.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39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\n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Розрив рядка.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2524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\r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Повернення каретки.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737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Горизонтальна табуляція.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2835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\v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Вертикальна табуляція.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0014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\ooo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8-кове представлення символу.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4800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\xHH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16-кове представлення символу.</a:t>
                      </a:r>
                    </a:p>
                  </a:txBody>
                  <a:tcPr marL="59771" marR="59771" marT="59771" marB="59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7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D9E5-BECD-F1FA-DE2B-0478FB2DC89C}"/>
              </a:ext>
            </a:extLst>
          </p:cNvPr>
          <p:cNvSpPr txBox="1"/>
          <p:nvPr/>
        </p:nvSpPr>
        <p:spPr>
          <a:xfrm>
            <a:off x="0" y="28728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Форматування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рядків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 (F-рядки)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588C-2037-AD92-F2CA-7062B76C6133}"/>
              </a:ext>
            </a:extLst>
          </p:cNvPr>
          <p:cNvSpPr txBox="1"/>
          <p:nvPr/>
        </p:nvSpPr>
        <p:spPr>
          <a:xfrm>
            <a:off x="265471" y="10909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F-рядки 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роблять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вивід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поєднанні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рядками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простішим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71C6ED-B774-B211-B9BE-3770AEC6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7207"/>
              </p:ext>
            </p:extLst>
          </p:nvPr>
        </p:nvGraphicFramePr>
        <p:xfrm>
          <a:off x="349055" y="1931559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65288290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81779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'Cathy'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country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'UK'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'{name} is from {country}'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007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0092F7-F094-D11E-894D-DE8F27C19E2E}"/>
              </a:ext>
            </a:extLst>
          </p:cNvPr>
          <p:cNvSpPr txBox="1"/>
          <p:nvPr/>
        </p:nvSpPr>
        <p:spPr>
          <a:xfrm>
            <a:off x="265471" y="32760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Cathy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UK  Тут f'{</a:t>
            </a:r>
            <a:r>
              <a:rPr lang="uk-UA" dirty="0" err="1"/>
              <a:t>name</a:t>
            </a:r>
            <a:r>
              <a:rPr lang="uk-UA" dirty="0"/>
              <a:t>}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{</a:t>
            </a:r>
            <a:r>
              <a:rPr lang="uk-UA" dirty="0" err="1"/>
              <a:t>country</a:t>
            </a:r>
            <a:r>
              <a:rPr lang="uk-UA" dirty="0"/>
              <a:t>}' – f-рядок.  Це потужний та простий у використанні синтаксис форматування.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2082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1583D-239F-CF40-026F-97E83F90F16F}"/>
              </a:ext>
            </a:extLst>
          </p:cNvPr>
          <p:cNvSpPr txBox="1"/>
          <p:nvPr/>
        </p:nvSpPr>
        <p:spPr>
          <a:xfrm>
            <a:off x="0" y="12827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Рядки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FFB93-23BA-335B-73FF-F62A6732958F}"/>
              </a:ext>
            </a:extLst>
          </p:cNvPr>
          <p:cNvSpPr txBox="1"/>
          <p:nvPr/>
        </p:nvSpPr>
        <p:spPr>
          <a:xfrm>
            <a:off x="157316" y="774601"/>
            <a:ext cx="1188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Рядок — це послідовність символів. Наприклад, "</a:t>
            </a:r>
            <a:r>
              <a:rPr lang="uk-UA" dirty="0" err="1"/>
              <a:t>hello</a:t>
            </a:r>
            <a:r>
              <a:rPr lang="uk-UA" dirty="0"/>
              <a:t>" — це рядок, що складається з набору символів: 'h', 'e', 'l', 'l' та 'o'.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7D89E-7648-3E54-AEB3-D4395C7F04AA}"/>
              </a:ext>
            </a:extLst>
          </p:cNvPr>
          <p:cNvSpPr txBox="1"/>
          <p:nvPr/>
        </p:nvSpPr>
        <p:spPr>
          <a:xfrm>
            <a:off x="157316" y="1420932"/>
            <a:ext cx="1172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представлення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рядка 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використовуватися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подвійні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одинарні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лапки.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F32A962-6729-756B-57F2-4C3FCCA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19504"/>
              </p:ext>
            </p:extLst>
          </p:nvPr>
        </p:nvGraphicFramePr>
        <p:xfrm>
          <a:off x="250732" y="1965960"/>
          <a:ext cx="5580749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89599407"/>
                    </a:ext>
                  </a:extLst>
                </a:gridCol>
                <a:gridCol w="5372469">
                  <a:extLst>
                    <a:ext uri="{9D8B030D-6E8A-4147-A177-3AD203B41FA5}">
                      <a16:colId xmlns:a16="http://schemas.microsoft.com/office/drawing/2014/main" val="676538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Створення рядка за допомогою подвійних лапок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string1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"Python programming"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Створення рядка за допомогою одинарних лапок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string1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 programming'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7934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FA19D4-51C9-42DA-A8E2-A938EDF55092}"/>
              </a:ext>
            </a:extLst>
          </p:cNvPr>
          <p:cNvSpPr txBox="1"/>
          <p:nvPr/>
        </p:nvSpPr>
        <p:spPr>
          <a:xfrm>
            <a:off x="250732" y="3604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рядків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58BC6B9-58A2-FB91-9091-F980A3A63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97227"/>
              </p:ext>
            </p:extLst>
          </p:nvPr>
        </p:nvGraphicFramePr>
        <p:xfrm>
          <a:off x="250732" y="4051100"/>
          <a:ext cx="4271091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65165114"/>
                    </a:ext>
                  </a:extLst>
                </a:gridCol>
                <a:gridCol w="4062811">
                  <a:extLst>
                    <a:ext uri="{9D8B030D-6E8A-4147-A177-3AD203B41FA5}">
                      <a16:colId xmlns:a16="http://schemas.microsoft.com/office/drawing/2014/main" val="913266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Створення змінної рядкового типу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"Python"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love Python."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9602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BF22BC-5231-CB26-4598-173F7272CC08}"/>
              </a:ext>
            </a:extLst>
          </p:cNvPr>
          <p:cNvSpPr txBox="1"/>
          <p:nvPr/>
        </p:nvSpPr>
        <p:spPr>
          <a:xfrm>
            <a:off x="250732" y="589873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Python</a:t>
            </a:r>
            <a:r>
              <a:rPr lang="uk-UA" dirty="0"/>
              <a:t> </a:t>
            </a:r>
          </a:p>
          <a:p>
            <a:r>
              <a:rPr lang="uk-UA" dirty="0"/>
              <a:t>I </a:t>
            </a:r>
            <a:r>
              <a:rPr lang="uk-UA" dirty="0" err="1"/>
              <a:t>love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2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33D4E-9C66-47F1-AC00-6084104237FC}"/>
              </a:ext>
            </a:extLst>
          </p:cNvPr>
          <p:cNvSpPr txBox="1"/>
          <p:nvPr/>
        </p:nvSpPr>
        <p:spPr>
          <a:xfrm>
            <a:off x="0" y="18726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символів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рядка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117E5-645E-DC9A-B82D-AE5CB277CA9A}"/>
              </a:ext>
            </a:extLst>
          </p:cNvPr>
          <p:cNvSpPr txBox="1"/>
          <p:nvPr/>
        </p:nvSpPr>
        <p:spPr>
          <a:xfrm>
            <a:off x="226142" y="864391"/>
            <a:ext cx="117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Доступ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символів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рядка 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здійснюватися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трьома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способами: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1035F-71BD-AB73-F7E6-8DD7F28A107A}"/>
              </a:ext>
            </a:extLst>
          </p:cNvPr>
          <p:cNvSpPr txBox="1"/>
          <p:nvPr/>
        </p:nvSpPr>
        <p:spPr>
          <a:xfrm>
            <a:off x="481781" y="1264519"/>
            <a:ext cx="4452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Індексація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рядка як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отримання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доступу до символу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його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індексом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1837213-0F66-C48A-6A3A-1599181C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84741"/>
              </p:ext>
            </p:extLst>
          </p:nvPr>
        </p:nvGraphicFramePr>
        <p:xfrm>
          <a:off x="226142" y="2214064"/>
          <a:ext cx="4708254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1757643"/>
                    </a:ext>
                  </a:extLst>
                </a:gridCol>
                <a:gridCol w="4499974">
                  <a:extLst>
                    <a:ext uri="{9D8B030D-6E8A-4147-A177-3AD203B41FA5}">
                      <a16:colId xmlns:a16="http://schemas.microsoft.com/office/drawing/2014/main" val="3480932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Доступ до символу під першим індексом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36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19614D-EE42-D014-025B-7FF646F82EB6}"/>
              </a:ext>
            </a:extLst>
          </p:cNvPr>
          <p:cNvSpPr txBox="1"/>
          <p:nvPr/>
        </p:nvSpPr>
        <p:spPr>
          <a:xfrm>
            <a:off x="481781" y="3429000"/>
            <a:ext cx="4778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Від’ємна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індексація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подібно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 списку, в Python дозволена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від’ємна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індексація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доступу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символів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рядка.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1D1E66F-C19A-F7F3-DB82-436F2B11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22956"/>
              </p:ext>
            </p:extLst>
          </p:nvPr>
        </p:nvGraphicFramePr>
        <p:xfrm>
          <a:off x="226142" y="4766204"/>
          <a:ext cx="5172952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170263391"/>
                    </a:ext>
                  </a:extLst>
                </a:gridCol>
                <a:gridCol w="4964672">
                  <a:extLst>
                    <a:ext uri="{9D8B030D-6E8A-4147-A177-3AD203B41FA5}">
                      <a16:colId xmlns:a16="http://schemas.microsoft.com/office/drawing/2014/main" val="50418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Отримання доступу до 4-го символу з кінця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7674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C78424A-74AA-41C6-E9C4-AD4BA7826B1C}"/>
              </a:ext>
            </a:extLst>
          </p:cNvPr>
          <p:cNvSpPr txBox="1"/>
          <p:nvPr/>
        </p:nvSpPr>
        <p:spPr>
          <a:xfrm>
            <a:off x="6322142" y="2087635"/>
            <a:ext cx="3744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Зріз: </a:t>
            </a:r>
            <a:r>
              <a:rPr lang="uk-UA" dirty="0"/>
              <a:t>отримання доступу до діапазону символів рядка за допомогою оператора зрізу :. Наприклад: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6644EC6-DF37-DAB9-8277-8D51B6F6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84181"/>
              </p:ext>
            </p:extLst>
          </p:nvPr>
        </p:nvGraphicFramePr>
        <p:xfrm>
          <a:off x="6214825" y="3570860"/>
          <a:ext cx="5495394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600470191"/>
                    </a:ext>
                  </a:extLst>
                </a:gridCol>
                <a:gridCol w="5287114">
                  <a:extLst>
                    <a:ext uri="{9D8B030D-6E8A-4147-A177-3AD203B41FA5}">
                      <a16:colId xmlns:a16="http://schemas.microsoft.com/office/drawing/2014/main" val="3528021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Отримання послідовності символів із першого по третій індекси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ell"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774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31321E0-3C85-4550-93A1-431E9C659818}"/>
              </a:ext>
            </a:extLst>
          </p:cNvPr>
          <p:cNvSpPr txBox="1"/>
          <p:nvPr/>
        </p:nvSpPr>
        <p:spPr>
          <a:xfrm>
            <a:off x="6096000" y="54704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спробувати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доступ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індексу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за межами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діапазону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числа,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відмінні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цілих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(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, числа 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плаваючою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крапкою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),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видасть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помилку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8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434C49-FA9A-4E9C-BFA9-3BA1197CBDB0}"/>
              </a:ext>
            </a:extLst>
          </p:cNvPr>
          <p:cNvSpPr txBox="1"/>
          <p:nvPr/>
        </p:nvSpPr>
        <p:spPr>
          <a:xfrm>
            <a:off x="0" y="32661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Імутабельність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рядків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177B2-E4C7-EE4D-00BD-34D4130E17C7}"/>
              </a:ext>
            </a:extLst>
          </p:cNvPr>
          <p:cNvSpPr txBox="1"/>
          <p:nvPr/>
        </p:nvSpPr>
        <p:spPr>
          <a:xfrm>
            <a:off x="216310" y="1033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Рядки в Python 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іммутабельними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означає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символи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змінені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551C558-A64C-77FF-8A72-5E7B6231B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62149"/>
              </p:ext>
            </p:extLst>
          </p:nvPr>
        </p:nvGraphicFramePr>
        <p:xfrm>
          <a:off x="216310" y="1739859"/>
          <a:ext cx="4015949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72458011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302653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'Hola Amigos'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596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89E047-A0D6-0868-1E01-9D64C3C8D6A3}"/>
              </a:ext>
            </a:extLst>
          </p:cNvPr>
          <p:cNvSpPr txBox="1"/>
          <p:nvPr/>
        </p:nvSpPr>
        <p:spPr>
          <a:xfrm>
            <a:off x="4542503" y="19739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Результат: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TypeError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 'str' object does not support item assignment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C1BB1-2EE8-2119-4C19-B70BDFFDFDDC}"/>
              </a:ext>
            </a:extLst>
          </p:cNvPr>
          <p:cNvSpPr txBox="1"/>
          <p:nvPr/>
        </p:nvSpPr>
        <p:spPr>
          <a:xfrm>
            <a:off x="117987" y="30551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Однак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присвоїти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нове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рядкове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1AC27FCC-A27C-4F20-11B9-5801676F8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10618"/>
              </p:ext>
            </p:extLst>
          </p:nvPr>
        </p:nvGraphicFramePr>
        <p:xfrm>
          <a:off x="284617" y="4029810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58575860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721588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'Hola Amigos'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Присвоюємо змінній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message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нове значення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 Friends'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Hello Friends"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4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CE1B4-5AA4-68F6-E9BF-78F04D924501}"/>
              </a:ext>
            </a:extLst>
          </p:cNvPr>
          <p:cNvSpPr txBox="1"/>
          <p:nvPr/>
        </p:nvSpPr>
        <p:spPr>
          <a:xfrm>
            <a:off x="0" y="26761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Багаторядкові рядки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422D6-5314-66B3-9A67-5242BC097DFE}"/>
              </a:ext>
            </a:extLst>
          </p:cNvPr>
          <p:cNvSpPr txBox="1"/>
          <p:nvPr/>
        </p:nvSpPr>
        <p:spPr>
          <a:xfrm>
            <a:off x="393291" y="9139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err="1"/>
              <a:t>Python</a:t>
            </a:r>
            <a:r>
              <a:rPr lang="uk-UA" dirty="0"/>
              <a:t> є багаторядкові рядки. Для їх створення використовуються потрійні подвійні """ або потрійні одинарні ''' лапки.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FC59ADD-A72B-D63E-F548-3A09BE68C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7995"/>
              </p:ext>
            </p:extLst>
          </p:nvPr>
        </p:nvGraphicFramePr>
        <p:xfrm>
          <a:off x="393291" y="1913414"/>
          <a:ext cx="4015949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59239516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281645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Багаторядковий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рядок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"""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Never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gonna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 give you up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Never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gonna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let you down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2649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C44215-EF2F-0663-F5A2-489DB42C1420}"/>
              </a:ext>
            </a:extLst>
          </p:cNvPr>
          <p:cNvSpPr txBox="1"/>
          <p:nvPr/>
        </p:nvSpPr>
        <p:spPr>
          <a:xfrm>
            <a:off x="393291" y="389572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Результат: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Never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gonna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 give you up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Never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gonna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 let you down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8D04C-057B-9572-4734-D4060E66389B}"/>
              </a:ext>
            </a:extLst>
          </p:cNvPr>
          <p:cNvSpPr txBox="1"/>
          <p:nvPr/>
        </p:nvSpPr>
        <p:spPr>
          <a:xfrm>
            <a:off x="393291" y="50639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Тут все те,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поміщено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потрійні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лапки, є одним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багаторядковим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рядком.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371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5E05C-7311-F5B9-3887-299FE754E370}"/>
              </a:ext>
            </a:extLst>
          </p:cNvPr>
          <p:cNvSpPr txBox="1"/>
          <p:nvPr/>
        </p:nvSpPr>
        <p:spPr>
          <a:xfrm>
            <a:off x="0" y="26592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Операції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рядками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9D649-8C99-4503-6128-68807C14096A}"/>
              </a:ext>
            </a:extLst>
          </p:cNvPr>
          <p:cNvSpPr txBox="1"/>
          <p:nvPr/>
        </p:nvSpPr>
        <p:spPr>
          <a:xfrm>
            <a:off x="206477" y="9819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Можливість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здійснення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багатьох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операцій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рядками робить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тип даних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одним 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найчастіше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9ADF-E795-201D-8357-394531549AD4}"/>
              </a:ext>
            </a:extLst>
          </p:cNvPr>
          <p:cNvSpPr txBox="1"/>
          <p:nvPr/>
        </p:nvSpPr>
        <p:spPr>
          <a:xfrm>
            <a:off x="206477" y="1905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Порівняння двох рядків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CA4D2-123B-4E8B-33EC-B656BF537374}"/>
              </a:ext>
            </a:extLst>
          </p:cNvPr>
          <p:cNvSpPr txBox="1"/>
          <p:nvPr/>
        </p:nvSpPr>
        <p:spPr>
          <a:xfrm>
            <a:off x="206477" y="22746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порівняння двох рядків використовується оператор ==. Якщо рядки однакові, оператор поверне </a:t>
            </a:r>
            <a:r>
              <a:rPr lang="uk-UA" dirty="0" err="1"/>
              <a:t>True</a:t>
            </a:r>
            <a:r>
              <a:rPr lang="uk-UA" dirty="0"/>
              <a:t>, в протилежному випадку — </a:t>
            </a:r>
            <a:r>
              <a:rPr lang="uk-UA" dirty="0" err="1"/>
              <a:t>False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AB16D92-3809-852E-10A8-11DEA8F8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92014"/>
              </p:ext>
            </p:extLst>
          </p:nvPr>
        </p:nvGraphicFramePr>
        <p:xfrm>
          <a:off x="206477" y="3315699"/>
          <a:ext cx="4015949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5471399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7936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"Hello, world!"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str2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"I love Python."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str3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"Hello, world!"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Порівняння рядків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str1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та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str2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str2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Порівняння рядків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str1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та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str3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str3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82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6B3F88-3833-5AEE-E542-709872CDFE6C}"/>
              </a:ext>
            </a:extLst>
          </p:cNvPr>
          <p:cNvSpPr txBox="1"/>
          <p:nvPr/>
        </p:nvSpPr>
        <p:spPr>
          <a:xfrm>
            <a:off x="4921576" y="32198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endParaRPr lang="en-US" dirty="0"/>
          </a:p>
          <a:p>
            <a:r>
              <a:rPr lang="uk-UA" dirty="0" err="1"/>
              <a:t>False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 err="1"/>
              <a:t>True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77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0CE34-8747-F986-4A62-FD3F67D78583}"/>
              </a:ext>
            </a:extLst>
          </p:cNvPr>
          <p:cNvSpPr txBox="1"/>
          <p:nvPr/>
        </p:nvSpPr>
        <p:spPr>
          <a:xfrm>
            <a:off x="0" y="1692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Поєднання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(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конкатенація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)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двох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і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більше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рядків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2EA84-5655-5973-ABE6-39F6DEBFB023}"/>
              </a:ext>
            </a:extLst>
          </p:cNvPr>
          <p:cNvSpPr txBox="1"/>
          <p:nvPr/>
        </p:nvSpPr>
        <p:spPr>
          <a:xfrm>
            <a:off x="447377" y="9304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два і більше рядки можуть бути об’єднані (</a:t>
            </a:r>
            <a:r>
              <a:rPr lang="uk-UA" dirty="0" err="1"/>
              <a:t>конкатеновані</a:t>
            </a:r>
            <a:r>
              <a:rPr lang="uk-UA" dirty="0"/>
              <a:t>) за допомогою оператора  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6DC77C2-E4D8-FB21-F1B8-3EFC3EC0A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68167"/>
              </p:ext>
            </p:extLst>
          </p:nvPr>
        </p:nvGraphicFramePr>
        <p:xfrm>
          <a:off x="447377" y="1691640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55389019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77581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"Hello, 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"Jack"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Конкатенація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рядків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за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допомогою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оператора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+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23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E5E1DB-6025-EB01-5614-0A0AF9928D24}"/>
              </a:ext>
            </a:extLst>
          </p:cNvPr>
          <p:cNvSpPr txBox="1"/>
          <p:nvPr/>
        </p:nvSpPr>
        <p:spPr>
          <a:xfrm>
            <a:off x="0" y="369907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 по рядку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BF2F7-03EC-8548-6449-89DE96922527}"/>
              </a:ext>
            </a:extLst>
          </p:cNvPr>
          <p:cNvSpPr txBox="1"/>
          <p:nvPr/>
        </p:nvSpPr>
        <p:spPr>
          <a:xfrm>
            <a:off x="447377" y="43678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ітеруватися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по рядку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циклу 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0B1AB3-EF29-7180-54FE-23772E746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64495"/>
              </p:ext>
            </p:extLst>
          </p:nvPr>
        </p:nvGraphicFramePr>
        <p:xfrm>
          <a:off x="447377" y="5166360"/>
          <a:ext cx="3996981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241158509"/>
                    </a:ext>
                  </a:extLst>
                </a:gridCol>
                <a:gridCol w="3788701">
                  <a:extLst>
                    <a:ext uri="{9D8B030D-6E8A-4147-A177-3AD203B41FA5}">
                      <a16:colId xmlns:a16="http://schemas.microsoft.com/office/drawing/2014/main" val="3279185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Ітерація по рядку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greet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1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E7620A1-B505-AA21-06B6-3EE5759917E6}"/>
              </a:ext>
            </a:extLst>
          </p:cNvPr>
          <p:cNvSpPr txBox="1"/>
          <p:nvPr/>
        </p:nvSpPr>
        <p:spPr>
          <a:xfrm>
            <a:off x="5102942" y="503660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  <a:endParaRPr lang="en-US" dirty="0"/>
          </a:p>
          <a:p>
            <a:r>
              <a:rPr lang="uk-UA" dirty="0"/>
              <a:t>H </a:t>
            </a:r>
            <a:endParaRPr lang="en-US" dirty="0"/>
          </a:p>
          <a:p>
            <a:r>
              <a:rPr lang="uk-UA" dirty="0"/>
              <a:t>e </a:t>
            </a:r>
            <a:endParaRPr lang="en-US" dirty="0"/>
          </a:p>
          <a:p>
            <a:r>
              <a:rPr lang="uk-UA" dirty="0"/>
              <a:t>l </a:t>
            </a:r>
            <a:endParaRPr lang="en-US" dirty="0"/>
          </a:p>
          <a:p>
            <a:r>
              <a:rPr lang="uk-UA" dirty="0"/>
              <a:t>l </a:t>
            </a:r>
            <a:endParaRPr lang="en-US" dirty="0"/>
          </a:p>
          <a:p>
            <a:r>
              <a:rPr lang="uk-UA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305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5C829-ED7B-37F0-2D2F-42072248F593}"/>
              </a:ext>
            </a:extLst>
          </p:cNvPr>
          <p:cNvSpPr txBox="1"/>
          <p:nvPr/>
        </p:nvSpPr>
        <p:spPr>
          <a:xfrm>
            <a:off x="0" y="31677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Довжина рядка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EF653-E205-833F-561E-BDA292005E49}"/>
              </a:ext>
            </a:extLst>
          </p:cNvPr>
          <p:cNvSpPr txBox="1"/>
          <p:nvPr/>
        </p:nvSpPr>
        <p:spPr>
          <a:xfrm>
            <a:off x="314632" y="10533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Дізнатися довжину рядка в </a:t>
            </a:r>
            <a:r>
              <a:rPr lang="uk-UA" dirty="0" err="1"/>
              <a:t>Python</a:t>
            </a:r>
            <a:r>
              <a:rPr lang="uk-UA" dirty="0"/>
              <a:t> можна за допомогою методу </a:t>
            </a:r>
            <a:r>
              <a:rPr lang="uk-UA" dirty="0" err="1"/>
              <a:t>len</a:t>
            </a:r>
            <a:r>
              <a:rPr lang="uk-UA" dirty="0"/>
              <a:t>().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F794616-7E68-6B60-CC9D-8EA40B86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3592"/>
              </p:ext>
            </p:extLst>
          </p:nvPr>
        </p:nvGraphicFramePr>
        <p:xfrm>
          <a:off x="314632" y="1912431"/>
          <a:ext cx="401594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84508336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1454007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Знаходження довжини рядка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greet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751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2BAA5E-60CC-BD82-E048-EEB4BF4F7190}"/>
              </a:ext>
            </a:extLst>
          </p:cNvPr>
          <p:cNvSpPr txBox="1"/>
          <p:nvPr/>
        </p:nvSpPr>
        <p:spPr>
          <a:xfrm>
            <a:off x="4611329" y="19124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7304B-F5C3-3C24-6545-748ABA108CB1}"/>
              </a:ext>
            </a:extLst>
          </p:cNvPr>
          <p:cNvSpPr txBox="1"/>
          <p:nvPr/>
        </p:nvSpPr>
        <p:spPr>
          <a:xfrm>
            <a:off x="-1" y="3246792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Перевірка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на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належність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до рядка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42ACEB-5319-0FCC-D864-B92884B7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93975"/>
              </p:ext>
            </p:extLst>
          </p:nvPr>
        </p:nvGraphicFramePr>
        <p:xfrm>
          <a:off x="457210" y="4328221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9670535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949102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'program'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'at'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not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'battle'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False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7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9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1F3477-321A-E429-2AAA-29EBBE0B7A9F}"/>
              </a:ext>
            </a:extLst>
          </p:cNvPr>
          <p:cNvSpPr txBox="1"/>
          <p:nvPr/>
        </p:nvSpPr>
        <p:spPr>
          <a:xfrm>
            <a:off x="0" y="31508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рядками в 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89C1139-99E9-6981-F3E1-D77D0A89B261}"/>
              </a:ext>
            </a:extLst>
          </p:cNvPr>
          <p:cNvGraphicFramePr>
            <a:graphicFrameLocks noGrp="1"/>
          </p:cNvGraphicFramePr>
          <p:nvPr/>
        </p:nvGraphicFramePr>
        <p:xfrm>
          <a:off x="2324112" y="1815019"/>
          <a:ext cx="7543776" cy="4372550"/>
        </p:xfrm>
        <a:graphic>
          <a:graphicData uri="http://schemas.openxmlformats.org/drawingml/2006/table">
            <a:tbl>
              <a:tblPr/>
              <a:tblGrid>
                <a:gridCol w="3771888">
                  <a:extLst>
                    <a:ext uri="{9D8B030D-6E8A-4147-A177-3AD203B41FA5}">
                      <a16:colId xmlns:a16="http://schemas.microsoft.com/office/drawing/2014/main" val="2622249945"/>
                    </a:ext>
                  </a:extLst>
                </a:gridCol>
                <a:gridCol w="3771888">
                  <a:extLst>
                    <a:ext uri="{9D8B030D-6E8A-4147-A177-3AD203B41FA5}">
                      <a16:colId xmlns:a16="http://schemas.microsoft.com/office/drawing/2014/main" val="1990629969"/>
                    </a:ext>
                  </a:extLst>
                </a:gridCol>
              </a:tblGrid>
              <a:tr h="306124">
                <a:tc>
                  <a:txBody>
                    <a:bodyPr/>
                    <a:lstStyle/>
                    <a:p>
                      <a:pPr algn="ctr"/>
                      <a:r>
                        <a:rPr lang="uk-UA" sz="13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Метод</a:t>
                      </a:r>
                      <a:endParaRPr lang="uk-UA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3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27261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upper()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Приводить рядок до верхнього регістра.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9714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lower()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Приводить рядок до нижнього регістру.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82643"/>
                  </a:ext>
                </a:extLst>
              </a:tr>
              <a:tr h="502918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partition()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кортеж із трьох частин рядка, згідно з вказаним роздільником.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92256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replace()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Замінює підрядок усередині рядка.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51285"/>
                  </a:ext>
                </a:extLst>
              </a:tr>
              <a:tr h="502918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find()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індекс першого входження заданого підрядка в рядок.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4608"/>
                  </a:ext>
                </a:extLst>
              </a:tr>
              <a:tr h="502918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rstrip()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всі вказані символи, починаючи з кінця рядка.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261584"/>
                  </a:ext>
                </a:extLst>
              </a:tr>
              <a:tr h="502918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split()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Розділяє рядок згідно з вказаним роздільником.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0572"/>
                  </a:ext>
                </a:extLst>
              </a:tr>
              <a:tr h="502918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startswith()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Перевіряє, чи починається рядок із вказаного рядка.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20534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isnumeric()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Перевіряє, чи всі символи рядка є цифрами.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06700"/>
                  </a:ext>
                </a:extLst>
              </a:tr>
              <a:tr h="30612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index()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3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індекс </a:t>
                      </a:r>
                      <a:r>
                        <a:rPr lang="uk-UA" sz="13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підрядка</a:t>
                      </a:r>
                      <a:r>
                        <a:rPr lang="uk-UA" sz="13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54665" marR="54665" marT="54665" marB="54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5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19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1180</Words>
  <Application>Microsoft Office PowerPoint</Application>
  <PresentationFormat>Широкоэкранный</PresentationFormat>
  <Paragraphs>258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Cascadia Code</vt:lpstr>
      <vt:lpstr>Comfortaa</vt:lpstr>
      <vt:lpstr>Courier New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5</cp:revision>
  <dcterms:created xsi:type="dcterms:W3CDTF">2024-08-14T13:28:10Z</dcterms:created>
  <dcterms:modified xsi:type="dcterms:W3CDTF">2024-08-14T16:54:20Z</dcterms:modified>
</cp:coreProperties>
</file>