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38A33-9E16-4AC9-91A5-E5A2D7C29069}" type="datetimeFigureOut">
              <a:rPr lang="uk-UA" smtClean="0"/>
              <a:t>26.09.2024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80CE3-8A19-476E-BD5B-9CF776872EF4}" type="slidenum">
              <a:rPr lang="uk-UA" smtClean="0"/>
              <a:t>‹#›</a:t>
            </a:fld>
            <a:endParaRPr lang="uk-UA"/>
          </a:p>
        </p:txBody>
      </p:sp>
    </p:spTree>
    <p:extLst>
      <p:ext uri="{BB962C8B-B14F-4D97-AF65-F5344CB8AC3E}">
        <p14:creationId xmlns:p14="http://schemas.microsoft.com/office/powerpoint/2010/main" val="157256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41F80CE3-8A19-476E-BD5B-9CF776872EF4}" type="slidenum">
              <a:rPr lang="uk-UA" smtClean="0"/>
              <a:t>14</a:t>
            </a:fld>
            <a:endParaRPr lang="uk-UA"/>
          </a:p>
        </p:txBody>
      </p:sp>
    </p:spTree>
    <p:extLst>
      <p:ext uri="{BB962C8B-B14F-4D97-AF65-F5344CB8AC3E}">
        <p14:creationId xmlns:p14="http://schemas.microsoft.com/office/powerpoint/2010/main" val="246098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41F80CE3-8A19-476E-BD5B-9CF776872EF4}" type="slidenum">
              <a:rPr lang="uk-UA" smtClean="0"/>
              <a:t>16</a:t>
            </a:fld>
            <a:endParaRPr lang="uk-UA"/>
          </a:p>
        </p:txBody>
      </p:sp>
    </p:spTree>
    <p:extLst>
      <p:ext uri="{BB962C8B-B14F-4D97-AF65-F5344CB8AC3E}">
        <p14:creationId xmlns:p14="http://schemas.microsoft.com/office/powerpoint/2010/main" val="335549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80306D-8429-B8E6-73D4-682C9932DD4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123DFAC0-9A7F-9CA1-1AD6-1349D1506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A1A87FB5-72F7-169E-7A23-DFE206E0E42D}"/>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4ECDCCE9-DB7D-213B-6CC1-0894DD24407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88AF640-DE1C-8951-506D-B466442AEF3B}"/>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31808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F42ACB-262B-9248-C430-A6FB260DE4C2}"/>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5FB4F01C-B27A-0BD7-CB21-2FB0B7F68A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F6AACF0-202C-664E-E662-F473643F4176}"/>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483D1BF9-BEAC-C80E-F327-5C2F693C4A23}"/>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AF1C0762-6EF4-E099-7D0F-551A254DEBFE}"/>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89656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73A02CD-D256-9801-CBF1-F9ACFA4DB8E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050716CD-8848-3E06-E8B2-E60B6A742C7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72122B74-B5A4-58AD-627C-E7C3ECDCC22E}"/>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3090076D-5B42-F0FD-11F2-47E8BB73E0C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455D120-58C8-C5E9-5068-EA9C2DEC67BA}"/>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298073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34C970-8AC9-29F3-AE8E-5DBA0C559F41}"/>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521A23F1-97F7-5396-2D1B-379B60E1EF7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2E5C574A-E9E2-8032-B4A3-A00CDDF85954}"/>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4A1CF22C-0973-D1AF-5E9C-F81E4D722F70}"/>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3631781-5253-BFF2-A74A-79DBBF6E6602}"/>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195891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6E2AA9-A666-7A20-792E-1CAB5B3A7C4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9CA6CBD5-8235-9340-B2C9-6E448F5176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5A6A326-942A-C08B-149E-00204DA4B808}"/>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DA043C07-9FD5-DECF-62B5-F80505C44BD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D227B19F-BDF3-7E6B-3DB0-1507349CE1FF}"/>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199391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6D8706-E4DD-B562-41F0-6252CE4D1186}"/>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FE05BF61-202F-70F0-88F5-B9FFAC14074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EB32ED85-2472-65A2-C1F4-6FB330661E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03BBCA8B-B775-97C1-8C02-FAF64C7F9BBC}"/>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6" name="Нижний колонтитул 5">
            <a:extLst>
              <a:ext uri="{FF2B5EF4-FFF2-40B4-BE49-F238E27FC236}">
                <a16:creationId xmlns:a16="http://schemas.microsoft.com/office/drawing/2014/main" id="{AC0BA8A7-2630-1E19-0E02-5EE584E1DF4E}"/>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E6C166F2-A6B1-528B-ECF0-E404292BAC37}"/>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21233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471F41-846E-A6D4-4315-F0AB32C54C01}"/>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0AADCFB9-6023-6759-4AD8-3DCEF946E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C133A2D-AAED-B106-606A-D19CEBCC62C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A8CD5A3C-A802-4A3B-3CA5-E291B08D2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98CAD92-0C25-2FC4-3FC7-8FE808C8C3A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F3469B3-C6B0-1D3E-2CDA-32008F6CE6D6}"/>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8" name="Нижний колонтитул 7">
            <a:extLst>
              <a:ext uri="{FF2B5EF4-FFF2-40B4-BE49-F238E27FC236}">
                <a16:creationId xmlns:a16="http://schemas.microsoft.com/office/drawing/2014/main" id="{0C820CF5-2AFC-6E01-0CEC-CB7C34071250}"/>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0C4060B9-8E11-BE33-1B11-423554C73462}"/>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56960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A05723-C98A-4B38-AFFE-B0B797A6B872}"/>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99639BEB-4A0B-4601-26B1-2E43A53CFF98}"/>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4" name="Нижний колонтитул 3">
            <a:extLst>
              <a:ext uri="{FF2B5EF4-FFF2-40B4-BE49-F238E27FC236}">
                <a16:creationId xmlns:a16="http://schemas.microsoft.com/office/drawing/2014/main" id="{899CD0E8-BA7A-20A7-AA46-B51665C79ECA}"/>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D0DA8F86-25D3-DEBA-A1D4-9B8FBD19B06E}"/>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288404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EF4E9CC-EDF3-46BB-E5F7-490187200DDD}"/>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3" name="Нижний колонтитул 2">
            <a:extLst>
              <a:ext uri="{FF2B5EF4-FFF2-40B4-BE49-F238E27FC236}">
                <a16:creationId xmlns:a16="http://schemas.microsoft.com/office/drawing/2014/main" id="{E24B953A-1C91-CDDE-6801-2CDC47FCFEA3}"/>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A507AED1-FE74-D242-4809-B227C825F9FF}"/>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76124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40911-9F3A-31FB-2A1B-24D308B709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96DB5C16-E318-F1C0-C805-F2766683A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4B0B2F47-7B25-E878-D2B4-2587E22B4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BBDFD74-F07F-097E-6A1B-C0F14B83B1FB}"/>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6" name="Нижний колонтитул 5">
            <a:extLst>
              <a:ext uri="{FF2B5EF4-FFF2-40B4-BE49-F238E27FC236}">
                <a16:creationId xmlns:a16="http://schemas.microsoft.com/office/drawing/2014/main" id="{C92FB281-7F79-36C9-E35C-A92EC03CE55A}"/>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CBD5FDB-2492-C60F-2902-1E0769C6EA06}"/>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183780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4CF2E-56C9-16C2-C619-5D2901DF56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ECD366B4-0E28-0578-1B3A-BD29C5D97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7E94178C-DAC4-6610-0A8D-8227B6B1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C2C7B7-BA7D-66BD-7B56-A1E1AA23F8C2}"/>
              </a:ext>
            </a:extLst>
          </p:cNvPr>
          <p:cNvSpPr>
            <a:spLocks noGrp="1"/>
          </p:cNvSpPr>
          <p:nvPr>
            <p:ph type="dt" sz="half" idx="10"/>
          </p:nvPr>
        </p:nvSpPr>
        <p:spPr/>
        <p:txBody>
          <a:bodyPr/>
          <a:lstStyle/>
          <a:p>
            <a:fld id="{0659A78E-8EC2-4D1B-8E2B-7A70718D32CE}" type="datetimeFigureOut">
              <a:rPr lang="uk-UA" smtClean="0"/>
              <a:t>26.09.2024</a:t>
            </a:fld>
            <a:endParaRPr lang="uk-UA"/>
          </a:p>
        </p:txBody>
      </p:sp>
      <p:sp>
        <p:nvSpPr>
          <p:cNvPr id="6" name="Нижний колонтитул 5">
            <a:extLst>
              <a:ext uri="{FF2B5EF4-FFF2-40B4-BE49-F238E27FC236}">
                <a16:creationId xmlns:a16="http://schemas.microsoft.com/office/drawing/2014/main" id="{EE9F45F1-A964-F863-EC60-CB125559DA5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9B065CD-083A-B5A4-CC2C-DC734E7623DD}"/>
              </a:ext>
            </a:extLst>
          </p:cNvPr>
          <p:cNvSpPr>
            <a:spLocks noGrp="1"/>
          </p:cNvSpPr>
          <p:nvPr>
            <p:ph type="sldNum" sz="quarter" idx="12"/>
          </p:nvPr>
        </p:nvSpPr>
        <p:spPr/>
        <p:txBody>
          <a:bodyPr/>
          <a:lstStyle/>
          <a:p>
            <a:fld id="{05513715-DE1F-48CE-BAE3-1D12BEDC5929}" type="slidenum">
              <a:rPr lang="uk-UA" smtClean="0"/>
              <a:t>‹#›</a:t>
            </a:fld>
            <a:endParaRPr lang="uk-UA"/>
          </a:p>
        </p:txBody>
      </p:sp>
    </p:spTree>
    <p:extLst>
      <p:ext uri="{BB962C8B-B14F-4D97-AF65-F5344CB8AC3E}">
        <p14:creationId xmlns:p14="http://schemas.microsoft.com/office/powerpoint/2010/main" val="17421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A3D3E4-CCAC-33BB-217A-ADA3B839A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E872D324-1B9C-A881-AF52-A0E0E46EE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26E4B135-B64E-0768-BF47-877C3F9C3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59A78E-8EC2-4D1B-8E2B-7A70718D32CE}" type="datetimeFigureOut">
              <a:rPr lang="uk-UA" smtClean="0"/>
              <a:t>26.09.2024</a:t>
            </a:fld>
            <a:endParaRPr lang="uk-UA"/>
          </a:p>
        </p:txBody>
      </p:sp>
      <p:sp>
        <p:nvSpPr>
          <p:cNvPr id="5" name="Нижний колонтитул 4">
            <a:extLst>
              <a:ext uri="{FF2B5EF4-FFF2-40B4-BE49-F238E27FC236}">
                <a16:creationId xmlns:a16="http://schemas.microsoft.com/office/drawing/2014/main" id="{D17DE4F6-393D-9BEA-3EB1-945F0BB5A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0CE6FCE0-A68C-8AB9-D782-002CDD5E4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513715-DE1F-48CE-BAE3-1D12BEDC5929}" type="slidenum">
              <a:rPr lang="uk-UA" smtClean="0"/>
              <a:t>‹#›</a:t>
            </a:fld>
            <a:endParaRPr lang="uk-UA"/>
          </a:p>
        </p:txBody>
      </p:sp>
    </p:spTree>
    <p:extLst>
      <p:ext uri="{BB962C8B-B14F-4D97-AF65-F5344CB8AC3E}">
        <p14:creationId xmlns:p14="http://schemas.microsoft.com/office/powerpoint/2010/main" val="165946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svg"/><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hape4326"/>
          <p:cNvGrpSpPr/>
          <p:nvPr>
            <p:custDataLst>
              <p:tags r:id="rId1"/>
            </p:custDataLst>
          </p:nvPr>
        </p:nvGrpSpPr>
        <p:grpSpPr>
          <a:xfrm>
            <a:off x="0" y="0"/>
            <a:ext cx="12192000" cy="6858000"/>
            <a:chOff x="-635000" y="-635000"/>
            <a:chExt cx="12192000" cy="6858000"/>
          </a:xfrm>
          <a:noFill/>
        </p:grpSpPr>
        <p:sp>
          <p:nvSpPr>
            <p:cNvPr id="10" name="Shape4323">
              <a:extLst>
                <a:ext uri="{FF2B5EF4-FFF2-40B4-BE49-F238E27FC236}">
                  <a16:creationId xmlns:a16="http://schemas.microsoft.com/office/drawing/2014/main" id="{141CCFB4-2F64-06B8-AF1D-C9E48150CDA3}"/>
                </a:ext>
              </a:extLst>
            </p:cNvPr>
            <p:cNvSpPr/>
            <p:nvPr>
              <p:custDataLst>
                <p:tags r:id="rId7"/>
              </p:custDataLst>
            </p:nvPr>
          </p:nvSpPr>
          <p:spPr>
            <a:xfrm>
              <a:off x="-635000" y="-63500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endParaRPr lang="ru-RU" sz="1100">
                <a:solidFill>
                  <a:srgbClr val="000000"/>
                </a:solidFill>
                <a:latin typeface="Comfortaa"/>
                <a:cs typeface="Comfortaa"/>
              </a:endParaRPr>
            </a:p>
          </p:txBody>
        </p:sp>
      </p:grpSp>
      <p:grpSp>
        <p:nvGrpSpPr>
          <p:cNvPr id="3" name="Shape4327"/>
          <p:cNvGrpSpPr/>
          <p:nvPr>
            <p:custDataLst>
              <p:tags r:id="rId2"/>
            </p:custDataLst>
          </p:nvPr>
        </p:nvGrpSpPr>
        <p:grpSpPr>
          <a:xfrm>
            <a:off x="5197365" y="984555"/>
            <a:ext cx="1797269" cy="1797269"/>
            <a:chOff x="4562366" y="349555"/>
            <a:chExt cx="1797269" cy="1797269"/>
          </a:xfrm>
        </p:grpSpPr>
        <p:pic>
          <p:nvPicPr>
            <p:cNvPr id="5" name="Shape4328"/>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4562366" y="349555"/>
              <a:ext cx="1797269" cy="1797269"/>
            </a:xfrm>
            <a:prstGeom prst="rect">
              <a:avLst/>
            </a:prstGeom>
          </p:spPr>
        </p:pic>
      </p:grpSp>
      <p:grpSp>
        <p:nvGrpSpPr>
          <p:cNvPr id="7" name="Shape4329"/>
          <p:cNvGrpSpPr/>
          <p:nvPr>
            <p:custDataLst>
              <p:tags r:id="rId3"/>
            </p:custDataLst>
          </p:nvPr>
        </p:nvGrpSpPr>
        <p:grpSpPr>
          <a:xfrm>
            <a:off x="5557345" y="3238244"/>
            <a:ext cx="1077311" cy="55245"/>
            <a:chOff x="4925483" y="2578947"/>
            <a:chExt cx="1077311" cy="55245"/>
          </a:xfrm>
        </p:grpSpPr>
        <p:sp>
          <p:nvSpPr>
            <p:cNvPr id="8" name="Shape4325">
              <a:extLst>
                <a:ext uri="{FF2B5EF4-FFF2-40B4-BE49-F238E27FC236}">
                  <a16:creationId xmlns:a16="http://schemas.microsoft.com/office/drawing/2014/main" id="{21F15AB7-005A-EB90-56E9-C5761A58FD31}"/>
                </a:ext>
              </a:extLst>
            </p:cNvPr>
            <p:cNvSpPr/>
            <p:nvPr>
              <p:custDataLst>
                <p:tags r:id="rId5"/>
              </p:custDataLst>
            </p:nvPr>
          </p:nvSpPr>
          <p:spPr>
            <a:xfrm flipV="1">
              <a:off x="4925483" y="2578947"/>
              <a:ext cx="1077311" cy="55245"/>
            </a:xfrm>
            <a:prstGeom prst="roundRect">
              <a:avLst/>
            </a:prstGeom>
            <a:solidFill>
              <a:schemeClr val="bg2"/>
            </a:solidFill>
            <a:ln w="28575">
              <a:noFill/>
              <a:prstDash val="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12717"/>
              <a:endParaRPr lang="en-US" sz="800">
                <a:solidFill>
                  <a:schemeClr val="tx1"/>
                </a:solidFill>
                <a:latin typeface="Comfortaa"/>
                <a:ea typeface="Comfortaa"/>
                <a:cs typeface="Comfortaa"/>
              </a:endParaRPr>
            </a:p>
          </p:txBody>
        </p:sp>
      </p:grpSp>
      <p:sp>
        <p:nvSpPr>
          <p:cNvPr id="6" name="Shape4324">
            <a:extLst>
              <a:ext uri="{FF2B5EF4-FFF2-40B4-BE49-F238E27FC236}">
                <a16:creationId xmlns:a16="http://schemas.microsoft.com/office/drawing/2014/main" id="{9CB60D78-BFA7-FBF3-D935-4D20CC03291F}"/>
              </a:ext>
            </a:extLst>
          </p:cNvPr>
          <p:cNvSpPr/>
          <p:nvPr>
            <p:custDataLst>
              <p:tags r:id="rId4"/>
            </p:custDataLst>
          </p:nvPr>
        </p:nvSpPr>
        <p:spPr>
          <a:xfrm>
            <a:off x="1142730" y="3015926"/>
            <a:ext cx="9906558" cy="192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algn="ctr">
              <a:lnSpc>
                <a:spcPct val="95000"/>
              </a:lnSpc>
              <a:spcBef>
                <a:spcPct val="0"/>
              </a:spcBef>
              <a:spcAft>
                <a:spcPct val="0"/>
              </a:spcAft>
            </a:pPr>
            <a:r>
              <a:rPr lang="en-US" sz="6600" dirty="0" err="1">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Тема</a:t>
            </a:r>
            <a:r>
              <a:rPr lang="en-US"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 </a:t>
            </a:r>
            <a:r>
              <a:rPr lang="en-US" sz="6600" dirty="0" err="1">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уроку</a:t>
            </a:r>
            <a:r>
              <a:rPr lang="en-US"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
datetime, match case</a:t>
            </a:r>
            <a:endParaRPr lang="uk-UA"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54DDD-0202-6350-545B-EFAB64DAAE3F}"/>
              </a:ext>
            </a:extLst>
          </p:cNvPr>
          <p:cNvSpPr txBox="1"/>
          <p:nvPr/>
        </p:nvSpPr>
        <p:spPr>
          <a:xfrm>
            <a:off x="0" y="316780"/>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datetime.timedelta</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p:txBody>
      </p:sp>
      <p:sp>
        <p:nvSpPr>
          <p:cNvPr id="6" name="TextBox 5">
            <a:extLst>
              <a:ext uri="{FF2B5EF4-FFF2-40B4-BE49-F238E27FC236}">
                <a16:creationId xmlns:a16="http://schemas.microsoft.com/office/drawing/2014/main" id="{7C57A744-EA12-05A3-5744-504FDF91D96B}"/>
              </a:ext>
            </a:extLst>
          </p:cNvPr>
          <p:cNvSpPr txBox="1"/>
          <p:nvPr/>
        </p:nvSpPr>
        <p:spPr>
          <a:xfrm>
            <a:off x="314632" y="963111"/>
            <a:ext cx="10491020" cy="369332"/>
          </a:xfrm>
          <a:prstGeom prst="rect">
            <a:avLst/>
          </a:prstGeom>
          <a:noFill/>
        </p:spPr>
        <p:txBody>
          <a:bodyPr wrap="square">
            <a:spAutoFit/>
          </a:bodyPr>
          <a:lstStyle/>
          <a:p>
            <a:r>
              <a:rPr lang="uk-UA" dirty="0"/>
              <a:t>Об’єкт </a:t>
            </a:r>
            <a:r>
              <a:rPr lang="uk-UA" dirty="0" err="1"/>
              <a:t>timedelta</a:t>
            </a:r>
            <a:r>
              <a:rPr lang="uk-UA" dirty="0"/>
              <a:t> є різницею між двома датами або часом. Наприклад:</a:t>
            </a:r>
          </a:p>
        </p:txBody>
      </p:sp>
      <p:graphicFrame>
        <p:nvGraphicFramePr>
          <p:cNvPr id="7" name="Таблица 6">
            <a:extLst>
              <a:ext uri="{FF2B5EF4-FFF2-40B4-BE49-F238E27FC236}">
                <a16:creationId xmlns:a16="http://schemas.microsoft.com/office/drawing/2014/main" id="{1BC2AB86-9876-9DB7-C961-BA87E956578D}"/>
              </a:ext>
            </a:extLst>
          </p:cNvPr>
          <p:cNvGraphicFramePr>
            <a:graphicFrameLocks noGrp="1"/>
          </p:cNvGraphicFramePr>
          <p:nvPr>
            <p:extLst>
              <p:ext uri="{D42A27DB-BD31-4B8C-83A1-F6EECF244321}">
                <p14:modId xmlns:p14="http://schemas.microsoft.com/office/powerpoint/2010/main" val="1987520417"/>
              </p:ext>
            </p:extLst>
          </p:nvPr>
        </p:nvGraphicFramePr>
        <p:xfrm>
          <a:off x="449237" y="1332443"/>
          <a:ext cx="5804080" cy="2796266"/>
        </p:xfrm>
        <a:graphic>
          <a:graphicData uri="http://schemas.openxmlformats.org/drawingml/2006/table">
            <a:tbl>
              <a:tblPr/>
              <a:tblGrid>
                <a:gridCol w="530825">
                  <a:extLst>
                    <a:ext uri="{9D8B030D-6E8A-4147-A177-3AD203B41FA5}">
                      <a16:colId xmlns:a16="http://schemas.microsoft.com/office/drawing/2014/main" val="2654469193"/>
                    </a:ext>
                  </a:extLst>
                </a:gridCol>
                <a:gridCol w="5273255">
                  <a:extLst>
                    <a:ext uri="{9D8B030D-6E8A-4147-A177-3AD203B41FA5}">
                      <a16:colId xmlns:a16="http://schemas.microsoft.com/office/drawing/2014/main" val="3988094718"/>
                    </a:ext>
                  </a:extLst>
                </a:gridCol>
              </a:tblGrid>
              <a:tr h="2677549">
                <a:tc>
                  <a:txBody>
                    <a:bodyPr/>
                    <a:lstStyle/>
                    <a:p>
                      <a:pPr algn="ctr" fontAlgn="t"/>
                      <a:r>
                        <a:rPr lang="uk-UA" sz="1000">
                          <a:solidFill>
                            <a:srgbClr val="C2C2C2"/>
                          </a:solidFill>
                          <a:effectLst/>
                          <a:latin typeface="inherit"/>
                        </a:rPr>
                        <a:t>1</a:t>
                      </a:r>
                    </a:p>
                    <a:p>
                      <a:pPr algn="ctr" fontAlgn="t"/>
                      <a:r>
                        <a:rPr lang="uk-UA" sz="1000">
                          <a:solidFill>
                            <a:srgbClr val="C2C2C2"/>
                          </a:solidFill>
                          <a:effectLst/>
                          <a:latin typeface="inherit"/>
                        </a:rPr>
                        <a:t>2</a:t>
                      </a:r>
                    </a:p>
                    <a:p>
                      <a:pPr algn="ctr" fontAlgn="t"/>
                      <a:r>
                        <a:rPr lang="uk-UA" sz="1000">
                          <a:solidFill>
                            <a:srgbClr val="C2C2C2"/>
                          </a:solidFill>
                          <a:effectLst/>
                          <a:latin typeface="inherit"/>
                        </a:rPr>
                        <a:t>3</a:t>
                      </a:r>
                    </a:p>
                    <a:p>
                      <a:pPr algn="ctr" fontAlgn="t"/>
                      <a:r>
                        <a:rPr lang="uk-UA" sz="1000">
                          <a:solidFill>
                            <a:srgbClr val="C2C2C2"/>
                          </a:solidFill>
                          <a:effectLst/>
                          <a:latin typeface="inherit"/>
                        </a:rPr>
                        <a:t>4</a:t>
                      </a:r>
                    </a:p>
                    <a:p>
                      <a:pPr algn="ctr" fontAlgn="t"/>
                      <a:r>
                        <a:rPr lang="uk-UA" sz="1000">
                          <a:solidFill>
                            <a:srgbClr val="C2C2C2"/>
                          </a:solidFill>
                          <a:effectLst/>
                          <a:latin typeface="inherit"/>
                        </a:rPr>
                        <a:t>5</a:t>
                      </a:r>
                    </a:p>
                    <a:p>
                      <a:pPr algn="ctr" fontAlgn="t"/>
                      <a:r>
                        <a:rPr lang="uk-UA" sz="1000">
                          <a:solidFill>
                            <a:srgbClr val="C2C2C2"/>
                          </a:solidFill>
                          <a:effectLst/>
                          <a:latin typeface="inherit"/>
                        </a:rPr>
                        <a:t>6</a:t>
                      </a:r>
                    </a:p>
                    <a:p>
                      <a:pPr algn="ctr" fontAlgn="t"/>
                      <a:r>
                        <a:rPr lang="uk-UA" sz="1000">
                          <a:solidFill>
                            <a:srgbClr val="C2C2C2"/>
                          </a:solidFill>
                          <a:effectLst/>
                          <a:latin typeface="inherit"/>
                        </a:rPr>
                        <a:t>7</a:t>
                      </a:r>
                    </a:p>
                    <a:p>
                      <a:pPr algn="ctr" fontAlgn="t"/>
                      <a:r>
                        <a:rPr lang="uk-UA" sz="1000">
                          <a:solidFill>
                            <a:srgbClr val="C2C2C2"/>
                          </a:solidFill>
                          <a:effectLst/>
                          <a:latin typeface="inherit"/>
                        </a:rPr>
                        <a:t>8</a:t>
                      </a:r>
                    </a:p>
                    <a:p>
                      <a:pPr algn="ctr" fontAlgn="t"/>
                      <a:r>
                        <a:rPr lang="uk-UA" sz="1000">
                          <a:solidFill>
                            <a:srgbClr val="C2C2C2"/>
                          </a:solidFill>
                          <a:effectLst/>
                          <a:latin typeface="inherit"/>
                        </a:rPr>
                        <a:t>9</a:t>
                      </a:r>
                    </a:p>
                    <a:p>
                      <a:pPr algn="ctr" fontAlgn="t"/>
                      <a:r>
                        <a:rPr lang="uk-UA" sz="1000">
                          <a:solidFill>
                            <a:srgbClr val="C2C2C2"/>
                          </a:solidFill>
                          <a:effectLst/>
                          <a:latin typeface="inherit"/>
                        </a:rPr>
                        <a:t>10</a:t>
                      </a:r>
                    </a:p>
                    <a:p>
                      <a:pPr algn="ctr" fontAlgn="t"/>
                      <a:r>
                        <a:rPr lang="uk-UA" sz="1000">
                          <a:solidFill>
                            <a:srgbClr val="C2C2C2"/>
                          </a:solidFill>
                          <a:effectLst/>
                          <a:latin typeface="inherit"/>
                        </a:rPr>
                        <a:t>11</a:t>
                      </a:r>
                    </a:p>
                    <a:p>
                      <a:pPr algn="ctr" fontAlgn="t"/>
                      <a:r>
                        <a:rPr lang="uk-UA" sz="1000">
                          <a:solidFill>
                            <a:srgbClr val="C2C2C2"/>
                          </a:solidFill>
                          <a:effectLst/>
                          <a:latin typeface="inherit"/>
                        </a:rPr>
                        <a:t>12</a:t>
                      </a:r>
                    </a:p>
                    <a:p>
                      <a:pPr algn="ctr" fontAlgn="t"/>
                      <a:r>
                        <a:rPr lang="uk-UA" sz="1000">
                          <a:solidFill>
                            <a:srgbClr val="C2C2C2"/>
                          </a:solidFill>
                          <a:effectLst/>
                          <a:latin typeface="inherit"/>
                        </a:rPr>
                        <a:t>13</a:t>
                      </a:r>
                    </a:p>
                    <a:p>
                      <a:pPr algn="ctr" fontAlgn="t"/>
                      <a:r>
                        <a:rPr lang="uk-UA" sz="1000">
                          <a:solidFill>
                            <a:srgbClr val="C2C2C2"/>
                          </a:solidFill>
                          <a:effectLst/>
                          <a:latin typeface="inherit"/>
                        </a:rPr>
                        <a:t>14</a:t>
                      </a:r>
                    </a:p>
                    <a:p>
                      <a:pPr algn="ctr" fontAlgn="t"/>
                      <a:r>
                        <a:rPr lang="uk-UA" sz="1000">
                          <a:solidFill>
                            <a:srgbClr val="C2C2C2"/>
                          </a:solidFill>
                          <a:effectLst/>
                          <a:latin typeface="inherit"/>
                        </a:rPr>
                        <a:t>15</a:t>
                      </a:r>
                    </a:p>
                    <a:p>
                      <a:pPr algn="ctr" fontAlgn="t"/>
                      <a:r>
                        <a:rPr lang="uk-UA" sz="1000">
                          <a:solidFill>
                            <a:srgbClr val="C2C2C2"/>
                          </a:solidFill>
                          <a:effectLst/>
                          <a:latin typeface="inherit"/>
                        </a:rPr>
                        <a:t>16</a:t>
                      </a:r>
                    </a:p>
                    <a:p>
                      <a:pPr algn="ctr" fontAlgn="t"/>
                      <a:r>
                        <a:rPr lang="uk-UA" sz="1000">
                          <a:solidFill>
                            <a:srgbClr val="C2C2C2"/>
                          </a:solidFill>
                          <a:effectLst/>
                          <a:latin typeface="inherit"/>
                        </a:rPr>
                        <a:t>17</a:t>
                      </a:r>
                    </a:p>
                    <a:p>
                      <a:pPr algn="ctr" fontAlgn="t"/>
                      <a:r>
                        <a:rPr lang="uk-UA" sz="1000">
                          <a:solidFill>
                            <a:srgbClr val="C2C2C2"/>
                          </a:solidFill>
                          <a:effectLst/>
                          <a:latin typeface="inherit"/>
                        </a:rPr>
                        <a:t>18</a:t>
                      </a:r>
                    </a:p>
                  </a:txBody>
                  <a:tcPr marL="53065" marR="53065" marT="26533" marB="26533">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000" dirty="0">
                          <a:solidFill>
                            <a:srgbClr val="20B0DA"/>
                          </a:solidFill>
                          <a:effectLst/>
                          <a:latin typeface="inherit"/>
                        </a:rPr>
                        <a:t>from</a:t>
                      </a:r>
                      <a:r>
                        <a:rPr lang="en-US" sz="1000" dirty="0">
                          <a:solidFill>
                            <a:srgbClr val="006FE0"/>
                          </a:solidFill>
                          <a:effectLst/>
                          <a:latin typeface="inherit"/>
                        </a:rPr>
                        <a:t> </a:t>
                      </a:r>
                      <a:r>
                        <a:rPr lang="en-US" sz="1000" dirty="0">
                          <a:solidFill>
                            <a:srgbClr val="569CD6"/>
                          </a:solidFill>
                          <a:effectLst/>
                          <a:latin typeface="inherit"/>
                        </a:rPr>
                        <a:t>datetime</a:t>
                      </a:r>
                      <a:r>
                        <a:rPr lang="en-US" sz="1000" dirty="0">
                          <a:solidFill>
                            <a:srgbClr val="006FE0"/>
                          </a:solidFill>
                          <a:effectLst/>
                          <a:latin typeface="inherit"/>
                        </a:rPr>
                        <a:t> </a:t>
                      </a:r>
                      <a:r>
                        <a:rPr lang="en-US" sz="1000" dirty="0">
                          <a:solidFill>
                            <a:srgbClr val="F4BB15"/>
                          </a:solidFill>
                          <a:effectLst/>
                          <a:latin typeface="inherit"/>
                        </a:rPr>
                        <a:t>import</a:t>
                      </a:r>
                      <a:r>
                        <a:rPr lang="en-US" sz="1000" dirty="0">
                          <a:solidFill>
                            <a:srgbClr val="006FE0"/>
                          </a:solidFill>
                          <a:effectLst/>
                          <a:latin typeface="inherit"/>
                        </a:rPr>
                        <a:t> </a:t>
                      </a:r>
                      <a:r>
                        <a:rPr lang="en-US" sz="1000" dirty="0">
                          <a:solidFill>
                            <a:srgbClr val="569CD6"/>
                          </a:solidFill>
                          <a:effectLst/>
                          <a:latin typeface="inherit"/>
                        </a:rPr>
                        <a:t>datetime</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DCDCDC"/>
                          </a:solidFill>
                          <a:effectLst/>
                          <a:latin typeface="inherit"/>
                        </a:rPr>
                        <a:t>date</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i="1" dirty="0">
                          <a:solidFill>
                            <a:srgbClr val="57A64A"/>
                          </a:solidFill>
                          <a:effectLst/>
                          <a:latin typeface="inherit"/>
                        </a:rPr>
                        <a:t># </a:t>
                      </a:r>
                      <a:r>
                        <a:rPr lang="uk-UA" sz="1000" i="1" dirty="0">
                          <a:solidFill>
                            <a:srgbClr val="57A64A"/>
                          </a:solidFill>
                          <a:effectLst/>
                          <a:latin typeface="inherit"/>
                        </a:rPr>
                        <a:t>Використовуємо </a:t>
                      </a:r>
                      <a:r>
                        <a:rPr lang="en-US" sz="1000" i="1" dirty="0">
                          <a:solidFill>
                            <a:srgbClr val="57A64A"/>
                          </a:solidFill>
                          <a:effectLst/>
                          <a:latin typeface="inherit"/>
                        </a:rPr>
                        <a:t>date()</a:t>
                      </a:r>
                      <a:endParaRPr lang="en-US" sz="1000" dirty="0">
                        <a:solidFill>
                          <a:srgbClr val="FFFFFF"/>
                        </a:solidFill>
                        <a:effectLst/>
                        <a:latin typeface="inherit"/>
                      </a:endParaRPr>
                    </a:p>
                    <a:p>
                      <a:pPr algn="l" fontAlgn="t"/>
                      <a:r>
                        <a:rPr lang="en-US" sz="1000" dirty="0">
                          <a:solidFill>
                            <a:srgbClr val="BDB76B"/>
                          </a:solidFill>
                          <a:effectLst/>
                          <a:latin typeface="inherit"/>
                        </a:rPr>
                        <a:t>t1</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date</a:t>
                      </a:r>
                      <a:r>
                        <a:rPr lang="en-US" sz="1000" dirty="0">
                          <a:solidFill>
                            <a:srgbClr val="D8D8D8"/>
                          </a:solidFill>
                          <a:effectLst/>
                          <a:latin typeface="inherit"/>
                        </a:rPr>
                        <a:t>(</a:t>
                      </a:r>
                      <a:r>
                        <a:rPr lang="en-US" sz="1000" dirty="0">
                          <a:solidFill>
                            <a:srgbClr val="BDB76B"/>
                          </a:solidFill>
                          <a:effectLst/>
                          <a:latin typeface="inherit"/>
                        </a:rPr>
                        <a:t>year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2018</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month</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7</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day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12</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BDB76B"/>
                          </a:solidFill>
                          <a:effectLst/>
                          <a:latin typeface="inherit"/>
                        </a:rPr>
                        <a:t>t2</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date</a:t>
                      </a:r>
                      <a:r>
                        <a:rPr lang="en-US" sz="1000" dirty="0">
                          <a:solidFill>
                            <a:srgbClr val="D8D8D8"/>
                          </a:solidFill>
                          <a:effectLst/>
                          <a:latin typeface="inherit"/>
                        </a:rPr>
                        <a:t>(</a:t>
                      </a:r>
                      <a:r>
                        <a:rPr lang="en-US" sz="1000" dirty="0">
                          <a:solidFill>
                            <a:srgbClr val="BDB76B"/>
                          </a:solidFill>
                          <a:effectLst/>
                          <a:latin typeface="inherit"/>
                        </a:rPr>
                        <a:t>year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2017</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month</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12</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day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23</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BDB76B"/>
                          </a:solidFill>
                          <a:effectLst/>
                          <a:latin typeface="inherit"/>
                        </a:rPr>
                        <a:t>t3</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t1</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t2</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569CD6"/>
                          </a:solidFill>
                          <a:effectLst/>
                          <a:latin typeface="inherit"/>
                        </a:rPr>
                        <a:t>print</a:t>
                      </a:r>
                      <a:r>
                        <a:rPr lang="en-US" sz="1000" dirty="0">
                          <a:solidFill>
                            <a:srgbClr val="D8D8D8"/>
                          </a:solidFill>
                          <a:effectLst/>
                          <a:latin typeface="inherit"/>
                        </a:rPr>
                        <a:t>(</a:t>
                      </a:r>
                      <a:r>
                        <a:rPr lang="en-US" sz="1000" dirty="0">
                          <a:solidFill>
                            <a:srgbClr val="D69D85"/>
                          </a:solidFill>
                          <a:effectLst/>
                          <a:latin typeface="inherit"/>
                        </a:rPr>
                        <a:t>"t3 ="</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t3</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i="1" dirty="0">
                          <a:solidFill>
                            <a:srgbClr val="57A64A"/>
                          </a:solidFill>
                          <a:effectLst/>
                          <a:latin typeface="inherit"/>
                        </a:rPr>
                        <a:t># </a:t>
                      </a:r>
                      <a:r>
                        <a:rPr lang="uk-UA" sz="1000" i="1" dirty="0">
                          <a:solidFill>
                            <a:srgbClr val="57A64A"/>
                          </a:solidFill>
                          <a:effectLst/>
                          <a:latin typeface="inherit"/>
                        </a:rPr>
                        <a:t>Використовуємо </a:t>
                      </a:r>
                      <a:r>
                        <a:rPr lang="en-US" sz="1000" i="1" dirty="0">
                          <a:solidFill>
                            <a:srgbClr val="57A64A"/>
                          </a:solidFill>
                          <a:effectLst/>
                          <a:latin typeface="inherit"/>
                        </a:rPr>
                        <a:t>datetime()</a:t>
                      </a:r>
                      <a:endParaRPr lang="en-US" sz="1000" dirty="0">
                        <a:solidFill>
                          <a:srgbClr val="FFFFFF"/>
                        </a:solidFill>
                        <a:effectLst/>
                        <a:latin typeface="inherit"/>
                      </a:endParaRPr>
                    </a:p>
                    <a:p>
                      <a:pPr algn="l" fontAlgn="t"/>
                      <a:r>
                        <a:rPr lang="en-US" sz="1000" dirty="0">
                          <a:solidFill>
                            <a:srgbClr val="BDB76B"/>
                          </a:solidFill>
                          <a:effectLst/>
                          <a:latin typeface="inherit"/>
                        </a:rPr>
                        <a:t>t4</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569CD6"/>
                          </a:solidFill>
                          <a:effectLst/>
                          <a:latin typeface="inherit"/>
                        </a:rPr>
                        <a:t>datetime</a:t>
                      </a:r>
                      <a:r>
                        <a:rPr lang="en-US" sz="1000" dirty="0">
                          <a:solidFill>
                            <a:srgbClr val="D8D8D8"/>
                          </a:solidFill>
                          <a:effectLst/>
                          <a:latin typeface="inherit"/>
                        </a:rPr>
                        <a:t>(</a:t>
                      </a:r>
                      <a:r>
                        <a:rPr lang="en-US" sz="1000" dirty="0">
                          <a:solidFill>
                            <a:srgbClr val="BDB76B"/>
                          </a:solidFill>
                          <a:effectLst/>
                          <a:latin typeface="inherit"/>
                        </a:rPr>
                        <a:t>year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2018</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month</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7</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day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12</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hour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7</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minute</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9</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second</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33</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BDB76B"/>
                          </a:solidFill>
                          <a:effectLst/>
                          <a:latin typeface="inherit"/>
                        </a:rPr>
                        <a:t>t5</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569CD6"/>
                          </a:solidFill>
                          <a:effectLst/>
                          <a:latin typeface="inherit"/>
                        </a:rPr>
                        <a:t>datetime</a:t>
                      </a:r>
                      <a:r>
                        <a:rPr lang="en-US" sz="1000" dirty="0">
                          <a:solidFill>
                            <a:srgbClr val="D8D8D8"/>
                          </a:solidFill>
                          <a:effectLst/>
                          <a:latin typeface="inherit"/>
                        </a:rPr>
                        <a:t>(</a:t>
                      </a:r>
                      <a:r>
                        <a:rPr lang="en-US" sz="1000" dirty="0">
                          <a:solidFill>
                            <a:srgbClr val="BDB76B"/>
                          </a:solidFill>
                          <a:effectLst/>
                          <a:latin typeface="inherit"/>
                        </a:rPr>
                        <a:t>year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2019</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month</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6</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day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10</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hour</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5</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minute</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55</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second</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13</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BDB76B"/>
                          </a:solidFill>
                          <a:effectLst/>
                          <a:latin typeface="inherit"/>
                        </a:rPr>
                        <a:t>t6</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t4</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t5</a:t>
                      </a:r>
                      <a:endParaRPr lang="en-US" sz="1000" dirty="0">
                        <a:solidFill>
                          <a:srgbClr val="FFFFFF"/>
                        </a:solidFill>
                        <a:effectLst/>
                        <a:latin typeface="inherit"/>
                      </a:endParaRPr>
                    </a:p>
                    <a:p>
                      <a:pPr algn="l" fontAlgn="t"/>
                      <a:r>
                        <a:rPr lang="en-US" sz="1000" dirty="0">
                          <a:solidFill>
                            <a:srgbClr val="569CD6"/>
                          </a:solidFill>
                          <a:effectLst/>
                          <a:latin typeface="inherit"/>
                        </a:rPr>
                        <a:t>print</a:t>
                      </a:r>
                      <a:r>
                        <a:rPr lang="en-US" sz="1000" dirty="0">
                          <a:solidFill>
                            <a:srgbClr val="D8D8D8"/>
                          </a:solidFill>
                          <a:effectLst/>
                          <a:latin typeface="inherit"/>
                        </a:rPr>
                        <a:t>(</a:t>
                      </a:r>
                      <a:r>
                        <a:rPr lang="en-US" sz="1000" dirty="0">
                          <a:solidFill>
                            <a:srgbClr val="D69D85"/>
                          </a:solidFill>
                          <a:effectLst/>
                          <a:latin typeface="inherit"/>
                        </a:rPr>
                        <a:t>"t6 ="</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t6</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569CD6"/>
                          </a:solidFill>
                          <a:effectLst/>
                          <a:latin typeface="inherit"/>
                        </a:rPr>
                        <a:t>print</a:t>
                      </a:r>
                      <a:r>
                        <a:rPr lang="en-US" sz="1000" dirty="0">
                          <a:solidFill>
                            <a:srgbClr val="D8D8D8"/>
                          </a:solidFill>
                          <a:effectLst/>
                          <a:latin typeface="inherit"/>
                        </a:rPr>
                        <a:t>(</a:t>
                      </a:r>
                      <a:r>
                        <a:rPr lang="en-US" sz="1000" dirty="0">
                          <a:solidFill>
                            <a:srgbClr val="D69D85"/>
                          </a:solidFill>
                          <a:effectLst/>
                          <a:latin typeface="inherit"/>
                        </a:rPr>
                        <a:t>"Type of t3 ="</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569CD6"/>
                          </a:solidFill>
                          <a:effectLst/>
                          <a:latin typeface="inherit"/>
                        </a:rPr>
                        <a:t>type</a:t>
                      </a:r>
                      <a:r>
                        <a:rPr lang="en-US" sz="1000" dirty="0">
                          <a:solidFill>
                            <a:srgbClr val="D8D8D8"/>
                          </a:solidFill>
                          <a:effectLst/>
                          <a:latin typeface="inherit"/>
                        </a:rPr>
                        <a:t>(</a:t>
                      </a:r>
                      <a:r>
                        <a:rPr lang="en-US" sz="1000" dirty="0">
                          <a:solidFill>
                            <a:srgbClr val="BDB76B"/>
                          </a:solidFill>
                          <a:effectLst/>
                          <a:latin typeface="inherit"/>
                        </a:rPr>
                        <a:t>t3</a:t>
                      </a:r>
                      <a:r>
                        <a:rPr lang="en-US" sz="1000" dirty="0">
                          <a:solidFill>
                            <a:srgbClr val="D8D8D8"/>
                          </a:solidFill>
                          <a:effectLst/>
                          <a:latin typeface="inherit"/>
                        </a:rPr>
                        <a:t>))</a:t>
                      </a:r>
                      <a:r>
                        <a:rPr lang="en-US" sz="1000" dirty="0">
                          <a:solidFill>
                            <a:srgbClr val="006FE0"/>
                          </a:solidFill>
                          <a:effectLst/>
                          <a:latin typeface="inherit"/>
                        </a:rPr>
                        <a:t> </a:t>
                      </a:r>
                      <a:endParaRPr lang="en-US" sz="1000" dirty="0">
                        <a:solidFill>
                          <a:srgbClr val="FFFFFF"/>
                        </a:solidFill>
                        <a:effectLst/>
                        <a:latin typeface="inherit"/>
                      </a:endParaRPr>
                    </a:p>
                    <a:p>
                      <a:pPr algn="l" fontAlgn="t"/>
                      <a:r>
                        <a:rPr lang="en-US" sz="1000" dirty="0">
                          <a:solidFill>
                            <a:srgbClr val="569CD6"/>
                          </a:solidFill>
                          <a:effectLst/>
                          <a:latin typeface="inherit"/>
                        </a:rPr>
                        <a:t>print</a:t>
                      </a:r>
                      <a:r>
                        <a:rPr lang="en-US" sz="1000" dirty="0">
                          <a:solidFill>
                            <a:srgbClr val="D8D8D8"/>
                          </a:solidFill>
                          <a:effectLst/>
                          <a:latin typeface="inherit"/>
                        </a:rPr>
                        <a:t>(</a:t>
                      </a:r>
                      <a:r>
                        <a:rPr lang="en-US" sz="1000" dirty="0">
                          <a:solidFill>
                            <a:srgbClr val="D69D85"/>
                          </a:solidFill>
                          <a:effectLst/>
                          <a:latin typeface="inherit"/>
                        </a:rPr>
                        <a:t>"Type of t6 ="</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569CD6"/>
                          </a:solidFill>
                          <a:effectLst/>
                          <a:latin typeface="inherit"/>
                        </a:rPr>
                        <a:t>type</a:t>
                      </a:r>
                      <a:r>
                        <a:rPr lang="en-US" sz="1000" dirty="0">
                          <a:solidFill>
                            <a:srgbClr val="D8D8D8"/>
                          </a:solidFill>
                          <a:effectLst/>
                          <a:latin typeface="inherit"/>
                        </a:rPr>
                        <a:t>(</a:t>
                      </a:r>
                      <a:r>
                        <a:rPr lang="en-US" sz="1000" dirty="0">
                          <a:solidFill>
                            <a:srgbClr val="BDB76B"/>
                          </a:solidFill>
                          <a:effectLst/>
                          <a:latin typeface="inherit"/>
                        </a:rPr>
                        <a:t>t6</a:t>
                      </a:r>
                      <a:r>
                        <a:rPr lang="en-US" sz="1000" dirty="0">
                          <a:solidFill>
                            <a:srgbClr val="D8D8D8"/>
                          </a:solidFill>
                          <a:effectLst/>
                          <a:latin typeface="inherit"/>
                        </a:rPr>
                        <a:t>))</a:t>
                      </a:r>
                      <a:endParaRPr lang="en-US" sz="1000" dirty="0">
                        <a:solidFill>
                          <a:srgbClr val="FFFFFF"/>
                        </a:solidFill>
                        <a:effectLst/>
                        <a:latin typeface="inherit"/>
                      </a:endParaRPr>
                    </a:p>
                  </a:txBody>
                  <a:tcPr marL="53065" marR="53065" marT="26533" marB="26533">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7613832"/>
                  </a:ext>
                </a:extLst>
              </a:tr>
            </a:tbl>
          </a:graphicData>
        </a:graphic>
      </p:graphicFrame>
      <p:sp>
        <p:nvSpPr>
          <p:cNvPr id="9" name="TextBox 8">
            <a:extLst>
              <a:ext uri="{FF2B5EF4-FFF2-40B4-BE49-F238E27FC236}">
                <a16:creationId xmlns:a16="http://schemas.microsoft.com/office/drawing/2014/main" id="{DFE4BC2D-01FD-807B-1DF9-515249B6C93F}"/>
              </a:ext>
            </a:extLst>
          </p:cNvPr>
          <p:cNvSpPr txBox="1"/>
          <p:nvPr/>
        </p:nvSpPr>
        <p:spPr>
          <a:xfrm>
            <a:off x="314632" y="4246696"/>
            <a:ext cx="6096000" cy="1477328"/>
          </a:xfrm>
          <a:prstGeom prst="rect">
            <a:avLst/>
          </a:prstGeom>
          <a:noFill/>
        </p:spPr>
        <p:txBody>
          <a:bodyPr wrap="square">
            <a:spAutoFit/>
          </a:bodyPr>
          <a:lstStyle/>
          <a:p>
            <a:pPr algn="l"/>
            <a:r>
              <a:rPr lang="en-US" b="0" i="0" dirty="0" err="1">
                <a:solidFill>
                  <a:srgbClr val="252525"/>
                </a:solidFill>
                <a:effectLst/>
                <a:latin typeface="Roboto" panose="02000000000000000000" pitchFamily="2" charset="0"/>
              </a:rPr>
              <a:t>Результат</a:t>
            </a:r>
            <a:r>
              <a:rPr lang="en-US" b="0" i="0" dirty="0">
                <a:solidFill>
                  <a:srgbClr val="252525"/>
                </a:solidFill>
                <a:effectLst/>
                <a:latin typeface="Roboto" panose="02000000000000000000" pitchFamily="2" charset="0"/>
              </a:rPr>
              <a:t>: t3 = 201 days, 0:00:00 t6 = -333 days, 1:14:20 Type of t3 = &lt;class '</a:t>
            </a:r>
            <a:r>
              <a:rPr lang="en-US" b="0" i="0" dirty="0" err="1">
                <a:solidFill>
                  <a:srgbClr val="252525"/>
                </a:solidFill>
                <a:effectLst/>
                <a:latin typeface="Roboto" panose="02000000000000000000" pitchFamily="2" charset="0"/>
              </a:rPr>
              <a:t>datetime.timedelta</a:t>
            </a:r>
            <a:r>
              <a:rPr lang="en-US" b="0" i="0" dirty="0">
                <a:solidFill>
                  <a:srgbClr val="252525"/>
                </a:solidFill>
                <a:effectLst/>
                <a:latin typeface="Roboto" panose="02000000000000000000" pitchFamily="2" charset="0"/>
              </a:rPr>
              <a:t>'&gt; Type of t6 = &lt;class '</a:t>
            </a:r>
            <a:r>
              <a:rPr lang="en-US" b="0" i="0" dirty="0" err="1">
                <a:solidFill>
                  <a:srgbClr val="252525"/>
                </a:solidFill>
                <a:effectLst/>
                <a:latin typeface="Roboto" panose="02000000000000000000" pitchFamily="2" charset="0"/>
              </a:rPr>
              <a:t>datetime.timedelta</a:t>
            </a:r>
            <a:r>
              <a:rPr lang="en-US" b="0" i="0" dirty="0">
                <a:solidFill>
                  <a:srgbClr val="252525"/>
                </a:solidFill>
                <a:effectLst/>
                <a:latin typeface="Roboto" panose="02000000000000000000" pitchFamily="2" charset="0"/>
              </a:rPr>
              <a:t>'&gt;</a:t>
            </a:r>
          </a:p>
          <a:p>
            <a:br>
              <a:rPr lang="en-US" dirty="0"/>
            </a:br>
            <a:endParaRPr lang="uk-UA" dirty="0"/>
          </a:p>
        </p:txBody>
      </p:sp>
      <p:sp>
        <p:nvSpPr>
          <p:cNvPr id="11" name="TextBox 10">
            <a:extLst>
              <a:ext uri="{FF2B5EF4-FFF2-40B4-BE49-F238E27FC236}">
                <a16:creationId xmlns:a16="http://schemas.microsoft.com/office/drawing/2014/main" id="{A028177E-6664-D058-8C6D-F6510A0AC94C}"/>
              </a:ext>
            </a:extLst>
          </p:cNvPr>
          <p:cNvSpPr txBox="1"/>
          <p:nvPr/>
        </p:nvSpPr>
        <p:spPr>
          <a:xfrm>
            <a:off x="314632" y="5182051"/>
            <a:ext cx="6096000" cy="923330"/>
          </a:xfrm>
          <a:prstGeom prst="rect">
            <a:avLst/>
          </a:prstGeom>
          <a:noFill/>
        </p:spPr>
        <p:txBody>
          <a:bodyPr wrap="square">
            <a:spAutoFit/>
          </a:bodyPr>
          <a:lstStyle/>
          <a:p>
            <a:r>
              <a:rPr lang="uk-UA" dirty="0"/>
              <a:t>Зверніть увагу, що t3 та t6 є об’єктами типу &lt;</a:t>
            </a:r>
            <a:r>
              <a:rPr lang="uk-UA" dirty="0" err="1"/>
              <a:t>class</a:t>
            </a:r>
            <a:r>
              <a:rPr lang="uk-UA" dirty="0"/>
              <a:t> '</a:t>
            </a:r>
            <a:r>
              <a:rPr lang="uk-UA" dirty="0" err="1"/>
              <a:t>datetime.timedelta</a:t>
            </a:r>
            <a:r>
              <a:rPr lang="uk-UA" dirty="0"/>
              <a:t>'&gt;.  Різниця між двома об’єктами </a:t>
            </a:r>
            <a:r>
              <a:rPr lang="uk-UA" dirty="0" err="1"/>
              <a:t>timedelta</a:t>
            </a:r>
            <a:r>
              <a:rPr lang="uk-UA" dirty="0"/>
              <a:t>:</a:t>
            </a:r>
          </a:p>
        </p:txBody>
      </p:sp>
      <p:graphicFrame>
        <p:nvGraphicFramePr>
          <p:cNvPr id="12" name="Таблица 11">
            <a:extLst>
              <a:ext uri="{FF2B5EF4-FFF2-40B4-BE49-F238E27FC236}">
                <a16:creationId xmlns:a16="http://schemas.microsoft.com/office/drawing/2014/main" id="{999FFDE4-1F75-D9F0-AC60-8C4F16612E6D}"/>
              </a:ext>
            </a:extLst>
          </p:cNvPr>
          <p:cNvGraphicFramePr>
            <a:graphicFrameLocks noGrp="1"/>
          </p:cNvGraphicFramePr>
          <p:nvPr>
            <p:extLst>
              <p:ext uri="{D42A27DB-BD31-4B8C-83A1-F6EECF244321}">
                <p14:modId xmlns:p14="http://schemas.microsoft.com/office/powerpoint/2010/main" val="3517354876"/>
              </p:ext>
            </p:extLst>
          </p:nvPr>
        </p:nvGraphicFramePr>
        <p:xfrm>
          <a:off x="6566913" y="4985360"/>
          <a:ext cx="5310455" cy="1798320"/>
        </p:xfrm>
        <a:graphic>
          <a:graphicData uri="http://schemas.openxmlformats.org/drawingml/2006/table">
            <a:tbl>
              <a:tblPr/>
              <a:tblGrid>
                <a:gridCol w="208280">
                  <a:extLst>
                    <a:ext uri="{9D8B030D-6E8A-4147-A177-3AD203B41FA5}">
                      <a16:colId xmlns:a16="http://schemas.microsoft.com/office/drawing/2014/main" val="2043595488"/>
                    </a:ext>
                  </a:extLst>
                </a:gridCol>
                <a:gridCol w="5102175">
                  <a:extLst>
                    <a:ext uri="{9D8B030D-6E8A-4147-A177-3AD203B41FA5}">
                      <a16:colId xmlns:a16="http://schemas.microsoft.com/office/drawing/2014/main" val="4029487072"/>
                    </a:ext>
                  </a:extLst>
                </a:gridCol>
              </a:tblGrid>
              <a:tr h="0">
                <a:tc>
                  <a:txBody>
                    <a:bodyPr/>
                    <a:lstStyle/>
                    <a:p>
                      <a:pPr algn="ctr" fontAlgn="t"/>
                      <a:r>
                        <a:rPr lang="uk-UA" sz="1400">
                          <a:solidFill>
                            <a:srgbClr val="C2C2C2"/>
                          </a:solidFill>
                          <a:effectLst/>
                          <a:latin typeface="inherit"/>
                        </a:rPr>
                        <a:t>1</a:t>
                      </a:r>
                    </a:p>
                    <a:p>
                      <a:pPr algn="ctr" fontAlgn="t"/>
                      <a:r>
                        <a:rPr lang="uk-UA" sz="1400">
                          <a:solidFill>
                            <a:srgbClr val="C2C2C2"/>
                          </a:solidFill>
                          <a:effectLst/>
                          <a:latin typeface="inherit"/>
                        </a:rPr>
                        <a:t>2</a:t>
                      </a:r>
                    </a:p>
                    <a:p>
                      <a:pPr algn="ctr" fontAlgn="t"/>
                      <a:r>
                        <a:rPr lang="uk-UA" sz="1400">
                          <a:solidFill>
                            <a:srgbClr val="C2C2C2"/>
                          </a:solidFill>
                          <a:effectLst/>
                          <a:latin typeface="inherit"/>
                        </a:rPr>
                        <a:t>3</a:t>
                      </a:r>
                    </a:p>
                    <a:p>
                      <a:pPr algn="ctr" fontAlgn="t"/>
                      <a:r>
                        <a:rPr lang="uk-UA" sz="1400">
                          <a:solidFill>
                            <a:srgbClr val="C2C2C2"/>
                          </a:solidFill>
                          <a:effectLst/>
                          <a:latin typeface="inherit"/>
                        </a:rPr>
                        <a:t>4</a:t>
                      </a:r>
                    </a:p>
                    <a:p>
                      <a:pPr algn="ctr" fontAlgn="t"/>
                      <a:r>
                        <a:rPr lang="uk-UA" sz="1400">
                          <a:solidFill>
                            <a:srgbClr val="C2C2C2"/>
                          </a:solidFill>
                          <a:effectLst/>
                          <a:latin typeface="inherit"/>
                        </a:rPr>
                        <a:t>5</a:t>
                      </a:r>
                    </a:p>
                    <a:p>
                      <a:pPr algn="ctr" fontAlgn="t"/>
                      <a:r>
                        <a:rPr lang="uk-UA" sz="1400">
                          <a:solidFill>
                            <a:srgbClr val="C2C2C2"/>
                          </a:solidFill>
                          <a:effectLst/>
                          <a:latin typeface="inherit"/>
                        </a:rPr>
                        <a:t>6</a:t>
                      </a:r>
                    </a:p>
                    <a:p>
                      <a:pPr algn="ctr" fontAlgn="t"/>
                      <a:r>
                        <a:rPr lang="uk-UA" sz="1400">
                          <a:solidFill>
                            <a:srgbClr val="C2C2C2"/>
                          </a:solidFill>
                          <a:effectLst/>
                          <a:latin typeface="inherit"/>
                        </a:rPr>
                        <a:t>7</a:t>
                      </a:r>
                    </a:p>
                    <a:p>
                      <a:pPr algn="ctr" fontAlgn="t"/>
                      <a:r>
                        <a:rPr lang="uk-UA" sz="1400">
                          <a:solidFill>
                            <a:srgbClr val="C2C2C2"/>
                          </a:solidFill>
                          <a:effectLst/>
                          <a:latin typeface="inherit"/>
                        </a:rPr>
                        <a:t>8</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400" dirty="0">
                          <a:solidFill>
                            <a:srgbClr val="20B0DA"/>
                          </a:solidFill>
                          <a:effectLst/>
                          <a:latin typeface="inherit"/>
                        </a:rPr>
                        <a:t>from</a:t>
                      </a:r>
                      <a:r>
                        <a:rPr lang="en-US" sz="1400" dirty="0">
                          <a:solidFill>
                            <a:srgbClr val="006FE0"/>
                          </a:solidFill>
                          <a:effectLst/>
                          <a:latin typeface="inherit"/>
                        </a:rPr>
                        <a:t> </a:t>
                      </a:r>
                      <a:r>
                        <a:rPr lang="en-US" sz="1400" dirty="0">
                          <a:solidFill>
                            <a:srgbClr val="569CD6"/>
                          </a:solidFill>
                          <a:effectLst/>
                          <a:latin typeface="inherit"/>
                        </a:rPr>
                        <a:t>datetime</a:t>
                      </a:r>
                      <a:r>
                        <a:rPr lang="en-US" sz="1400" dirty="0">
                          <a:solidFill>
                            <a:srgbClr val="006FE0"/>
                          </a:solidFill>
                          <a:effectLst/>
                          <a:latin typeface="inherit"/>
                        </a:rPr>
                        <a:t> </a:t>
                      </a:r>
                      <a:r>
                        <a:rPr lang="en-US" sz="1400" dirty="0">
                          <a:solidFill>
                            <a:srgbClr val="F4BB15"/>
                          </a:solidFill>
                          <a:effectLst/>
                          <a:latin typeface="inherit"/>
                        </a:rPr>
                        <a:t>import</a:t>
                      </a:r>
                      <a:r>
                        <a:rPr lang="en-US" sz="1400" dirty="0">
                          <a:solidFill>
                            <a:srgbClr val="006FE0"/>
                          </a:solidFill>
                          <a:effectLst/>
                          <a:latin typeface="inherit"/>
                        </a:rPr>
                        <a:t> </a:t>
                      </a:r>
                      <a:r>
                        <a:rPr lang="en-US" sz="1400" dirty="0" err="1">
                          <a:solidFill>
                            <a:srgbClr val="FF8000"/>
                          </a:solidFill>
                          <a:effectLst/>
                          <a:latin typeface="inherit"/>
                        </a:rPr>
                        <a:t>timedelta</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a:solidFill>
                            <a:srgbClr val="BDB76B"/>
                          </a:solidFill>
                          <a:effectLst/>
                          <a:latin typeface="inherit"/>
                        </a:rPr>
                        <a:t>t1</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err="1">
                          <a:solidFill>
                            <a:srgbClr val="FF8000"/>
                          </a:solidFill>
                          <a:effectLst/>
                          <a:latin typeface="inherit"/>
                        </a:rPr>
                        <a:t>timedelta</a:t>
                      </a:r>
                      <a:r>
                        <a:rPr lang="en-US" sz="1400" dirty="0">
                          <a:solidFill>
                            <a:srgbClr val="D8D8D8"/>
                          </a:solidFill>
                          <a:effectLst/>
                          <a:latin typeface="inherit"/>
                        </a:rPr>
                        <a:t>(</a:t>
                      </a:r>
                      <a:r>
                        <a:rPr lang="en-US" sz="1400" dirty="0">
                          <a:solidFill>
                            <a:srgbClr val="BDB76B"/>
                          </a:solidFill>
                          <a:effectLst/>
                          <a:latin typeface="inherit"/>
                        </a:rPr>
                        <a:t>weeks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2</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days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5</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hours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1</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seconds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33</a:t>
                      </a:r>
                      <a:r>
                        <a:rPr lang="en-US" sz="1400" dirty="0">
                          <a:solidFill>
                            <a:srgbClr val="D8D8D8"/>
                          </a:solidFill>
                          <a:effectLst/>
                          <a:latin typeface="inherit"/>
                        </a:rPr>
                        <a:t>)</a:t>
                      </a:r>
                      <a:endParaRPr lang="en-US" sz="1400" dirty="0">
                        <a:solidFill>
                          <a:srgbClr val="FFFFFF"/>
                        </a:solidFill>
                        <a:effectLst/>
                        <a:latin typeface="inherit"/>
                      </a:endParaRPr>
                    </a:p>
                    <a:p>
                      <a:pPr algn="l" fontAlgn="t"/>
                      <a:r>
                        <a:rPr lang="en-US" sz="1400" dirty="0">
                          <a:solidFill>
                            <a:srgbClr val="BDB76B"/>
                          </a:solidFill>
                          <a:effectLst/>
                          <a:latin typeface="inherit"/>
                        </a:rPr>
                        <a:t>t2</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err="1">
                          <a:solidFill>
                            <a:srgbClr val="FF8000"/>
                          </a:solidFill>
                          <a:effectLst/>
                          <a:latin typeface="inherit"/>
                        </a:rPr>
                        <a:t>timedelta</a:t>
                      </a:r>
                      <a:r>
                        <a:rPr lang="en-US" sz="1400" dirty="0">
                          <a:solidFill>
                            <a:srgbClr val="D8D8D8"/>
                          </a:solidFill>
                          <a:effectLst/>
                          <a:latin typeface="inherit"/>
                        </a:rPr>
                        <a:t>(</a:t>
                      </a:r>
                      <a:r>
                        <a:rPr lang="en-US" sz="1400" dirty="0">
                          <a:solidFill>
                            <a:srgbClr val="BDB76B"/>
                          </a:solidFill>
                          <a:effectLst/>
                          <a:latin typeface="inherit"/>
                        </a:rPr>
                        <a:t>days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4</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hours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11</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minutes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4</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seconds</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54</a:t>
                      </a:r>
                      <a:r>
                        <a:rPr lang="en-US" sz="1400" dirty="0">
                          <a:solidFill>
                            <a:srgbClr val="D8D8D8"/>
                          </a:solidFill>
                          <a:effectLst/>
                          <a:latin typeface="inherit"/>
                        </a:rPr>
                        <a:t>)</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a:solidFill>
                            <a:srgbClr val="BDB76B"/>
                          </a:solidFill>
                          <a:effectLst/>
                          <a:latin typeface="inherit"/>
                        </a:rPr>
                        <a:t>t3</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t1</a:t>
                      </a:r>
                      <a:r>
                        <a:rPr lang="en-US" sz="1400" dirty="0">
                          <a:solidFill>
                            <a:srgbClr val="006FE0"/>
                          </a:solidFill>
                          <a:effectLst/>
                          <a:latin typeface="inherit"/>
                        </a:rPr>
                        <a:t> </a:t>
                      </a:r>
                      <a:r>
                        <a:rPr lang="en-US" sz="1400" dirty="0">
                          <a:solidFill>
                            <a:srgbClr val="DADADA"/>
                          </a:solidFill>
                          <a:effectLst/>
                          <a:latin typeface="inherit"/>
                        </a:rPr>
                        <a:t>-</a:t>
                      </a:r>
                      <a:r>
                        <a:rPr lang="en-US" sz="1400" dirty="0">
                          <a:solidFill>
                            <a:srgbClr val="006FE0"/>
                          </a:solidFill>
                          <a:effectLst/>
                          <a:latin typeface="inherit"/>
                        </a:rPr>
                        <a:t> </a:t>
                      </a:r>
                      <a:r>
                        <a:rPr lang="en-US" sz="1400" dirty="0">
                          <a:solidFill>
                            <a:srgbClr val="FF8000"/>
                          </a:solidFill>
                          <a:effectLst/>
                          <a:latin typeface="inherit"/>
                        </a:rPr>
                        <a:t>t2</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a:solidFill>
                            <a:srgbClr val="569CD6"/>
                          </a:solidFill>
                          <a:effectLst/>
                          <a:latin typeface="inherit"/>
                        </a:rPr>
                        <a:t>print</a:t>
                      </a:r>
                      <a:r>
                        <a:rPr lang="en-US" sz="1400" dirty="0">
                          <a:solidFill>
                            <a:srgbClr val="D8D8D8"/>
                          </a:solidFill>
                          <a:effectLst/>
                          <a:latin typeface="inherit"/>
                        </a:rPr>
                        <a:t>(</a:t>
                      </a:r>
                      <a:r>
                        <a:rPr lang="en-US" sz="1400" dirty="0">
                          <a:solidFill>
                            <a:srgbClr val="D69D85"/>
                          </a:solidFill>
                          <a:effectLst/>
                          <a:latin typeface="inherit"/>
                        </a:rPr>
                        <a:t>"t3 ="</a:t>
                      </a:r>
                      <a:r>
                        <a:rPr lang="en-US" sz="1400" dirty="0">
                          <a:solidFill>
                            <a:srgbClr val="D8D8D8"/>
                          </a:solidFill>
                          <a:effectLst/>
                          <a:latin typeface="inherit"/>
                        </a:rPr>
                        <a:t>,</a:t>
                      </a:r>
                      <a:r>
                        <a:rPr lang="en-US" sz="1400" dirty="0">
                          <a:solidFill>
                            <a:srgbClr val="006FE0"/>
                          </a:solidFill>
                          <a:effectLst/>
                          <a:latin typeface="inherit"/>
                        </a:rPr>
                        <a:t> </a:t>
                      </a:r>
                      <a:r>
                        <a:rPr lang="en-US" sz="1400" dirty="0">
                          <a:solidFill>
                            <a:srgbClr val="BDB76B"/>
                          </a:solidFill>
                          <a:effectLst/>
                          <a:latin typeface="inherit"/>
                        </a:rPr>
                        <a:t>t3</a:t>
                      </a:r>
                      <a:r>
                        <a:rPr lang="en-US" sz="1400" dirty="0">
                          <a:solidFill>
                            <a:srgbClr val="D8D8D8"/>
                          </a:solidFill>
                          <a:effectLst/>
                          <a:latin typeface="inherit"/>
                        </a:rPr>
                        <a:t>)</a:t>
                      </a:r>
                      <a:endParaRPr lang="en-US" sz="1400"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2391693911"/>
                  </a:ext>
                </a:extLst>
              </a:tr>
            </a:tbl>
          </a:graphicData>
        </a:graphic>
      </p:graphicFrame>
    </p:spTree>
    <p:extLst>
      <p:ext uri="{BB962C8B-B14F-4D97-AF65-F5344CB8AC3E}">
        <p14:creationId xmlns:p14="http://schemas.microsoft.com/office/powerpoint/2010/main" val="167216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3ED0C3-4012-5D85-61B7-D6D35B4596EE}"/>
              </a:ext>
            </a:extLst>
          </p:cNvPr>
          <p:cNvSpPr txBox="1"/>
          <p:nvPr/>
        </p:nvSpPr>
        <p:spPr>
          <a:xfrm>
            <a:off x="0" y="256090"/>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Форматування </a:t>
            </a:r>
            <a:r>
              <a:rPr lang="en-US" sz="3600" b="1" i="0" dirty="0">
                <a:solidFill>
                  <a:srgbClr val="000000"/>
                </a:solidFill>
                <a:effectLst/>
                <a:latin typeface="Segoe UI" panose="020B0502040204020203" pitchFamily="34" charset="0"/>
              </a:rPr>
              <a:t>datetime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5" name="TextBox 4">
            <a:extLst>
              <a:ext uri="{FF2B5EF4-FFF2-40B4-BE49-F238E27FC236}">
                <a16:creationId xmlns:a16="http://schemas.microsoft.com/office/drawing/2014/main" id="{BE6FD29C-C02E-AD47-9E72-DF2E3E26946D}"/>
              </a:ext>
            </a:extLst>
          </p:cNvPr>
          <p:cNvSpPr txBox="1"/>
          <p:nvPr/>
        </p:nvSpPr>
        <p:spPr>
          <a:xfrm>
            <a:off x="206478" y="1133253"/>
            <a:ext cx="11149780" cy="923330"/>
          </a:xfrm>
          <a:prstGeom prst="rect">
            <a:avLst/>
          </a:prstGeom>
          <a:noFill/>
        </p:spPr>
        <p:txBody>
          <a:bodyPr wrap="square">
            <a:spAutoFit/>
          </a:bodyPr>
          <a:lstStyle/>
          <a:p>
            <a:r>
              <a:rPr lang="uk-UA" dirty="0"/>
              <a:t>Спосіб подання дати та часу може бути різним. У США використовують формат mm/</a:t>
            </a:r>
            <a:r>
              <a:rPr lang="uk-UA" dirty="0" err="1"/>
              <a:t>dd</a:t>
            </a:r>
            <a:r>
              <a:rPr lang="uk-UA" dirty="0"/>
              <a:t>/</a:t>
            </a:r>
            <a:r>
              <a:rPr lang="uk-UA" dirty="0" err="1"/>
              <a:t>yyyy</a:t>
            </a:r>
            <a:r>
              <a:rPr lang="uk-UA" dirty="0"/>
              <a:t>, тоді як у Великобританії використовують формат </a:t>
            </a:r>
            <a:r>
              <a:rPr lang="uk-UA" dirty="0" err="1"/>
              <a:t>dd</a:t>
            </a:r>
            <a:r>
              <a:rPr lang="uk-UA" dirty="0"/>
              <a:t>/mm/</a:t>
            </a:r>
            <a:r>
              <a:rPr lang="uk-UA" dirty="0" err="1"/>
              <a:t>yyyy</a:t>
            </a:r>
            <a:r>
              <a:rPr lang="uk-UA" dirty="0"/>
              <a:t>. </a:t>
            </a:r>
            <a:r>
              <a:rPr lang="uk-UA" dirty="0" err="1"/>
              <a:t>Python</a:t>
            </a:r>
            <a:r>
              <a:rPr lang="uk-UA" dirty="0"/>
              <a:t> має методи </a:t>
            </a:r>
            <a:r>
              <a:rPr lang="uk-UA" dirty="0" err="1"/>
              <a:t>strftime</a:t>
            </a:r>
            <a:r>
              <a:rPr lang="uk-UA" dirty="0"/>
              <a:t>() та </a:t>
            </a:r>
            <a:r>
              <a:rPr lang="uk-UA" dirty="0" err="1"/>
              <a:t>strptime</a:t>
            </a:r>
            <a:r>
              <a:rPr lang="uk-UA" dirty="0"/>
              <a:t>() для відображення дати та часу в різних форматах.</a:t>
            </a:r>
          </a:p>
        </p:txBody>
      </p:sp>
      <p:sp>
        <p:nvSpPr>
          <p:cNvPr id="7" name="TextBox 6">
            <a:extLst>
              <a:ext uri="{FF2B5EF4-FFF2-40B4-BE49-F238E27FC236}">
                <a16:creationId xmlns:a16="http://schemas.microsoft.com/office/drawing/2014/main" id="{BE2CB658-6782-43E8-2071-5A73064CC84E}"/>
              </a:ext>
            </a:extLst>
          </p:cNvPr>
          <p:cNvSpPr txBox="1"/>
          <p:nvPr/>
        </p:nvSpPr>
        <p:spPr>
          <a:xfrm>
            <a:off x="0" y="2281535"/>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Метод </a:t>
            </a:r>
            <a:r>
              <a:rPr lang="en-US" sz="3600" b="1" i="0" dirty="0" err="1">
                <a:solidFill>
                  <a:srgbClr val="000000"/>
                </a:solidFill>
                <a:effectLst/>
                <a:latin typeface="Segoe UI" panose="020B0502040204020203" pitchFamily="34" charset="0"/>
              </a:rPr>
              <a:t>strftime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9" name="TextBox 8">
            <a:extLst>
              <a:ext uri="{FF2B5EF4-FFF2-40B4-BE49-F238E27FC236}">
                <a16:creationId xmlns:a16="http://schemas.microsoft.com/office/drawing/2014/main" id="{6D347E78-3E30-C471-7EBA-597D3212E9AA}"/>
              </a:ext>
            </a:extLst>
          </p:cNvPr>
          <p:cNvSpPr txBox="1"/>
          <p:nvPr/>
        </p:nvSpPr>
        <p:spPr>
          <a:xfrm>
            <a:off x="206478" y="2967335"/>
            <a:ext cx="11749548" cy="646331"/>
          </a:xfrm>
          <a:prstGeom prst="rect">
            <a:avLst/>
          </a:prstGeom>
          <a:noFill/>
        </p:spPr>
        <p:txBody>
          <a:bodyPr wrap="square">
            <a:spAutoFit/>
          </a:bodyPr>
          <a:lstStyle/>
          <a:p>
            <a:r>
              <a:rPr lang="uk-UA" dirty="0"/>
              <a:t>Метод </a:t>
            </a:r>
            <a:r>
              <a:rPr lang="uk-UA" dirty="0" err="1"/>
              <a:t>strftime</a:t>
            </a:r>
            <a:r>
              <a:rPr lang="uk-UA" dirty="0"/>
              <a:t>() визначений у класах </a:t>
            </a:r>
            <a:r>
              <a:rPr lang="uk-UA" dirty="0" err="1"/>
              <a:t>date</a:t>
            </a:r>
            <a:r>
              <a:rPr lang="uk-UA" dirty="0"/>
              <a:t>, </a:t>
            </a:r>
            <a:r>
              <a:rPr lang="uk-UA" dirty="0" err="1"/>
              <a:t>datetime</a:t>
            </a:r>
            <a:r>
              <a:rPr lang="uk-UA" dirty="0"/>
              <a:t> та </a:t>
            </a:r>
            <a:r>
              <a:rPr lang="uk-UA" dirty="0" err="1"/>
              <a:t>time</a:t>
            </a:r>
            <a:r>
              <a:rPr lang="uk-UA" dirty="0"/>
              <a:t> і створює форматований рядок з переданих об’єктів </a:t>
            </a:r>
            <a:r>
              <a:rPr lang="uk-UA" dirty="0" err="1"/>
              <a:t>date</a:t>
            </a:r>
            <a:r>
              <a:rPr lang="uk-UA" dirty="0"/>
              <a:t>, </a:t>
            </a:r>
            <a:r>
              <a:rPr lang="uk-UA" dirty="0" err="1"/>
              <a:t>datetime</a:t>
            </a:r>
            <a:r>
              <a:rPr lang="uk-UA" dirty="0"/>
              <a:t> або </a:t>
            </a:r>
            <a:r>
              <a:rPr lang="uk-UA" dirty="0" err="1"/>
              <a:t>time</a:t>
            </a:r>
            <a:r>
              <a:rPr lang="uk-UA" dirty="0"/>
              <a:t>. Наприклад:</a:t>
            </a:r>
          </a:p>
        </p:txBody>
      </p:sp>
      <p:graphicFrame>
        <p:nvGraphicFramePr>
          <p:cNvPr id="10" name="Таблица 9">
            <a:extLst>
              <a:ext uri="{FF2B5EF4-FFF2-40B4-BE49-F238E27FC236}">
                <a16:creationId xmlns:a16="http://schemas.microsoft.com/office/drawing/2014/main" id="{4E3EF4BA-3177-8261-8C53-492D09B22C1F}"/>
              </a:ext>
            </a:extLst>
          </p:cNvPr>
          <p:cNvGraphicFramePr>
            <a:graphicFrameLocks noGrp="1"/>
          </p:cNvGraphicFramePr>
          <p:nvPr>
            <p:extLst>
              <p:ext uri="{D42A27DB-BD31-4B8C-83A1-F6EECF244321}">
                <p14:modId xmlns:p14="http://schemas.microsoft.com/office/powerpoint/2010/main" val="3650266544"/>
              </p:ext>
            </p:extLst>
          </p:nvPr>
        </p:nvGraphicFramePr>
        <p:xfrm>
          <a:off x="235974" y="3562120"/>
          <a:ext cx="3739855" cy="3039790"/>
        </p:xfrm>
        <a:graphic>
          <a:graphicData uri="http://schemas.openxmlformats.org/drawingml/2006/table">
            <a:tbl>
              <a:tblPr/>
              <a:tblGrid>
                <a:gridCol w="495210">
                  <a:extLst>
                    <a:ext uri="{9D8B030D-6E8A-4147-A177-3AD203B41FA5}">
                      <a16:colId xmlns:a16="http://schemas.microsoft.com/office/drawing/2014/main" val="1091075481"/>
                    </a:ext>
                  </a:extLst>
                </a:gridCol>
                <a:gridCol w="3244645">
                  <a:extLst>
                    <a:ext uri="{9D8B030D-6E8A-4147-A177-3AD203B41FA5}">
                      <a16:colId xmlns:a16="http://schemas.microsoft.com/office/drawing/2014/main" val="341256704"/>
                    </a:ext>
                  </a:extLst>
                </a:gridCol>
              </a:tblGrid>
              <a:tr h="2825033">
                <a:tc>
                  <a:txBody>
                    <a:bodyPr/>
                    <a:lstStyle/>
                    <a:p>
                      <a:pPr algn="ctr" fontAlgn="t"/>
                      <a:r>
                        <a:rPr lang="uk-UA" sz="1300">
                          <a:solidFill>
                            <a:srgbClr val="C2C2C2"/>
                          </a:solidFill>
                          <a:effectLst/>
                          <a:latin typeface="inherit"/>
                        </a:rPr>
                        <a:t>1</a:t>
                      </a:r>
                    </a:p>
                    <a:p>
                      <a:pPr algn="ctr" fontAlgn="t"/>
                      <a:r>
                        <a:rPr lang="uk-UA" sz="1300">
                          <a:solidFill>
                            <a:srgbClr val="C2C2C2"/>
                          </a:solidFill>
                          <a:effectLst/>
                          <a:latin typeface="inherit"/>
                        </a:rPr>
                        <a:t>2</a:t>
                      </a:r>
                    </a:p>
                    <a:p>
                      <a:pPr algn="ctr" fontAlgn="t"/>
                      <a:r>
                        <a:rPr lang="uk-UA" sz="1300">
                          <a:solidFill>
                            <a:srgbClr val="C2C2C2"/>
                          </a:solidFill>
                          <a:effectLst/>
                          <a:latin typeface="inherit"/>
                        </a:rPr>
                        <a:t>3</a:t>
                      </a:r>
                    </a:p>
                    <a:p>
                      <a:pPr algn="ctr" fontAlgn="t"/>
                      <a:r>
                        <a:rPr lang="uk-UA" sz="1300">
                          <a:solidFill>
                            <a:srgbClr val="C2C2C2"/>
                          </a:solidFill>
                          <a:effectLst/>
                          <a:latin typeface="inherit"/>
                        </a:rPr>
                        <a:t>4</a:t>
                      </a:r>
                    </a:p>
                    <a:p>
                      <a:pPr algn="ctr" fontAlgn="t"/>
                      <a:r>
                        <a:rPr lang="uk-UA" sz="1300">
                          <a:solidFill>
                            <a:srgbClr val="C2C2C2"/>
                          </a:solidFill>
                          <a:effectLst/>
                          <a:latin typeface="inherit"/>
                        </a:rPr>
                        <a:t>5</a:t>
                      </a:r>
                    </a:p>
                    <a:p>
                      <a:pPr algn="ctr" fontAlgn="t"/>
                      <a:r>
                        <a:rPr lang="uk-UA" sz="1300">
                          <a:solidFill>
                            <a:srgbClr val="C2C2C2"/>
                          </a:solidFill>
                          <a:effectLst/>
                          <a:latin typeface="inherit"/>
                        </a:rPr>
                        <a:t>6</a:t>
                      </a:r>
                    </a:p>
                    <a:p>
                      <a:pPr algn="ctr" fontAlgn="t"/>
                      <a:r>
                        <a:rPr lang="uk-UA" sz="1300">
                          <a:solidFill>
                            <a:srgbClr val="C2C2C2"/>
                          </a:solidFill>
                          <a:effectLst/>
                          <a:latin typeface="inherit"/>
                        </a:rPr>
                        <a:t>7</a:t>
                      </a:r>
                    </a:p>
                    <a:p>
                      <a:pPr algn="ctr" fontAlgn="t"/>
                      <a:r>
                        <a:rPr lang="uk-UA" sz="1300">
                          <a:solidFill>
                            <a:srgbClr val="C2C2C2"/>
                          </a:solidFill>
                          <a:effectLst/>
                          <a:latin typeface="inherit"/>
                        </a:rPr>
                        <a:t>8</a:t>
                      </a:r>
                    </a:p>
                    <a:p>
                      <a:pPr algn="ctr" fontAlgn="t"/>
                      <a:r>
                        <a:rPr lang="uk-UA" sz="1300">
                          <a:solidFill>
                            <a:srgbClr val="C2C2C2"/>
                          </a:solidFill>
                          <a:effectLst/>
                          <a:latin typeface="inherit"/>
                        </a:rPr>
                        <a:t>9</a:t>
                      </a:r>
                    </a:p>
                    <a:p>
                      <a:pPr algn="ctr" fontAlgn="t"/>
                      <a:r>
                        <a:rPr lang="uk-UA" sz="1300">
                          <a:solidFill>
                            <a:srgbClr val="C2C2C2"/>
                          </a:solidFill>
                          <a:effectLst/>
                          <a:latin typeface="inherit"/>
                        </a:rPr>
                        <a:t>10</a:t>
                      </a:r>
                    </a:p>
                    <a:p>
                      <a:pPr algn="ctr" fontAlgn="t"/>
                      <a:r>
                        <a:rPr lang="uk-UA" sz="1300">
                          <a:solidFill>
                            <a:srgbClr val="C2C2C2"/>
                          </a:solidFill>
                          <a:effectLst/>
                          <a:latin typeface="inherit"/>
                        </a:rPr>
                        <a:t>11</a:t>
                      </a:r>
                    </a:p>
                    <a:p>
                      <a:pPr algn="ctr" fontAlgn="t"/>
                      <a:r>
                        <a:rPr lang="uk-UA" sz="1300">
                          <a:solidFill>
                            <a:srgbClr val="C2C2C2"/>
                          </a:solidFill>
                          <a:effectLst/>
                          <a:latin typeface="inherit"/>
                        </a:rPr>
                        <a:t>12</a:t>
                      </a:r>
                    </a:p>
                    <a:p>
                      <a:pPr algn="ctr" fontAlgn="t"/>
                      <a:r>
                        <a:rPr lang="uk-UA" sz="1300">
                          <a:solidFill>
                            <a:srgbClr val="C2C2C2"/>
                          </a:solidFill>
                          <a:effectLst/>
                          <a:latin typeface="inherit"/>
                        </a:rPr>
                        <a:t>13</a:t>
                      </a:r>
                    </a:p>
                    <a:p>
                      <a:pPr algn="ctr" fontAlgn="t"/>
                      <a:r>
                        <a:rPr lang="uk-UA" sz="1300">
                          <a:solidFill>
                            <a:srgbClr val="C2C2C2"/>
                          </a:solidFill>
                          <a:effectLst/>
                          <a:latin typeface="inherit"/>
                        </a:rPr>
                        <a:t>14</a:t>
                      </a:r>
                    </a:p>
                    <a:p>
                      <a:pPr algn="ctr" fontAlgn="t"/>
                      <a:r>
                        <a:rPr lang="uk-UA" sz="1300">
                          <a:solidFill>
                            <a:srgbClr val="C2C2C2"/>
                          </a:solidFill>
                          <a:effectLst/>
                          <a:latin typeface="inherit"/>
                        </a:rPr>
                        <a:t>15</a:t>
                      </a:r>
                    </a:p>
                  </a:txBody>
                  <a:tcPr marL="67990" marR="67990" marT="33995" marB="33995">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300" dirty="0">
                          <a:solidFill>
                            <a:srgbClr val="20B0DA"/>
                          </a:solidFill>
                          <a:effectLst/>
                          <a:latin typeface="inherit"/>
                        </a:rPr>
                        <a:t>from</a:t>
                      </a:r>
                      <a:r>
                        <a:rPr lang="en-US" sz="1300" dirty="0">
                          <a:solidFill>
                            <a:srgbClr val="006FE0"/>
                          </a:solidFill>
                          <a:effectLst/>
                          <a:latin typeface="inherit"/>
                        </a:rPr>
                        <a:t> </a:t>
                      </a:r>
                      <a:r>
                        <a:rPr lang="en-US" sz="1300" dirty="0">
                          <a:solidFill>
                            <a:srgbClr val="569CD6"/>
                          </a:solidFill>
                          <a:effectLst/>
                          <a:latin typeface="inherit"/>
                        </a:rPr>
                        <a:t>datetime</a:t>
                      </a:r>
                      <a:r>
                        <a:rPr lang="en-US" sz="1300" dirty="0">
                          <a:solidFill>
                            <a:srgbClr val="006FE0"/>
                          </a:solidFill>
                          <a:effectLst/>
                          <a:latin typeface="inherit"/>
                        </a:rPr>
                        <a:t> </a:t>
                      </a:r>
                      <a:r>
                        <a:rPr lang="en-US" sz="1300" dirty="0">
                          <a:solidFill>
                            <a:srgbClr val="F4BB15"/>
                          </a:solidFill>
                          <a:effectLst/>
                          <a:latin typeface="inherit"/>
                        </a:rPr>
                        <a:t>import</a:t>
                      </a:r>
                      <a:r>
                        <a:rPr lang="en-US" sz="1300" dirty="0">
                          <a:solidFill>
                            <a:srgbClr val="006FE0"/>
                          </a:solidFill>
                          <a:effectLst/>
                          <a:latin typeface="inherit"/>
                        </a:rPr>
                        <a:t> </a:t>
                      </a:r>
                      <a:r>
                        <a:rPr lang="en-US" sz="1300" dirty="0">
                          <a:solidFill>
                            <a:srgbClr val="569CD6"/>
                          </a:solidFill>
                          <a:effectLst/>
                          <a:latin typeface="inherit"/>
                        </a:rPr>
                        <a:t>datetime</a:t>
                      </a:r>
                      <a:endParaRPr lang="en-US" sz="1300" dirty="0">
                        <a:solidFill>
                          <a:srgbClr val="FFFFFF"/>
                        </a:solidFill>
                        <a:effectLst/>
                        <a:latin typeface="inherit"/>
                      </a:endParaRPr>
                    </a:p>
                    <a:p>
                      <a:pPr algn="l" fontAlgn="t"/>
                      <a:r>
                        <a:rPr lang="en-US" sz="1300" dirty="0">
                          <a:solidFill>
                            <a:srgbClr val="FFFFFF"/>
                          </a:solidFill>
                          <a:effectLst/>
                          <a:latin typeface="inherit"/>
                        </a:rPr>
                        <a:t> </a:t>
                      </a:r>
                    </a:p>
                    <a:p>
                      <a:pPr algn="l" fontAlgn="t"/>
                      <a:r>
                        <a:rPr lang="en-US" sz="1300" i="1" dirty="0">
                          <a:solidFill>
                            <a:srgbClr val="57A64A"/>
                          </a:solidFill>
                          <a:effectLst/>
                          <a:latin typeface="inherit"/>
                        </a:rPr>
                        <a:t># </a:t>
                      </a:r>
                      <a:r>
                        <a:rPr lang="uk-UA" sz="1300" i="1" dirty="0">
                          <a:solidFill>
                            <a:srgbClr val="57A64A"/>
                          </a:solidFill>
                          <a:effectLst/>
                          <a:latin typeface="inherit"/>
                        </a:rPr>
                        <a:t>Поточна дата та час</a:t>
                      </a:r>
                      <a:endParaRPr lang="uk-UA" sz="1300" dirty="0">
                        <a:solidFill>
                          <a:srgbClr val="FFFFFF"/>
                        </a:solidFill>
                        <a:effectLst/>
                        <a:latin typeface="inherit"/>
                      </a:endParaRPr>
                    </a:p>
                    <a:p>
                      <a:pPr algn="l" fontAlgn="t"/>
                      <a:r>
                        <a:rPr lang="en-US" sz="1300" dirty="0">
                          <a:solidFill>
                            <a:srgbClr val="BDB76B"/>
                          </a:solidFill>
                          <a:effectLst/>
                          <a:latin typeface="inherit"/>
                        </a:rPr>
                        <a:t>now</a:t>
                      </a:r>
                      <a:r>
                        <a:rPr lang="en-US" sz="1300" dirty="0">
                          <a:solidFill>
                            <a:srgbClr val="006FE0"/>
                          </a:solidFill>
                          <a:effectLst/>
                          <a:latin typeface="inherit"/>
                        </a:rPr>
                        <a:t> </a:t>
                      </a:r>
                      <a:r>
                        <a:rPr lang="en-US" sz="1300" dirty="0">
                          <a:solidFill>
                            <a:srgbClr val="DADADA"/>
                          </a:solidFill>
                          <a:effectLst/>
                          <a:latin typeface="inherit"/>
                        </a:rPr>
                        <a:t>=</a:t>
                      </a:r>
                      <a:r>
                        <a:rPr lang="en-US" sz="1300" dirty="0">
                          <a:solidFill>
                            <a:srgbClr val="006FE0"/>
                          </a:solidFill>
                          <a:effectLst/>
                          <a:latin typeface="inherit"/>
                        </a:rPr>
                        <a:t> </a:t>
                      </a:r>
                      <a:r>
                        <a:rPr lang="en-US" sz="1300" dirty="0" err="1">
                          <a:solidFill>
                            <a:srgbClr val="569CD6"/>
                          </a:solidFill>
                          <a:effectLst/>
                          <a:latin typeface="inherit"/>
                        </a:rPr>
                        <a:t>datetime</a:t>
                      </a:r>
                      <a:r>
                        <a:rPr lang="en-US" sz="1300" dirty="0" err="1">
                          <a:solidFill>
                            <a:srgbClr val="D8D8D8"/>
                          </a:solidFill>
                          <a:effectLst/>
                          <a:latin typeface="inherit"/>
                        </a:rPr>
                        <a:t>.</a:t>
                      </a:r>
                      <a:r>
                        <a:rPr lang="en-US" sz="1300" dirty="0" err="1">
                          <a:solidFill>
                            <a:srgbClr val="FF8000"/>
                          </a:solidFill>
                          <a:effectLst/>
                          <a:latin typeface="inherit"/>
                        </a:rPr>
                        <a:t>now</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dirty="0">
                          <a:solidFill>
                            <a:srgbClr val="FFFFFF"/>
                          </a:solidFill>
                          <a:effectLst/>
                          <a:latin typeface="inherit"/>
                        </a:rPr>
                        <a:t> </a:t>
                      </a:r>
                    </a:p>
                    <a:p>
                      <a:pPr algn="l" fontAlgn="t"/>
                      <a:r>
                        <a:rPr lang="en-US" sz="1300" dirty="0">
                          <a:solidFill>
                            <a:srgbClr val="BDB76B"/>
                          </a:solidFill>
                          <a:effectLst/>
                          <a:latin typeface="inherit"/>
                        </a:rPr>
                        <a:t>t</a:t>
                      </a:r>
                      <a:r>
                        <a:rPr lang="en-US" sz="1300" dirty="0">
                          <a:solidFill>
                            <a:srgbClr val="006FE0"/>
                          </a:solidFill>
                          <a:effectLst/>
                          <a:latin typeface="inherit"/>
                        </a:rPr>
                        <a:t> </a:t>
                      </a:r>
                      <a:r>
                        <a:rPr lang="en-US" sz="1300" dirty="0">
                          <a:solidFill>
                            <a:srgbClr val="DADADA"/>
                          </a:solidFill>
                          <a:effectLst/>
                          <a:latin typeface="inherit"/>
                        </a:rPr>
                        <a:t>=</a:t>
                      </a:r>
                      <a:r>
                        <a:rPr lang="en-US" sz="1300" dirty="0">
                          <a:solidFill>
                            <a:srgbClr val="006FE0"/>
                          </a:solidFill>
                          <a:effectLst/>
                          <a:latin typeface="inherit"/>
                        </a:rPr>
                        <a:t> </a:t>
                      </a:r>
                      <a:r>
                        <a:rPr lang="en-US" sz="1300" dirty="0" err="1">
                          <a:solidFill>
                            <a:srgbClr val="BDB76B"/>
                          </a:solidFill>
                          <a:effectLst/>
                          <a:latin typeface="inherit"/>
                        </a:rPr>
                        <a:t>now</a:t>
                      </a:r>
                      <a:r>
                        <a:rPr lang="en-US" sz="1300" dirty="0" err="1">
                          <a:solidFill>
                            <a:srgbClr val="D8D8D8"/>
                          </a:solidFill>
                          <a:effectLst/>
                          <a:latin typeface="inherit"/>
                        </a:rPr>
                        <a:t>.</a:t>
                      </a:r>
                      <a:r>
                        <a:rPr lang="en-US" sz="1300" dirty="0" err="1">
                          <a:solidFill>
                            <a:srgbClr val="FF8000"/>
                          </a:solidFill>
                          <a:effectLst/>
                          <a:latin typeface="inherit"/>
                        </a:rPr>
                        <a:t>strftime</a:t>
                      </a:r>
                      <a:r>
                        <a:rPr lang="en-US" sz="1300" dirty="0">
                          <a:solidFill>
                            <a:srgbClr val="D8D8D8"/>
                          </a:solidFill>
                          <a:effectLst/>
                          <a:latin typeface="inherit"/>
                        </a:rPr>
                        <a:t>(</a:t>
                      </a:r>
                      <a:r>
                        <a:rPr lang="en-US" sz="1300" dirty="0">
                          <a:solidFill>
                            <a:srgbClr val="D69D85"/>
                          </a:solidFill>
                          <a:effectLst/>
                          <a:latin typeface="inherit"/>
                        </a:rPr>
                        <a:t>"%H:%M:%S"</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dirty="0">
                          <a:solidFill>
                            <a:srgbClr val="569CD6"/>
                          </a:solidFill>
                          <a:effectLst/>
                          <a:latin typeface="inherit"/>
                        </a:rPr>
                        <a:t>print</a:t>
                      </a:r>
                      <a:r>
                        <a:rPr lang="en-US" sz="1300" dirty="0">
                          <a:solidFill>
                            <a:srgbClr val="D8D8D8"/>
                          </a:solidFill>
                          <a:effectLst/>
                          <a:latin typeface="inherit"/>
                        </a:rPr>
                        <a:t>(</a:t>
                      </a:r>
                      <a:r>
                        <a:rPr lang="en-US" sz="1300" dirty="0">
                          <a:solidFill>
                            <a:srgbClr val="D69D85"/>
                          </a:solidFill>
                          <a:effectLst/>
                          <a:latin typeface="inherit"/>
                        </a:rPr>
                        <a:t>"Time:"</a:t>
                      </a:r>
                      <a:r>
                        <a:rPr lang="en-US" sz="1300" dirty="0">
                          <a:solidFill>
                            <a:srgbClr val="D8D8D8"/>
                          </a:solidFill>
                          <a:effectLst/>
                          <a:latin typeface="inherit"/>
                        </a:rPr>
                        <a:t>,</a:t>
                      </a:r>
                      <a:r>
                        <a:rPr lang="en-US" sz="1300" dirty="0">
                          <a:solidFill>
                            <a:srgbClr val="006FE0"/>
                          </a:solidFill>
                          <a:effectLst/>
                          <a:latin typeface="inherit"/>
                        </a:rPr>
                        <a:t> </a:t>
                      </a:r>
                      <a:r>
                        <a:rPr lang="en-US" sz="1300" dirty="0">
                          <a:solidFill>
                            <a:srgbClr val="BDB76B"/>
                          </a:solidFill>
                          <a:effectLst/>
                          <a:latin typeface="inherit"/>
                        </a:rPr>
                        <a:t>t</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dirty="0">
                          <a:solidFill>
                            <a:srgbClr val="FFFFFF"/>
                          </a:solidFill>
                          <a:effectLst/>
                          <a:latin typeface="inherit"/>
                        </a:rPr>
                        <a:t> </a:t>
                      </a:r>
                    </a:p>
                    <a:p>
                      <a:pPr algn="l" fontAlgn="t"/>
                      <a:r>
                        <a:rPr lang="en-US" sz="1300" dirty="0">
                          <a:solidFill>
                            <a:srgbClr val="BDB76B"/>
                          </a:solidFill>
                          <a:effectLst/>
                          <a:latin typeface="inherit"/>
                        </a:rPr>
                        <a:t>s1</a:t>
                      </a:r>
                      <a:r>
                        <a:rPr lang="en-US" sz="1300" dirty="0">
                          <a:solidFill>
                            <a:srgbClr val="006FE0"/>
                          </a:solidFill>
                          <a:effectLst/>
                          <a:latin typeface="inherit"/>
                        </a:rPr>
                        <a:t> </a:t>
                      </a:r>
                      <a:r>
                        <a:rPr lang="en-US" sz="1300" dirty="0">
                          <a:solidFill>
                            <a:srgbClr val="DADADA"/>
                          </a:solidFill>
                          <a:effectLst/>
                          <a:latin typeface="inherit"/>
                        </a:rPr>
                        <a:t>=</a:t>
                      </a:r>
                      <a:r>
                        <a:rPr lang="en-US" sz="1300" dirty="0">
                          <a:solidFill>
                            <a:srgbClr val="006FE0"/>
                          </a:solidFill>
                          <a:effectLst/>
                          <a:latin typeface="inherit"/>
                        </a:rPr>
                        <a:t> </a:t>
                      </a:r>
                      <a:r>
                        <a:rPr lang="en-US" sz="1300" dirty="0" err="1">
                          <a:solidFill>
                            <a:srgbClr val="BDB76B"/>
                          </a:solidFill>
                          <a:effectLst/>
                          <a:latin typeface="inherit"/>
                        </a:rPr>
                        <a:t>now</a:t>
                      </a:r>
                      <a:r>
                        <a:rPr lang="en-US" sz="1300" dirty="0" err="1">
                          <a:solidFill>
                            <a:srgbClr val="D8D8D8"/>
                          </a:solidFill>
                          <a:effectLst/>
                          <a:latin typeface="inherit"/>
                        </a:rPr>
                        <a:t>.</a:t>
                      </a:r>
                      <a:r>
                        <a:rPr lang="en-US" sz="1300" dirty="0" err="1">
                          <a:solidFill>
                            <a:srgbClr val="FF8000"/>
                          </a:solidFill>
                          <a:effectLst/>
                          <a:latin typeface="inherit"/>
                        </a:rPr>
                        <a:t>strftime</a:t>
                      </a:r>
                      <a:r>
                        <a:rPr lang="en-US" sz="1300" dirty="0">
                          <a:solidFill>
                            <a:srgbClr val="D8D8D8"/>
                          </a:solidFill>
                          <a:effectLst/>
                          <a:latin typeface="inherit"/>
                        </a:rPr>
                        <a:t>(</a:t>
                      </a:r>
                      <a:r>
                        <a:rPr lang="en-US" sz="1300" dirty="0">
                          <a:solidFill>
                            <a:srgbClr val="D69D85"/>
                          </a:solidFill>
                          <a:effectLst/>
                          <a:latin typeface="inherit"/>
                        </a:rPr>
                        <a:t>"%m/%d/%Y, %H:%M:%S"</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i="1" dirty="0">
                          <a:solidFill>
                            <a:srgbClr val="57A64A"/>
                          </a:solidFill>
                          <a:effectLst/>
                          <a:latin typeface="inherit"/>
                        </a:rPr>
                        <a:t># </a:t>
                      </a:r>
                      <a:r>
                        <a:rPr lang="uk-UA" sz="1300" i="1" dirty="0">
                          <a:solidFill>
                            <a:srgbClr val="57A64A"/>
                          </a:solidFill>
                          <a:effectLst/>
                          <a:latin typeface="inherit"/>
                        </a:rPr>
                        <a:t>Формат </a:t>
                      </a:r>
                      <a:r>
                        <a:rPr lang="en-US" sz="1300" i="1" dirty="0">
                          <a:solidFill>
                            <a:srgbClr val="57A64A"/>
                          </a:solidFill>
                          <a:effectLst/>
                          <a:latin typeface="inherit"/>
                        </a:rPr>
                        <a:t>mm/dd/YY H:M:S</a:t>
                      </a:r>
                      <a:endParaRPr lang="en-US" sz="1300" dirty="0">
                        <a:solidFill>
                          <a:srgbClr val="FFFFFF"/>
                        </a:solidFill>
                        <a:effectLst/>
                        <a:latin typeface="inherit"/>
                      </a:endParaRPr>
                    </a:p>
                    <a:p>
                      <a:pPr algn="l" fontAlgn="t"/>
                      <a:r>
                        <a:rPr lang="en-US" sz="1300" dirty="0">
                          <a:solidFill>
                            <a:srgbClr val="569CD6"/>
                          </a:solidFill>
                          <a:effectLst/>
                          <a:latin typeface="inherit"/>
                        </a:rPr>
                        <a:t>print</a:t>
                      </a:r>
                      <a:r>
                        <a:rPr lang="en-US" sz="1300" dirty="0">
                          <a:solidFill>
                            <a:srgbClr val="D8D8D8"/>
                          </a:solidFill>
                          <a:effectLst/>
                          <a:latin typeface="inherit"/>
                        </a:rPr>
                        <a:t>(</a:t>
                      </a:r>
                      <a:r>
                        <a:rPr lang="en-US" sz="1300" dirty="0">
                          <a:solidFill>
                            <a:srgbClr val="D69D85"/>
                          </a:solidFill>
                          <a:effectLst/>
                          <a:latin typeface="inherit"/>
                        </a:rPr>
                        <a:t>"s1:"</a:t>
                      </a:r>
                      <a:r>
                        <a:rPr lang="en-US" sz="1300" dirty="0">
                          <a:solidFill>
                            <a:srgbClr val="D8D8D8"/>
                          </a:solidFill>
                          <a:effectLst/>
                          <a:latin typeface="inherit"/>
                        </a:rPr>
                        <a:t>,</a:t>
                      </a:r>
                      <a:r>
                        <a:rPr lang="en-US" sz="1300" dirty="0">
                          <a:solidFill>
                            <a:srgbClr val="006FE0"/>
                          </a:solidFill>
                          <a:effectLst/>
                          <a:latin typeface="inherit"/>
                        </a:rPr>
                        <a:t> </a:t>
                      </a:r>
                      <a:r>
                        <a:rPr lang="en-US" sz="1300" dirty="0">
                          <a:solidFill>
                            <a:srgbClr val="BDB76B"/>
                          </a:solidFill>
                          <a:effectLst/>
                          <a:latin typeface="inherit"/>
                        </a:rPr>
                        <a:t>s1</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dirty="0">
                          <a:solidFill>
                            <a:srgbClr val="FFFFFF"/>
                          </a:solidFill>
                          <a:effectLst/>
                          <a:latin typeface="inherit"/>
                        </a:rPr>
                        <a:t> </a:t>
                      </a:r>
                    </a:p>
                    <a:p>
                      <a:pPr algn="l" fontAlgn="t"/>
                      <a:r>
                        <a:rPr lang="en-US" sz="1300" dirty="0">
                          <a:solidFill>
                            <a:srgbClr val="BDB76B"/>
                          </a:solidFill>
                          <a:effectLst/>
                          <a:latin typeface="inherit"/>
                        </a:rPr>
                        <a:t>s2</a:t>
                      </a:r>
                      <a:r>
                        <a:rPr lang="en-US" sz="1300" dirty="0">
                          <a:solidFill>
                            <a:srgbClr val="006FE0"/>
                          </a:solidFill>
                          <a:effectLst/>
                          <a:latin typeface="inherit"/>
                        </a:rPr>
                        <a:t> </a:t>
                      </a:r>
                      <a:r>
                        <a:rPr lang="en-US" sz="1300" dirty="0">
                          <a:solidFill>
                            <a:srgbClr val="DADADA"/>
                          </a:solidFill>
                          <a:effectLst/>
                          <a:latin typeface="inherit"/>
                        </a:rPr>
                        <a:t>=</a:t>
                      </a:r>
                      <a:r>
                        <a:rPr lang="en-US" sz="1300" dirty="0">
                          <a:solidFill>
                            <a:srgbClr val="006FE0"/>
                          </a:solidFill>
                          <a:effectLst/>
                          <a:latin typeface="inherit"/>
                        </a:rPr>
                        <a:t> </a:t>
                      </a:r>
                      <a:r>
                        <a:rPr lang="en-US" sz="1300" dirty="0" err="1">
                          <a:solidFill>
                            <a:srgbClr val="BDB76B"/>
                          </a:solidFill>
                          <a:effectLst/>
                          <a:latin typeface="inherit"/>
                        </a:rPr>
                        <a:t>now</a:t>
                      </a:r>
                      <a:r>
                        <a:rPr lang="en-US" sz="1300" dirty="0" err="1">
                          <a:solidFill>
                            <a:srgbClr val="D8D8D8"/>
                          </a:solidFill>
                          <a:effectLst/>
                          <a:latin typeface="inherit"/>
                        </a:rPr>
                        <a:t>.</a:t>
                      </a:r>
                      <a:r>
                        <a:rPr lang="en-US" sz="1300" dirty="0" err="1">
                          <a:solidFill>
                            <a:srgbClr val="FF8000"/>
                          </a:solidFill>
                          <a:effectLst/>
                          <a:latin typeface="inherit"/>
                        </a:rPr>
                        <a:t>strftime</a:t>
                      </a:r>
                      <a:r>
                        <a:rPr lang="en-US" sz="1300" dirty="0">
                          <a:solidFill>
                            <a:srgbClr val="D8D8D8"/>
                          </a:solidFill>
                          <a:effectLst/>
                          <a:latin typeface="inherit"/>
                        </a:rPr>
                        <a:t>(</a:t>
                      </a:r>
                      <a:r>
                        <a:rPr lang="en-US" sz="1300" dirty="0">
                          <a:solidFill>
                            <a:srgbClr val="D69D85"/>
                          </a:solidFill>
                          <a:effectLst/>
                          <a:latin typeface="inherit"/>
                        </a:rPr>
                        <a:t>"%d/%m/%Y, %H:%M:%S"</a:t>
                      </a:r>
                      <a:r>
                        <a:rPr lang="en-US" sz="1300" dirty="0">
                          <a:solidFill>
                            <a:srgbClr val="D8D8D8"/>
                          </a:solidFill>
                          <a:effectLst/>
                          <a:latin typeface="inherit"/>
                        </a:rPr>
                        <a:t>)</a:t>
                      </a:r>
                      <a:endParaRPr lang="en-US" sz="1300" dirty="0">
                        <a:solidFill>
                          <a:srgbClr val="FFFFFF"/>
                        </a:solidFill>
                        <a:effectLst/>
                        <a:latin typeface="inherit"/>
                      </a:endParaRPr>
                    </a:p>
                    <a:p>
                      <a:pPr algn="l" fontAlgn="t"/>
                      <a:r>
                        <a:rPr lang="en-US" sz="1300" i="1" dirty="0">
                          <a:solidFill>
                            <a:srgbClr val="57A64A"/>
                          </a:solidFill>
                          <a:effectLst/>
                          <a:latin typeface="inherit"/>
                        </a:rPr>
                        <a:t># </a:t>
                      </a:r>
                      <a:r>
                        <a:rPr lang="uk-UA" sz="1300" i="1" dirty="0">
                          <a:solidFill>
                            <a:srgbClr val="57A64A"/>
                          </a:solidFill>
                          <a:effectLst/>
                          <a:latin typeface="inherit"/>
                        </a:rPr>
                        <a:t>Формат </a:t>
                      </a:r>
                      <a:r>
                        <a:rPr lang="en-US" sz="1300" i="1" dirty="0">
                          <a:solidFill>
                            <a:srgbClr val="57A64A"/>
                          </a:solidFill>
                          <a:effectLst/>
                          <a:latin typeface="inherit"/>
                        </a:rPr>
                        <a:t>dd/mm/YY H:M:S</a:t>
                      </a:r>
                      <a:endParaRPr lang="en-US" sz="1300" dirty="0">
                        <a:solidFill>
                          <a:srgbClr val="FFFFFF"/>
                        </a:solidFill>
                        <a:effectLst/>
                        <a:latin typeface="inherit"/>
                      </a:endParaRPr>
                    </a:p>
                    <a:p>
                      <a:pPr algn="l" fontAlgn="t"/>
                      <a:r>
                        <a:rPr lang="en-US" sz="1300" dirty="0">
                          <a:solidFill>
                            <a:srgbClr val="569CD6"/>
                          </a:solidFill>
                          <a:effectLst/>
                          <a:latin typeface="inherit"/>
                        </a:rPr>
                        <a:t>print</a:t>
                      </a:r>
                      <a:r>
                        <a:rPr lang="en-US" sz="1300" dirty="0">
                          <a:solidFill>
                            <a:srgbClr val="D8D8D8"/>
                          </a:solidFill>
                          <a:effectLst/>
                          <a:latin typeface="inherit"/>
                        </a:rPr>
                        <a:t>(</a:t>
                      </a:r>
                      <a:r>
                        <a:rPr lang="en-US" sz="1300" dirty="0">
                          <a:solidFill>
                            <a:srgbClr val="D69D85"/>
                          </a:solidFill>
                          <a:effectLst/>
                          <a:latin typeface="inherit"/>
                        </a:rPr>
                        <a:t>"s2:"</a:t>
                      </a:r>
                      <a:r>
                        <a:rPr lang="en-US" sz="1300" dirty="0">
                          <a:solidFill>
                            <a:srgbClr val="D8D8D8"/>
                          </a:solidFill>
                          <a:effectLst/>
                          <a:latin typeface="inherit"/>
                        </a:rPr>
                        <a:t>,</a:t>
                      </a:r>
                      <a:r>
                        <a:rPr lang="en-US" sz="1300" dirty="0">
                          <a:solidFill>
                            <a:srgbClr val="006FE0"/>
                          </a:solidFill>
                          <a:effectLst/>
                          <a:latin typeface="inherit"/>
                        </a:rPr>
                        <a:t> </a:t>
                      </a:r>
                      <a:r>
                        <a:rPr lang="en-US" sz="1300" dirty="0">
                          <a:solidFill>
                            <a:srgbClr val="BDB76B"/>
                          </a:solidFill>
                          <a:effectLst/>
                          <a:latin typeface="inherit"/>
                        </a:rPr>
                        <a:t>s2</a:t>
                      </a:r>
                      <a:r>
                        <a:rPr lang="en-US" sz="1300" dirty="0">
                          <a:solidFill>
                            <a:srgbClr val="D8D8D8"/>
                          </a:solidFill>
                          <a:effectLst/>
                          <a:latin typeface="inherit"/>
                        </a:rPr>
                        <a:t>)</a:t>
                      </a:r>
                      <a:endParaRPr lang="en-US" sz="1300" dirty="0">
                        <a:solidFill>
                          <a:srgbClr val="FFFFFF"/>
                        </a:solidFill>
                        <a:effectLst/>
                        <a:latin typeface="inherit"/>
                      </a:endParaRPr>
                    </a:p>
                  </a:txBody>
                  <a:tcPr marL="67990" marR="67990" marT="33995" marB="33995">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2906344571"/>
                  </a:ext>
                </a:extLst>
              </a:tr>
            </a:tbl>
          </a:graphicData>
        </a:graphic>
      </p:graphicFrame>
      <p:sp>
        <p:nvSpPr>
          <p:cNvPr id="12" name="TextBox 11">
            <a:extLst>
              <a:ext uri="{FF2B5EF4-FFF2-40B4-BE49-F238E27FC236}">
                <a16:creationId xmlns:a16="http://schemas.microsoft.com/office/drawing/2014/main" id="{B1C74F04-A7D5-DAD2-ADB6-7C9CC30E1E8D}"/>
              </a:ext>
            </a:extLst>
          </p:cNvPr>
          <p:cNvSpPr txBox="1"/>
          <p:nvPr/>
        </p:nvSpPr>
        <p:spPr>
          <a:xfrm>
            <a:off x="4211803" y="4118556"/>
            <a:ext cx="6096000" cy="1754326"/>
          </a:xfrm>
          <a:prstGeom prst="rect">
            <a:avLst/>
          </a:prstGeom>
          <a:noFill/>
        </p:spPr>
        <p:txBody>
          <a:bodyPr wrap="square">
            <a:spAutoFit/>
          </a:bodyPr>
          <a:lstStyle/>
          <a:p>
            <a:pPr algn="l"/>
            <a:r>
              <a:rPr lang="en-US" b="0" i="0" dirty="0" err="1">
                <a:solidFill>
                  <a:srgbClr val="252525"/>
                </a:solidFill>
                <a:effectLst/>
                <a:latin typeface="Roboto" panose="02000000000000000000" pitchFamily="2" charset="0"/>
              </a:rPr>
              <a:t>Результат</a:t>
            </a:r>
            <a:r>
              <a:rPr lang="en-US" b="0" i="0" dirty="0">
                <a:solidFill>
                  <a:srgbClr val="252525"/>
                </a:solidFill>
                <a:effectLst/>
                <a:latin typeface="Roboto" panose="02000000000000000000" pitchFamily="2" charset="0"/>
              </a:rPr>
              <a:t>: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time: 04:34:52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s1: 12/26/2018, 04:34:52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s2: 26/12/2018, 04:34:52</a:t>
            </a:r>
          </a:p>
          <a:p>
            <a:br>
              <a:rPr lang="en-US" dirty="0"/>
            </a:br>
            <a:endParaRPr lang="uk-UA" dirty="0"/>
          </a:p>
        </p:txBody>
      </p:sp>
    </p:spTree>
    <p:extLst>
      <p:ext uri="{BB962C8B-B14F-4D97-AF65-F5344CB8AC3E}">
        <p14:creationId xmlns:p14="http://schemas.microsoft.com/office/powerpoint/2010/main" val="340065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27D599-0D17-3A61-B6F6-0760CC7CE933}"/>
              </a:ext>
            </a:extLst>
          </p:cNvPr>
          <p:cNvSpPr txBox="1"/>
          <p:nvPr/>
        </p:nvSpPr>
        <p:spPr>
          <a:xfrm>
            <a:off x="599768" y="751344"/>
            <a:ext cx="6096000" cy="5355312"/>
          </a:xfrm>
          <a:prstGeom prst="rect">
            <a:avLst/>
          </a:prstGeom>
          <a:noFill/>
        </p:spPr>
        <p:txBody>
          <a:bodyPr wrap="square">
            <a:spAutoFit/>
          </a:bodyPr>
          <a:lstStyle/>
          <a:p>
            <a:r>
              <a:rPr lang="uk-UA" dirty="0"/>
              <a:t>Тут %Y, %m, %d, %h і </a:t>
            </a:r>
            <a:r>
              <a:rPr lang="uk-UA" dirty="0" err="1"/>
              <a:t>т.д</a:t>
            </a:r>
            <a:r>
              <a:rPr lang="uk-UA" dirty="0"/>
              <a:t>. — це коди формату. Метод </a:t>
            </a:r>
            <a:r>
              <a:rPr lang="uk-UA" dirty="0" err="1"/>
              <a:t>strftime</a:t>
            </a:r>
            <a:r>
              <a:rPr lang="uk-UA" dirty="0"/>
              <a:t>() приймає один або кілька кодів формату та повертає на їх основі форматований рядок.</a:t>
            </a:r>
          </a:p>
          <a:p>
            <a:endParaRPr lang="uk-UA" dirty="0"/>
          </a:p>
          <a:p>
            <a:r>
              <a:rPr lang="uk-UA" dirty="0"/>
              <a:t>У цьому прикладі t, s1 та s2 — це рядки.</a:t>
            </a:r>
          </a:p>
          <a:p>
            <a:endParaRPr lang="uk-UA" dirty="0"/>
          </a:p>
          <a:p>
            <a:r>
              <a:rPr lang="uk-UA" dirty="0"/>
              <a:t>Нижче наведено деякі коди формату:</a:t>
            </a:r>
          </a:p>
          <a:p>
            <a:endParaRPr lang="uk-UA" dirty="0"/>
          </a:p>
          <a:p>
            <a:r>
              <a:rPr lang="uk-UA" dirty="0"/>
              <a:t>   %Y — рік [0001,..., 2018, 2019,..., 9999];</a:t>
            </a:r>
          </a:p>
          <a:p>
            <a:endParaRPr lang="uk-UA" dirty="0"/>
          </a:p>
          <a:p>
            <a:r>
              <a:rPr lang="uk-UA" dirty="0"/>
              <a:t>   %m — місяць [01, 02, ..., 11, 12];</a:t>
            </a:r>
          </a:p>
          <a:p>
            <a:endParaRPr lang="uk-UA" dirty="0"/>
          </a:p>
          <a:p>
            <a:r>
              <a:rPr lang="uk-UA" dirty="0"/>
              <a:t>   %d — день [01, 02, ..., 30, 31];</a:t>
            </a:r>
          </a:p>
          <a:p>
            <a:endParaRPr lang="uk-UA" dirty="0"/>
          </a:p>
          <a:p>
            <a:r>
              <a:rPr lang="uk-UA" dirty="0"/>
              <a:t>   %H — година [00, 01, ..., 22, 23];</a:t>
            </a:r>
          </a:p>
          <a:p>
            <a:endParaRPr lang="uk-UA" dirty="0"/>
          </a:p>
          <a:p>
            <a:r>
              <a:rPr lang="uk-UA" dirty="0"/>
              <a:t>   %M — хвилина [00, 01, ..., 58, 59];</a:t>
            </a:r>
          </a:p>
          <a:p>
            <a:endParaRPr lang="uk-UA" dirty="0"/>
          </a:p>
          <a:p>
            <a:r>
              <a:rPr lang="uk-UA" dirty="0"/>
              <a:t>   %S — секунда [00, 01, ..., 58, 59].</a:t>
            </a:r>
          </a:p>
        </p:txBody>
      </p:sp>
      <p:sp>
        <p:nvSpPr>
          <p:cNvPr id="4" name="TextBox 3">
            <a:extLst>
              <a:ext uri="{FF2B5EF4-FFF2-40B4-BE49-F238E27FC236}">
                <a16:creationId xmlns:a16="http://schemas.microsoft.com/office/drawing/2014/main" id="{8207811E-F0A1-A27D-A094-ECAAC1B87D46}"/>
              </a:ext>
            </a:extLst>
          </p:cNvPr>
          <p:cNvSpPr txBox="1"/>
          <p:nvPr/>
        </p:nvSpPr>
        <p:spPr>
          <a:xfrm>
            <a:off x="0" y="108606"/>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Метод </a:t>
            </a:r>
            <a:r>
              <a:rPr lang="en-US" sz="3600" b="1" i="0" dirty="0" err="1">
                <a:solidFill>
                  <a:srgbClr val="000000"/>
                </a:solidFill>
                <a:effectLst/>
                <a:latin typeface="Segoe UI" panose="020B0502040204020203" pitchFamily="34" charset="0"/>
              </a:rPr>
              <a:t>strftime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Tree>
    <p:extLst>
      <p:ext uri="{BB962C8B-B14F-4D97-AF65-F5344CB8AC3E}">
        <p14:creationId xmlns:p14="http://schemas.microsoft.com/office/powerpoint/2010/main" val="60136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18D3F-6198-A6C8-BD68-14EFDBE0E7A5}"/>
              </a:ext>
            </a:extLst>
          </p:cNvPr>
          <p:cNvSpPr txBox="1"/>
          <p:nvPr/>
        </p:nvSpPr>
        <p:spPr>
          <a:xfrm>
            <a:off x="0" y="315084"/>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Метод </a:t>
            </a:r>
            <a:r>
              <a:rPr lang="en-US" sz="3600" b="1" i="0" dirty="0" err="1">
                <a:solidFill>
                  <a:srgbClr val="000000"/>
                </a:solidFill>
                <a:effectLst/>
                <a:latin typeface="Segoe UI" panose="020B0502040204020203" pitchFamily="34" charset="0"/>
              </a:rPr>
              <a:t>strptime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6" name="TextBox 5">
            <a:extLst>
              <a:ext uri="{FF2B5EF4-FFF2-40B4-BE49-F238E27FC236}">
                <a16:creationId xmlns:a16="http://schemas.microsoft.com/office/drawing/2014/main" id="{AE5500F0-2A4D-A123-D22F-4A3E86657D02}"/>
              </a:ext>
            </a:extLst>
          </p:cNvPr>
          <p:cNvSpPr txBox="1"/>
          <p:nvPr/>
        </p:nvSpPr>
        <p:spPr>
          <a:xfrm>
            <a:off x="403122" y="869081"/>
            <a:ext cx="11425084" cy="369332"/>
          </a:xfrm>
          <a:prstGeom prst="rect">
            <a:avLst/>
          </a:prstGeom>
          <a:noFill/>
        </p:spPr>
        <p:txBody>
          <a:bodyPr wrap="square">
            <a:spAutoFit/>
          </a:bodyPr>
          <a:lstStyle/>
          <a:p>
            <a:r>
              <a:rPr lang="uk-UA" dirty="0"/>
              <a:t>Метод </a:t>
            </a:r>
            <a:r>
              <a:rPr lang="uk-UA" dirty="0" err="1"/>
              <a:t>strptime</a:t>
            </a:r>
            <a:r>
              <a:rPr lang="uk-UA" dirty="0"/>
              <a:t>() створює об’єкт </a:t>
            </a:r>
            <a:r>
              <a:rPr lang="uk-UA" dirty="0" err="1"/>
              <a:t>datetime</a:t>
            </a:r>
            <a:r>
              <a:rPr lang="uk-UA" dirty="0"/>
              <a:t> з переданого рядка (представляючи дату та час). Наприклад:</a:t>
            </a:r>
          </a:p>
        </p:txBody>
      </p:sp>
      <p:graphicFrame>
        <p:nvGraphicFramePr>
          <p:cNvPr id="7" name="Таблица 6">
            <a:extLst>
              <a:ext uri="{FF2B5EF4-FFF2-40B4-BE49-F238E27FC236}">
                <a16:creationId xmlns:a16="http://schemas.microsoft.com/office/drawing/2014/main" id="{4F9B4155-8D3D-A45B-7139-F2C397064D90}"/>
              </a:ext>
            </a:extLst>
          </p:cNvPr>
          <p:cNvGraphicFramePr>
            <a:graphicFrameLocks noGrp="1"/>
          </p:cNvGraphicFramePr>
          <p:nvPr>
            <p:extLst>
              <p:ext uri="{D42A27DB-BD31-4B8C-83A1-F6EECF244321}">
                <p14:modId xmlns:p14="http://schemas.microsoft.com/office/powerpoint/2010/main" val="1930642168"/>
              </p:ext>
            </p:extLst>
          </p:nvPr>
        </p:nvGraphicFramePr>
        <p:xfrm>
          <a:off x="403122" y="1343247"/>
          <a:ext cx="7895283" cy="2560320"/>
        </p:xfrm>
        <a:graphic>
          <a:graphicData uri="http://schemas.openxmlformats.org/drawingml/2006/table">
            <a:tbl>
              <a:tblPr/>
              <a:tblGrid>
                <a:gridCol w="279946">
                  <a:extLst>
                    <a:ext uri="{9D8B030D-6E8A-4147-A177-3AD203B41FA5}">
                      <a16:colId xmlns:a16="http://schemas.microsoft.com/office/drawing/2014/main" val="3153021702"/>
                    </a:ext>
                  </a:extLst>
                </a:gridCol>
                <a:gridCol w="7615337">
                  <a:extLst>
                    <a:ext uri="{9D8B030D-6E8A-4147-A177-3AD203B41FA5}">
                      <a16:colId xmlns:a16="http://schemas.microsoft.com/office/drawing/2014/main" val="2919413660"/>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p>
                      <a:pPr algn="ctr" fontAlgn="t"/>
                      <a:r>
                        <a:rPr lang="uk-UA">
                          <a:solidFill>
                            <a:srgbClr val="C2C2C2"/>
                          </a:solidFill>
                          <a:effectLst/>
                          <a:latin typeface="inherit"/>
                        </a:rPr>
                        <a:t>7</a:t>
                      </a:r>
                    </a:p>
                    <a:p>
                      <a:pPr algn="ctr" fontAlgn="t"/>
                      <a:r>
                        <a:rPr lang="uk-UA">
                          <a:solidFill>
                            <a:srgbClr val="C2C2C2"/>
                          </a:solidFill>
                          <a:effectLst/>
                          <a:latin typeface="inherit"/>
                        </a:rPr>
                        <a:t>8</a:t>
                      </a:r>
                    </a:p>
                    <a:p>
                      <a:pPr algn="ctr" fontAlgn="t"/>
                      <a:r>
                        <a:rPr lang="uk-UA">
                          <a:solidFill>
                            <a:srgbClr val="C2C2C2"/>
                          </a:solidFill>
                          <a:effectLst/>
                          <a:latin typeface="inherit"/>
                        </a:rPr>
                        <a:t>9</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err="1">
                          <a:solidFill>
                            <a:srgbClr val="BDB76B"/>
                          </a:solidFill>
                          <a:effectLst/>
                          <a:latin typeface="inherit"/>
                        </a:rPr>
                        <a:t>date_string</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D69D85"/>
                          </a:solidFill>
                          <a:effectLst/>
                          <a:latin typeface="inherit"/>
                        </a:rPr>
                        <a:t>"25 December, 2022"</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a:t>
                      </a:r>
                      <a:r>
                        <a:rPr lang="en-US" dirty="0" err="1">
                          <a:solidFill>
                            <a:srgbClr val="D69D85"/>
                          </a:solidFill>
                          <a:effectLst/>
                          <a:latin typeface="inherit"/>
                        </a:rPr>
                        <a:t>date_string</a:t>
                      </a:r>
                      <a:r>
                        <a:rPr lang="en-US" dirty="0">
                          <a:solidFill>
                            <a:srgbClr val="D69D85"/>
                          </a:solidFill>
                          <a:effectLst/>
                          <a:latin typeface="inherit"/>
                        </a:rPr>
                        <a:t>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date_string</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a:t>
                      </a:r>
                      <a:r>
                        <a:rPr lang="uk-UA" i="1" dirty="0">
                          <a:solidFill>
                            <a:srgbClr val="57A64A"/>
                          </a:solidFill>
                          <a:effectLst/>
                          <a:latin typeface="inherit"/>
                        </a:rPr>
                        <a:t>Використовуємо </a:t>
                      </a:r>
                      <a:r>
                        <a:rPr lang="en-US" i="1" dirty="0" err="1">
                          <a:solidFill>
                            <a:srgbClr val="57A64A"/>
                          </a:solidFill>
                          <a:effectLst/>
                          <a:latin typeface="inherit"/>
                        </a:rPr>
                        <a:t>strptime</a:t>
                      </a:r>
                      <a:r>
                        <a:rPr lang="en-US" i="1" dirty="0">
                          <a:solidFill>
                            <a:srgbClr val="57A64A"/>
                          </a:solidFill>
                          <a:effectLst/>
                          <a:latin typeface="inherit"/>
                        </a:rPr>
                        <a:t>() </a:t>
                      </a:r>
                      <a:r>
                        <a:rPr lang="uk-UA" i="1" dirty="0">
                          <a:solidFill>
                            <a:srgbClr val="57A64A"/>
                          </a:solidFill>
                          <a:effectLst/>
                          <a:latin typeface="inherit"/>
                        </a:rPr>
                        <a:t>для створення об'єкта </a:t>
                      </a:r>
                      <a:r>
                        <a:rPr lang="en-US" i="1" dirty="0">
                          <a:solidFill>
                            <a:srgbClr val="57A64A"/>
                          </a:solidFill>
                          <a:effectLst/>
                          <a:latin typeface="inherit"/>
                        </a:rPr>
                        <a:t>datetime</a:t>
                      </a:r>
                      <a:endParaRPr lang="en-US" dirty="0">
                        <a:solidFill>
                          <a:srgbClr val="FFFFFF"/>
                        </a:solidFill>
                        <a:effectLst/>
                        <a:latin typeface="inherit"/>
                      </a:endParaRPr>
                    </a:p>
                    <a:p>
                      <a:pPr algn="l" fontAlgn="t"/>
                      <a:r>
                        <a:rPr lang="en-US" dirty="0" err="1">
                          <a:solidFill>
                            <a:srgbClr val="BDB76B"/>
                          </a:solidFill>
                          <a:effectLst/>
                          <a:latin typeface="inherit"/>
                        </a:rPr>
                        <a:t>date_object</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569CD6"/>
                          </a:solidFill>
                          <a:effectLst/>
                          <a:latin typeface="inherit"/>
                        </a:rPr>
                        <a:t>datetime</a:t>
                      </a:r>
                      <a:r>
                        <a:rPr lang="en-US" dirty="0" err="1">
                          <a:solidFill>
                            <a:srgbClr val="D8D8D8"/>
                          </a:solidFill>
                          <a:effectLst/>
                          <a:latin typeface="inherit"/>
                        </a:rPr>
                        <a:t>.</a:t>
                      </a:r>
                      <a:r>
                        <a:rPr lang="en-US" dirty="0" err="1">
                          <a:solidFill>
                            <a:srgbClr val="FF8000"/>
                          </a:solidFill>
                          <a:effectLst/>
                          <a:latin typeface="inherit"/>
                        </a:rPr>
                        <a:t>strptime</a:t>
                      </a:r>
                      <a:r>
                        <a:rPr lang="en-US" dirty="0">
                          <a:solidFill>
                            <a:srgbClr val="D8D8D8"/>
                          </a:solidFill>
                          <a:effectLst/>
                          <a:latin typeface="inherit"/>
                        </a:rPr>
                        <a:t>(</a:t>
                      </a:r>
                      <a:r>
                        <a:rPr lang="en-US" dirty="0" err="1">
                          <a:solidFill>
                            <a:srgbClr val="BDB76B"/>
                          </a:solidFill>
                          <a:effectLst/>
                          <a:latin typeface="inherit"/>
                        </a:rPr>
                        <a:t>date_string</a:t>
                      </a:r>
                      <a:r>
                        <a:rPr lang="en-US" dirty="0">
                          <a:solidFill>
                            <a:srgbClr val="D8D8D8"/>
                          </a:solidFill>
                          <a:effectLst/>
                          <a:latin typeface="inherit"/>
                        </a:rPr>
                        <a:t>,</a:t>
                      </a:r>
                      <a:r>
                        <a:rPr lang="en-US" dirty="0">
                          <a:solidFill>
                            <a:srgbClr val="006FE0"/>
                          </a:solidFill>
                          <a:effectLst/>
                          <a:latin typeface="inherit"/>
                        </a:rPr>
                        <a:t> </a:t>
                      </a:r>
                      <a:r>
                        <a:rPr lang="en-US" dirty="0">
                          <a:solidFill>
                            <a:srgbClr val="D69D85"/>
                          </a:solidFill>
                          <a:effectLst/>
                          <a:latin typeface="inherit"/>
                        </a:rPr>
                        <a:t>"%d %B, %Y"</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a:t>
                      </a:r>
                      <a:r>
                        <a:rPr lang="en-US" dirty="0" err="1">
                          <a:solidFill>
                            <a:srgbClr val="D69D85"/>
                          </a:solidFill>
                          <a:effectLst/>
                          <a:latin typeface="inherit"/>
                        </a:rPr>
                        <a:t>date_object</a:t>
                      </a:r>
                      <a:r>
                        <a:rPr lang="en-US" dirty="0">
                          <a:solidFill>
                            <a:srgbClr val="D69D85"/>
                          </a:solidFill>
                          <a:effectLst/>
                          <a:latin typeface="inherit"/>
                        </a:rPr>
                        <a:t>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date_object</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2537459027"/>
                  </a:ext>
                </a:extLst>
              </a:tr>
            </a:tbl>
          </a:graphicData>
        </a:graphic>
      </p:graphicFrame>
      <p:sp>
        <p:nvSpPr>
          <p:cNvPr id="11" name="TextBox 10">
            <a:extLst>
              <a:ext uri="{FF2B5EF4-FFF2-40B4-BE49-F238E27FC236}">
                <a16:creationId xmlns:a16="http://schemas.microsoft.com/office/drawing/2014/main" id="{872775E9-E79B-8B55-C6E4-AB4FB61A9137}"/>
              </a:ext>
            </a:extLst>
          </p:cNvPr>
          <p:cNvSpPr txBox="1"/>
          <p:nvPr/>
        </p:nvSpPr>
        <p:spPr>
          <a:xfrm>
            <a:off x="8298405" y="1884744"/>
            <a:ext cx="6096000" cy="1200329"/>
          </a:xfrm>
          <a:prstGeom prst="rect">
            <a:avLst/>
          </a:prstGeom>
          <a:noFill/>
        </p:spPr>
        <p:txBody>
          <a:bodyPr wrap="square">
            <a:spAutoFit/>
          </a:bodyPr>
          <a:lstStyle/>
          <a:p>
            <a:r>
              <a:rPr lang="uk-UA" dirty="0"/>
              <a:t>Результат:</a:t>
            </a:r>
          </a:p>
          <a:p>
            <a:endParaRPr lang="uk-UA" dirty="0"/>
          </a:p>
          <a:p>
            <a:r>
              <a:rPr lang="uk-UA" dirty="0" err="1"/>
              <a:t>date_string</a:t>
            </a:r>
            <a:r>
              <a:rPr lang="uk-UA" dirty="0"/>
              <a:t> = 25 </a:t>
            </a:r>
            <a:r>
              <a:rPr lang="uk-UA" dirty="0" err="1"/>
              <a:t>december</a:t>
            </a:r>
            <a:r>
              <a:rPr lang="uk-UA" dirty="0"/>
              <a:t>, 2022</a:t>
            </a:r>
          </a:p>
          <a:p>
            <a:r>
              <a:rPr lang="uk-UA" dirty="0" err="1"/>
              <a:t>date_object</a:t>
            </a:r>
            <a:r>
              <a:rPr lang="uk-UA" dirty="0"/>
              <a:t> = 2018-06-21 00:00:00</a:t>
            </a:r>
          </a:p>
        </p:txBody>
      </p:sp>
      <p:sp>
        <p:nvSpPr>
          <p:cNvPr id="13" name="TextBox 12">
            <a:extLst>
              <a:ext uri="{FF2B5EF4-FFF2-40B4-BE49-F238E27FC236}">
                <a16:creationId xmlns:a16="http://schemas.microsoft.com/office/drawing/2014/main" id="{CEB5D710-5493-FD3E-469F-0CBB747BCAE5}"/>
              </a:ext>
            </a:extLst>
          </p:cNvPr>
          <p:cNvSpPr txBox="1"/>
          <p:nvPr/>
        </p:nvSpPr>
        <p:spPr>
          <a:xfrm>
            <a:off x="3382297" y="4776089"/>
            <a:ext cx="7197212" cy="1477328"/>
          </a:xfrm>
          <a:prstGeom prst="rect">
            <a:avLst/>
          </a:prstGeom>
          <a:noFill/>
        </p:spPr>
        <p:txBody>
          <a:bodyPr wrap="square">
            <a:spAutoFit/>
          </a:bodyPr>
          <a:lstStyle/>
          <a:p>
            <a:r>
              <a:rPr lang="uk-UA" dirty="0"/>
              <a:t>Метод </a:t>
            </a:r>
            <a:r>
              <a:rPr lang="uk-UA" dirty="0" err="1"/>
              <a:t>strptime</a:t>
            </a:r>
            <a:r>
              <a:rPr lang="uk-UA" dirty="0"/>
              <a:t>() приймає два аргументи:</a:t>
            </a:r>
          </a:p>
          <a:p>
            <a:r>
              <a:rPr lang="uk-UA" dirty="0"/>
              <a:t> рядок, який представляє дату та час;</a:t>
            </a:r>
          </a:p>
          <a:p>
            <a:r>
              <a:rPr lang="uk-UA" dirty="0"/>
              <a:t> код формату, еквівалентний першому аргументу.</a:t>
            </a:r>
          </a:p>
          <a:p>
            <a:r>
              <a:rPr lang="uk-UA" dirty="0"/>
              <a:t>До речі, коди формату %d, %B та %Y використовуються для </a:t>
            </a:r>
            <a:r>
              <a:rPr lang="uk-UA" dirty="0" err="1"/>
              <a:t>day</a:t>
            </a:r>
            <a:r>
              <a:rPr lang="uk-UA" dirty="0"/>
              <a:t>, </a:t>
            </a:r>
            <a:r>
              <a:rPr lang="uk-UA" dirty="0" err="1"/>
              <a:t>month</a:t>
            </a:r>
            <a:r>
              <a:rPr lang="uk-UA" dirty="0"/>
              <a:t> (повна назва) та </a:t>
            </a:r>
            <a:r>
              <a:rPr lang="uk-UA" dirty="0" err="1"/>
              <a:t>year</a:t>
            </a:r>
            <a:r>
              <a:rPr lang="uk-UA" dirty="0"/>
              <a:t> відповідно.</a:t>
            </a:r>
          </a:p>
        </p:txBody>
      </p:sp>
    </p:spTree>
    <p:extLst>
      <p:ext uri="{BB962C8B-B14F-4D97-AF65-F5344CB8AC3E}">
        <p14:creationId xmlns:p14="http://schemas.microsoft.com/office/powerpoint/2010/main" val="331164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9B65A-B365-9916-0C1F-C9E67ADC3A89}"/>
              </a:ext>
            </a:extLst>
          </p:cNvPr>
          <p:cNvSpPr txBox="1"/>
          <p:nvPr/>
        </p:nvSpPr>
        <p:spPr>
          <a:xfrm>
            <a:off x="0" y="216760"/>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Часові пояси 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7" name="TextBox 6">
            <a:extLst>
              <a:ext uri="{FF2B5EF4-FFF2-40B4-BE49-F238E27FC236}">
                <a16:creationId xmlns:a16="http://schemas.microsoft.com/office/drawing/2014/main" id="{FDC20216-DDBD-6E17-D082-ABA2CF0A9A9B}"/>
              </a:ext>
            </a:extLst>
          </p:cNvPr>
          <p:cNvSpPr txBox="1"/>
          <p:nvPr/>
        </p:nvSpPr>
        <p:spPr>
          <a:xfrm>
            <a:off x="393289" y="785336"/>
            <a:ext cx="11375923" cy="923330"/>
          </a:xfrm>
          <a:prstGeom prst="rect">
            <a:avLst/>
          </a:prstGeom>
          <a:noFill/>
        </p:spPr>
        <p:txBody>
          <a:bodyPr wrap="square">
            <a:spAutoFit/>
          </a:bodyPr>
          <a:lstStyle/>
          <a:p>
            <a:r>
              <a:rPr lang="ru-RU" b="0" i="0" dirty="0" err="1">
                <a:solidFill>
                  <a:srgbClr val="000000"/>
                </a:solidFill>
                <a:effectLst/>
                <a:latin typeface="Open Sans" panose="020B0606030504020204" pitchFamily="34" charset="0"/>
              </a:rPr>
              <a:t>Припустимо</a:t>
            </a:r>
            <a:r>
              <a:rPr lang="ru-RU" b="0" i="0" dirty="0">
                <a:solidFill>
                  <a:srgbClr val="000000"/>
                </a:solidFill>
                <a:effectLst/>
                <a:latin typeface="Open Sans" panose="020B0606030504020204" pitchFamily="34" charset="0"/>
              </a:rPr>
              <a:t>, ми </a:t>
            </a:r>
            <a:r>
              <a:rPr lang="ru-RU" b="0" i="0" dirty="0" err="1">
                <a:solidFill>
                  <a:srgbClr val="000000"/>
                </a:solidFill>
                <a:effectLst/>
                <a:latin typeface="Open Sans" panose="020B0606030504020204" pitchFamily="34" charset="0"/>
              </a:rPr>
              <a:t>працюємо</a:t>
            </a:r>
            <a:r>
              <a:rPr lang="ru-RU" b="0" i="0" dirty="0">
                <a:solidFill>
                  <a:srgbClr val="000000"/>
                </a:solidFill>
                <a:effectLst/>
                <a:latin typeface="Open Sans" panose="020B0606030504020204" pitchFamily="34" charset="0"/>
              </a:rPr>
              <a:t> над проектом і нам </a:t>
            </a:r>
            <a:r>
              <a:rPr lang="ru-RU" b="0" i="0" dirty="0" err="1">
                <a:solidFill>
                  <a:srgbClr val="000000"/>
                </a:solidFill>
                <a:effectLst/>
                <a:latin typeface="Open Sans" panose="020B0606030504020204" pitchFamily="34" charset="0"/>
              </a:rPr>
              <a:t>потрібно</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отримати</a:t>
            </a:r>
            <a:r>
              <a:rPr lang="ru-RU" b="0" i="0" dirty="0">
                <a:solidFill>
                  <a:srgbClr val="000000"/>
                </a:solidFill>
                <a:effectLst/>
                <a:latin typeface="Open Sans" panose="020B0606030504020204" pitchFamily="34" charset="0"/>
              </a:rPr>
              <a:t> дату та час на </a:t>
            </a:r>
            <a:r>
              <a:rPr lang="ru-RU" b="0" i="0" dirty="0" err="1">
                <a:solidFill>
                  <a:srgbClr val="000000"/>
                </a:solidFill>
                <a:effectLst/>
                <a:latin typeface="Open Sans" panose="020B0606030504020204" pitchFamily="34" charset="0"/>
              </a:rPr>
              <a:t>основі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їх</a:t>
            </a:r>
            <a:r>
              <a:rPr lang="ru-RU" b="0" i="0" dirty="0">
                <a:solidFill>
                  <a:srgbClr val="000000"/>
                </a:solidFill>
                <a:effectLst/>
                <a:latin typeface="Open Sans" panose="020B0606030504020204" pitchFamily="34" charset="0"/>
              </a:rPr>
              <a:t> часового поясу. </a:t>
            </a:r>
            <a:r>
              <a:rPr lang="ru-RU" b="0" i="0" dirty="0" err="1">
                <a:solidFill>
                  <a:srgbClr val="000000"/>
                </a:solidFill>
                <a:effectLst/>
                <a:latin typeface="Open Sans" panose="020B0606030504020204" pitchFamily="34" charset="0"/>
              </a:rPr>
              <a:t>Замість</a:t>
            </a:r>
            <a:r>
              <a:rPr lang="ru-RU" b="0" i="0" dirty="0">
                <a:solidFill>
                  <a:srgbClr val="000000"/>
                </a:solidFill>
                <a:effectLst/>
                <a:latin typeface="Open Sans" panose="020B0606030504020204" pitchFamily="34" charset="0"/>
              </a:rPr>
              <a:t> того, </a:t>
            </a:r>
            <a:r>
              <a:rPr lang="ru-RU" b="0" i="0" dirty="0" err="1">
                <a:solidFill>
                  <a:srgbClr val="000000"/>
                </a:solidFill>
                <a:effectLst/>
                <a:latin typeface="Open Sans" panose="020B0606030504020204" pitchFamily="34" charset="0"/>
              </a:rPr>
              <a:t>щоб</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керувати</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часовим</a:t>
            </a:r>
            <a:r>
              <a:rPr lang="ru-RU" b="0" i="0" dirty="0">
                <a:solidFill>
                  <a:srgbClr val="000000"/>
                </a:solidFill>
                <a:effectLst/>
                <a:latin typeface="Open Sans" panose="020B0606030504020204" pitchFamily="34" charset="0"/>
              </a:rPr>
              <a:t> поясом </a:t>
            </a:r>
            <a:r>
              <a:rPr lang="ru-RU" b="0" i="0" dirty="0" err="1">
                <a:solidFill>
                  <a:srgbClr val="000000"/>
                </a:solidFill>
                <a:effectLst/>
                <a:latin typeface="Open Sans" panose="020B0606030504020204" pitchFamily="34" charset="0"/>
              </a:rPr>
              <a:t>самостійно</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краще</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використовувати</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сторонній</a:t>
            </a:r>
            <a:r>
              <a:rPr lang="ru-RU" b="0" i="0" dirty="0">
                <a:solidFill>
                  <a:srgbClr val="000000"/>
                </a:solidFill>
                <a:effectLst/>
                <a:latin typeface="Open Sans" panose="020B0606030504020204" pitchFamily="34" charset="0"/>
              </a:rPr>
              <a:t> </a:t>
            </a:r>
            <a:r>
              <a:rPr lang="ru-RU" b="1" i="0" u="none" strike="noStrike" dirty="0">
                <a:solidFill>
                  <a:srgbClr val="1ABC9C"/>
                </a:solidFill>
                <a:effectLst/>
                <a:latin typeface="Open Sans" panose="020B0606030504020204" pitchFamily="34" charset="0"/>
              </a:rPr>
              <a:t>модуль </a:t>
            </a:r>
            <a:r>
              <a:rPr lang="ru-RU" b="1" i="0" u="none" strike="noStrike" dirty="0" err="1">
                <a:solidFill>
                  <a:srgbClr val="1ABC9C"/>
                </a:solidFill>
                <a:effectLst/>
                <a:latin typeface="Open Sans" panose="020B0606030504020204" pitchFamily="34" charset="0"/>
              </a:rPr>
              <a:t>pytZ</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Наприклад</a:t>
            </a:r>
            <a:r>
              <a:rPr lang="ru-RU" b="0" i="0" dirty="0">
                <a:solidFill>
                  <a:srgbClr val="000000"/>
                </a:solidFill>
                <a:effectLst/>
                <a:latin typeface="Open Sans" panose="020B0606030504020204" pitchFamily="34" charset="0"/>
              </a:rPr>
              <a:t>:</a:t>
            </a:r>
            <a:endParaRPr lang="uk-UA" dirty="0"/>
          </a:p>
        </p:txBody>
      </p:sp>
      <p:graphicFrame>
        <p:nvGraphicFramePr>
          <p:cNvPr id="8" name="Таблица 7">
            <a:extLst>
              <a:ext uri="{FF2B5EF4-FFF2-40B4-BE49-F238E27FC236}">
                <a16:creationId xmlns:a16="http://schemas.microsoft.com/office/drawing/2014/main" id="{2B722DAE-B5E7-63F1-540E-672909C64F72}"/>
              </a:ext>
            </a:extLst>
          </p:cNvPr>
          <p:cNvGraphicFramePr>
            <a:graphicFrameLocks noGrp="1"/>
          </p:cNvGraphicFramePr>
          <p:nvPr>
            <p:extLst>
              <p:ext uri="{D42A27DB-BD31-4B8C-83A1-F6EECF244321}">
                <p14:modId xmlns:p14="http://schemas.microsoft.com/office/powerpoint/2010/main" val="1633127883"/>
              </p:ext>
            </p:extLst>
          </p:nvPr>
        </p:nvGraphicFramePr>
        <p:xfrm>
          <a:off x="393289" y="1791288"/>
          <a:ext cx="6430774" cy="3275424"/>
        </p:xfrm>
        <a:graphic>
          <a:graphicData uri="http://schemas.openxmlformats.org/drawingml/2006/table">
            <a:tbl>
              <a:tblPr/>
              <a:tblGrid>
                <a:gridCol w="511516">
                  <a:extLst>
                    <a:ext uri="{9D8B030D-6E8A-4147-A177-3AD203B41FA5}">
                      <a16:colId xmlns:a16="http://schemas.microsoft.com/office/drawing/2014/main" val="3910404531"/>
                    </a:ext>
                  </a:extLst>
                </a:gridCol>
                <a:gridCol w="5919258">
                  <a:extLst>
                    <a:ext uri="{9D8B030D-6E8A-4147-A177-3AD203B41FA5}">
                      <a16:colId xmlns:a16="http://schemas.microsoft.com/office/drawing/2014/main" val="2553204774"/>
                    </a:ext>
                  </a:extLst>
                </a:gridCol>
              </a:tblGrid>
              <a:tr h="2878241">
                <a:tc>
                  <a:txBody>
                    <a:bodyPr/>
                    <a:lstStyle/>
                    <a:p>
                      <a:pPr algn="ctr" fontAlgn="t"/>
                      <a:r>
                        <a:rPr lang="uk-UA" sz="1500">
                          <a:solidFill>
                            <a:srgbClr val="C2C2C2"/>
                          </a:solidFill>
                          <a:effectLst/>
                          <a:latin typeface="inherit"/>
                        </a:rPr>
                        <a:t>1</a:t>
                      </a:r>
                    </a:p>
                    <a:p>
                      <a:pPr algn="ctr" fontAlgn="t"/>
                      <a:r>
                        <a:rPr lang="uk-UA" sz="1500">
                          <a:solidFill>
                            <a:srgbClr val="C2C2C2"/>
                          </a:solidFill>
                          <a:effectLst/>
                          <a:latin typeface="inherit"/>
                        </a:rPr>
                        <a:t>2</a:t>
                      </a:r>
                    </a:p>
                    <a:p>
                      <a:pPr algn="ctr" fontAlgn="t"/>
                      <a:r>
                        <a:rPr lang="uk-UA" sz="1500">
                          <a:solidFill>
                            <a:srgbClr val="C2C2C2"/>
                          </a:solidFill>
                          <a:effectLst/>
                          <a:latin typeface="inherit"/>
                        </a:rPr>
                        <a:t>3</a:t>
                      </a:r>
                    </a:p>
                    <a:p>
                      <a:pPr algn="ctr" fontAlgn="t"/>
                      <a:r>
                        <a:rPr lang="uk-UA" sz="1500">
                          <a:solidFill>
                            <a:srgbClr val="C2C2C2"/>
                          </a:solidFill>
                          <a:effectLst/>
                          <a:latin typeface="inherit"/>
                        </a:rPr>
                        <a:t>4</a:t>
                      </a:r>
                    </a:p>
                    <a:p>
                      <a:pPr algn="ctr" fontAlgn="t"/>
                      <a:r>
                        <a:rPr lang="uk-UA" sz="1500">
                          <a:solidFill>
                            <a:srgbClr val="C2C2C2"/>
                          </a:solidFill>
                          <a:effectLst/>
                          <a:latin typeface="inherit"/>
                        </a:rPr>
                        <a:t>5</a:t>
                      </a:r>
                    </a:p>
                    <a:p>
                      <a:pPr algn="ctr" fontAlgn="t"/>
                      <a:r>
                        <a:rPr lang="uk-UA" sz="1500">
                          <a:solidFill>
                            <a:srgbClr val="C2C2C2"/>
                          </a:solidFill>
                          <a:effectLst/>
                          <a:latin typeface="inherit"/>
                        </a:rPr>
                        <a:t>6</a:t>
                      </a:r>
                    </a:p>
                    <a:p>
                      <a:pPr algn="ctr" fontAlgn="t"/>
                      <a:r>
                        <a:rPr lang="uk-UA" sz="1500">
                          <a:solidFill>
                            <a:srgbClr val="C2C2C2"/>
                          </a:solidFill>
                          <a:effectLst/>
                          <a:latin typeface="inherit"/>
                        </a:rPr>
                        <a:t>7</a:t>
                      </a:r>
                    </a:p>
                    <a:p>
                      <a:pPr algn="ctr" fontAlgn="t"/>
                      <a:r>
                        <a:rPr lang="uk-UA" sz="1500">
                          <a:solidFill>
                            <a:srgbClr val="C2C2C2"/>
                          </a:solidFill>
                          <a:effectLst/>
                          <a:latin typeface="inherit"/>
                        </a:rPr>
                        <a:t>8</a:t>
                      </a:r>
                    </a:p>
                    <a:p>
                      <a:pPr algn="ctr" fontAlgn="t"/>
                      <a:r>
                        <a:rPr lang="uk-UA" sz="1500">
                          <a:solidFill>
                            <a:srgbClr val="C2C2C2"/>
                          </a:solidFill>
                          <a:effectLst/>
                          <a:latin typeface="inherit"/>
                        </a:rPr>
                        <a:t>9</a:t>
                      </a:r>
                    </a:p>
                    <a:p>
                      <a:pPr algn="ctr" fontAlgn="t"/>
                      <a:r>
                        <a:rPr lang="uk-UA" sz="1500">
                          <a:solidFill>
                            <a:srgbClr val="C2C2C2"/>
                          </a:solidFill>
                          <a:effectLst/>
                          <a:latin typeface="inherit"/>
                        </a:rPr>
                        <a:t>10</a:t>
                      </a:r>
                    </a:p>
                    <a:p>
                      <a:pPr algn="ctr" fontAlgn="t"/>
                      <a:r>
                        <a:rPr lang="uk-UA" sz="1500">
                          <a:solidFill>
                            <a:srgbClr val="C2C2C2"/>
                          </a:solidFill>
                          <a:effectLst/>
                          <a:latin typeface="inherit"/>
                        </a:rPr>
                        <a:t>11</a:t>
                      </a:r>
                    </a:p>
                    <a:p>
                      <a:pPr algn="ctr" fontAlgn="t"/>
                      <a:r>
                        <a:rPr lang="uk-UA" sz="1500">
                          <a:solidFill>
                            <a:srgbClr val="C2C2C2"/>
                          </a:solidFill>
                          <a:effectLst/>
                          <a:latin typeface="inherit"/>
                        </a:rPr>
                        <a:t>12</a:t>
                      </a:r>
                    </a:p>
                    <a:p>
                      <a:pPr algn="ctr" fontAlgn="t"/>
                      <a:r>
                        <a:rPr lang="uk-UA" sz="1500">
                          <a:solidFill>
                            <a:srgbClr val="C2C2C2"/>
                          </a:solidFill>
                          <a:effectLst/>
                          <a:latin typeface="inherit"/>
                        </a:rPr>
                        <a:t>13</a:t>
                      </a:r>
                    </a:p>
                    <a:p>
                      <a:pPr algn="ctr" fontAlgn="t"/>
                      <a:r>
                        <a:rPr lang="uk-UA" sz="1500">
                          <a:solidFill>
                            <a:srgbClr val="C2C2C2"/>
                          </a:solidFill>
                          <a:effectLst/>
                          <a:latin typeface="inherit"/>
                        </a:rPr>
                        <a:t>14</a:t>
                      </a:r>
                    </a:p>
                  </a:txBody>
                  <a:tcPr marL="75023" marR="75023" marT="37512" marB="37512">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500" dirty="0">
                          <a:solidFill>
                            <a:srgbClr val="20B0DA"/>
                          </a:solidFill>
                          <a:effectLst/>
                          <a:latin typeface="inherit"/>
                        </a:rPr>
                        <a:t>from</a:t>
                      </a:r>
                      <a:r>
                        <a:rPr lang="en-US" sz="1500" dirty="0">
                          <a:solidFill>
                            <a:srgbClr val="006FE0"/>
                          </a:solidFill>
                          <a:effectLst/>
                          <a:latin typeface="inherit"/>
                        </a:rPr>
                        <a:t> </a:t>
                      </a:r>
                      <a:r>
                        <a:rPr lang="en-US" sz="1500" dirty="0">
                          <a:solidFill>
                            <a:srgbClr val="569CD6"/>
                          </a:solidFill>
                          <a:effectLst/>
                          <a:latin typeface="inherit"/>
                        </a:rPr>
                        <a:t>datetime</a:t>
                      </a:r>
                      <a:r>
                        <a:rPr lang="en-US" sz="1500" dirty="0">
                          <a:solidFill>
                            <a:srgbClr val="006FE0"/>
                          </a:solidFill>
                          <a:effectLst/>
                          <a:latin typeface="inherit"/>
                        </a:rPr>
                        <a:t> </a:t>
                      </a:r>
                      <a:r>
                        <a:rPr lang="en-US" sz="1500" dirty="0">
                          <a:solidFill>
                            <a:srgbClr val="F4BB15"/>
                          </a:solidFill>
                          <a:effectLst/>
                          <a:latin typeface="inherit"/>
                        </a:rPr>
                        <a:t>import</a:t>
                      </a:r>
                      <a:r>
                        <a:rPr lang="en-US" sz="1500" dirty="0">
                          <a:solidFill>
                            <a:srgbClr val="006FE0"/>
                          </a:solidFill>
                          <a:effectLst/>
                          <a:latin typeface="inherit"/>
                        </a:rPr>
                        <a:t> </a:t>
                      </a:r>
                      <a:r>
                        <a:rPr lang="en-US" sz="1500" dirty="0">
                          <a:solidFill>
                            <a:srgbClr val="569CD6"/>
                          </a:solidFill>
                          <a:effectLst/>
                          <a:latin typeface="inherit"/>
                        </a:rPr>
                        <a:t>datetime</a:t>
                      </a:r>
                      <a:endParaRPr lang="en-US" sz="1500" dirty="0">
                        <a:solidFill>
                          <a:srgbClr val="FFFFFF"/>
                        </a:solidFill>
                        <a:effectLst/>
                        <a:latin typeface="inherit"/>
                      </a:endParaRPr>
                    </a:p>
                    <a:p>
                      <a:pPr algn="l" fontAlgn="t"/>
                      <a:r>
                        <a:rPr lang="en-US" sz="1500" dirty="0">
                          <a:solidFill>
                            <a:srgbClr val="F4BB15"/>
                          </a:solidFill>
                          <a:effectLst/>
                          <a:latin typeface="inherit"/>
                        </a:rPr>
                        <a:t>import</a:t>
                      </a:r>
                      <a:r>
                        <a:rPr lang="en-US" sz="1500" dirty="0">
                          <a:solidFill>
                            <a:srgbClr val="006FE0"/>
                          </a:solidFill>
                          <a:effectLst/>
                          <a:latin typeface="inherit"/>
                        </a:rPr>
                        <a:t> </a:t>
                      </a:r>
                      <a:r>
                        <a:rPr lang="en-US" sz="1500" dirty="0" err="1">
                          <a:solidFill>
                            <a:srgbClr val="FF8000"/>
                          </a:solidFill>
                          <a:effectLst/>
                          <a:latin typeface="inherit"/>
                        </a:rPr>
                        <a:t>pytz</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a:solidFill>
                            <a:srgbClr val="BDB76B"/>
                          </a:solidFill>
                          <a:effectLst/>
                          <a:latin typeface="inherit"/>
                        </a:rPr>
                        <a:t>local</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err="1">
                          <a:solidFill>
                            <a:srgbClr val="569CD6"/>
                          </a:solidFill>
                          <a:effectLst/>
                          <a:latin typeface="inherit"/>
                        </a:rPr>
                        <a:t>datetime</a:t>
                      </a:r>
                      <a:r>
                        <a:rPr lang="en-US" sz="1500" dirty="0" err="1">
                          <a:solidFill>
                            <a:srgbClr val="D8D8D8"/>
                          </a:solidFill>
                          <a:effectLst/>
                          <a:latin typeface="inherit"/>
                        </a:rPr>
                        <a:t>.</a:t>
                      </a:r>
                      <a:r>
                        <a:rPr lang="en-US" sz="1500" dirty="0" err="1">
                          <a:solidFill>
                            <a:srgbClr val="FF8000"/>
                          </a:solidFill>
                          <a:effectLst/>
                          <a:latin typeface="inherit"/>
                        </a:rPr>
                        <a:t>now</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569CD6"/>
                          </a:solidFill>
                          <a:effectLst/>
                          <a:latin typeface="inherit"/>
                        </a:rPr>
                        <a:t>print</a:t>
                      </a:r>
                      <a:r>
                        <a:rPr lang="en-US" sz="1500" dirty="0">
                          <a:solidFill>
                            <a:srgbClr val="D8D8D8"/>
                          </a:solidFill>
                          <a:effectLst/>
                          <a:latin typeface="inherit"/>
                        </a:rPr>
                        <a:t>(</a:t>
                      </a:r>
                      <a:r>
                        <a:rPr lang="en-US" sz="1500" dirty="0">
                          <a:solidFill>
                            <a:srgbClr val="D69D85"/>
                          </a:solidFill>
                          <a:effectLst/>
                          <a:latin typeface="inherit"/>
                        </a:rPr>
                        <a:t>"Local:"</a:t>
                      </a:r>
                      <a:r>
                        <a:rPr lang="en-US" sz="1500" dirty="0">
                          <a:solidFill>
                            <a:srgbClr val="D8D8D8"/>
                          </a:solidFill>
                          <a:effectLst/>
                          <a:latin typeface="inherit"/>
                        </a:rPr>
                        <a:t>,</a:t>
                      </a:r>
                      <a:r>
                        <a:rPr lang="en-US" sz="1500" dirty="0">
                          <a:solidFill>
                            <a:srgbClr val="006FE0"/>
                          </a:solidFill>
                          <a:effectLst/>
                          <a:latin typeface="inherit"/>
                        </a:rPr>
                        <a:t> </a:t>
                      </a:r>
                      <a:r>
                        <a:rPr lang="en-US" sz="1500" dirty="0" err="1">
                          <a:solidFill>
                            <a:srgbClr val="BDB76B"/>
                          </a:solidFill>
                          <a:effectLst/>
                          <a:latin typeface="inherit"/>
                        </a:rPr>
                        <a:t>local</a:t>
                      </a:r>
                      <a:r>
                        <a:rPr lang="en-US" sz="1500" dirty="0" err="1">
                          <a:solidFill>
                            <a:srgbClr val="D8D8D8"/>
                          </a:solidFill>
                          <a:effectLst/>
                          <a:latin typeface="inherit"/>
                        </a:rPr>
                        <a:t>.</a:t>
                      </a:r>
                      <a:r>
                        <a:rPr lang="en-US" sz="1500" dirty="0" err="1">
                          <a:solidFill>
                            <a:srgbClr val="FF8000"/>
                          </a:solidFill>
                          <a:effectLst/>
                          <a:latin typeface="inherit"/>
                        </a:rPr>
                        <a:t>strftime</a:t>
                      </a:r>
                      <a:r>
                        <a:rPr lang="en-US" sz="1500" dirty="0">
                          <a:solidFill>
                            <a:srgbClr val="D8D8D8"/>
                          </a:solidFill>
                          <a:effectLst/>
                          <a:latin typeface="inherit"/>
                        </a:rPr>
                        <a:t>(</a:t>
                      </a:r>
                      <a:r>
                        <a:rPr lang="en-US" sz="1500" dirty="0">
                          <a:solidFill>
                            <a:srgbClr val="D69D85"/>
                          </a:solidFill>
                          <a:effectLst/>
                          <a:latin typeface="inherit"/>
                        </a:rPr>
                        <a:t>"%m/%d/%Y, %H:%M:%S"</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a:solidFill>
                            <a:srgbClr val="FFFFFF"/>
                          </a:solidFill>
                          <a:effectLst/>
                          <a:latin typeface="inherit"/>
                        </a:rPr>
                        <a:t> </a:t>
                      </a:r>
                    </a:p>
                    <a:p>
                      <a:pPr algn="l" fontAlgn="t"/>
                      <a:r>
                        <a:rPr lang="en-US" sz="1500" dirty="0" err="1">
                          <a:solidFill>
                            <a:srgbClr val="BDB76B"/>
                          </a:solidFill>
                          <a:effectLst/>
                          <a:latin typeface="inherit"/>
                        </a:rPr>
                        <a:t>tz_NY</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err="1">
                          <a:solidFill>
                            <a:srgbClr val="BDB76B"/>
                          </a:solidFill>
                          <a:effectLst/>
                          <a:latin typeface="inherit"/>
                        </a:rPr>
                        <a:t>pytz</a:t>
                      </a:r>
                      <a:r>
                        <a:rPr lang="en-US" sz="1500" dirty="0" err="1">
                          <a:solidFill>
                            <a:srgbClr val="D8D8D8"/>
                          </a:solidFill>
                          <a:effectLst/>
                          <a:latin typeface="inherit"/>
                        </a:rPr>
                        <a:t>.</a:t>
                      </a:r>
                      <a:r>
                        <a:rPr lang="en-US" sz="1500" dirty="0" err="1">
                          <a:solidFill>
                            <a:srgbClr val="FF8000"/>
                          </a:solidFill>
                          <a:effectLst/>
                          <a:latin typeface="inherit"/>
                        </a:rPr>
                        <a:t>timezone</a:t>
                      </a:r>
                      <a:r>
                        <a:rPr lang="en-US" sz="1500" dirty="0">
                          <a:solidFill>
                            <a:srgbClr val="D8D8D8"/>
                          </a:solidFill>
                          <a:effectLst/>
                          <a:latin typeface="inherit"/>
                        </a:rPr>
                        <a:t>(</a:t>
                      </a:r>
                      <a:r>
                        <a:rPr lang="en-US" sz="1500" dirty="0">
                          <a:solidFill>
                            <a:srgbClr val="D69D85"/>
                          </a:solidFill>
                          <a:effectLst/>
                          <a:latin typeface="inherit"/>
                        </a:rPr>
                        <a:t>'America/</a:t>
                      </a:r>
                      <a:r>
                        <a:rPr lang="en-US" sz="1500" dirty="0" err="1">
                          <a:solidFill>
                            <a:srgbClr val="D69D85"/>
                          </a:solidFill>
                          <a:effectLst/>
                          <a:latin typeface="inherit"/>
                        </a:rPr>
                        <a:t>New_York</a:t>
                      </a:r>
                      <a:r>
                        <a:rPr lang="en-US" sz="1500" dirty="0">
                          <a:solidFill>
                            <a:srgbClr val="D69D85"/>
                          </a:solidFill>
                          <a:effectLst/>
                          <a:latin typeface="inherit"/>
                        </a:rPr>
                        <a:t>'</a:t>
                      </a:r>
                      <a:r>
                        <a:rPr lang="en-US" sz="1500" dirty="0">
                          <a:solidFill>
                            <a:srgbClr val="D8D8D8"/>
                          </a:solidFill>
                          <a:effectLst/>
                          <a:latin typeface="inherit"/>
                        </a:rPr>
                        <a:t>)</a:t>
                      </a:r>
                      <a:r>
                        <a:rPr lang="en-US" sz="1500" dirty="0">
                          <a:solidFill>
                            <a:srgbClr val="006FE0"/>
                          </a:solidFill>
                          <a:effectLst/>
                          <a:latin typeface="inherit"/>
                        </a:rPr>
                        <a:t> </a:t>
                      </a:r>
                      <a:endParaRPr lang="en-US" sz="1500" dirty="0">
                        <a:solidFill>
                          <a:srgbClr val="FFFFFF"/>
                        </a:solidFill>
                        <a:effectLst/>
                        <a:latin typeface="inherit"/>
                      </a:endParaRPr>
                    </a:p>
                    <a:p>
                      <a:pPr algn="l" fontAlgn="t"/>
                      <a:r>
                        <a:rPr lang="en-US" sz="1500" dirty="0" err="1">
                          <a:solidFill>
                            <a:srgbClr val="BDB76B"/>
                          </a:solidFill>
                          <a:effectLst/>
                          <a:latin typeface="inherit"/>
                        </a:rPr>
                        <a:t>datetime_NY</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err="1">
                          <a:solidFill>
                            <a:srgbClr val="569CD6"/>
                          </a:solidFill>
                          <a:effectLst/>
                          <a:latin typeface="inherit"/>
                        </a:rPr>
                        <a:t>datetime</a:t>
                      </a:r>
                      <a:r>
                        <a:rPr lang="en-US" sz="1500" dirty="0" err="1">
                          <a:solidFill>
                            <a:srgbClr val="D8D8D8"/>
                          </a:solidFill>
                          <a:effectLst/>
                          <a:latin typeface="inherit"/>
                        </a:rPr>
                        <a:t>.</a:t>
                      </a:r>
                      <a:r>
                        <a:rPr lang="en-US" sz="1500" dirty="0" err="1">
                          <a:solidFill>
                            <a:srgbClr val="FF8000"/>
                          </a:solidFill>
                          <a:effectLst/>
                          <a:latin typeface="inherit"/>
                        </a:rPr>
                        <a:t>now</a:t>
                      </a:r>
                      <a:r>
                        <a:rPr lang="en-US" sz="1500" dirty="0">
                          <a:solidFill>
                            <a:srgbClr val="D8D8D8"/>
                          </a:solidFill>
                          <a:effectLst/>
                          <a:latin typeface="inherit"/>
                        </a:rPr>
                        <a:t>(</a:t>
                      </a:r>
                      <a:r>
                        <a:rPr lang="en-US" sz="1500" dirty="0" err="1">
                          <a:solidFill>
                            <a:srgbClr val="BDB76B"/>
                          </a:solidFill>
                          <a:effectLst/>
                          <a:latin typeface="inherit"/>
                        </a:rPr>
                        <a:t>tz_NY</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569CD6"/>
                          </a:solidFill>
                          <a:effectLst/>
                          <a:latin typeface="inherit"/>
                        </a:rPr>
                        <a:t>print</a:t>
                      </a:r>
                      <a:r>
                        <a:rPr lang="en-US" sz="1500" dirty="0">
                          <a:solidFill>
                            <a:srgbClr val="D8D8D8"/>
                          </a:solidFill>
                          <a:effectLst/>
                          <a:latin typeface="inherit"/>
                        </a:rPr>
                        <a:t>(</a:t>
                      </a:r>
                      <a:r>
                        <a:rPr lang="en-US" sz="1500" dirty="0">
                          <a:solidFill>
                            <a:srgbClr val="D69D85"/>
                          </a:solidFill>
                          <a:effectLst/>
                          <a:latin typeface="inherit"/>
                        </a:rPr>
                        <a:t>"NY:"</a:t>
                      </a:r>
                      <a:r>
                        <a:rPr lang="en-US" sz="1500" dirty="0">
                          <a:solidFill>
                            <a:srgbClr val="D8D8D8"/>
                          </a:solidFill>
                          <a:effectLst/>
                          <a:latin typeface="inherit"/>
                        </a:rPr>
                        <a:t>,</a:t>
                      </a:r>
                      <a:r>
                        <a:rPr lang="en-US" sz="1500" dirty="0">
                          <a:solidFill>
                            <a:srgbClr val="006FE0"/>
                          </a:solidFill>
                          <a:effectLst/>
                          <a:latin typeface="inherit"/>
                        </a:rPr>
                        <a:t> </a:t>
                      </a:r>
                      <a:r>
                        <a:rPr lang="en-US" sz="1500" dirty="0" err="1">
                          <a:solidFill>
                            <a:srgbClr val="BDB76B"/>
                          </a:solidFill>
                          <a:effectLst/>
                          <a:latin typeface="inherit"/>
                        </a:rPr>
                        <a:t>datetime_NY</a:t>
                      </a:r>
                      <a:r>
                        <a:rPr lang="en-US" sz="1500" dirty="0" err="1">
                          <a:solidFill>
                            <a:srgbClr val="D8D8D8"/>
                          </a:solidFill>
                          <a:effectLst/>
                          <a:latin typeface="inherit"/>
                        </a:rPr>
                        <a:t>.</a:t>
                      </a:r>
                      <a:r>
                        <a:rPr lang="en-US" sz="1500" dirty="0" err="1">
                          <a:solidFill>
                            <a:srgbClr val="FF8000"/>
                          </a:solidFill>
                          <a:effectLst/>
                          <a:latin typeface="inherit"/>
                        </a:rPr>
                        <a:t>strftime</a:t>
                      </a:r>
                      <a:r>
                        <a:rPr lang="en-US" sz="1500" dirty="0">
                          <a:solidFill>
                            <a:srgbClr val="D8D8D8"/>
                          </a:solidFill>
                          <a:effectLst/>
                          <a:latin typeface="inherit"/>
                        </a:rPr>
                        <a:t>(</a:t>
                      </a:r>
                      <a:r>
                        <a:rPr lang="en-US" sz="1500" dirty="0">
                          <a:solidFill>
                            <a:srgbClr val="D69D85"/>
                          </a:solidFill>
                          <a:effectLst/>
                          <a:latin typeface="inherit"/>
                        </a:rPr>
                        <a:t>"%m/%d/%Y, %H:%M:%S"</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err="1">
                          <a:solidFill>
                            <a:srgbClr val="BDB76B"/>
                          </a:solidFill>
                          <a:effectLst/>
                          <a:latin typeface="inherit"/>
                        </a:rPr>
                        <a:t>tz_London</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err="1">
                          <a:solidFill>
                            <a:srgbClr val="BDB76B"/>
                          </a:solidFill>
                          <a:effectLst/>
                          <a:latin typeface="inherit"/>
                        </a:rPr>
                        <a:t>pytz</a:t>
                      </a:r>
                      <a:r>
                        <a:rPr lang="en-US" sz="1500" dirty="0" err="1">
                          <a:solidFill>
                            <a:srgbClr val="D8D8D8"/>
                          </a:solidFill>
                          <a:effectLst/>
                          <a:latin typeface="inherit"/>
                        </a:rPr>
                        <a:t>.</a:t>
                      </a:r>
                      <a:r>
                        <a:rPr lang="en-US" sz="1500" dirty="0" err="1">
                          <a:solidFill>
                            <a:srgbClr val="FF8000"/>
                          </a:solidFill>
                          <a:effectLst/>
                          <a:latin typeface="inherit"/>
                        </a:rPr>
                        <a:t>timezone</a:t>
                      </a:r>
                      <a:r>
                        <a:rPr lang="en-US" sz="1500" dirty="0">
                          <a:solidFill>
                            <a:srgbClr val="D8D8D8"/>
                          </a:solidFill>
                          <a:effectLst/>
                          <a:latin typeface="inherit"/>
                        </a:rPr>
                        <a:t>(</a:t>
                      </a:r>
                      <a:r>
                        <a:rPr lang="en-US" sz="1500" dirty="0">
                          <a:solidFill>
                            <a:srgbClr val="D69D85"/>
                          </a:solidFill>
                          <a:effectLst/>
                          <a:latin typeface="inherit"/>
                        </a:rPr>
                        <a:t>'Europe/London'</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err="1">
                          <a:solidFill>
                            <a:srgbClr val="BDB76B"/>
                          </a:solidFill>
                          <a:effectLst/>
                          <a:latin typeface="inherit"/>
                        </a:rPr>
                        <a:t>datetime_London</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err="1">
                          <a:solidFill>
                            <a:srgbClr val="569CD6"/>
                          </a:solidFill>
                          <a:effectLst/>
                          <a:latin typeface="inherit"/>
                        </a:rPr>
                        <a:t>datetime</a:t>
                      </a:r>
                      <a:r>
                        <a:rPr lang="en-US" sz="1500" dirty="0" err="1">
                          <a:solidFill>
                            <a:srgbClr val="D8D8D8"/>
                          </a:solidFill>
                          <a:effectLst/>
                          <a:latin typeface="inherit"/>
                        </a:rPr>
                        <a:t>.</a:t>
                      </a:r>
                      <a:r>
                        <a:rPr lang="en-US" sz="1500" dirty="0" err="1">
                          <a:solidFill>
                            <a:srgbClr val="FF8000"/>
                          </a:solidFill>
                          <a:effectLst/>
                          <a:latin typeface="inherit"/>
                        </a:rPr>
                        <a:t>now</a:t>
                      </a:r>
                      <a:r>
                        <a:rPr lang="en-US" sz="1500" dirty="0">
                          <a:solidFill>
                            <a:srgbClr val="D8D8D8"/>
                          </a:solidFill>
                          <a:effectLst/>
                          <a:latin typeface="inherit"/>
                        </a:rPr>
                        <a:t>(</a:t>
                      </a:r>
                      <a:r>
                        <a:rPr lang="en-US" sz="1500" dirty="0" err="1">
                          <a:solidFill>
                            <a:srgbClr val="BDB76B"/>
                          </a:solidFill>
                          <a:effectLst/>
                          <a:latin typeface="inherit"/>
                        </a:rPr>
                        <a:t>tz_London</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569CD6"/>
                          </a:solidFill>
                          <a:effectLst/>
                          <a:latin typeface="inherit"/>
                        </a:rPr>
                        <a:t>print</a:t>
                      </a:r>
                      <a:r>
                        <a:rPr lang="en-US" sz="1500" dirty="0">
                          <a:solidFill>
                            <a:srgbClr val="D8D8D8"/>
                          </a:solidFill>
                          <a:effectLst/>
                          <a:latin typeface="inherit"/>
                        </a:rPr>
                        <a:t>(</a:t>
                      </a:r>
                      <a:r>
                        <a:rPr lang="en-US" sz="1500" dirty="0">
                          <a:solidFill>
                            <a:srgbClr val="D69D85"/>
                          </a:solidFill>
                          <a:effectLst/>
                          <a:latin typeface="inherit"/>
                        </a:rPr>
                        <a:t>"London:"</a:t>
                      </a:r>
                      <a:r>
                        <a:rPr lang="en-US" sz="1500" dirty="0">
                          <a:solidFill>
                            <a:srgbClr val="D8D8D8"/>
                          </a:solidFill>
                          <a:effectLst/>
                          <a:latin typeface="inherit"/>
                        </a:rPr>
                        <a:t>,</a:t>
                      </a:r>
                      <a:r>
                        <a:rPr lang="en-US" sz="1500" dirty="0">
                          <a:solidFill>
                            <a:srgbClr val="006FE0"/>
                          </a:solidFill>
                          <a:effectLst/>
                          <a:latin typeface="inherit"/>
                        </a:rPr>
                        <a:t> </a:t>
                      </a:r>
                      <a:r>
                        <a:rPr lang="en-US" sz="1500" dirty="0" err="1">
                          <a:solidFill>
                            <a:srgbClr val="BDB76B"/>
                          </a:solidFill>
                          <a:effectLst/>
                          <a:latin typeface="inherit"/>
                        </a:rPr>
                        <a:t>datetime_London</a:t>
                      </a:r>
                      <a:r>
                        <a:rPr lang="en-US" sz="1500" dirty="0" err="1">
                          <a:solidFill>
                            <a:srgbClr val="D8D8D8"/>
                          </a:solidFill>
                          <a:effectLst/>
                          <a:latin typeface="inherit"/>
                        </a:rPr>
                        <a:t>.</a:t>
                      </a:r>
                      <a:r>
                        <a:rPr lang="en-US" sz="1500" dirty="0" err="1">
                          <a:solidFill>
                            <a:srgbClr val="FF8000"/>
                          </a:solidFill>
                          <a:effectLst/>
                          <a:latin typeface="inherit"/>
                        </a:rPr>
                        <a:t>strftime</a:t>
                      </a:r>
                      <a:r>
                        <a:rPr lang="en-US" sz="1500" dirty="0">
                          <a:solidFill>
                            <a:srgbClr val="D8D8D8"/>
                          </a:solidFill>
                          <a:effectLst/>
                          <a:latin typeface="inherit"/>
                        </a:rPr>
                        <a:t>(</a:t>
                      </a:r>
                      <a:r>
                        <a:rPr lang="en-US" sz="1500" dirty="0">
                          <a:solidFill>
                            <a:srgbClr val="D69D85"/>
                          </a:solidFill>
                          <a:effectLst/>
                          <a:latin typeface="inherit"/>
                        </a:rPr>
                        <a:t>"%m/%d/%Y, %H:%M:%S"</a:t>
                      </a:r>
                      <a:r>
                        <a:rPr lang="en-US" sz="1500" dirty="0">
                          <a:solidFill>
                            <a:srgbClr val="D8D8D8"/>
                          </a:solidFill>
                          <a:effectLst/>
                          <a:latin typeface="inherit"/>
                        </a:rPr>
                        <a:t>))</a:t>
                      </a:r>
                      <a:endParaRPr lang="en-US" sz="1500" dirty="0">
                        <a:solidFill>
                          <a:srgbClr val="FFFFFF"/>
                        </a:solidFill>
                        <a:effectLst/>
                        <a:latin typeface="inherit"/>
                      </a:endParaRPr>
                    </a:p>
                  </a:txBody>
                  <a:tcPr marL="75023" marR="75023" marT="37512" marB="37512">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009913705"/>
                  </a:ext>
                </a:extLst>
              </a:tr>
            </a:tbl>
          </a:graphicData>
        </a:graphic>
      </p:graphicFrame>
      <p:sp>
        <p:nvSpPr>
          <p:cNvPr id="10" name="TextBox 9">
            <a:extLst>
              <a:ext uri="{FF2B5EF4-FFF2-40B4-BE49-F238E27FC236}">
                <a16:creationId xmlns:a16="http://schemas.microsoft.com/office/drawing/2014/main" id="{96F97BCA-0875-6554-B0AD-B04670F8DF5A}"/>
              </a:ext>
            </a:extLst>
          </p:cNvPr>
          <p:cNvSpPr txBox="1"/>
          <p:nvPr/>
        </p:nvSpPr>
        <p:spPr>
          <a:xfrm>
            <a:off x="7010400" y="2539662"/>
            <a:ext cx="6096000" cy="1477328"/>
          </a:xfrm>
          <a:prstGeom prst="rect">
            <a:avLst/>
          </a:prstGeom>
          <a:noFill/>
        </p:spPr>
        <p:txBody>
          <a:bodyPr wrap="square">
            <a:spAutoFit/>
          </a:bodyPr>
          <a:lstStyle/>
          <a:p>
            <a:r>
              <a:rPr lang="uk-UA" dirty="0"/>
              <a:t>Результат:</a:t>
            </a:r>
          </a:p>
          <a:p>
            <a:endParaRPr lang="uk-UA" dirty="0"/>
          </a:p>
          <a:p>
            <a:r>
              <a:rPr lang="uk-UA" dirty="0" err="1"/>
              <a:t>Local</a:t>
            </a:r>
            <a:r>
              <a:rPr lang="uk-UA" dirty="0"/>
              <a:t>: 12/27/2022, 09:40:19</a:t>
            </a:r>
          </a:p>
          <a:p>
            <a:r>
              <a:rPr lang="uk-UA" dirty="0"/>
              <a:t>NY: 12/27/2022, 04:40:19</a:t>
            </a:r>
          </a:p>
          <a:p>
            <a:r>
              <a:rPr lang="uk-UA" dirty="0" err="1"/>
              <a:t>London</a:t>
            </a:r>
            <a:r>
              <a:rPr lang="uk-UA" dirty="0"/>
              <a:t>: 12/27/2022, 09:40:19</a:t>
            </a:r>
          </a:p>
        </p:txBody>
      </p:sp>
    </p:spTree>
    <p:extLst>
      <p:ext uri="{BB962C8B-B14F-4D97-AF65-F5344CB8AC3E}">
        <p14:creationId xmlns:p14="http://schemas.microsoft.com/office/powerpoint/2010/main" val="266809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8DB27-E541-91FB-CB80-E5B053F2A42F}"/>
              </a:ext>
            </a:extLst>
          </p:cNvPr>
          <p:cNvSpPr txBox="1"/>
          <p:nvPr/>
        </p:nvSpPr>
        <p:spPr>
          <a:xfrm>
            <a:off x="0" y="374925"/>
            <a:ext cx="12192000" cy="1200329"/>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Python – </a:t>
            </a:r>
            <a:r>
              <a:rPr lang="en-US" sz="3600" b="1" i="0" dirty="0" err="1">
                <a:solidFill>
                  <a:srgbClr val="1A1A1A"/>
                </a:solidFill>
                <a:effectLst/>
                <a:latin typeface="Open Sans" panose="020B0606030504020204" pitchFamily="34" charset="0"/>
              </a:rPr>
              <a:t>конструкція</a:t>
            </a:r>
            <a:r>
              <a:rPr lang="en-US" sz="3600" b="1" i="0" dirty="0">
                <a:solidFill>
                  <a:srgbClr val="1A1A1A"/>
                </a:solidFill>
                <a:effectLst/>
                <a:latin typeface="Open Sans" panose="020B0606030504020204" pitchFamily="34" charset="0"/>
              </a:rPr>
              <a:t> match…case </a:t>
            </a:r>
            <a:r>
              <a:rPr lang="en-US" sz="3600" b="1" i="0" dirty="0" err="1">
                <a:solidFill>
                  <a:srgbClr val="1A1A1A"/>
                </a:solidFill>
                <a:effectLst/>
                <a:latin typeface="Open Sans" panose="020B0606030504020204" pitchFamily="34" charset="0"/>
              </a:rPr>
              <a:t>та</a:t>
            </a:r>
            <a:r>
              <a:rPr lang="en-US" sz="3600" b="1" i="0" dirty="0">
                <a:solidFill>
                  <a:srgbClr val="1A1A1A"/>
                </a:solidFill>
                <a:effectLst/>
                <a:latin typeface="Open Sans" panose="020B0606030504020204" pitchFamily="34" charset="0"/>
              </a:rPr>
              <a:t> pattern matching</a:t>
            </a:r>
          </a:p>
        </p:txBody>
      </p:sp>
      <p:sp>
        <p:nvSpPr>
          <p:cNvPr id="5" name="TextBox 4">
            <a:extLst>
              <a:ext uri="{FF2B5EF4-FFF2-40B4-BE49-F238E27FC236}">
                <a16:creationId xmlns:a16="http://schemas.microsoft.com/office/drawing/2014/main" id="{14E58CCD-9971-D8F1-351D-D58F8F568F8C}"/>
              </a:ext>
            </a:extLst>
          </p:cNvPr>
          <p:cNvSpPr txBox="1"/>
          <p:nvPr/>
        </p:nvSpPr>
        <p:spPr>
          <a:xfrm>
            <a:off x="481781" y="1674674"/>
            <a:ext cx="6096000" cy="1754326"/>
          </a:xfrm>
          <a:prstGeom prst="rect">
            <a:avLst/>
          </a:prstGeom>
          <a:noFill/>
        </p:spPr>
        <p:txBody>
          <a:bodyPr wrap="square">
            <a:spAutoFit/>
          </a:bodyPr>
          <a:lstStyle/>
          <a:p>
            <a:pPr algn="l"/>
            <a:r>
              <a:rPr lang="uk-UA" b="0" i="0" dirty="0">
                <a:solidFill>
                  <a:srgbClr val="383838"/>
                </a:solidFill>
                <a:effectLst/>
                <a:latin typeface="Open Sans" panose="020B0606030504020204" pitchFamily="34" charset="0"/>
              </a:rPr>
              <a:t>Функціональність </a:t>
            </a:r>
            <a:r>
              <a:rPr lang="en-US" b="1" i="0" dirty="0">
                <a:solidFill>
                  <a:srgbClr val="383838"/>
                </a:solidFill>
                <a:effectLst/>
                <a:latin typeface="Open Sans" panose="020B0606030504020204" pitchFamily="34" charset="0"/>
              </a:rPr>
              <a:t>pattern matching</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зіставлення шаблонів) – була додана у </a:t>
            </a:r>
            <a:r>
              <a:rPr lang="en-US" b="0" i="0" dirty="0">
                <a:solidFill>
                  <a:srgbClr val="383838"/>
                </a:solidFill>
                <a:effectLst/>
                <a:latin typeface="Open Sans" panose="020B0606030504020204" pitchFamily="34" charset="0"/>
              </a:rPr>
              <a:t>Python </a:t>
            </a:r>
            <a:r>
              <a:rPr lang="uk-UA" b="0" i="0" dirty="0">
                <a:solidFill>
                  <a:srgbClr val="383838"/>
                </a:solidFill>
                <a:effectLst/>
                <a:latin typeface="Open Sans" panose="020B0606030504020204" pitchFamily="34" charset="0"/>
              </a:rPr>
              <a:t>починаючи з версії 3.10.</a:t>
            </a:r>
          </a:p>
          <a:p>
            <a:pPr algn="l"/>
            <a:r>
              <a:rPr lang="en-US" b="0" i="0" dirty="0">
                <a:solidFill>
                  <a:srgbClr val="383838"/>
                </a:solidFill>
                <a:effectLst/>
                <a:latin typeface="Open Sans" panose="020B0606030504020204" pitchFamily="34" charset="0"/>
              </a:rPr>
              <a:t>Pattern matching </a:t>
            </a:r>
            <a:r>
              <a:rPr lang="uk-UA" b="0" i="0" dirty="0">
                <a:solidFill>
                  <a:srgbClr val="383838"/>
                </a:solidFill>
                <a:effectLst/>
                <a:latin typeface="Open Sans" panose="020B0606030504020204" pitchFamily="34" charset="0"/>
              </a:rPr>
              <a:t>реалізується за допомогою конструкції </a:t>
            </a:r>
            <a:r>
              <a:rPr lang="en-US" b="1" i="0" dirty="0">
                <a:solidFill>
                  <a:srgbClr val="383838"/>
                </a:solidFill>
                <a:effectLst/>
                <a:latin typeface="Open Sans" panose="020B0606030504020204" pitchFamily="34" charset="0"/>
              </a:rPr>
              <a:t>match…case</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котра дає змогу зіставити вираз з шаблоном:</a:t>
            </a:r>
          </a:p>
        </p:txBody>
      </p:sp>
      <p:sp>
        <p:nvSpPr>
          <p:cNvPr id="7" name="TextBox 6">
            <a:extLst>
              <a:ext uri="{FF2B5EF4-FFF2-40B4-BE49-F238E27FC236}">
                <a16:creationId xmlns:a16="http://schemas.microsoft.com/office/drawing/2014/main" id="{945BED05-6C03-6118-8D57-467F7C3A732A}"/>
              </a:ext>
            </a:extLst>
          </p:cNvPr>
          <p:cNvSpPr txBox="1"/>
          <p:nvPr/>
        </p:nvSpPr>
        <p:spPr>
          <a:xfrm>
            <a:off x="481781" y="3429000"/>
            <a:ext cx="6096000" cy="2862322"/>
          </a:xfrm>
          <a:prstGeom prst="rect">
            <a:avLst/>
          </a:prstGeom>
          <a:noFill/>
        </p:spPr>
        <p:txBody>
          <a:bodyPr wrap="square">
            <a:spAutoFit/>
          </a:bodyPr>
          <a:lstStyle/>
          <a:p>
            <a:r>
              <a:rPr lang="uk-UA" dirty="0" err="1"/>
              <a:t>match</a:t>
            </a:r>
            <a:r>
              <a:rPr lang="uk-UA" dirty="0"/>
              <a:t> </a:t>
            </a:r>
            <a:r>
              <a:rPr lang="uk-UA" dirty="0" err="1"/>
              <a:t>expression</a:t>
            </a:r>
            <a:r>
              <a:rPr lang="uk-UA" dirty="0"/>
              <a:t>:    </a:t>
            </a:r>
          </a:p>
          <a:p>
            <a:r>
              <a:rPr lang="uk-UA" dirty="0"/>
              <a:t>	</a:t>
            </a:r>
            <a:r>
              <a:rPr lang="uk-UA" dirty="0" err="1"/>
              <a:t>case</a:t>
            </a:r>
            <a:r>
              <a:rPr lang="uk-UA" dirty="0"/>
              <a:t> pattern_1:        </a:t>
            </a:r>
          </a:p>
          <a:p>
            <a:r>
              <a:rPr lang="uk-UA" dirty="0"/>
              <a:t>		action_1    </a:t>
            </a:r>
          </a:p>
          <a:p>
            <a:r>
              <a:rPr lang="uk-UA" dirty="0"/>
              <a:t>	</a:t>
            </a:r>
            <a:r>
              <a:rPr lang="uk-UA" dirty="0" err="1"/>
              <a:t>case</a:t>
            </a:r>
            <a:r>
              <a:rPr lang="uk-UA" dirty="0"/>
              <a:t> pattern_2:        </a:t>
            </a:r>
          </a:p>
          <a:p>
            <a:r>
              <a:rPr lang="uk-UA" dirty="0"/>
              <a:t>		action_2    </a:t>
            </a:r>
          </a:p>
          <a:p>
            <a:r>
              <a:rPr lang="uk-UA" dirty="0"/>
              <a:t>	................   </a:t>
            </a:r>
          </a:p>
          <a:p>
            <a:r>
              <a:rPr lang="uk-UA" dirty="0"/>
              <a:t>	</a:t>
            </a:r>
            <a:r>
              <a:rPr lang="uk-UA" dirty="0" err="1"/>
              <a:t>case</a:t>
            </a:r>
            <a:r>
              <a:rPr lang="uk-UA" dirty="0"/>
              <a:t> </a:t>
            </a:r>
            <a:r>
              <a:rPr lang="uk-UA" dirty="0" err="1"/>
              <a:t>pattern_N</a:t>
            </a:r>
            <a:r>
              <a:rPr lang="uk-UA" dirty="0"/>
              <a:t>:        </a:t>
            </a:r>
          </a:p>
          <a:p>
            <a:r>
              <a:rPr lang="uk-UA" dirty="0"/>
              <a:t>		</a:t>
            </a:r>
            <a:r>
              <a:rPr lang="uk-UA" dirty="0" err="1"/>
              <a:t>action_N</a:t>
            </a:r>
            <a:r>
              <a:rPr lang="uk-UA" dirty="0"/>
              <a:t>    </a:t>
            </a:r>
          </a:p>
          <a:p>
            <a:r>
              <a:rPr lang="uk-UA" dirty="0"/>
              <a:t>	</a:t>
            </a:r>
            <a:r>
              <a:rPr lang="uk-UA" dirty="0" err="1"/>
              <a:t>case</a:t>
            </a:r>
            <a:r>
              <a:rPr lang="uk-UA" dirty="0"/>
              <a:t> _:        </a:t>
            </a:r>
          </a:p>
          <a:p>
            <a:r>
              <a:rPr lang="uk-UA" dirty="0"/>
              <a:t>		</a:t>
            </a:r>
            <a:r>
              <a:rPr lang="uk-UA" dirty="0" err="1"/>
              <a:t>default_action</a:t>
            </a:r>
            <a:endParaRPr lang="uk-UA" dirty="0"/>
          </a:p>
        </p:txBody>
      </p:sp>
    </p:spTree>
    <p:extLst>
      <p:ext uri="{BB962C8B-B14F-4D97-AF65-F5344CB8AC3E}">
        <p14:creationId xmlns:p14="http://schemas.microsoft.com/office/powerpoint/2010/main" val="91161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784C8-EAC9-A73A-EBBB-F9361D971DDF}"/>
              </a:ext>
            </a:extLst>
          </p:cNvPr>
          <p:cNvSpPr txBox="1"/>
          <p:nvPr/>
        </p:nvSpPr>
        <p:spPr>
          <a:xfrm>
            <a:off x="442451" y="1575254"/>
            <a:ext cx="11346426" cy="923330"/>
          </a:xfrm>
          <a:prstGeom prst="rect">
            <a:avLst/>
          </a:prstGeom>
          <a:noFill/>
        </p:spPr>
        <p:txBody>
          <a:bodyPr wrap="square">
            <a:spAutoFit/>
          </a:bodyPr>
          <a:lstStyle/>
          <a:p>
            <a:r>
              <a:rPr lang="en-US" b="0" i="0" dirty="0">
                <a:solidFill>
                  <a:srgbClr val="383838"/>
                </a:solidFill>
                <a:effectLst/>
                <a:latin typeface="Open Sans" panose="020B0606030504020204" pitchFamily="34" charset="0"/>
              </a:rPr>
              <a:t>Python </a:t>
            </a:r>
            <a:r>
              <a:rPr lang="uk-UA" b="0" i="0" dirty="0">
                <a:solidFill>
                  <a:srgbClr val="383838"/>
                </a:solidFill>
                <a:effectLst/>
                <a:latin typeface="Open Sans" panose="020B0606030504020204" pitchFamily="34" charset="0"/>
              </a:rPr>
              <a:t>обчислює вираз, після чого перебирає всі варіанти шаблонів зверху донизу, поки не знайде шаблон що відповідає виразу (в такому разі буде виконано відповідну дію). При цьому, виконується перший збіг, або варіант за замовчуванням, якщо вираз не збігається з жодним шаблоном.</a:t>
            </a:r>
            <a:endParaRPr lang="uk-UA" dirty="0"/>
          </a:p>
        </p:txBody>
      </p:sp>
      <p:sp>
        <p:nvSpPr>
          <p:cNvPr id="4" name="TextBox 3">
            <a:extLst>
              <a:ext uri="{FF2B5EF4-FFF2-40B4-BE49-F238E27FC236}">
                <a16:creationId xmlns:a16="http://schemas.microsoft.com/office/drawing/2014/main" id="{36AAACF0-4119-25B8-D3F7-110E51208875}"/>
              </a:ext>
            </a:extLst>
          </p:cNvPr>
          <p:cNvSpPr txBox="1"/>
          <p:nvPr/>
        </p:nvSpPr>
        <p:spPr>
          <a:xfrm>
            <a:off x="0" y="374925"/>
            <a:ext cx="12192000" cy="1200329"/>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Python – </a:t>
            </a:r>
            <a:r>
              <a:rPr lang="en-US" sz="3600" b="1" i="0" dirty="0" err="1">
                <a:solidFill>
                  <a:srgbClr val="1A1A1A"/>
                </a:solidFill>
                <a:effectLst/>
                <a:latin typeface="Open Sans" panose="020B0606030504020204" pitchFamily="34" charset="0"/>
              </a:rPr>
              <a:t>конструкція</a:t>
            </a:r>
            <a:r>
              <a:rPr lang="en-US" sz="3600" b="1" i="0" dirty="0">
                <a:solidFill>
                  <a:srgbClr val="1A1A1A"/>
                </a:solidFill>
                <a:effectLst/>
                <a:latin typeface="Open Sans" panose="020B0606030504020204" pitchFamily="34" charset="0"/>
              </a:rPr>
              <a:t> match…case </a:t>
            </a:r>
            <a:r>
              <a:rPr lang="en-US" sz="3600" b="1" i="0" dirty="0" err="1">
                <a:solidFill>
                  <a:srgbClr val="1A1A1A"/>
                </a:solidFill>
                <a:effectLst/>
                <a:latin typeface="Open Sans" panose="020B0606030504020204" pitchFamily="34" charset="0"/>
              </a:rPr>
              <a:t>та</a:t>
            </a:r>
            <a:r>
              <a:rPr lang="en-US" sz="3600" b="1" i="0" dirty="0">
                <a:solidFill>
                  <a:srgbClr val="1A1A1A"/>
                </a:solidFill>
                <a:effectLst/>
                <a:latin typeface="Open Sans" panose="020B0606030504020204" pitchFamily="34" charset="0"/>
              </a:rPr>
              <a:t> pattern matching</a:t>
            </a:r>
          </a:p>
        </p:txBody>
      </p:sp>
      <p:sp>
        <p:nvSpPr>
          <p:cNvPr id="8" name="TextBox 7">
            <a:extLst>
              <a:ext uri="{FF2B5EF4-FFF2-40B4-BE49-F238E27FC236}">
                <a16:creationId xmlns:a16="http://schemas.microsoft.com/office/drawing/2014/main" id="{1DCD3CAF-0587-D70E-3877-C0BAD4671A73}"/>
              </a:ext>
            </a:extLst>
          </p:cNvPr>
          <p:cNvSpPr txBox="1"/>
          <p:nvPr/>
        </p:nvSpPr>
        <p:spPr>
          <a:xfrm>
            <a:off x="442451" y="2590917"/>
            <a:ext cx="6096000" cy="369332"/>
          </a:xfrm>
          <a:prstGeom prst="rect">
            <a:avLst/>
          </a:prstGeom>
          <a:noFill/>
        </p:spPr>
        <p:txBody>
          <a:bodyPr wrap="square">
            <a:spAutoFit/>
          </a:bodyPr>
          <a:lstStyle/>
          <a:p>
            <a:r>
              <a:rPr lang="uk-UA" dirty="0"/>
              <a:t>Базовий приклад використання:</a:t>
            </a:r>
          </a:p>
        </p:txBody>
      </p:sp>
      <p:sp>
        <p:nvSpPr>
          <p:cNvPr id="10" name="TextBox 9">
            <a:extLst>
              <a:ext uri="{FF2B5EF4-FFF2-40B4-BE49-F238E27FC236}">
                <a16:creationId xmlns:a16="http://schemas.microsoft.com/office/drawing/2014/main" id="{46F0BFAD-C0E8-01C6-6360-3EEF97D19BA7}"/>
              </a:ext>
            </a:extLst>
          </p:cNvPr>
          <p:cNvSpPr txBox="1"/>
          <p:nvPr/>
        </p:nvSpPr>
        <p:spPr>
          <a:xfrm>
            <a:off x="442450" y="3052582"/>
            <a:ext cx="11582401" cy="3416320"/>
          </a:xfrm>
          <a:prstGeom prst="rect">
            <a:avLst/>
          </a:prstGeom>
          <a:noFill/>
        </p:spPr>
        <p:txBody>
          <a:bodyPr wrap="square">
            <a:spAutoFit/>
          </a:bodyPr>
          <a:lstStyle/>
          <a:p>
            <a:r>
              <a:rPr lang="uk-UA" dirty="0" err="1"/>
              <a:t>def</a:t>
            </a:r>
            <a:r>
              <a:rPr lang="uk-UA" dirty="0"/>
              <a:t> </a:t>
            </a:r>
            <a:r>
              <a:rPr lang="uk-UA" dirty="0" err="1"/>
              <a:t>http_error</a:t>
            </a:r>
            <a:r>
              <a:rPr lang="uk-UA" dirty="0"/>
              <a:t>(</a:t>
            </a:r>
            <a:r>
              <a:rPr lang="uk-UA" dirty="0" err="1"/>
              <a:t>status</a:t>
            </a:r>
            <a:r>
              <a:rPr lang="uk-UA" dirty="0"/>
              <a:t>):    </a:t>
            </a:r>
          </a:p>
          <a:p>
            <a:r>
              <a:rPr lang="uk-UA" dirty="0"/>
              <a:t>	</a:t>
            </a:r>
            <a:r>
              <a:rPr lang="uk-UA" dirty="0" err="1"/>
              <a:t>match</a:t>
            </a:r>
            <a:r>
              <a:rPr lang="uk-UA" dirty="0"/>
              <a:t> </a:t>
            </a:r>
            <a:r>
              <a:rPr lang="uk-UA" dirty="0" err="1"/>
              <a:t>status</a:t>
            </a:r>
            <a:r>
              <a:rPr lang="uk-UA" dirty="0"/>
              <a:t>:        </a:t>
            </a:r>
          </a:p>
          <a:p>
            <a:r>
              <a:rPr lang="uk-UA" dirty="0"/>
              <a:t>		</a:t>
            </a:r>
            <a:r>
              <a:rPr lang="uk-UA" dirty="0" err="1"/>
              <a:t>case</a:t>
            </a:r>
            <a:r>
              <a:rPr lang="uk-UA" dirty="0"/>
              <a:t> 400:            </a:t>
            </a:r>
          </a:p>
          <a:p>
            <a:r>
              <a:rPr lang="uk-UA" dirty="0"/>
              <a:t>			</a:t>
            </a:r>
            <a:r>
              <a:rPr lang="uk-UA" dirty="0" err="1"/>
              <a:t>return</a:t>
            </a:r>
            <a:r>
              <a:rPr lang="uk-UA" dirty="0"/>
              <a:t> '</a:t>
            </a:r>
            <a:r>
              <a:rPr lang="uk-UA" dirty="0" err="1"/>
              <a:t>Bad</a:t>
            </a:r>
            <a:r>
              <a:rPr lang="uk-UA" dirty="0"/>
              <a:t> </a:t>
            </a:r>
            <a:r>
              <a:rPr lang="uk-UA" dirty="0" err="1"/>
              <a:t>request</a:t>
            </a:r>
            <a:r>
              <a:rPr lang="uk-UA" dirty="0"/>
              <a:t>'        </a:t>
            </a:r>
          </a:p>
          <a:p>
            <a:r>
              <a:rPr lang="uk-UA" dirty="0"/>
              <a:t>		</a:t>
            </a:r>
            <a:r>
              <a:rPr lang="uk-UA" dirty="0" err="1"/>
              <a:t>case</a:t>
            </a:r>
            <a:r>
              <a:rPr lang="uk-UA" dirty="0"/>
              <a:t> 401 | 403:            </a:t>
            </a:r>
          </a:p>
          <a:p>
            <a:r>
              <a:rPr lang="uk-UA" dirty="0"/>
              <a:t>			</a:t>
            </a:r>
            <a:r>
              <a:rPr lang="uk-UA" dirty="0" err="1"/>
              <a:t>return</a:t>
            </a:r>
            <a:r>
              <a:rPr lang="uk-UA" dirty="0"/>
              <a:t> '</a:t>
            </a:r>
            <a:r>
              <a:rPr lang="uk-UA" dirty="0" err="1"/>
              <a:t>Not</a:t>
            </a:r>
            <a:r>
              <a:rPr lang="uk-UA" dirty="0"/>
              <a:t> </a:t>
            </a:r>
            <a:r>
              <a:rPr lang="uk-UA" dirty="0" err="1"/>
              <a:t>allowed</a:t>
            </a:r>
            <a:r>
              <a:rPr lang="uk-UA" dirty="0"/>
              <a:t>'        </a:t>
            </a:r>
          </a:p>
          <a:p>
            <a:r>
              <a:rPr lang="uk-UA" dirty="0"/>
              <a:t>		</a:t>
            </a:r>
            <a:r>
              <a:rPr lang="uk-UA" dirty="0" err="1"/>
              <a:t>case</a:t>
            </a:r>
            <a:r>
              <a:rPr lang="uk-UA" dirty="0"/>
              <a:t> 404:            </a:t>
            </a:r>
          </a:p>
          <a:p>
            <a:r>
              <a:rPr lang="uk-UA" dirty="0"/>
              <a:t>			</a:t>
            </a:r>
            <a:r>
              <a:rPr lang="uk-UA" dirty="0" err="1"/>
              <a:t>return</a:t>
            </a:r>
            <a:r>
              <a:rPr lang="uk-UA" dirty="0"/>
              <a:t> '</a:t>
            </a:r>
            <a:r>
              <a:rPr lang="uk-UA" dirty="0" err="1"/>
              <a:t>Not</a:t>
            </a:r>
            <a:r>
              <a:rPr lang="uk-UA" dirty="0"/>
              <a:t> </a:t>
            </a:r>
            <a:r>
              <a:rPr lang="uk-UA" dirty="0" err="1"/>
              <a:t>found</a:t>
            </a:r>
            <a:r>
              <a:rPr lang="uk-UA" dirty="0"/>
              <a:t>'        </a:t>
            </a:r>
          </a:p>
          <a:p>
            <a:r>
              <a:rPr lang="uk-UA" dirty="0"/>
              <a:t>		</a:t>
            </a:r>
            <a:r>
              <a:rPr lang="uk-UA" dirty="0" err="1"/>
              <a:t>case</a:t>
            </a:r>
            <a:r>
              <a:rPr lang="uk-UA" dirty="0"/>
              <a:t> _:            </a:t>
            </a:r>
          </a:p>
          <a:p>
            <a:r>
              <a:rPr lang="uk-UA" dirty="0"/>
              <a:t>			</a:t>
            </a:r>
            <a:r>
              <a:rPr lang="uk-UA" dirty="0" err="1"/>
              <a:t>return</a:t>
            </a:r>
            <a:r>
              <a:rPr lang="uk-UA" dirty="0"/>
              <a:t> '</a:t>
            </a:r>
            <a:r>
              <a:rPr lang="uk-UA" dirty="0" err="1"/>
              <a:t>Something</a:t>
            </a:r>
            <a:r>
              <a:rPr lang="uk-UA" dirty="0"/>
              <a:t>\'s </a:t>
            </a:r>
            <a:r>
              <a:rPr lang="uk-UA" dirty="0" err="1"/>
              <a:t>wrong</a:t>
            </a:r>
            <a:r>
              <a:rPr lang="uk-UA" dirty="0"/>
              <a:t> </a:t>
            </a:r>
            <a:r>
              <a:rPr lang="uk-UA" dirty="0" err="1"/>
              <a:t>with</a:t>
            </a:r>
            <a:r>
              <a:rPr lang="uk-UA" dirty="0"/>
              <a:t> </a:t>
            </a:r>
            <a:r>
              <a:rPr lang="uk-UA" dirty="0" err="1"/>
              <a:t>the</a:t>
            </a:r>
            <a:r>
              <a:rPr lang="uk-UA" dirty="0"/>
              <a:t> </a:t>
            </a:r>
            <a:r>
              <a:rPr lang="uk-UA" dirty="0" err="1"/>
              <a:t>internet</a:t>
            </a:r>
            <a:r>
              <a:rPr lang="uk-UA" dirty="0"/>
              <a:t>’</a:t>
            </a:r>
          </a:p>
          <a:p>
            <a:endParaRPr lang="uk-UA" dirty="0"/>
          </a:p>
          <a:p>
            <a:r>
              <a:rPr lang="uk-UA" dirty="0" err="1"/>
              <a:t>print</a:t>
            </a:r>
            <a:r>
              <a:rPr lang="uk-UA" dirty="0"/>
              <a:t>(</a:t>
            </a:r>
            <a:r>
              <a:rPr lang="uk-UA" dirty="0" err="1"/>
              <a:t>http_error</a:t>
            </a:r>
            <a:r>
              <a:rPr lang="uk-UA" dirty="0"/>
              <a:t>(404))  # </a:t>
            </a:r>
            <a:r>
              <a:rPr lang="uk-UA" dirty="0" err="1"/>
              <a:t>Not</a:t>
            </a:r>
            <a:r>
              <a:rPr lang="uk-UA" dirty="0"/>
              <a:t> </a:t>
            </a:r>
            <a:r>
              <a:rPr lang="uk-UA" dirty="0" err="1"/>
              <a:t>found</a:t>
            </a:r>
            <a:endParaRPr lang="uk-UA" dirty="0"/>
          </a:p>
        </p:txBody>
      </p:sp>
    </p:spTree>
    <p:extLst>
      <p:ext uri="{BB962C8B-B14F-4D97-AF65-F5344CB8AC3E}">
        <p14:creationId xmlns:p14="http://schemas.microsoft.com/office/powerpoint/2010/main" val="132638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E3C63-9922-B94F-FEBA-E95D7892FD44}"/>
              </a:ext>
            </a:extLst>
          </p:cNvPr>
          <p:cNvSpPr txBox="1"/>
          <p:nvPr/>
        </p:nvSpPr>
        <p:spPr>
          <a:xfrm>
            <a:off x="245807" y="1575254"/>
            <a:ext cx="11700386" cy="584775"/>
          </a:xfrm>
          <a:prstGeom prst="rect">
            <a:avLst/>
          </a:prstGeom>
          <a:noFill/>
        </p:spPr>
        <p:txBody>
          <a:bodyPr wrap="square">
            <a:spAutoFit/>
          </a:bodyPr>
          <a:lstStyle/>
          <a:p>
            <a:r>
              <a:rPr lang="ru-RU" sz="1600" b="0" i="0" dirty="0">
                <a:solidFill>
                  <a:srgbClr val="383838"/>
                </a:solidFill>
                <a:effectLst/>
                <a:latin typeface="Open Sans" panose="020B0606030504020204" pitchFamily="34" charset="0"/>
              </a:rPr>
              <a:t>Є </a:t>
            </a:r>
            <a:r>
              <a:rPr lang="ru-RU" sz="1600" b="0" i="0" dirty="0" err="1">
                <a:solidFill>
                  <a:srgbClr val="383838"/>
                </a:solidFill>
                <a:effectLst/>
                <a:latin typeface="Open Sans" panose="020B0606030504020204" pitchFamily="34" charset="0"/>
              </a:rPr>
              <a:t>можливість</a:t>
            </a:r>
            <a:r>
              <a:rPr lang="ru-RU" sz="1600" b="0" i="0" dirty="0">
                <a:solidFill>
                  <a:srgbClr val="383838"/>
                </a:solidFill>
                <a:effectLst/>
                <a:latin typeface="Open Sans" panose="020B0606030504020204" pitchFamily="34" charset="0"/>
              </a:rPr>
              <a:t> </a:t>
            </a:r>
            <a:r>
              <a:rPr lang="ru-RU" sz="1600" b="0" i="0" dirty="0" err="1">
                <a:solidFill>
                  <a:srgbClr val="383838"/>
                </a:solidFill>
                <a:effectLst/>
                <a:latin typeface="Open Sans" panose="020B0606030504020204" pitchFamily="34" charset="0"/>
              </a:rPr>
              <a:t>порівняти</a:t>
            </a:r>
            <a:r>
              <a:rPr lang="ru-RU" sz="1600" b="0" i="0" dirty="0">
                <a:solidFill>
                  <a:srgbClr val="383838"/>
                </a:solidFill>
                <a:effectLst/>
                <a:latin typeface="Open Sans" panose="020B0606030504020204" pitchFamily="34" charset="0"/>
              </a:rPr>
              <a:t> </a:t>
            </a:r>
            <a:r>
              <a:rPr lang="ru-RU" sz="1600" b="0" i="0" dirty="0" err="1">
                <a:solidFill>
                  <a:srgbClr val="383838"/>
                </a:solidFill>
                <a:effectLst/>
                <a:latin typeface="Open Sans" panose="020B0606030504020204" pitchFamily="34" charset="0"/>
              </a:rPr>
              <a:t>вираз</a:t>
            </a:r>
            <a:r>
              <a:rPr lang="ru-RU" sz="1600" b="0" i="0" dirty="0">
                <a:solidFill>
                  <a:srgbClr val="383838"/>
                </a:solidFill>
                <a:effectLst/>
                <a:latin typeface="Open Sans" panose="020B0606030504020204" pitchFamily="34" charset="0"/>
              </a:rPr>
              <a:t> з </a:t>
            </a:r>
            <a:r>
              <a:rPr lang="ru-RU" sz="1600" b="0" i="0" dirty="0" err="1">
                <a:solidFill>
                  <a:srgbClr val="383838"/>
                </a:solidFill>
                <a:effectLst/>
                <a:latin typeface="Open Sans" panose="020B0606030504020204" pitchFamily="34" charset="0"/>
              </a:rPr>
              <a:t>кількома</a:t>
            </a:r>
            <a:r>
              <a:rPr lang="ru-RU" sz="1600" b="0" i="0" dirty="0">
                <a:solidFill>
                  <a:srgbClr val="383838"/>
                </a:solidFill>
                <a:effectLst/>
                <a:latin typeface="Open Sans" panose="020B0606030504020204" pitchFamily="34" charset="0"/>
              </a:rPr>
              <a:t> </a:t>
            </a:r>
            <a:r>
              <a:rPr lang="ru-RU" sz="1600" b="0" i="0" dirty="0" err="1">
                <a:solidFill>
                  <a:srgbClr val="383838"/>
                </a:solidFill>
                <a:effectLst/>
                <a:latin typeface="Open Sans" panose="020B0606030504020204" pitchFamily="34" charset="0"/>
              </a:rPr>
              <a:t>варіантами</a:t>
            </a:r>
            <a:r>
              <a:rPr lang="ru-RU" sz="1600" b="0" i="0" dirty="0">
                <a:solidFill>
                  <a:srgbClr val="383838"/>
                </a:solidFill>
                <a:effectLst/>
                <a:latin typeface="Open Sans" panose="020B0606030504020204" pitchFamily="34" charset="0"/>
              </a:rPr>
              <a:t> </a:t>
            </a:r>
            <a:r>
              <a:rPr lang="ru-RU" sz="1600" b="0" i="0" dirty="0" err="1">
                <a:solidFill>
                  <a:srgbClr val="383838"/>
                </a:solidFill>
                <a:effectLst/>
                <a:latin typeface="Open Sans" panose="020B0606030504020204" pitchFamily="34" charset="0"/>
              </a:rPr>
              <a:t>значень</a:t>
            </a:r>
            <a:r>
              <a:rPr lang="ru-RU" sz="1600" b="0" i="0" dirty="0">
                <a:solidFill>
                  <a:srgbClr val="383838"/>
                </a:solidFill>
                <a:effectLst/>
                <a:latin typeface="Open Sans" panose="020B0606030504020204" pitchFamily="34" charset="0"/>
              </a:rPr>
              <a:t> в одному рядку, за </a:t>
            </a:r>
            <a:r>
              <a:rPr lang="ru-RU" sz="1600" b="0" i="0" dirty="0" err="1">
                <a:solidFill>
                  <a:srgbClr val="383838"/>
                </a:solidFill>
                <a:effectLst/>
                <a:latin typeface="Open Sans" panose="020B0606030504020204" pitchFamily="34" charset="0"/>
              </a:rPr>
              <a:t>допомогою</a:t>
            </a:r>
            <a:r>
              <a:rPr lang="ru-RU" sz="1600" b="0" i="0" dirty="0">
                <a:solidFill>
                  <a:srgbClr val="383838"/>
                </a:solidFill>
                <a:effectLst/>
                <a:latin typeface="Open Sans" panose="020B0606030504020204" pitchFamily="34" charset="0"/>
              </a:rPr>
              <a:t> оператора &lt;</a:t>
            </a:r>
            <a:r>
              <a:rPr lang="ru-RU" sz="1600" b="1" i="0" dirty="0">
                <a:solidFill>
                  <a:srgbClr val="383838"/>
                </a:solidFill>
                <a:effectLst/>
                <a:latin typeface="Open Sans" panose="020B0606030504020204" pitchFamily="34" charset="0"/>
              </a:rPr>
              <a:t>|</a:t>
            </a:r>
            <a:r>
              <a:rPr lang="ru-RU" sz="1600" b="0" i="0" dirty="0">
                <a:solidFill>
                  <a:srgbClr val="383838"/>
                </a:solidFill>
                <a:effectLst/>
                <a:latin typeface="Open Sans" panose="020B0606030504020204" pitchFamily="34" charset="0"/>
              </a:rPr>
              <a:t>&gt;. Приклад:</a:t>
            </a:r>
            <a:endParaRPr lang="uk-UA" sz="1600" dirty="0"/>
          </a:p>
        </p:txBody>
      </p:sp>
      <p:sp>
        <p:nvSpPr>
          <p:cNvPr id="4" name="TextBox 3">
            <a:extLst>
              <a:ext uri="{FF2B5EF4-FFF2-40B4-BE49-F238E27FC236}">
                <a16:creationId xmlns:a16="http://schemas.microsoft.com/office/drawing/2014/main" id="{002FE632-00FE-32EF-AE7A-E50DB985BFB0}"/>
              </a:ext>
            </a:extLst>
          </p:cNvPr>
          <p:cNvSpPr txBox="1"/>
          <p:nvPr/>
        </p:nvSpPr>
        <p:spPr>
          <a:xfrm>
            <a:off x="0" y="374925"/>
            <a:ext cx="12192000" cy="1200329"/>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Python – </a:t>
            </a:r>
            <a:r>
              <a:rPr lang="en-US" sz="3600" b="1" i="0" dirty="0" err="1">
                <a:solidFill>
                  <a:srgbClr val="1A1A1A"/>
                </a:solidFill>
                <a:effectLst/>
                <a:latin typeface="Open Sans" panose="020B0606030504020204" pitchFamily="34" charset="0"/>
              </a:rPr>
              <a:t>конструкція</a:t>
            </a:r>
            <a:r>
              <a:rPr lang="en-US" sz="3600" b="1" i="0" dirty="0">
                <a:solidFill>
                  <a:srgbClr val="1A1A1A"/>
                </a:solidFill>
                <a:effectLst/>
                <a:latin typeface="Open Sans" panose="020B0606030504020204" pitchFamily="34" charset="0"/>
              </a:rPr>
              <a:t> match…case </a:t>
            </a:r>
            <a:r>
              <a:rPr lang="en-US" sz="3600" b="1" i="0" dirty="0" err="1">
                <a:solidFill>
                  <a:srgbClr val="1A1A1A"/>
                </a:solidFill>
                <a:effectLst/>
                <a:latin typeface="Open Sans" panose="020B0606030504020204" pitchFamily="34" charset="0"/>
              </a:rPr>
              <a:t>та</a:t>
            </a:r>
            <a:r>
              <a:rPr lang="en-US" sz="3600" b="1" i="0" dirty="0">
                <a:solidFill>
                  <a:srgbClr val="1A1A1A"/>
                </a:solidFill>
                <a:effectLst/>
                <a:latin typeface="Open Sans" panose="020B0606030504020204" pitchFamily="34" charset="0"/>
              </a:rPr>
              <a:t> pattern matching</a:t>
            </a:r>
          </a:p>
        </p:txBody>
      </p:sp>
      <p:sp>
        <p:nvSpPr>
          <p:cNvPr id="7" name="TextBox 6">
            <a:extLst>
              <a:ext uri="{FF2B5EF4-FFF2-40B4-BE49-F238E27FC236}">
                <a16:creationId xmlns:a16="http://schemas.microsoft.com/office/drawing/2014/main" id="{551B1922-3D15-F7F1-0B77-0042FDF06B7D}"/>
              </a:ext>
            </a:extLst>
          </p:cNvPr>
          <p:cNvSpPr txBox="1"/>
          <p:nvPr/>
        </p:nvSpPr>
        <p:spPr>
          <a:xfrm>
            <a:off x="245807" y="2160029"/>
            <a:ext cx="6096000" cy="2308324"/>
          </a:xfrm>
          <a:prstGeom prst="rect">
            <a:avLst/>
          </a:prstGeom>
          <a:noFill/>
        </p:spPr>
        <p:txBody>
          <a:bodyPr wrap="square">
            <a:spAutoFit/>
          </a:bodyPr>
          <a:lstStyle/>
          <a:p>
            <a:r>
              <a:rPr lang="uk-UA" dirty="0" err="1"/>
              <a:t>def</a:t>
            </a:r>
            <a:r>
              <a:rPr lang="uk-UA" dirty="0"/>
              <a:t> </a:t>
            </a:r>
            <a:r>
              <a:rPr lang="uk-UA" dirty="0" err="1"/>
              <a:t>http_error</a:t>
            </a:r>
            <a:r>
              <a:rPr lang="uk-UA" dirty="0"/>
              <a:t>(</a:t>
            </a:r>
            <a:r>
              <a:rPr lang="uk-UA" dirty="0" err="1"/>
              <a:t>status</a:t>
            </a:r>
            <a:r>
              <a:rPr lang="uk-UA" dirty="0"/>
              <a:t>):    </a:t>
            </a:r>
          </a:p>
          <a:p>
            <a:r>
              <a:rPr lang="uk-UA" dirty="0"/>
              <a:t>	</a:t>
            </a:r>
            <a:r>
              <a:rPr lang="uk-UA" dirty="0" err="1"/>
              <a:t>match</a:t>
            </a:r>
            <a:r>
              <a:rPr lang="uk-UA" dirty="0"/>
              <a:t> </a:t>
            </a:r>
            <a:r>
              <a:rPr lang="uk-UA" dirty="0" err="1"/>
              <a:t>status</a:t>
            </a:r>
            <a:r>
              <a:rPr lang="uk-UA" dirty="0"/>
              <a:t>:        </a:t>
            </a:r>
          </a:p>
          <a:p>
            <a:r>
              <a:rPr lang="uk-UA" dirty="0"/>
              <a:t>		</a:t>
            </a:r>
            <a:r>
              <a:rPr lang="uk-UA" dirty="0" err="1"/>
              <a:t>case</a:t>
            </a:r>
            <a:r>
              <a:rPr lang="uk-UA" dirty="0"/>
              <a:t> 400:            </a:t>
            </a:r>
          </a:p>
          <a:p>
            <a:r>
              <a:rPr lang="uk-UA" dirty="0"/>
              <a:t>			</a:t>
            </a:r>
            <a:r>
              <a:rPr lang="uk-UA" dirty="0" err="1"/>
              <a:t>return</a:t>
            </a:r>
            <a:r>
              <a:rPr lang="uk-UA" dirty="0"/>
              <a:t> '</a:t>
            </a:r>
            <a:r>
              <a:rPr lang="uk-UA" dirty="0" err="1"/>
              <a:t>Bad</a:t>
            </a:r>
            <a:r>
              <a:rPr lang="uk-UA" dirty="0"/>
              <a:t> </a:t>
            </a:r>
            <a:r>
              <a:rPr lang="uk-UA" dirty="0" err="1"/>
              <a:t>request</a:t>
            </a:r>
            <a:r>
              <a:rPr lang="uk-UA" dirty="0"/>
              <a:t>'        </a:t>
            </a:r>
          </a:p>
          <a:p>
            <a:r>
              <a:rPr lang="uk-UA" dirty="0"/>
              <a:t>		</a:t>
            </a:r>
            <a:r>
              <a:rPr lang="uk-UA" dirty="0" err="1"/>
              <a:t>case</a:t>
            </a:r>
            <a:r>
              <a:rPr lang="uk-UA" dirty="0"/>
              <a:t> 401 | 403:            </a:t>
            </a:r>
          </a:p>
          <a:p>
            <a:r>
              <a:rPr lang="uk-UA" dirty="0"/>
              <a:t>			</a:t>
            </a:r>
            <a:r>
              <a:rPr lang="uk-UA" dirty="0" err="1"/>
              <a:t>return</a:t>
            </a:r>
            <a:r>
              <a:rPr lang="uk-UA" dirty="0"/>
              <a:t> '</a:t>
            </a:r>
            <a:r>
              <a:rPr lang="uk-UA" dirty="0" err="1"/>
              <a:t>Not</a:t>
            </a:r>
            <a:r>
              <a:rPr lang="uk-UA" dirty="0"/>
              <a:t> </a:t>
            </a:r>
            <a:r>
              <a:rPr lang="uk-UA" dirty="0" err="1"/>
              <a:t>allowed</a:t>
            </a:r>
            <a:r>
              <a:rPr lang="uk-UA" dirty="0"/>
              <a:t>’</a:t>
            </a:r>
          </a:p>
          <a:p>
            <a:endParaRPr lang="uk-UA" dirty="0"/>
          </a:p>
          <a:p>
            <a:r>
              <a:rPr lang="uk-UA" dirty="0" err="1"/>
              <a:t>print</a:t>
            </a:r>
            <a:r>
              <a:rPr lang="uk-UA" dirty="0"/>
              <a:t>(</a:t>
            </a:r>
            <a:r>
              <a:rPr lang="uk-UA" dirty="0" err="1"/>
              <a:t>http_error</a:t>
            </a:r>
            <a:r>
              <a:rPr lang="uk-UA" dirty="0"/>
              <a:t>(403))  # </a:t>
            </a:r>
            <a:r>
              <a:rPr lang="uk-UA" dirty="0" err="1"/>
              <a:t>Not</a:t>
            </a:r>
            <a:r>
              <a:rPr lang="uk-UA" dirty="0"/>
              <a:t> </a:t>
            </a:r>
            <a:r>
              <a:rPr lang="uk-UA" dirty="0" err="1"/>
              <a:t>allowed</a:t>
            </a:r>
            <a:endParaRPr lang="uk-UA" dirty="0"/>
          </a:p>
        </p:txBody>
      </p:sp>
      <p:sp>
        <p:nvSpPr>
          <p:cNvPr id="9" name="TextBox 8">
            <a:extLst>
              <a:ext uri="{FF2B5EF4-FFF2-40B4-BE49-F238E27FC236}">
                <a16:creationId xmlns:a16="http://schemas.microsoft.com/office/drawing/2014/main" id="{7072E097-7456-D041-3446-981EF6F4A016}"/>
              </a:ext>
            </a:extLst>
          </p:cNvPr>
          <p:cNvSpPr txBox="1"/>
          <p:nvPr/>
        </p:nvSpPr>
        <p:spPr>
          <a:xfrm>
            <a:off x="5850193" y="3851585"/>
            <a:ext cx="6096000" cy="2862322"/>
          </a:xfrm>
          <a:prstGeom prst="rect">
            <a:avLst/>
          </a:prstGeom>
          <a:noFill/>
        </p:spPr>
        <p:txBody>
          <a:bodyPr wrap="square">
            <a:spAutoFit/>
          </a:bodyPr>
          <a:lstStyle/>
          <a:p>
            <a:pPr algn="l"/>
            <a:r>
              <a:rPr lang="uk-UA" b="0" i="0" dirty="0">
                <a:solidFill>
                  <a:srgbClr val="383838"/>
                </a:solidFill>
                <a:effectLst/>
                <a:latin typeface="Open Sans" panose="020B0606030504020204" pitchFamily="34" charset="0"/>
              </a:rPr>
              <a:t>Самі шаблони поділяються на групи, деякі з котрих буде розглянуто далі.</a:t>
            </a:r>
          </a:p>
          <a:p>
            <a:pPr algn="l"/>
            <a:r>
              <a:rPr lang="uk-UA" b="0" i="0" dirty="0">
                <a:solidFill>
                  <a:srgbClr val="383838"/>
                </a:solidFill>
                <a:effectLst/>
                <a:latin typeface="Open Sans" panose="020B0606030504020204" pitchFamily="34" charset="0"/>
              </a:rPr>
              <a:t>Зміст:</a:t>
            </a:r>
          </a:p>
          <a:p>
            <a:pPr algn="l">
              <a:buFont typeface="+mj-lt"/>
              <a:buAutoNum type="arabicPeriod"/>
            </a:pPr>
            <a:r>
              <a:rPr lang="en-US" b="0" i="0" u="none" strike="noStrike" dirty="0">
                <a:solidFill>
                  <a:srgbClr val="379683"/>
                </a:solidFill>
                <a:effectLst/>
                <a:latin typeface="Open Sans" panose="020B0606030504020204" pitchFamily="34" charset="0"/>
              </a:rPr>
              <a:t>Literal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Wildcard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Capture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Sequence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Mapping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Class Patterns</a:t>
            </a:r>
            <a:endParaRPr lang="en-US" b="0" i="0" dirty="0">
              <a:solidFill>
                <a:srgbClr val="383838"/>
              </a:solidFill>
              <a:effectLst/>
              <a:latin typeface="Open Sans" panose="020B0606030504020204" pitchFamily="34" charset="0"/>
            </a:endParaRPr>
          </a:p>
          <a:p>
            <a:pPr algn="l">
              <a:buFont typeface="+mj-lt"/>
              <a:buAutoNum type="arabicPeriod"/>
            </a:pPr>
            <a:r>
              <a:rPr lang="en-US" b="0" i="0" u="none" strike="noStrike" dirty="0">
                <a:solidFill>
                  <a:srgbClr val="379683"/>
                </a:solidFill>
                <a:effectLst/>
                <a:latin typeface="Open Sans" panose="020B0606030504020204" pitchFamily="34" charset="0"/>
              </a:rPr>
              <a:t>Matching </a:t>
            </a:r>
            <a:r>
              <a:rPr lang="uk-UA" b="0" i="0" u="none" strike="noStrike" dirty="0">
                <a:solidFill>
                  <a:srgbClr val="379683"/>
                </a:solidFill>
                <a:effectLst/>
                <a:latin typeface="Open Sans" panose="020B0606030504020204" pitchFamily="34" charset="0"/>
              </a:rPr>
              <a:t>з об’єктами </a:t>
            </a:r>
            <a:r>
              <a:rPr lang="en-US" b="0" i="0" u="none" strike="noStrike" dirty="0">
                <a:solidFill>
                  <a:srgbClr val="379683"/>
                </a:solidFill>
                <a:effectLst/>
                <a:latin typeface="Open Sans" panose="020B0606030504020204" pitchFamily="34" charset="0"/>
              </a:rPr>
              <a:t>Enum</a:t>
            </a:r>
            <a:endParaRPr lang="en-US" b="0" i="0" dirty="0">
              <a:solidFill>
                <a:srgbClr val="383838"/>
              </a:solidFill>
              <a:effectLst/>
              <a:latin typeface="Open Sans" panose="020B0606030504020204" pitchFamily="34" charset="0"/>
            </a:endParaRPr>
          </a:p>
        </p:txBody>
      </p:sp>
    </p:spTree>
    <p:extLst>
      <p:ext uri="{BB962C8B-B14F-4D97-AF65-F5344CB8AC3E}">
        <p14:creationId xmlns:p14="http://schemas.microsoft.com/office/powerpoint/2010/main" val="284365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9534C3-9113-ED83-C643-5401AF6E390F}"/>
              </a:ext>
            </a:extLst>
          </p:cNvPr>
          <p:cNvSpPr txBox="1"/>
          <p:nvPr/>
        </p:nvSpPr>
        <p:spPr>
          <a:xfrm>
            <a:off x="0" y="295418"/>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Literal Patterns</a:t>
            </a:r>
          </a:p>
          <a:p>
            <a:pPr algn="ctr"/>
            <a:br>
              <a:rPr lang="en-US" sz="3600" dirty="0"/>
            </a:br>
            <a:endParaRPr lang="uk-UA" sz="3600" dirty="0"/>
          </a:p>
        </p:txBody>
      </p:sp>
      <p:sp>
        <p:nvSpPr>
          <p:cNvPr id="7" name="TextBox 6">
            <a:extLst>
              <a:ext uri="{FF2B5EF4-FFF2-40B4-BE49-F238E27FC236}">
                <a16:creationId xmlns:a16="http://schemas.microsoft.com/office/drawing/2014/main" id="{3976F488-F884-EB64-BD30-66D0E30B0CE5}"/>
              </a:ext>
            </a:extLst>
          </p:cNvPr>
          <p:cNvSpPr txBox="1"/>
          <p:nvPr/>
        </p:nvSpPr>
        <p:spPr>
          <a:xfrm>
            <a:off x="216309" y="1035831"/>
            <a:ext cx="11474245" cy="646331"/>
          </a:xfrm>
          <a:prstGeom prst="rect">
            <a:avLst/>
          </a:prstGeom>
          <a:noFill/>
        </p:spPr>
        <p:txBody>
          <a:bodyPr wrap="square">
            <a:spAutoFit/>
          </a:bodyPr>
          <a:lstStyle/>
          <a:p>
            <a:pPr algn="l"/>
            <a:r>
              <a:rPr lang="uk-UA" b="0" i="0" dirty="0">
                <a:solidFill>
                  <a:srgbClr val="383838"/>
                </a:solidFill>
                <a:effectLst/>
                <a:latin typeface="Open Sans" panose="020B0606030504020204" pitchFamily="34" charset="0"/>
              </a:rPr>
              <a:t>Літеральні шаблони відповідають числам (</a:t>
            </a:r>
            <a:r>
              <a:rPr lang="en-US" b="0" i="0" dirty="0">
                <a:solidFill>
                  <a:srgbClr val="383838"/>
                </a:solidFill>
                <a:effectLst/>
                <a:latin typeface="Open Sans" panose="020B0606030504020204" pitchFamily="34" charset="0"/>
              </a:rPr>
              <a:t>int, float, complex), </a:t>
            </a:r>
            <a:r>
              <a:rPr lang="uk-UA" b="0" i="0" dirty="0">
                <a:solidFill>
                  <a:srgbClr val="383838"/>
                </a:solidFill>
                <a:effectLst/>
                <a:latin typeface="Open Sans" panose="020B0606030504020204" pitchFamily="34" charset="0"/>
              </a:rPr>
              <a:t>рядкам, логічним (</a:t>
            </a:r>
            <a:r>
              <a:rPr lang="en-US" b="0" i="0" dirty="0">
                <a:solidFill>
                  <a:srgbClr val="383838"/>
                </a:solidFill>
                <a:effectLst/>
                <a:latin typeface="Open Sans" panose="020B0606030504020204" pitchFamily="34" charset="0"/>
              </a:rPr>
              <a:t>True, False) </a:t>
            </a:r>
            <a:r>
              <a:rPr lang="uk-UA" b="0" i="0" dirty="0">
                <a:solidFill>
                  <a:srgbClr val="383838"/>
                </a:solidFill>
                <a:effectLst/>
                <a:latin typeface="Open Sans" panose="020B0606030504020204" pitchFamily="34" charset="0"/>
              </a:rPr>
              <a:t>і </a:t>
            </a:r>
            <a:r>
              <a:rPr lang="en-US" b="0" i="0" dirty="0">
                <a:solidFill>
                  <a:srgbClr val="383838"/>
                </a:solidFill>
                <a:effectLst/>
                <a:latin typeface="Open Sans" panose="020B0606030504020204" pitchFamily="34" charset="0"/>
              </a:rPr>
              <a:t>None.</a:t>
            </a:r>
          </a:p>
          <a:p>
            <a:pPr algn="l"/>
            <a:r>
              <a:rPr lang="uk-UA" b="0" i="0" dirty="0">
                <a:solidFill>
                  <a:srgbClr val="383838"/>
                </a:solidFill>
                <a:effectLst/>
                <a:latin typeface="Open Sans" panose="020B0606030504020204" pitchFamily="34" charset="0"/>
              </a:rPr>
              <a:t>Приклад функції котра повертає назву дня тижня:</a:t>
            </a:r>
          </a:p>
        </p:txBody>
      </p:sp>
      <p:sp>
        <p:nvSpPr>
          <p:cNvPr id="9" name="TextBox 8">
            <a:extLst>
              <a:ext uri="{FF2B5EF4-FFF2-40B4-BE49-F238E27FC236}">
                <a16:creationId xmlns:a16="http://schemas.microsoft.com/office/drawing/2014/main" id="{5EAAB0AF-7A08-8B3F-691E-535AB9DF086F}"/>
              </a:ext>
            </a:extLst>
          </p:cNvPr>
          <p:cNvSpPr txBox="1"/>
          <p:nvPr/>
        </p:nvSpPr>
        <p:spPr>
          <a:xfrm>
            <a:off x="304799" y="1682162"/>
            <a:ext cx="6096000" cy="5078313"/>
          </a:xfrm>
          <a:prstGeom prst="rect">
            <a:avLst/>
          </a:prstGeom>
          <a:noFill/>
        </p:spPr>
        <p:txBody>
          <a:bodyPr wrap="square">
            <a:spAutoFit/>
          </a:bodyPr>
          <a:lstStyle/>
          <a:p>
            <a:r>
              <a:rPr lang="uk-UA" dirty="0" err="1"/>
              <a:t>def</a:t>
            </a:r>
            <a:r>
              <a:rPr lang="uk-UA" dirty="0"/>
              <a:t> </a:t>
            </a:r>
            <a:r>
              <a:rPr lang="uk-UA" dirty="0" err="1"/>
              <a:t>weekday_name</a:t>
            </a:r>
            <a:r>
              <a:rPr lang="uk-UA" dirty="0"/>
              <a:t>(</a:t>
            </a:r>
            <a:r>
              <a:rPr lang="uk-UA" dirty="0" err="1"/>
              <a:t>weekday_num</a:t>
            </a:r>
            <a:r>
              <a:rPr lang="uk-UA" dirty="0"/>
              <a:t>):    </a:t>
            </a:r>
          </a:p>
          <a:p>
            <a:r>
              <a:rPr lang="uk-UA" dirty="0"/>
              <a:t>	</a:t>
            </a:r>
            <a:r>
              <a:rPr lang="uk-UA" dirty="0" err="1"/>
              <a:t>match</a:t>
            </a:r>
            <a:r>
              <a:rPr lang="uk-UA" dirty="0"/>
              <a:t> </a:t>
            </a:r>
            <a:r>
              <a:rPr lang="uk-UA" dirty="0" err="1"/>
              <a:t>weekday_num</a:t>
            </a:r>
            <a:r>
              <a:rPr lang="uk-UA" dirty="0"/>
              <a:t>:        </a:t>
            </a:r>
          </a:p>
          <a:p>
            <a:r>
              <a:rPr lang="uk-UA" dirty="0"/>
              <a:t>		</a:t>
            </a:r>
            <a:r>
              <a:rPr lang="uk-UA" dirty="0" err="1"/>
              <a:t>case</a:t>
            </a:r>
            <a:r>
              <a:rPr lang="uk-UA" dirty="0"/>
              <a:t> 1:            </a:t>
            </a:r>
          </a:p>
          <a:p>
            <a:r>
              <a:rPr lang="uk-UA" dirty="0"/>
              <a:t>			</a:t>
            </a:r>
            <a:r>
              <a:rPr lang="uk-UA" dirty="0" err="1"/>
              <a:t>return</a:t>
            </a:r>
            <a:r>
              <a:rPr lang="uk-UA" dirty="0"/>
              <a:t> '</a:t>
            </a:r>
            <a:r>
              <a:rPr lang="uk-UA" dirty="0" err="1"/>
              <a:t>Monday</a:t>
            </a:r>
            <a:r>
              <a:rPr lang="uk-UA" dirty="0"/>
              <a:t>'        </a:t>
            </a:r>
          </a:p>
          <a:p>
            <a:r>
              <a:rPr lang="uk-UA" dirty="0"/>
              <a:t>		</a:t>
            </a:r>
            <a:r>
              <a:rPr lang="uk-UA" dirty="0" err="1"/>
              <a:t>case</a:t>
            </a:r>
            <a:r>
              <a:rPr lang="uk-UA" dirty="0"/>
              <a:t> 2:            </a:t>
            </a:r>
          </a:p>
          <a:p>
            <a:r>
              <a:rPr lang="uk-UA" dirty="0"/>
              <a:t>			</a:t>
            </a:r>
            <a:r>
              <a:rPr lang="uk-UA" dirty="0" err="1"/>
              <a:t>return</a:t>
            </a:r>
            <a:r>
              <a:rPr lang="uk-UA" dirty="0"/>
              <a:t> '</a:t>
            </a:r>
            <a:r>
              <a:rPr lang="uk-UA" dirty="0" err="1"/>
              <a:t>Tuesday</a:t>
            </a:r>
            <a:r>
              <a:rPr lang="uk-UA" dirty="0"/>
              <a:t>'        </a:t>
            </a:r>
          </a:p>
          <a:p>
            <a:r>
              <a:rPr lang="uk-UA" dirty="0"/>
              <a:t>		</a:t>
            </a:r>
            <a:r>
              <a:rPr lang="uk-UA" dirty="0" err="1"/>
              <a:t>case</a:t>
            </a:r>
            <a:r>
              <a:rPr lang="uk-UA" dirty="0"/>
              <a:t> 3:            </a:t>
            </a:r>
          </a:p>
          <a:p>
            <a:r>
              <a:rPr lang="uk-UA" dirty="0"/>
              <a:t>			</a:t>
            </a:r>
            <a:r>
              <a:rPr lang="uk-UA" dirty="0" err="1"/>
              <a:t>return</a:t>
            </a:r>
            <a:r>
              <a:rPr lang="uk-UA" dirty="0"/>
              <a:t> '</a:t>
            </a:r>
            <a:r>
              <a:rPr lang="uk-UA" dirty="0" err="1"/>
              <a:t>Wednesday</a:t>
            </a:r>
            <a:r>
              <a:rPr lang="uk-UA" dirty="0"/>
              <a:t>'        </a:t>
            </a:r>
          </a:p>
          <a:p>
            <a:r>
              <a:rPr lang="uk-UA" dirty="0"/>
              <a:t>		</a:t>
            </a:r>
            <a:r>
              <a:rPr lang="uk-UA" dirty="0" err="1"/>
              <a:t>case</a:t>
            </a:r>
            <a:r>
              <a:rPr lang="uk-UA" dirty="0"/>
              <a:t> 4:            </a:t>
            </a:r>
          </a:p>
          <a:p>
            <a:r>
              <a:rPr lang="uk-UA" dirty="0"/>
              <a:t>			</a:t>
            </a:r>
            <a:r>
              <a:rPr lang="uk-UA" dirty="0" err="1"/>
              <a:t>return</a:t>
            </a:r>
            <a:r>
              <a:rPr lang="uk-UA" dirty="0"/>
              <a:t> '</a:t>
            </a:r>
            <a:r>
              <a:rPr lang="uk-UA" dirty="0" err="1"/>
              <a:t>Thursday</a:t>
            </a:r>
            <a:r>
              <a:rPr lang="uk-UA" dirty="0"/>
              <a:t>'        </a:t>
            </a:r>
          </a:p>
          <a:p>
            <a:r>
              <a:rPr lang="uk-UA" dirty="0"/>
              <a:t>		</a:t>
            </a:r>
            <a:r>
              <a:rPr lang="uk-UA" dirty="0" err="1"/>
              <a:t>case</a:t>
            </a:r>
            <a:r>
              <a:rPr lang="uk-UA" dirty="0"/>
              <a:t> 5:            </a:t>
            </a:r>
          </a:p>
          <a:p>
            <a:r>
              <a:rPr lang="uk-UA" dirty="0"/>
              <a:t>			</a:t>
            </a:r>
            <a:r>
              <a:rPr lang="uk-UA" dirty="0" err="1"/>
              <a:t>return</a:t>
            </a:r>
            <a:r>
              <a:rPr lang="uk-UA" dirty="0"/>
              <a:t> '</a:t>
            </a:r>
            <a:r>
              <a:rPr lang="uk-UA" dirty="0" err="1"/>
              <a:t>Friday</a:t>
            </a:r>
            <a:r>
              <a:rPr lang="uk-UA" dirty="0"/>
              <a:t>'        </a:t>
            </a:r>
          </a:p>
          <a:p>
            <a:r>
              <a:rPr lang="uk-UA" dirty="0"/>
              <a:t>		</a:t>
            </a:r>
            <a:r>
              <a:rPr lang="uk-UA" dirty="0" err="1"/>
              <a:t>case</a:t>
            </a:r>
            <a:r>
              <a:rPr lang="uk-UA" dirty="0"/>
              <a:t> 6:            </a:t>
            </a:r>
          </a:p>
          <a:p>
            <a:r>
              <a:rPr lang="uk-UA" dirty="0"/>
              <a:t>			</a:t>
            </a:r>
            <a:r>
              <a:rPr lang="uk-UA" dirty="0" err="1"/>
              <a:t>return</a:t>
            </a:r>
            <a:r>
              <a:rPr lang="uk-UA" dirty="0"/>
              <a:t> '</a:t>
            </a:r>
            <a:r>
              <a:rPr lang="uk-UA" dirty="0" err="1"/>
              <a:t>Saturday</a:t>
            </a:r>
            <a:r>
              <a:rPr lang="uk-UA" dirty="0"/>
              <a:t>'        </a:t>
            </a:r>
          </a:p>
          <a:p>
            <a:r>
              <a:rPr lang="uk-UA" dirty="0"/>
              <a:t>		</a:t>
            </a:r>
            <a:r>
              <a:rPr lang="uk-UA" dirty="0" err="1"/>
              <a:t>case</a:t>
            </a:r>
            <a:r>
              <a:rPr lang="uk-UA" dirty="0"/>
              <a:t> 7:            </a:t>
            </a:r>
          </a:p>
          <a:p>
            <a:r>
              <a:rPr lang="uk-UA" dirty="0"/>
              <a:t>			</a:t>
            </a:r>
            <a:r>
              <a:rPr lang="uk-UA" dirty="0" err="1"/>
              <a:t>return</a:t>
            </a:r>
            <a:r>
              <a:rPr lang="uk-UA" dirty="0"/>
              <a:t> '</a:t>
            </a:r>
            <a:r>
              <a:rPr lang="uk-UA" dirty="0" err="1"/>
              <a:t>Sunday</a:t>
            </a:r>
            <a:r>
              <a:rPr lang="uk-UA" dirty="0"/>
              <a:t>’ </a:t>
            </a:r>
          </a:p>
          <a:p>
            <a:endParaRPr lang="uk-UA" dirty="0"/>
          </a:p>
          <a:p>
            <a:r>
              <a:rPr lang="uk-UA" dirty="0" err="1"/>
              <a:t>print</a:t>
            </a:r>
            <a:r>
              <a:rPr lang="uk-UA" dirty="0"/>
              <a:t>(</a:t>
            </a:r>
            <a:r>
              <a:rPr lang="uk-UA" dirty="0" err="1"/>
              <a:t>weekday_name</a:t>
            </a:r>
            <a:r>
              <a:rPr lang="uk-UA" dirty="0"/>
              <a:t>(5))  # </a:t>
            </a:r>
            <a:r>
              <a:rPr lang="uk-UA" dirty="0" err="1"/>
              <a:t>Friday</a:t>
            </a:r>
            <a:endParaRPr lang="uk-UA" dirty="0"/>
          </a:p>
        </p:txBody>
      </p:sp>
    </p:spTree>
    <p:extLst>
      <p:ext uri="{BB962C8B-B14F-4D97-AF65-F5344CB8AC3E}">
        <p14:creationId xmlns:p14="http://schemas.microsoft.com/office/powerpoint/2010/main" val="207803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05124B-804C-C491-F951-0E686D6C2530}"/>
              </a:ext>
            </a:extLst>
          </p:cNvPr>
          <p:cNvSpPr txBox="1"/>
          <p:nvPr/>
        </p:nvSpPr>
        <p:spPr>
          <a:xfrm>
            <a:off x="0" y="206928"/>
            <a:ext cx="12192000" cy="646331"/>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Wildcard Patterns</a:t>
            </a:r>
          </a:p>
        </p:txBody>
      </p:sp>
      <p:sp>
        <p:nvSpPr>
          <p:cNvPr id="5" name="TextBox 4">
            <a:extLst>
              <a:ext uri="{FF2B5EF4-FFF2-40B4-BE49-F238E27FC236}">
                <a16:creationId xmlns:a16="http://schemas.microsoft.com/office/drawing/2014/main" id="{8C4243FF-EA1E-AB44-D624-25FD0A9BF223}"/>
              </a:ext>
            </a:extLst>
          </p:cNvPr>
          <p:cNvSpPr txBox="1"/>
          <p:nvPr/>
        </p:nvSpPr>
        <p:spPr>
          <a:xfrm>
            <a:off x="304800" y="853259"/>
            <a:ext cx="11582400" cy="646331"/>
          </a:xfrm>
          <a:prstGeom prst="rect">
            <a:avLst/>
          </a:prstGeom>
          <a:noFill/>
        </p:spPr>
        <p:txBody>
          <a:bodyPr wrap="square">
            <a:spAutoFit/>
          </a:bodyPr>
          <a:lstStyle/>
          <a:p>
            <a:r>
              <a:rPr lang="ru-RU" b="0" i="0" dirty="0">
                <a:solidFill>
                  <a:srgbClr val="383838"/>
                </a:solidFill>
                <a:effectLst/>
                <a:latin typeface="Open Sans" panose="020B0606030504020204" pitchFamily="34" charset="0"/>
              </a:rPr>
              <a:t>Коли </a:t>
            </a:r>
            <a:r>
              <a:rPr lang="ru-RU" b="0" i="0" dirty="0" err="1">
                <a:solidFill>
                  <a:srgbClr val="383838"/>
                </a:solidFill>
                <a:effectLst/>
                <a:latin typeface="Open Sans" panose="020B0606030504020204" pitchFamily="34" charset="0"/>
              </a:rPr>
              <a:t>потрібно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вказати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дію</a:t>
            </a:r>
            <a:r>
              <a:rPr lang="ru-RU" b="0" i="0" dirty="0">
                <a:solidFill>
                  <a:srgbClr val="383838"/>
                </a:solidFill>
                <a:effectLst/>
                <a:latin typeface="Open Sans" panose="020B0606030504020204" pitchFamily="34" charset="0"/>
              </a:rPr>
              <a:t> за </a:t>
            </a:r>
            <a:r>
              <a:rPr lang="ru-RU" b="0" i="0" dirty="0" err="1">
                <a:solidFill>
                  <a:srgbClr val="383838"/>
                </a:solidFill>
                <a:effectLst/>
                <a:latin typeface="Open Sans" panose="020B0606030504020204" pitchFamily="34" charset="0"/>
              </a:rPr>
              <a:t>замовчуванням</a:t>
            </a:r>
            <a:r>
              <a:rPr lang="ru-RU" b="0" i="0" dirty="0">
                <a:solidFill>
                  <a:srgbClr val="383838"/>
                </a:solidFill>
                <a:effectLst/>
                <a:latin typeface="Open Sans" panose="020B0606030504020204" pitchFamily="34" charset="0"/>
              </a:rPr>
              <a:t>, на </a:t>
            </a:r>
            <a:r>
              <a:rPr lang="ru-RU" b="0" i="0" dirty="0" err="1">
                <a:solidFill>
                  <a:srgbClr val="383838"/>
                </a:solidFill>
                <a:effectLst/>
                <a:latin typeface="Open Sans" panose="020B0606030504020204" pitchFamily="34" charset="0"/>
              </a:rPr>
              <a:t>випадок</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якщо</a:t>
            </a:r>
            <a:r>
              <a:rPr lang="ru-RU" b="0" i="0" dirty="0">
                <a:solidFill>
                  <a:srgbClr val="383838"/>
                </a:solidFill>
                <a:effectLst/>
                <a:latin typeface="Open Sans" panose="020B0606030504020204" pitchFamily="34" charset="0"/>
              </a:rPr>
              <a:t> не </a:t>
            </a:r>
            <a:r>
              <a:rPr lang="ru-RU" b="0" i="0" dirty="0" err="1">
                <a:solidFill>
                  <a:srgbClr val="383838"/>
                </a:solidFill>
                <a:effectLst/>
                <a:latin typeface="Open Sans" panose="020B0606030504020204" pitchFamily="34" charset="0"/>
              </a:rPr>
              <a:t>знайдено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жодного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збігу</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можна</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використати</a:t>
            </a:r>
            <a:r>
              <a:rPr lang="ru-RU" b="0" i="0" dirty="0">
                <a:solidFill>
                  <a:srgbClr val="383838"/>
                </a:solidFill>
                <a:effectLst/>
                <a:latin typeface="Open Sans" panose="020B0606030504020204" pitchFamily="34" charset="0"/>
              </a:rPr>
              <a:t> шаблон </a:t>
            </a:r>
            <a:r>
              <a:rPr lang="ru-RU" b="0" i="0" dirty="0" err="1">
                <a:solidFill>
                  <a:srgbClr val="383838"/>
                </a:solidFill>
                <a:effectLst/>
                <a:latin typeface="Open Sans" panose="020B0606030504020204" pitchFamily="34" charset="0"/>
              </a:rPr>
              <a:t>підстановки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що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записується</a:t>
            </a:r>
            <a:r>
              <a:rPr lang="ru-RU" b="0" i="0" dirty="0">
                <a:solidFill>
                  <a:srgbClr val="383838"/>
                </a:solidFill>
                <a:effectLst/>
                <a:latin typeface="Open Sans" panose="020B0606030504020204" pitchFamily="34" charset="0"/>
              </a:rPr>
              <a:t> у </a:t>
            </a:r>
            <a:r>
              <a:rPr lang="ru-RU" b="0" i="0" dirty="0" err="1">
                <a:solidFill>
                  <a:srgbClr val="383838"/>
                </a:solidFill>
                <a:effectLst/>
                <a:latin typeface="Open Sans" panose="020B0606030504020204" pitchFamily="34" charset="0"/>
              </a:rPr>
              <a:t>вигляді</a:t>
            </a:r>
            <a:r>
              <a:rPr lang="ru-RU" b="0" i="0" dirty="0">
                <a:solidFill>
                  <a:srgbClr val="383838"/>
                </a:solidFill>
                <a:effectLst/>
                <a:latin typeface="Open Sans" panose="020B0606030504020204" pitchFamily="34" charset="0"/>
              </a:rPr>
              <a:t> символу </a:t>
            </a:r>
            <a:r>
              <a:rPr lang="ru-RU" b="0" i="0" dirty="0" err="1">
                <a:solidFill>
                  <a:srgbClr val="383838"/>
                </a:solidFill>
                <a:effectLst/>
                <a:latin typeface="Open Sans" panose="020B0606030504020204" pitchFamily="34" charset="0"/>
              </a:rPr>
              <a:t>нижнього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підкреслення</a:t>
            </a:r>
            <a:r>
              <a:rPr lang="ru-RU" b="0" i="0" dirty="0">
                <a:solidFill>
                  <a:srgbClr val="383838"/>
                </a:solidFill>
                <a:effectLst/>
                <a:latin typeface="Open Sans" panose="020B0606030504020204" pitchFamily="34" charset="0"/>
              </a:rPr>
              <a:t> _ :</a:t>
            </a:r>
            <a:endParaRPr lang="uk-UA" dirty="0"/>
          </a:p>
        </p:txBody>
      </p:sp>
      <p:sp>
        <p:nvSpPr>
          <p:cNvPr id="7" name="TextBox 6">
            <a:extLst>
              <a:ext uri="{FF2B5EF4-FFF2-40B4-BE49-F238E27FC236}">
                <a16:creationId xmlns:a16="http://schemas.microsoft.com/office/drawing/2014/main" id="{969CE6DA-54CF-D271-F199-66423B351A25}"/>
              </a:ext>
            </a:extLst>
          </p:cNvPr>
          <p:cNvSpPr txBox="1"/>
          <p:nvPr/>
        </p:nvSpPr>
        <p:spPr>
          <a:xfrm>
            <a:off x="304800" y="1499590"/>
            <a:ext cx="9144000" cy="3416320"/>
          </a:xfrm>
          <a:prstGeom prst="rect">
            <a:avLst/>
          </a:prstGeom>
          <a:noFill/>
        </p:spPr>
        <p:txBody>
          <a:bodyPr wrap="square">
            <a:spAutoFit/>
          </a:bodyPr>
          <a:lstStyle/>
          <a:p>
            <a:r>
              <a:rPr lang="uk-UA" dirty="0" err="1"/>
              <a:t>def</a:t>
            </a:r>
            <a:r>
              <a:rPr lang="uk-UA" dirty="0"/>
              <a:t> </a:t>
            </a:r>
            <a:r>
              <a:rPr lang="uk-UA" dirty="0" err="1"/>
              <a:t>http_error</a:t>
            </a:r>
            <a:r>
              <a:rPr lang="uk-UA" dirty="0"/>
              <a:t>(</a:t>
            </a:r>
            <a:r>
              <a:rPr lang="uk-UA" dirty="0" err="1"/>
              <a:t>status</a:t>
            </a:r>
            <a:r>
              <a:rPr lang="uk-UA" dirty="0"/>
              <a:t>):    </a:t>
            </a:r>
          </a:p>
          <a:p>
            <a:r>
              <a:rPr lang="uk-UA" dirty="0"/>
              <a:t>	</a:t>
            </a:r>
            <a:r>
              <a:rPr lang="uk-UA" dirty="0" err="1"/>
              <a:t>match</a:t>
            </a:r>
            <a:r>
              <a:rPr lang="uk-UA" dirty="0"/>
              <a:t> </a:t>
            </a:r>
            <a:r>
              <a:rPr lang="uk-UA" dirty="0" err="1"/>
              <a:t>status</a:t>
            </a:r>
            <a:r>
              <a:rPr lang="uk-UA" dirty="0"/>
              <a:t>:        </a:t>
            </a:r>
          </a:p>
          <a:p>
            <a:r>
              <a:rPr lang="uk-UA" dirty="0"/>
              <a:t>		</a:t>
            </a:r>
            <a:r>
              <a:rPr lang="uk-UA" dirty="0" err="1"/>
              <a:t>case</a:t>
            </a:r>
            <a:r>
              <a:rPr lang="uk-UA" dirty="0"/>
              <a:t> 400:            </a:t>
            </a:r>
          </a:p>
          <a:p>
            <a:r>
              <a:rPr lang="uk-UA" dirty="0"/>
              <a:t>			</a:t>
            </a:r>
            <a:r>
              <a:rPr lang="uk-UA" dirty="0" err="1"/>
              <a:t>return</a:t>
            </a:r>
            <a:r>
              <a:rPr lang="uk-UA" dirty="0"/>
              <a:t> '</a:t>
            </a:r>
            <a:r>
              <a:rPr lang="uk-UA" dirty="0" err="1"/>
              <a:t>Bad</a:t>
            </a:r>
            <a:r>
              <a:rPr lang="uk-UA" dirty="0"/>
              <a:t> </a:t>
            </a:r>
            <a:r>
              <a:rPr lang="uk-UA" dirty="0" err="1"/>
              <a:t>request</a:t>
            </a:r>
            <a:r>
              <a:rPr lang="uk-UA" dirty="0"/>
              <a:t>'        </a:t>
            </a:r>
          </a:p>
          <a:p>
            <a:r>
              <a:rPr lang="uk-UA" dirty="0"/>
              <a:t>		</a:t>
            </a:r>
            <a:r>
              <a:rPr lang="uk-UA" dirty="0" err="1"/>
              <a:t>case</a:t>
            </a:r>
            <a:r>
              <a:rPr lang="uk-UA" dirty="0"/>
              <a:t> 401 | 403:            </a:t>
            </a:r>
          </a:p>
          <a:p>
            <a:r>
              <a:rPr lang="uk-UA" dirty="0"/>
              <a:t>			</a:t>
            </a:r>
            <a:r>
              <a:rPr lang="uk-UA" dirty="0" err="1"/>
              <a:t>return</a:t>
            </a:r>
            <a:r>
              <a:rPr lang="uk-UA" dirty="0"/>
              <a:t> '</a:t>
            </a:r>
            <a:r>
              <a:rPr lang="uk-UA" dirty="0" err="1"/>
              <a:t>Not</a:t>
            </a:r>
            <a:r>
              <a:rPr lang="uk-UA" dirty="0"/>
              <a:t> </a:t>
            </a:r>
            <a:r>
              <a:rPr lang="uk-UA" dirty="0" err="1"/>
              <a:t>allowed</a:t>
            </a:r>
            <a:r>
              <a:rPr lang="uk-UA" dirty="0"/>
              <a:t>'        </a:t>
            </a:r>
          </a:p>
          <a:p>
            <a:r>
              <a:rPr lang="uk-UA" dirty="0"/>
              <a:t>		</a:t>
            </a:r>
            <a:r>
              <a:rPr lang="uk-UA" dirty="0" err="1"/>
              <a:t>case</a:t>
            </a:r>
            <a:r>
              <a:rPr lang="uk-UA" dirty="0"/>
              <a:t> 404:            </a:t>
            </a:r>
          </a:p>
          <a:p>
            <a:r>
              <a:rPr lang="uk-UA" dirty="0"/>
              <a:t>			</a:t>
            </a:r>
            <a:r>
              <a:rPr lang="uk-UA" dirty="0" err="1"/>
              <a:t>return</a:t>
            </a:r>
            <a:r>
              <a:rPr lang="uk-UA" dirty="0"/>
              <a:t> '</a:t>
            </a:r>
            <a:r>
              <a:rPr lang="uk-UA" dirty="0" err="1"/>
              <a:t>Not</a:t>
            </a:r>
            <a:r>
              <a:rPr lang="uk-UA" dirty="0"/>
              <a:t> </a:t>
            </a:r>
            <a:r>
              <a:rPr lang="uk-UA" dirty="0" err="1"/>
              <a:t>found</a:t>
            </a:r>
            <a:r>
              <a:rPr lang="uk-UA" dirty="0"/>
              <a:t>'        </a:t>
            </a:r>
          </a:p>
          <a:p>
            <a:r>
              <a:rPr lang="uk-UA" dirty="0"/>
              <a:t>		</a:t>
            </a:r>
            <a:r>
              <a:rPr lang="uk-UA" dirty="0" err="1"/>
              <a:t>case</a:t>
            </a:r>
            <a:r>
              <a:rPr lang="uk-UA" dirty="0"/>
              <a:t> _:            </a:t>
            </a:r>
          </a:p>
          <a:p>
            <a:r>
              <a:rPr lang="uk-UA" dirty="0"/>
              <a:t>			</a:t>
            </a:r>
            <a:r>
              <a:rPr lang="uk-UA" dirty="0" err="1"/>
              <a:t>return</a:t>
            </a:r>
            <a:r>
              <a:rPr lang="uk-UA" dirty="0"/>
              <a:t> '</a:t>
            </a:r>
            <a:r>
              <a:rPr lang="uk-UA" dirty="0" err="1"/>
              <a:t>Something</a:t>
            </a:r>
            <a:r>
              <a:rPr lang="uk-UA" dirty="0"/>
              <a:t>\'s </a:t>
            </a:r>
            <a:r>
              <a:rPr lang="uk-UA" dirty="0" err="1"/>
              <a:t>wrong</a:t>
            </a:r>
            <a:r>
              <a:rPr lang="uk-UA" dirty="0"/>
              <a:t> </a:t>
            </a:r>
            <a:r>
              <a:rPr lang="uk-UA" dirty="0" err="1"/>
              <a:t>with</a:t>
            </a:r>
            <a:r>
              <a:rPr lang="uk-UA" dirty="0"/>
              <a:t> </a:t>
            </a:r>
            <a:r>
              <a:rPr lang="uk-UA" dirty="0" err="1"/>
              <a:t>the</a:t>
            </a:r>
            <a:r>
              <a:rPr lang="uk-UA" dirty="0"/>
              <a:t> </a:t>
            </a:r>
            <a:r>
              <a:rPr lang="uk-UA" dirty="0" err="1"/>
              <a:t>internet</a:t>
            </a:r>
            <a:r>
              <a:rPr lang="uk-UA" dirty="0"/>
              <a:t>’</a:t>
            </a:r>
          </a:p>
          <a:p>
            <a:endParaRPr lang="uk-UA" dirty="0"/>
          </a:p>
          <a:p>
            <a:r>
              <a:rPr lang="uk-UA" dirty="0" err="1"/>
              <a:t>print</a:t>
            </a:r>
            <a:r>
              <a:rPr lang="uk-UA" dirty="0"/>
              <a:t>(</a:t>
            </a:r>
            <a:r>
              <a:rPr lang="uk-UA" dirty="0" err="1"/>
              <a:t>http_error</a:t>
            </a:r>
            <a:r>
              <a:rPr lang="uk-UA" dirty="0"/>
              <a:t>(405))  # </a:t>
            </a:r>
            <a:r>
              <a:rPr lang="uk-UA" dirty="0" err="1"/>
              <a:t>Something's</a:t>
            </a:r>
            <a:r>
              <a:rPr lang="uk-UA" dirty="0"/>
              <a:t> </a:t>
            </a:r>
            <a:r>
              <a:rPr lang="uk-UA" dirty="0" err="1"/>
              <a:t>wrong</a:t>
            </a:r>
            <a:r>
              <a:rPr lang="uk-UA" dirty="0"/>
              <a:t> </a:t>
            </a:r>
            <a:r>
              <a:rPr lang="uk-UA" dirty="0" err="1"/>
              <a:t>with</a:t>
            </a:r>
            <a:r>
              <a:rPr lang="uk-UA" dirty="0"/>
              <a:t> </a:t>
            </a:r>
            <a:r>
              <a:rPr lang="uk-UA" dirty="0" err="1"/>
              <a:t>the</a:t>
            </a:r>
            <a:r>
              <a:rPr lang="uk-UA" dirty="0"/>
              <a:t> </a:t>
            </a:r>
            <a:r>
              <a:rPr lang="uk-UA" dirty="0" err="1"/>
              <a:t>internet</a:t>
            </a:r>
            <a:endParaRPr lang="uk-UA" dirty="0"/>
          </a:p>
        </p:txBody>
      </p:sp>
      <p:sp>
        <p:nvSpPr>
          <p:cNvPr id="9" name="TextBox 8">
            <a:extLst>
              <a:ext uri="{FF2B5EF4-FFF2-40B4-BE49-F238E27FC236}">
                <a16:creationId xmlns:a16="http://schemas.microsoft.com/office/drawing/2014/main" id="{23E70035-91FC-610F-A4E8-FE2B894634BC}"/>
              </a:ext>
            </a:extLst>
          </p:cNvPr>
          <p:cNvSpPr txBox="1"/>
          <p:nvPr/>
        </p:nvSpPr>
        <p:spPr>
          <a:xfrm>
            <a:off x="304800" y="5562241"/>
            <a:ext cx="6096000" cy="923330"/>
          </a:xfrm>
          <a:prstGeom prst="rect">
            <a:avLst/>
          </a:prstGeom>
          <a:noFill/>
        </p:spPr>
        <p:txBody>
          <a:bodyPr wrap="square">
            <a:spAutoFit/>
          </a:bodyPr>
          <a:lstStyle/>
          <a:p>
            <a:r>
              <a:rPr lang="ru-RU" b="0" i="0" dirty="0" err="1">
                <a:solidFill>
                  <a:srgbClr val="383838"/>
                </a:solidFill>
                <a:effectLst/>
                <a:latin typeface="Open Sans" panose="020B0606030504020204" pitchFamily="34" charset="0"/>
              </a:rPr>
              <a:t>Використання</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wildcard</a:t>
            </a:r>
            <a:r>
              <a:rPr lang="ru-RU" b="0" i="0" dirty="0">
                <a:solidFill>
                  <a:srgbClr val="383838"/>
                </a:solidFill>
                <a:effectLst/>
                <a:latin typeface="Open Sans" panose="020B0606030504020204" pitchFamily="34" charset="0"/>
              </a:rPr>
              <a:t> _ не є </a:t>
            </a:r>
            <a:r>
              <a:rPr lang="ru-RU" b="0" i="0" dirty="0" err="1">
                <a:solidFill>
                  <a:srgbClr val="383838"/>
                </a:solidFill>
                <a:effectLst/>
                <a:latin typeface="Open Sans" panose="020B0606030504020204" pitchFamily="34" charset="0"/>
              </a:rPr>
              <a:t>обов’язковим</a:t>
            </a:r>
            <a:r>
              <a:rPr lang="ru-RU" b="0" i="0" dirty="0">
                <a:solidFill>
                  <a:srgbClr val="383838"/>
                </a:solidFill>
                <a:effectLst/>
                <a:latin typeface="Open Sans" panose="020B0606030504020204" pitchFamily="34" charset="0"/>
              </a:rPr>
              <a:t>, в такому </a:t>
            </a:r>
            <a:r>
              <a:rPr lang="ru-RU" b="0" i="0" dirty="0" err="1">
                <a:solidFill>
                  <a:srgbClr val="383838"/>
                </a:solidFill>
                <a:effectLst/>
                <a:latin typeface="Open Sans" panose="020B0606030504020204" pitchFamily="34" charset="0"/>
              </a:rPr>
              <a:t>випадку</a:t>
            </a:r>
            <a:r>
              <a:rPr lang="ru-RU" b="0" i="0" dirty="0">
                <a:solidFill>
                  <a:srgbClr val="383838"/>
                </a:solidFill>
                <a:effectLst/>
                <a:latin typeface="Open Sans" panose="020B0606030504020204" pitchFamily="34" charset="0"/>
              </a:rPr>
              <a:t> просто </a:t>
            </a:r>
            <a:r>
              <a:rPr lang="ru-RU" b="0" i="0" dirty="0" err="1">
                <a:solidFill>
                  <a:srgbClr val="383838"/>
                </a:solidFill>
                <a:effectLst/>
                <a:latin typeface="Open Sans" panose="020B0606030504020204" pitchFamily="34" charset="0"/>
              </a:rPr>
              <a:t>нічого</a:t>
            </a:r>
            <a:r>
              <a:rPr lang="ru-RU" b="0" i="0" dirty="0">
                <a:solidFill>
                  <a:srgbClr val="383838"/>
                </a:solidFill>
                <a:effectLst/>
                <a:latin typeface="Open Sans" panose="020B0606030504020204" pitchFamily="34" charset="0"/>
              </a:rPr>
              <a:t> не </a:t>
            </a:r>
            <a:r>
              <a:rPr lang="ru-RU" b="0" i="0" dirty="0" err="1">
                <a:solidFill>
                  <a:srgbClr val="383838"/>
                </a:solidFill>
                <a:effectLst/>
                <a:latin typeface="Open Sans" panose="020B0606030504020204" pitchFamily="34" charset="0"/>
              </a:rPr>
              <a:t>відбудеться</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якщо</a:t>
            </a:r>
            <a:r>
              <a:rPr lang="ru-RU" b="0" i="0" dirty="0">
                <a:solidFill>
                  <a:srgbClr val="383838"/>
                </a:solidFill>
                <a:effectLst/>
                <a:latin typeface="Open Sans" panose="020B0606030504020204" pitchFamily="34" charset="0"/>
              </a:rPr>
              <a:t> не буде </a:t>
            </a:r>
            <a:r>
              <a:rPr lang="ru-RU" b="0" i="0" dirty="0" err="1">
                <a:solidFill>
                  <a:srgbClr val="383838"/>
                </a:solidFill>
                <a:effectLst/>
                <a:latin typeface="Open Sans" panose="020B0606030504020204" pitchFamily="34" charset="0"/>
              </a:rPr>
              <a:t>знайдено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збігів</a:t>
            </a:r>
            <a:r>
              <a:rPr lang="ru-RU" b="0" i="0" dirty="0">
                <a:solidFill>
                  <a:srgbClr val="383838"/>
                </a:solidFill>
                <a:effectLst/>
                <a:latin typeface="Open Sans" panose="020B0606030504020204" pitchFamily="34" charset="0"/>
              </a:rPr>
              <a:t>.</a:t>
            </a:r>
            <a:endParaRPr lang="uk-UA" dirty="0"/>
          </a:p>
        </p:txBody>
      </p:sp>
    </p:spTree>
    <p:extLst>
      <p:ext uri="{BB962C8B-B14F-4D97-AF65-F5344CB8AC3E}">
        <p14:creationId xmlns:p14="http://schemas.microsoft.com/office/powerpoint/2010/main" val="43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1CABF-88F2-F4FF-EB1F-19F5EF1EC337}"/>
              </a:ext>
            </a:extLst>
          </p:cNvPr>
          <p:cNvSpPr txBox="1"/>
          <p:nvPr/>
        </p:nvSpPr>
        <p:spPr>
          <a:xfrm>
            <a:off x="186812" y="746855"/>
            <a:ext cx="8731045" cy="369332"/>
          </a:xfrm>
          <a:prstGeom prst="rect">
            <a:avLst/>
          </a:prstGeom>
          <a:noFill/>
        </p:spPr>
        <p:txBody>
          <a:bodyPr wrap="square">
            <a:spAutoFit/>
          </a:bodyPr>
          <a:lstStyle/>
          <a:p>
            <a:pPr algn="l"/>
            <a:r>
              <a:rPr lang="en-US" b="0" i="0" dirty="0">
                <a:solidFill>
                  <a:srgbClr val="000000"/>
                </a:solidFill>
                <a:effectLst/>
                <a:latin typeface="Open Sans" panose="020B0606030504020204" pitchFamily="34" charset="0"/>
              </a:rPr>
              <a:t>Python </a:t>
            </a:r>
            <a:r>
              <a:rPr lang="uk-UA" b="0" i="0" dirty="0">
                <a:solidFill>
                  <a:srgbClr val="000000"/>
                </a:solidFill>
                <a:effectLst/>
                <a:latin typeface="Open Sans" panose="020B0606030504020204" pitchFamily="34" charset="0"/>
              </a:rPr>
              <a:t>має модуль </a:t>
            </a:r>
            <a:r>
              <a:rPr lang="en-US" b="1" i="0" dirty="0">
                <a:solidFill>
                  <a:srgbClr val="000000"/>
                </a:solidFill>
                <a:effectLst/>
                <a:latin typeface="Open Sans" panose="020B0606030504020204" pitchFamily="34" charset="0"/>
              </a:rPr>
              <a:t>datetime</a:t>
            </a:r>
            <a:r>
              <a:rPr lang="en-US" b="0" i="0" dirty="0">
                <a:solidFill>
                  <a:srgbClr val="000000"/>
                </a:solidFill>
                <a:effectLst/>
                <a:latin typeface="Open Sans" panose="020B0606030504020204" pitchFamily="34" charset="0"/>
              </a:rPr>
              <a:t> </a:t>
            </a:r>
            <a:r>
              <a:rPr lang="uk-UA" b="0" i="0" dirty="0">
                <a:solidFill>
                  <a:srgbClr val="000000"/>
                </a:solidFill>
                <a:effectLst/>
                <a:latin typeface="Open Sans" panose="020B0606030504020204" pitchFamily="34" charset="0"/>
              </a:rPr>
              <a:t>для роботи з датою та часом.</a:t>
            </a:r>
          </a:p>
        </p:txBody>
      </p:sp>
      <p:sp>
        <p:nvSpPr>
          <p:cNvPr id="5" name="TextBox 4">
            <a:extLst>
              <a:ext uri="{FF2B5EF4-FFF2-40B4-BE49-F238E27FC236}">
                <a16:creationId xmlns:a16="http://schemas.microsoft.com/office/drawing/2014/main" id="{D06DEE46-3E37-1252-FA66-9DE91EFD20B9}"/>
              </a:ext>
            </a:extLst>
          </p:cNvPr>
          <p:cNvSpPr txBox="1"/>
          <p:nvPr/>
        </p:nvSpPr>
        <p:spPr>
          <a:xfrm>
            <a:off x="0" y="98774"/>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Модуль </a:t>
            </a:r>
            <a:r>
              <a:rPr lang="en-US" sz="3600" b="1" i="0" dirty="0">
                <a:solidFill>
                  <a:srgbClr val="000000"/>
                </a:solidFill>
                <a:effectLst/>
                <a:latin typeface="Segoe UI" panose="020B0502040204020203" pitchFamily="34" charset="0"/>
              </a:rPr>
              <a:t>datetime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p:txBody>
      </p:sp>
      <p:sp>
        <p:nvSpPr>
          <p:cNvPr id="7" name="TextBox 6">
            <a:extLst>
              <a:ext uri="{FF2B5EF4-FFF2-40B4-BE49-F238E27FC236}">
                <a16:creationId xmlns:a16="http://schemas.microsoft.com/office/drawing/2014/main" id="{D137FBEA-4A5B-F9FA-2A4E-3BCE49D0C2DD}"/>
              </a:ext>
            </a:extLst>
          </p:cNvPr>
          <p:cNvSpPr txBox="1"/>
          <p:nvPr/>
        </p:nvSpPr>
        <p:spPr>
          <a:xfrm>
            <a:off x="0" y="1327805"/>
            <a:ext cx="12192000" cy="646331"/>
          </a:xfrm>
          <a:prstGeom prst="rect">
            <a:avLst/>
          </a:prstGeom>
          <a:noFill/>
        </p:spPr>
        <p:txBody>
          <a:bodyPr wrap="square">
            <a:spAutoFit/>
          </a:bodyPr>
          <a:lstStyle/>
          <a:p>
            <a:pPr algn="ctr"/>
            <a:r>
              <a:rPr lang="ru-RU" sz="3600" b="1" i="0" dirty="0" err="1">
                <a:solidFill>
                  <a:srgbClr val="000000"/>
                </a:solidFill>
                <a:effectLst/>
                <a:latin typeface="Segoe UI" panose="020B0502040204020203" pitchFamily="34" charset="0"/>
              </a:rPr>
              <a:t>Отримання</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поточної</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дати</a:t>
            </a:r>
            <a:r>
              <a:rPr lang="ru-RU" sz="3600" b="1" i="0" dirty="0">
                <a:solidFill>
                  <a:srgbClr val="000000"/>
                </a:solidFill>
                <a:effectLst/>
                <a:latin typeface="Segoe UI" panose="020B0502040204020203" pitchFamily="34" charset="0"/>
              </a:rPr>
              <a:t> та часу в Python</a:t>
            </a:r>
          </a:p>
        </p:txBody>
      </p:sp>
      <p:sp>
        <p:nvSpPr>
          <p:cNvPr id="9" name="TextBox 8">
            <a:extLst>
              <a:ext uri="{FF2B5EF4-FFF2-40B4-BE49-F238E27FC236}">
                <a16:creationId xmlns:a16="http://schemas.microsoft.com/office/drawing/2014/main" id="{8FEE9C37-51AD-C274-8E92-E84B7F58437C}"/>
              </a:ext>
            </a:extLst>
          </p:cNvPr>
          <p:cNvSpPr txBox="1"/>
          <p:nvPr/>
        </p:nvSpPr>
        <p:spPr>
          <a:xfrm>
            <a:off x="186812" y="2185754"/>
            <a:ext cx="10795820" cy="369332"/>
          </a:xfrm>
          <a:prstGeom prst="rect">
            <a:avLst/>
          </a:prstGeom>
          <a:noFill/>
        </p:spPr>
        <p:txBody>
          <a:bodyPr wrap="square">
            <a:spAutoFit/>
          </a:bodyPr>
          <a:lstStyle/>
          <a:p>
            <a:pPr algn="l"/>
            <a:r>
              <a:rPr lang="ru-RU" b="0" i="0" dirty="0">
                <a:solidFill>
                  <a:srgbClr val="000000"/>
                </a:solidFill>
                <a:effectLst/>
                <a:latin typeface="Open Sans" panose="020B0606030504020204" pitchFamily="34" charset="0"/>
              </a:rPr>
              <a:t>Для </a:t>
            </a:r>
            <a:r>
              <a:rPr lang="ru-RU" b="0" i="0" dirty="0" err="1">
                <a:solidFill>
                  <a:srgbClr val="000000"/>
                </a:solidFill>
                <a:effectLst/>
                <a:latin typeface="Open Sans" panose="020B0606030504020204" pitchFamily="34" charset="0"/>
              </a:rPr>
              <a:t>отримання</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поточної</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дати</a:t>
            </a:r>
            <a:r>
              <a:rPr lang="ru-RU" b="0" i="0" dirty="0">
                <a:solidFill>
                  <a:srgbClr val="000000"/>
                </a:solidFill>
                <a:effectLst/>
                <a:latin typeface="Open Sans" panose="020B0606030504020204" pitchFamily="34" charset="0"/>
              </a:rPr>
              <a:t> та часу </a:t>
            </a:r>
            <a:r>
              <a:rPr lang="ru-RU" b="0" i="0" dirty="0" err="1">
                <a:solidFill>
                  <a:srgbClr val="000000"/>
                </a:solidFill>
                <a:effectLst/>
                <a:latin typeface="Open Sans" panose="020B0606030504020204" pitchFamily="34" charset="0"/>
              </a:rPr>
              <a:t>використовується</a:t>
            </a:r>
            <a:r>
              <a:rPr lang="ru-RU" b="0" i="0" dirty="0">
                <a:solidFill>
                  <a:srgbClr val="000000"/>
                </a:solidFill>
                <a:effectLst/>
                <a:latin typeface="Open Sans" panose="020B0606030504020204" pitchFamily="34" charset="0"/>
              </a:rPr>
              <a:t> </a:t>
            </a:r>
            <a:r>
              <a:rPr lang="ru-RU" b="1" i="0" dirty="0">
                <a:solidFill>
                  <a:srgbClr val="000000"/>
                </a:solidFill>
                <a:effectLst/>
                <a:latin typeface="Open Sans" panose="020B0606030504020204" pitchFamily="34" charset="0"/>
              </a:rPr>
              <a:t>метод </a:t>
            </a:r>
            <a:r>
              <a:rPr lang="ru-RU" b="1" i="0" dirty="0" err="1">
                <a:solidFill>
                  <a:srgbClr val="000000"/>
                </a:solidFill>
                <a:effectLst/>
                <a:latin typeface="Open Sans" panose="020B0606030504020204" pitchFamily="34" charset="0"/>
              </a:rPr>
              <a:t>now</a:t>
            </a:r>
            <a:r>
              <a:rPr lang="ru-RU" b="1" i="0" dirty="0">
                <a:solidFill>
                  <a:srgbClr val="000000"/>
                </a:solidFill>
                <a:effectLst/>
                <a:latin typeface="Open Sans" panose="020B0606030504020204" pitchFamily="34" charset="0"/>
              </a:rPr>
              <a:t>()</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Наприклад</a:t>
            </a:r>
            <a:r>
              <a:rPr lang="ru-RU" b="0" i="0" dirty="0">
                <a:solidFill>
                  <a:srgbClr val="000000"/>
                </a:solidFill>
                <a:effectLst/>
                <a:latin typeface="Open Sans" panose="020B0606030504020204" pitchFamily="34" charset="0"/>
              </a:rPr>
              <a:t>:</a:t>
            </a:r>
          </a:p>
        </p:txBody>
      </p:sp>
      <p:graphicFrame>
        <p:nvGraphicFramePr>
          <p:cNvPr id="10" name="Таблица 9">
            <a:extLst>
              <a:ext uri="{FF2B5EF4-FFF2-40B4-BE49-F238E27FC236}">
                <a16:creationId xmlns:a16="http://schemas.microsoft.com/office/drawing/2014/main" id="{ABA05831-8727-870A-059A-C69057DA5391}"/>
              </a:ext>
            </a:extLst>
          </p:cNvPr>
          <p:cNvGraphicFramePr>
            <a:graphicFrameLocks noGrp="1"/>
          </p:cNvGraphicFramePr>
          <p:nvPr>
            <p:extLst>
              <p:ext uri="{D42A27DB-BD31-4B8C-83A1-F6EECF244321}">
                <p14:modId xmlns:p14="http://schemas.microsoft.com/office/powerpoint/2010/main" val="3180794354"/>
              </p:ext>
            </p:extLst>
          </p:nvPr>
        </p:nvGraphicFramePr>
        <p:xfrm>
          <a:off x="186813" y="2766704"/>
          <a:ext cx="4143988" cy="1737360"/>
        </p:xfrm>
        <a:graphic>
          <a:graphicData uri="http://schemas.openxmlformats.org/drawingml/2006/table">
            <a:tbl>
              <a:tblPr/>
              <a:tblGrid>
                <a:gridCol w="208280">
                  <a:extLst>
                    <a:ext uri="{9D8B030D-6E8A-4147-A177-3AD203B41FA5}">
                      <a16:colId xmlns:a16="http://schemas.microsoft.com/office/drawing/2014/main" val="3988212537"/>
                    </a:ext>
                  </a:extLst>
                </a:gridCol>
                <a:gridCol w="3935708">
                  <a:extLst>
                    <a:ext uri="{9D8B030D-6E8A-4147-A177-3AD203B41FA5}">
                      <a16:colId xmlns:a16="http://schemas.microsoft.com/office/drawing/2014/main" val="2022003668"/>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a:t>
                      </a:r>
                      <a:r>
                        <a:rPr lang="uk-UA" i="1" dirty="0">
                          <a:solidFill>
                            <a:srgbClr val="57A64A"/>
                          </a:solidFill>
                          <a:effectLst/>
                          <a:latin typeface="inherit"/>
                        </a:rPr>
                        <a:t>Отримуємо поточну дату та час</a:t>
                      </a:r>
                      <a:endParaRPr lang="uk-UA" dirty="0">
                        <a:solidFill>
                          <a:srgbClr val="FFFFFF"/>
                        </a:solidFill>
                        <a:effectLst/>
                        <a:latin typeface="inherit"/>
                      </a:endParaRPr>
                    </a:p>
                    <a:p>
                      <a:pPr algn="l" fontAlgn="t"/>
                      <a:r>
                        <a:rPr lang="en-US" dirty="0">
                          <a:solidFill>
                            <a:srgbClr val="BDB76B"/>
                          </a:solidFill>
                          <a:effectLst/>
                          <a:latin typeface="inherit"/>
                        </a:rPr>
                        <a:t>now</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569CD6"/>
                          </a:solidFill>
                          <a:effectLst/>
                          <a:latin typeface="inherit"/>
                        </a:rPr>
                        <a:t>datetime</a:t>
                      </a:r>
                      <a:r>
                        <a:rPr lang="en-US" dirty="0" err="1">
                          <a:solidFill>
                            <a:srgbClr val="D8D8D8"/>
                          </a:solidFill>
                          <a:effectLst/>
                          <a:latin typeface="inherit"/>
                        </a:rPr>
                        <a:t>.</a:t>
                      </a:r>
                      <a:r>
                        <a:rPr lang="en-US" dirty="0" err="1">
                          <a:solidFill>
                            <a:srgbClr val="569CD6"/>
                          </a:solidFill>
                          <a:effectLst/>
                          <a:latin typeface="inherit"/>
                        </a:rPr>
                        <a:t>datetime</a:t>
                      </a:r>
                      <a:r>
                        <a:rPr lang="en-US" dirty="0" err="1">
                          <a:solidFill>
                            <a:srgbClr val="D8D8D8"/>
                          </a:solidFill>
                          <a:effectLst/>
                          <a:latin typeface="inherit"/>
                        </a:rPr>
                        <a:t>.</a:t>
                      </a:r>
                      <a:r>
                        <a:rPr lang="en-US" dirty="0" err="1">
                          <a:solidFill>
                            <a:srgbClr val="FF8000"/>
                          </a:solidFill>
                          <a:effectLst/>
                          <a:latin typeface="inherit"/>
                        </a:rPr>
                        <a:t>now</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BDB76B"/>
                          </a:solidFill>
                          <a:effectLst/>
                          <a:latin typeface="inherit"/>
                        </a:rPr>
                        <a:t>now</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946435903"/>
                  </a:ext>
                </a:extLst>
              </a:tr>
            </a:tbl>
          </a:graphicData>
        </a:graphic>
      </p:graphicFrame>
      <p:sp>
        <p:nvSpPr>
          <p:cNvPr id="12" name="TextBox 11">
            <a:extLst>
              <a:ext uri="{FF2B5EF4-FFF2-40B4-BE49-F238E27FC236}">
                <a16:creationId xmlns:a16="http://schemas.microsoft.com/office/drawing/2014/main" id="{D8AC6377-95DE-BC2F-3018-E2F7B413603F}"/>
              </a:ext>
            </a:extLst>
          </p:cNvPr>
          <p:cNvSpPr txBox="1"/>
          <p:nvPr/>
        </p:nvSpPr>
        <p:spPr>
          <a:xfrm>
            <a:off x="4552334" y="3450718"/>
            <a:ext cx="6096000" cy="369332"/>
          </a:xfrm>
          <a:prstGeom prst="rect">
            <a:avLst/>
          </a:prstGeom>
          <a:noFill/>
        </p:spPr>
        <p:txBody>
          <a:bodyPr wrap="square">
            <a:spAutoFit/>
          </a:bodyPr>
          <a:lstStyle/>
          <a:p>
            <a:r>
              <a:rPr lang="uk-UA" dirty="0"/>
              <a:t>Результат:  2022-12-27 08:26:49.219717</a:t>
            </a:r>
          </a:p>
        </p:txBody>
      </p:sp>
      <p:sp>
        <p:nvSpPr>
          <p:cNvPr id="14" name="TextBox 13">
            <a:extLst>
              <a:ext uri="{FF2B5EF4-FFF2-40B4-BE49-F238E27FC236}">
                <a16:creationId xmlns:a16="http://schemas.microsoft.com/office/drawing/2014/main" id="{57B82DAE-78D8-11F1-22DB-C9F1ADDCA5A1}"/>
              </a:ext>
            </a:extLst>
          </p:cNvPr>
          <p:cNvSpPr txBox="1"/>
          <p:nvPr/>
        </p:nvSpPr>
        <p:spPr>
          <a:xfrm>
            <a:off x="186812" y="4791531"/>
            <a:ext cx="11759382" cy="923330"/>
          </a:xfrm>
          <a:prstGeom prst="rect">
            <a:avLst/>
          </a:prstGeom>
          <a:noFill/>
        </p:spPr>
        <p:txBody>
          <a:bodyPr wrap="square">
            <a:spAutoFit/>
          </a:bodyPr>
          <a:lstStyle/>
          <a:p>
            <a:r>
              <a:rPr lang="uk-UA" dirty="0"/>
              <a:t>Тут ми імпортували модуль </a:t>
            </a:r>
            <a:r>
              <a:rPr lang="uk-UA" dirty="0" err="1"/>
              <a:t>datetime</a:t>
            </a:r>
            <a:r>
              <a:rPr lang="uk-UA" dirty="0"/>
              <a:t> за допомогою </a:t>
            </a:r>
            <a:r>
              <a:rPr lang="uk-UA" dirty="0" err="1"/>
              <a:t>стейтменту</a:t>
            </a:r>
            <a:r>
              <a:rPr lang="uk-UA" dirty="0"/>
              <a:t> </a:t>
            </a:r>
            <a:r>
              <a:rPr lang="uk-UA" dirty="0" err="1"/>
              <a:t>import</a:t>
            </a:r>
            <a:r>
              <a:rPr lang="uk-UA" dirty="0"/>
              <a:t> </a:t>
            </a:r>
            <a:r>
              <a:rPr lang="uk-UA" dirty="0" err="1"/>
              <a:t>datetime</a:t>
            </a:r>
            <a:r>
              <a:rPr lang="uk-UA" dirty="0"/>
              <a:t>.  Один з класів, визначених у модулі </a:t>
            </a:r>
            <a:r>
              <a:rPr lang="uk-UA" dirty="0" err="1"/>
              <a:t>datetime</a:t>
            </a:r>
            <a:r>
              <a:rPr lang="uk-UA" dirty="0"/>
              <a:t> — це клас </a:t>
            </a:r>
            <a:r>
              <a:rPr lang="uk-UA" dirty="0" err="1"/>
              <a:t>datetime</a:t>
            </a:r>
            <a:r>
              <a:rPr lang="uk-UA" dirty="0"/>
              <a:t>. Ми використали метод </a:t>
            </a:r>
            <a:r>
              <a:rPr lang="uk-UA" dirty="0" err="1"/>
              <a:t>now</a:t>
            </a:r>
            <a:r>
              <a:rPr lang="uk-UA" dirty="0"/>
              <a:t>() для створення об’єкта </a:t>
            </a:r>
            <a:r>
              <a:rPr lang="uk-UA" dirty="0" err="1"/>
              <a:t>datetime</a:t>
            </a:r>
            <a:r>
              <a:rPr lang="uk-UA" dirty="0"/>
              <a:t>, який містить поточну локальну дату та час.</a:t>
            </a:r>
          </a:p>
        </p:txBody>
      </p:sp>
    </p:spTree>
    <p:extLst>
      <p:ext uri="{BB962C8B-B14F-4D97-AF65-F5344CB8AC3E}">
        <p14:creationId xmlns:p14="http://schemas.microsoft.com/office/powerpoint/2010/main" val="612924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751D3-16E3-4F88-6AF1-91BFB5081C0E}"/>
              </a:ext>
            </a:extLst>
          </p:cNvPr>
          <p:cNvSpPr txBox="1"/>
          <p:nvPr/>
        </p:nvSpPr>
        <p:spPr>
          <a:xfrm>
            <a:off x="0" y="88942"/>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Capture Patterns</a:t>
            </a:r>
          </a:p>
          <a:p>
            <a:pPr algn="ctr"/>
            <a:br>
              <a:rPr lang="en-US" sz="3600" dirty="0"/>
            </a:br>
            <a:endParaRPr lang="uk-UA" sz="3600" dirty="0"/>
          </a:p>
        </p:txBody>
      </p:sp>
      <p:sp>
        <p:nvSpPr>
          <p:cNvPr id="5" name="TextBox 4">
            <a:extLst>
              <a:ext uri="{FF2B5EF4-FFF2-40B4-BE49-F238E27FC236}">
                <a16:creationId xmlns:a16="http://schemas.microsoft.com/office/drawing/2014/main" id="{AFF2D046-FECE-AF57-9E4D-21AF0A9EEFB8}"/>
              </a:ext>
            </a:extLst>
          </p:cNvPr>
          <p:cNvSpPr txBox="1"/>
          <p:nvPr/>
        </p:nvSpPr>
        <p:spPr>
          <a:xfrm>
            <a:off x="255639" y="713290"/>
            <a:ext cx="11602064" cy="646331"/>
          </a:xfrm>
          <a:prstGeom prst="rect">
            <a:avLst/>
          </a:prstGeom>
          <a:noFill/>
        </p:spPr>
        <p:txBody>
          <a:bodyPr wrap="square">
            <a:spAutoFit/>
          </a:bodyPr>
          <a:lstStyle/>
          <a:p>
            <a:r>
              <a:rPr lang="ru-RU" b="0" i="0" dirty="0">
                <a:solidFill>
                  <a:srgbClr val="383838"/>
                </a:solidFill>
                <a:effectLst/>
                <a:latin typeface="Open Sans" panose="020B0606030504020204" pitchFamily="34" charset="0"/>
              </a:rPr>
              <a:t>Шаблон </a:t>
            </a:r>
            <a:r>
              <a:rPr lang="ru-RU" b="0" i="0" dirty="0" err="1">
                <a:solidFill>
                  <a:srgbClr val="383838"/>
                </a:solidFill>
                <a:effectLst/>
                <a:latin typeface="Open Sans" panose="020B0606030504020204" pitchFamily="34" charset="0"/>
              </a:rPr>
              <a:t>захоплення</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дає</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змогу</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прив’язати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змінну</a:t>
            </a:r>
            <a:r>
              <a:rPr lang="ru-RU" b="0" i="0" dirty="0">
                <a:solidFill>
                  <a:srgbClr val="383838"/>
                </a:solidFill>
                <a:effectLst/>
                <a:latin typeface="Open Sans" panose="020B0606030504020204" pitchFamily="34" charset="0"/>
              </a:rPr>
              <a:t> до </a:t>
            </a:r>
            <a:r>
              <a:rPr lang="ru-RU" b="0" i="0" dirty="0" err="1">
                <a:solidFill>
                  <a:srgbClr val="383838"/>
                </a:solidFill>
                <a:effectLst/>
                <a:latin typeface="Open Sans" panose="020B0606030504020204" pitchFamily="34" charset="0"/>
              </a:rPr>
              <a:t>заданого</a:t>
            </a:r>
            <a:r>
              <a:rPr lang="ru-RU" b="0" i="0" dirty="0">
                <a:solidFill>
                  <a:srgbClr val="383838"/>
                </a:solidFill>
                <a:effectLst/>
                <a:latin typeface="Open Sans" panose="020B0606030504020204" pitchFamily="34" charset="0"/>
              </a:rPr>
              <a:t> у </a:t>
            </a:r>
            <a:r>
              <a:rPr lang="ru-RU" b="0" i="0" dirty="0" err="1">
                <a:solidFill>
                  <a:srgbClr val="383838"/>
                </a:solidFill>
                <a:effectLst/>
                <a:latin typeface="Open Sans" panose="020B0606030504020204" pitchFamily="34" charset="0"/>
              </a:rPr>
              <a:t>шаблоні</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ім’я</a:t>
            </a:r>
            <a:r>
              <a:rPr lang="ru-RU" b="0" i="0" dirty="0">
                <a:solidFill>
                  <a:srgbClr val="383838"/>
                </a:solidFill>
                <a:effectLst/>
                <a:latin typeface="Open Sans" panose="020B0606030504020204" pitchFamily="34" charset="0"/>
              </a:rPr>
              <a:t>, та </a:t>
            </a:r>
            <a:r>
              <a:rPr lang="ru-RU" b="0" i="0" dirty="0" err="1">
                <a:solidFill>
                  <a:srgbClr val="383838"/>
                </a:solidFill>
                <a:effectLst/>
                <a:latin typeface="Open Sans" panose="020B0606030504020204" pitchFamily="34" charset="0"/>
              </a:rPr>
              <a:t>використовувати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її</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всередині</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локальної</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області</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видимості</a:t>
            </a:r>
            <a:r>
              <a:rPr lang="ru-RU" b="0" i="0" dirty="0">
                <a:solidFill>
                  <a:srgbClr val="383838"/>
                </a:solidFill>
                <a:effectLst/>
                <a:latin typeface="Open Sans" panose="020B0606030504020204" pitchFamily="34" charset="0"/>
              </a:rPr>
              <a:t>:</a:t>
            </a:r>
            <a:endParaRPr lang="uk-UA" dirty="0"/>
          </a:p>
        </p:txBody>
      </p:sp>
      <p:sp>
        <p:nvSpPr>
          <p:cNvPr id="7" name="TextBox 6">
            <a:extLst>
              <a:ext uri="{FF2B5EF4-FFF2-40B4-BE49-F238E27FC236}">
                <a16:creationId xmlns:a16="http://schemas.microsoft.com/office/drawing/2014/main" id="{DC2AB96B-0EEF-D611-FB28-A3D73ECD1065}"/>
              </a:ext>
            </a:extLst>
          </p:cNvPr>
          <p:cNvSpPr txBox="1"/>
          <p:nvPr/>
        </p:nvSpPr>
        <p:spPr>
          <a:xfrm>
            <a:off x="255638" y="1590453"/>
            <a:ext cx="10491019" cy="2585323"/>
          </a:xfrm>
          <a:prstGeom prst="rect">
            <a:avLst/>
          </a:prstGeom>
          <a:noFill/>
        </p:spPr>
        <p:txBody>
          <a:bodyPr wrap="square">
            <a:spAutoFit/>
          </a:bodyPr>
          <a:lstStyle/>
          <a:p>
            <a:r>
              <a:rPr lang="uk-UA" dirty="0" err="1"/>
              <a:t>def</a:t>
            </a:r>
            <a:r>
              <a:rPr lang="uk-UA" dirty="0"/>
              <a:t> </a:t>
            </a:r>
            <a:r>
              <a:rPr lang="uk-UA" dirty="0" err="1"/>
              <a:t>print_name</a:t>
            </a:r>
            <a:r>
              <a:rPr lang="uk-UA" dirty="0"/>
              <a:t>(</a:t>
            </a:r>
            <a:r>
              <a:rPr lang="uk-UA" dirty="0" err="1"/>
              <a:t>name</a:t>
            </a:r>
            <a:r>
              <a:rPr lang="uk-UA" dirty="0"/>
              <a:t>):    </a:t>
            </a:r>
          </a:p>
          <a:p>
            <a:r>
              <a:rPr lang="uk-UA" dirty="0"/>
              <a:t>	</a:t>
            </a:r>
            <a:r>
              <a:rPr lang="uk-UA" dirty="0" err="1"/>
              <a:t>match</a:t>
            </a:r>
            <a:r>
              <a:rPr lang="uk-UA" dirty="0"/>
              <a:t> </a:t>
            </a:r>
            <a:r>
              <a:rPr lang="uk-UA" dirty="0" err="1"/>
              <a:t>name.split</a:t>
            </a:r>
            <a:r>
              <a:rPr lang="uk-UA" dirty="0"/>
              <a:t>():        </a:t>
            </a:r>
          </a:p>
          <a:p>
            <a:r>
              <a:rPr lang="uk-UA" dirty="0"/>
              <a:t>		</a:t>
            </a:r>
            <a:r>
              <a:rPr lang="uk-UA" dirty="0" err="1"/>
              <a:t>case</a:t>
            </a:r>
            <a:r>
              <a:rPr lang="uk-UA" dirty="0"/>
              <a:t> [</a:t>
            </a:r>
            <a:r>
              <a:rPr lang="uk-UA" dirty="0" err="1"/>
              <a:t>first_name</a:t>
            </a:r>
            <a:r>
              <a:rPr lang="uk-UA" dirty="0"/>
              <a:t>]:            </a:t>
            </a:r>
          </a:p>
          <a:p>
            <a:r>
              <a:rPr lang="uk-UA" dirty="0"/>
              <a:t>			</a:t>
            </a:r>
            <a:r>
              <a:rPr lang="uk-UA" dirty="0" err="1"/>
              <a:t>print</a:t>
            </a:r>
            <a:r>
              <a:rPr lang="uk-UA" dirty="0"/>
              <a:t>(</a:t>
            </a:r>
            <a:r>
              <a:rPr lang="uk-UA" dirty="0" err="1"/>
              <a:t>f'First</a:t>
            </a:r>
            <a:r>
              <a:rPr lang="uk-UA" dirty="0"/>
              <a:t> </a:t>
            </a:r>
            <a:r>
              <a:rPr lang="uk-UA" dirty="0" err="1"/>
              <a:t>name</a:t>
            </a:r>
            <a:r>
              <a:rPr lang="uk-UA" dirty="0"/>
              <a:t>: {</a:t>
            </a:r>
            <a:r>
              <a:rPr lang="uk-UA" dirty="0" err="1"/>
              <a:t>first_name</a:t>
            </a:r>
            <a:r>
              <a:rPr lang="uk-UA" dirty="0"/>
              <a:t>}')        </a:t>
            </a:r>
          </a:p>
          <a:p>
            <a:r>
              <a:rPr lang="uk-UA" dirty="0"/>
              <a:t>		</a:t>
            </a:r>
            <a:r>
              <a:rPr lang="uk-UA" dirty="0" err="1"/>
              <a:t>case</a:t>
            </a:r>
            <a:r>
              <a:rPr lang="uk-UA" dirty="0"/>
              <a:t> [</a:t>
            </a:r>
            <a:r>
              <a:rPr lang="uk-UA" dirty="0" err="1"/>
              <a:t>first_name</a:t>
            </a:r>
            <a:r>
              <a:rPr lang="uk-UA" dirty="0"/>
              <a:t>, </a:t>
            </a:r>
            <a:r>
              <a:rPr lang="uk-UA" dirty="0" err="1"/>
              <a:t>last_name</a:t>
            </a:r>
            <a:r>
              <a:rPr lang="uk-UA" dirty="0"/>
              <a:t>]:            </a:t>
            </a:r>
          </a:p>
          <a:p>
            <a:r>
              <a:rPr lang="uk-UA" dirty="0"/>
              <a:t>			</a:t>
            </a:r>
            <a:r>
              <a:rPr lang="uk-UA" dirty="0" err="1"/>
              <a:t>print</a:t>
            </a:r>
            <a:r>
              <a:rPr lang="uk-UA" dirty="0"/>
              <a:t>(</a:t>
            </a:r>
            <a:r>
              <a:rPr lang="uk-UA" dirty="0" err="1"/>
              <a:t>f'First</a:t>
            </a:r>
            <a:r>
              <a:rPr lang="uk-UA" dirty="0"/>
              <a:t> </a:t>
            </a:r>
            <a:r>
              <a:rPr lang="uk-UA" dirty="0" err="1"/>
              <a:t>name</a:t>
            </a:r>
            <a:r>
              <a:rPr lang="uk-UA" dirty="0"/>
              <a:t>: {</a:t>
            </a:r>
            <a:r>
              <a:rPr lang="uk-UA" dirty="0" err="1"/>
              <a:t>first_name</a:t>
            </a:r>
            <a:r>
              <a:rPr lang="uk-UA" dirty="0"/>
              <a:t>}, </a:t>
            </a:r>
            <a:r>
              <a:rPr lang="uk-UA" dirty="0" err="1"/>
              <a:t>Last</a:t>
            </a:r>
            <a:r>
              <a:rPr lang="uk-UA" dirty="0"/>
              <a:t> </a:t>
            </a:r>
            <a:r>
              <a:rPr lang="uk-UA" dirty="0" err="1"/>
              <a:t>name</a:t>
            </a:r>
            <a:r>
              <a:rPr lang="uk-UA" dirty="0"/>
              <a:t>: {</a:t>
            </a:r>
            <a:r>
              <a:rPr lang="uk-UA" dirty="0" err="1"/>
              <a:t>last_name</a:t>
            </a:r>
            <a:r>
              <a:rPr lang="uk-UA" dirty="0"/>
              <a:t>}’)</a:t>
            </a:r>
          </a:p>
          <a:p>
            <a:endParaRPr lang="uk-UA" dirty="0"/>
          </a:p>
          <a:p>
            <a:r>
              <a:rPr lang="uk-UA" dirty="0" err="1"/>
              <a:t>print_name</a:t>
            </a:r>
            <a:r>
              <a:rPr lang="uk-UA" dirty="0"/>
              <a:t>('</a:t>
            </a:r>
            <a:r>
              <a:rPr lang="uk-UA" dirty="0" err="1"/>
              <a:t>Stuart</a:t>
            </a:r>
            <a:r>
              <a:rPr lang="uk-UA" dirty="0"/>
              <a:t> </a:t>
            </a:r>
            <a:r>
              <a:rPr lang="uk-UA" dirty="0" err="1"/>
              <a:t>Maxwell</a:t>
            </a:r>
            <a:r>
              <a:rPr lang="uk-UA" dirty="0"/>
              <a:t>')  # </a:t>
            </a:r>
            <a:r>
              <a:rPr lang="uk-UA" dirty="0" err="1"/>
              <a:t>First</a:t>
            </a:r>
            <a:r>
              <a:rPr lang="uk-UA" dirty="0"/>
              <a:t> </a:t>
            </a:r>
            <a:r>
              <a:rPr lang="uk-UA" dirty="0" err="1"/>
              <a:t>name</a:t>
            </a:r>
            <a:r>
              <a:rPr lang="uk-UA" dirty="0"/>
              <a:t>: </a:t>
            </a:r>
            <a:r>
              <a:rPr lang="uk-UA" dirty="0" err="1"/>
              <a:t>Stuart</a:t>
            </a:r>
            <a:r>
              <a:rPr lang="uk-UA" dirty="0"/>
              <a:t>, </a:t>
            </a:r>
            <a:r>
              <a:rPr lang="uk-UA" dirty="0" err="1"/>
              <a:t>Last</a:t>
            </a:r>
            <a:r>
              <a:rPr lang="uk-UA" dirty="0"/>
              <a:t> </a:t>
            </a:r>
            <a:r>
              <a:rPr lang="uk-UA" dirty="0" err="1"/>
              <a:t>name</a:t>
            </a:r>
            <a:r>
              <a:rPr lang="uk-UA" dirty="0"/>
              <a:t>: </a:t>
            </a:r>
            <a:r>
              <a:rPr lang="uk-UA" dirty="0" err="1"/>
              <a:t>Maxwell</a:t>
            </a:r>
            <a:endParaRPr lang="uk-UA" dirty="0"/>
          </a:p>
          <a:p>
            <a:r>
              <a:rPr lang="uk-UA" dirty="0" err="1"/>
              <a:t>print_name</a:t>
            </a:r>
            <a:r>
              <a:rPr lang="uk-UA" dirty="0"/>
              <a:t>('</a:t>
            </a:r>
            <a:r>
              <a:rPr lang="uk-UA" dirty="0" err="1"/>
              <a:t>Rory</a:t>
            </a:r>
            <a:r>
              <a:rPr lang="uk-UA" dirty="0"/>
              <a:t>')  # </a:t>
            </a:r>
            <a:r>
              <a:rPr lang="uk-UA" dirty="0" err="1"/>
              <a:t>First</a:t>
            </a:r>
            <a:r>
              <a:rPr lang="uk-UA" dirty="0"/>
              <a:t> </a:t>
            </a:r>
            <a:r>
              <a:rPr lang="uk-UA" dirty="0" err="1"/>
              <a:t>name</a:t>
            </a:r>
            <a:r>
              <a:rPr lang="uk-UA" dirty="0"/>
              <a:t>: </a:t>
            </a:r>
            <a:r>
              <a:rPr lang="uk-UA" dirty="0" err="1"/>
              <a:t>Rory</a:t>
            </a:r>
            <a:endParaRPr lang="uk-UA" dirty="0"/>
          </a:p>
        </p:txBody>
      </p:sp>
    </p:spTree>
    <p:extLst>
      <p:ext uri="{BB962C8B-B14F-4D97-AF65-F5344CB8AC3E}">
        <p14:creationId xmlns:p14="http://schemas.microsoft.com/office/powerpoint/2010/main" val="251628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D8858-A96D-ECDF-7E50-7ED09E213C03}"/>
              </a:ext>
            </a:extLst>
          </p:cNvPr>
          <p:cNvSpPr txBox="1"/>
          <p:nvPr/>
        </p:nvSpPr>
        <p:spPr>
          <a:xfrm>
            <a:off x="0" y="275754"/>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Sequence Patterns</a:t>
            </a:r>
          </a:p>
          <a:p>
            <a:pPr algn="ctr"/>
            <a:br>
              <a:rPr lang="en-US" sz="3600" dirty="0"/>
            </a:br>
            <a:endParaRPr lang="uk-UA" sz="3600" dirty="0"/>
          </a:p>
        </p:txBody>
      </p:sp>
      <p:sp>
        <p:nvSpPr>
          <p:cNvPr id="5" name="TextBox 4">
            <a:extLst>
              <a:ext uri="{FF2B5EF4-FFF2-40B4-BE49-F238E27FC236}">
                <a16:creationId xmlns:a16="http://schemas.microsoft.com/office/drawing/2014/main" id="{6F01D7C5-B51E-63FC-9AA2-CE39D9EC643D}"/>
              </a:ext>
            </a:extLst>
          </p:cNvPr>
          <p:cNvSpPr txBox="1"/>
          <p:nvPr/>
        </p:nvSpPr>
        <p:spPr>
          <a:xfrm>
            <a:off x="403123" y="1003342"/>
            <a:ext cx="11061290" cy="646331"/>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Дозволяють зіставляти списки, кортежі та будь-які інші об’єкти від </a:t>
            </a:r>
            <a:r>
              <a:rPr lang="en-US" b="0" i="1" dirty="0" err="1">
                <a:solidFill>
                  <a:srgbClr val="383838"/>
                </a:solidFill>
                <a:effectLst/>
                <a:latin typeface="Open Sans" panose="020B0606030504020204" pitchFamily="34" charset="0"/>
              </a:rPr>
              <a:t>collections.abc.Sequence</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крім </a:t>
            </a:r>
            <a:r>
              <a:rPr lang="en-US" b="0" i="1" dirty="0">
                <a:solidFill>
                  <a:srgbClr val="383838"/>
                </a:solidFill>
                <a:effectLst/>
                <a:latin typeface="Open Sans" panose="020B0606030504020204" pitchFamily="34" charset="0"/>
              </a:rPr>
              <a:t>str</a:t>
            </a:r>
            <a:r>
              <a:rPr lang="en-US" b="0" i="0" dirty="0">
                <a:solidFill>
                  <a:srgbClr val="383838"/>
                </a:solidFill>
                <a:effectLst/>
                <a:latin typeface="Open Sans" panose="020B0606030504020204" pitchFamily="34" charset="0"/>
              </a:rPr>
              <a:t>, </a:t>
            </a:r>
            <a:r>
              <a:rPr lang="en-US" b="0" i="1" dirty="0">
                <a:solidFill>
                  <a:srgbClr val="383838"/>
                </a:solidFill>
                <a:effectLst/>
                <a:latin typeface="Open Sans" panose="020B0606030504020204" pitchFamily="34" charset="0"/>
              </a:rPr>
              <a:t>bytes</a:t>
            </a:r>
            <a:r>
              <a:rPr lang="en-US" b="0" i="0" dirty="0">
                <a:solidFill>
                  <a:srgbClr val="383838"/>
                </a:solidFill>
                <a:effectLst/>
                <a:latin typeface="Open Sans" panose="020B0606030504020204" pitchFamily="34" charset="0"/>
              </a:rPr>
              <a:t>, </a:t>
            </a:r>
            <a:r>
              <a:rPr lang="en-US" b="0" i="1" dirty="0" err="1">
                <a:solidFill>
                  <a:srgbClr val="383838"/>
                </a:solidFill>
                <a:effectLst/>
                <a:latin typeface="Open Sans" panose="020B0606030504020204" pitchFamily="34" charset="0"/>
              </a:rPr>
              <a:t>bytearray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Приклад зіставлення списків:</a:t>
            </a:r>
            <a:endParaRPr lang="uk-UA" dirty="0"/>
          </a:p>
        </p:txBody>
      </p:sp>
      <p:sp>
        <p:nvSpPr>
          <p:cNvPr id="7" name="TextBox 6">
            <a:extLst>
              <a:ext uri="{FF2B5EF4-FFF2-40B4-BE49-F238E27FC236}">
                <a16:creationId xmlns:a16="http://schemas.microsoft.com/office/drawing/2014/main" id="{89666253-E83B-F808-9850-19B79597EEAD}"/>
              </a:ext>
            </a:extLst>
          </p:cNvPr>
          <p:cNvSpPr txBox="1"/>
          <p:nvPr/>
        </p:nvSpPr>
        <p:spPr>
          <a:xfrm>
            <a:off x="403123" y="1746354"/>
            <a:ext cx="10235380" cy="4247317"/>
          </a:xfrm>
          <a:prstGeom prst="rect">
            <a:avLst/>
          </a:prstGeom>
          <a:noFill/>
        </p:spPr>
        <p:txBody>
          <a:bodyPr wrap="square">
            <a:spAutoFit/>
          </a:bodyPr>
          <a:lstStyle/>
          <a:p>
            <a:r>
              <a:rPr lang="uk-UA" dirty="0" err="1"/>
              <a:t>def</a:t>
            </a:r>
            <a:r>
              <a:rPr lang="uk-UA" dirty="0"/>
              <a:t> </a:t>
            </a:r>
            <a:r>
              <a:rPr lang="uk-UA" dirty="0" err="1"/>
              <a:t>process_list</a:t>
            </a:r>
            <a:r>
              <a:rPr lang="uk-UA" dirty="0"/>
              <a:t>(</a:t>
            </a:r>
            <a:r>
              <a:rPr lang="uk-UA" dirty="0" err="1"/>
              <a:t>value</a:t>
            </a:r>
            <a:r>
              <a:rPr lang="uk-UA" dirty="0"/>
              <a:t>):    </a:t>
            </a:r>
          </a:p>
          <a:p>
            <a:r>
              <a:rPr lang="uk-UA" dirty="0"/>
              <a:t>	</a:t>
            </a:r>
            <a:r>
              <a:rPr lang="uk-UA" dirty="0" err="1"/>
              <a:t>match</a:t>
            </a:r>
            <a:r>
              <a:rPr lang="uk-UA" dirty="0"/>
              <a:t> </a:t>
            </a:r>
            <a:r>
              <a:rPr lang="uk-UA" dirty="0" err="1"/>
              <a:t>value</a:t>
            </a:r>
            <a:r>
              <a:rPr lang="uk-UA" dirty="0"/>
              <a:t>:        </a:t>
            </a:r>
          </a:p>
          <a:p>
            <a:r>
              <a:rPr lang="uk-UA" dirty="0"/>
              <a:t>		</a:t>
            </a:r>
            <a:r>
              <a:rPr lang="uk-UA" dirty="0" err="1"/>
              <a:t>case</a:t>
            </a:r>
            <a:r>
              <a:rPr lang="uk-UA" dirty="0"/>
              <a:t> []:           </a:t>
            </a:r>
          </a:p>
          <a:p>
            <a:r>
              <a:rPr lang="uk-UA" dirty="0"/>
              <a:t>			</a:t>
            </a:r>
            <a:r>
              <a:rPr lang="uk-UA" dirty="0" err="1"/>
              <a:t>return</a:t>
            </a:r>
            <a:r>
              <a:rPr lang="uk-UA" dirty="0"/>
              <a:t> '</a:t>
            </a:r>
            <a:r>
              <a:rPr lang="uk-UA" dirty="0" err="1"/>
              <a:t>Empty</a:t>
            </a:r>
            <a:r>
              <a:rPr lang="uk-UA" dirty="0"/>
              <a:t> </a:t>
            </a:r>
            <a:r>
              <a:rPr lang="uk-UA" dirty="0" err="1"/>
              <a:t>list</a:t>
            </a:r>
            <a:r>
              <a:rPr lang="uk-UA" dirty="0"/>
              <a:t>'        </a:t>
            </a:r>
          </a:p>
          <a:p>
            <a:r>
              <a:rPr lang="uk-UA" dirty="0"/>
              <a:t>		</a:t>
            </a:r>
            <a:r>
              <a:rPr lang="uk-UA" dirty="0" err="1"/>
              <a:t>case</a:t>
            </a:r>
            <a:r>
              <a:rPr lang="uk-UA" dirty="0"/>
              <a:t> [x]:            </a:t>
            </a:r>
          </a:p>
          <a:p>
            <a:r>
              <a:rPr lang="uk-UA" dirty="0"/>
              <a:t>			</a:t>
            </a:r>
            <a:r>
              <a:rPr lang="uk-UA" dirty="0" err="1"/>
              <a:t>return</a:t>
            </a:r>
            <a:r>
              <a:rPr lang="uk-UA" dirty="0"/>
              <a:t> </a:t>
            </a:r>
            <a:r>
              <a:rPr lang="uk-UA" dirty="0" err="1"/>
              <a:t>f'Single</a:t>
            </a:r>
            <a:r>
              <a:rPr lang="uk-UA" dirty="0"/>
              <a:t> </a:t>
            </a:r>
            <a:r>
              <a:rPr lang="uk-UA" dirty="0" err="1"/>
              <a:t>element</a:t>
            </a:r>
            <a:r>
              <a:rPr lang="uk-UA" dirty="0"/>
              <a:t> </a:t>
            </a:r>
            <a:r>
              <a:rPr lang="uk-UA" dirty="0" err="1"/>
              <a:t>list</a:t>
            </a:r>
            <a:r>
              <a:rPr lang="uk-UA" dirty="0"/>
              <a:t>: {x}'        </a:t>
            </a:r>
          </a:p>
          <a:p>
            <a:r>
              <a:rPr lang="uk-UA" dirty="0"/>
              <a:t>		</a:t>
            </a:r>
            <a:r>
              <a:rPr lang="uk-UA" dirty="0" err="1"/>
              <a:t>case</a:t>
            </a:r>
            <a:r>
              <a:rPr lang="uk-UA" dirty="0"/>
              <a:t> [x, y]:            </a:t>
            </a:r>
          </a:p>
          <a:p>
            <a:r>
              <a:rPr lang="uk-UA" dirty="0"/>
              <a:t>			</a:t>
            </a:r>
            <a:r>
              <a:rPr lang="uk-UA" dirty="0" err="1"/>
              <a:t>return</a:t>
            </a:r>
            <a:r>
              <a:rPr lang="uk-UA" dirty="0"/>
              <a:t> </a:t>
            </a:r>
            <a:r>
              <a:rPr lang="uk-UA" dirty="0" err="1"/>
              <a:t>f'Two</a:t>
            </a:r>
            <a:r>
              <a:rPr lang="uk-UA" dirty="0"/>
              <a:t> </a:t>
            </a:r>
            <a:r>
              <a:rPr lang="uk-UA" dirty="0" err="1"/>
              <a:t>elements</a:t>
            </a:r>
            <a:r>
              <a:rPr lang="uk-UA" dirty="0"/>
              <a:t> </a:t>
            </a:r>
            <a:r>
              <a:rPr lang="uk-UA" dirty="0" err="1"/>
              <a:t>list</a:t>
            </a:r>
            <a:r>
              <a:rPr lang="uk-UA" dirty="0"/>
              <a:t>: {x} </a:t>
            </a:r>
            <a:r>
              <a:rPr lang="uk-UA" dirty="0" err="1"/>
              <a:t>and</a:t>
            </a:r>
            <a:r>
              <a:rPr lang="uk-UA" dirty="0"/>
              <a:t> {y}'        </a:t>
            </a:r>
          </a:p>
          <a:p>
            <a:r>
              <a:rPr lang="uk-UA" dirty="0"/>
              <a:t>		</a:t>
            </a:r>
            <a:r>
              <a:rPr lang="uk-UA" dirty="0" err="1"/>
              <a:t>case</a:t>
            </a:r>
            <a:r>
              <a:rPr lang="uk-UA" dirty="0"/>
              <a:t> [x, y, *_]:            </a:t>
            </a:r>
          </a:p>
          <a:p>
            <a:r>
              <a:rPr lang="uk-UA" dirty="0"/>
              <a:t>			</a:t>
            </a:r>
            <a:r>
              <a:rPr lang="uk-UA" dirty="0" err="1"/>
              <a:t>return</a:t>
            </a:r>
            <a:r>
              <a:rPr lang="uk-UA" dirty="0"/>
              <a:t> '</a:t>
            </a:r>
            <a:r>
              <a:rPr lang="uk-UA" dirty="0" err="1"/>
              <a:t>Longer</a:t>
            </a:r>
            <a:r>
              <a:rPr lang="uk-UA" dirty="0"/>
              <a:t> </a:t>
            </a:r>
            <a:r>
              <a:rPr lang="uk-UA" dirty="0" err="1"/>
              <a:t>list</a:t>
            </a:r>
            <a:r>
              <a:rPr lang="uk-UA" dirty="0"/>
              <a:t>’</a:t>
            </a:r>
          </a:p>
          <a:p>
            <a:r>
              <a:rPr lang="uk-UA" dirty="0"/>
              <a:t>		</a:t>
            </a:r>
          </a:p>
          <a:p>
            <a:r>
              <a:rPr lang="uk-UA" dirty="0" err="1"/>
              <a:t>print</a:t>
            </a:r>
            <a:r>
              <a:rPr lang="uk-UA" dirty="0"/>
              <a:t>(</a:t>
            </a:r>
            <a:r>
              <a:rPr lang="uk-UA" dirty="0" err="1"/>
              <a:t>process_list</a:t>
            </a:r>
            <a:r>
              <a:rPr lang="uk-UA" dirty="0"/>
              <a:t>([]))  # </a:t>
            </a:r>
            <a:r>
              <a:rPr lang="uk-UA" dirty="0" err="1"/>
              <a:t>Empty</a:t>
            </a:r>
            <a:r>
              <a:rPr lang="uk-UA" dirty="0"/>
              <a:t> </a:t>
            </a:r>
            <a:r>
              <a:rPr lang="uk-UA" dirty="0" err="1"/>
              <a:t>list</a:t>
            </a:r>
            <a:endParaRPr lang="uk-UA" dirty="0"/>
          </a:p>
          <a:p>
            <a:r>
              <a:rPr lang="uk-UA" dirty="0" err="1"/>
              <a:t>print</a:t>
            </a:r>
            <a:r>
              <a:rPr lang="uk-UA" dirty="0"/>
              <a:t>(</a:t>
            </a:r>
            <a:r>
              <a:rPr lang="uk-UA" dirty="0" err="1"/>
              <a:t>process_list</a:t>
            </a:r>
            <a:r>
              <a:rPr lang="uk-UA" dirty="0"/>
              <a:t>([1]))  # </a:t>
            </a:r>
            <a:r>
              <a:rPr lang="uk-UA" dirty="0" err="1"/>
              <a:t>Single</a:t>
            </a:r>
            <a:r>
              <a:rPr lang="uk-UA" dirty="0"/>
              <a:t> </a:t>
            </a:r>
            <a:r>
              <a:rPr lang="uk-UA" dirty="0" err="1"/>
              <a:t>element</a:t>
            </a:r>
            <a:r>
              <a:rPr lang="uk-UA" dirty="0"/>
              <a:t> </a:t>
            </a:r>
            <a:r>
              <a:rPr lang="uk-UA" dirty="0" err="1"/>
              <a:t>list</a:t>
            </a:r>
            <a:r>
              <a:rPr lang="uk-UA" dirty="0"/>
              <a:t>: 1</a:t>
            </a:r>
          </a:p>
          <a:p>
            <a:r>
              <a:rPr lang="uk-UA" dirty="0" err="1"/>
              <a:t>print</a:t>
            </a:r>
            <a:r>
              <a:rPr lang="uk-UA" dirty="0"/>
              <a:t>(</a:t>
            </a:r>
            <a:r>
              <a:rPr lang="uk-UA" dirty="0" err="1"/>
              <a:t>process_list</a:t>
            </a:r>
            <a:r>
              <a:rPr lang="uk-UA" dirty="0"/>
              <a:t>([1, 2]))  # </a:t>
            </a:r>
            <a:r>
              <a:rPr lang="uk-UA" dirty="0" err="1"/>
              <a:t>Two</a:t>
            </a:r>
            <a:r>
              <a:rPr lang="uk-UA" dirty="0"/>
              <a:t> </a:t>
            </a:r>
            <a:r>
              <a:rPr lang="uk-UA" dirty="0" err="1"/>
              <a:t>elements</a:t>
            </a:r>
            <a:r>
              <a:rPr lang="uk-UA" dirty="0"/>
              <a:t> </a:t>
            </a:r>
            <a:r>
              <a:rPr lang="uk-UA" dirty="0" err="1"/>
              <a:t>list</a:t>
            </a:r>
            <a:r>
              <a:rPr lang="uk-UA" dirty="0"/>
              <a:t>: 1 </a:t>
            </a:r>
            <a:r>
              <a:rPr lang="uk-UA" dirty="0" err="1"/>
              <a:t>and</a:t>
            </a:r>
            <a:r>
              <a:rPr lang="uk-UA" dirty="0"/>
              <a:t> 2</a:t>
            </a:r>
          </a:p>
          <a:p>
            <a:r>
              <a:rPr lang="uk-UA" dirty="0" err="1"/>
              <a:t>print</a:t>
            </a:r>
            <a:r>
              <a:rPr lang="uk-UA" dirty="0"/>
              <a:t>(</a:t>
            </a:r>
            <a:r>
              <a:rPr lang="uk-UA" dirty="0" err="1"/>
              <a:t>process_list</a:t>
            </a:r>
            <a:r>
              <a:rPr lang="uk-UA" dirty="0"/>
              <a:t>([1, 2, 3]))  # </a:t>
            </a:r>
            <a:r>
              <a:rPr lang="uk-UA" dirty="0" err="1"/>
              <a:t>Longer</a:t>
            </a:r>
            <a:r>
              <a:rPr lang="uk-UA" dirty="0"/>
              <a:t> </a:t>
            </a:r>
            <a:r>
              <a:rPr lang="uk-UA" dirty="0" err="1"/>
              <a:t>list</a:t>
            </a:r>
            <a:endParaRPr lang="uk-UA" dirty="0"/>
          </a:p>
        </p:txBody>
      </p:sp>
      <p:sp>
        <p:nvSpPr>
          <p:cNvPr id="9" name="TextBox 8">
            <a:extLst>
              <a:ext uri="{FF2B5EF4-FFF2-40B4-BE49-F238E27FC236}">
                <a16:creationId xmlns:a16="http://schemas.microsoft.com/office/drawing/2014/main" id="{A08D516B-4B6F-EFF8-DA21-B5646662B0A3}"/>
              </a:ext>
            </a:extLst>
          </p:cNvPr>
          <p:cNvSpPr txBox="1"/>
          <p:nvPr/>
        </p:nvSpPr>
        <p:spPr>
          <a:xfrm>
            <a:off x="6096000" y="5255007"/>
            <a:ext cx="6096000" cy="1477328"/>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Символ </a:t>
            </a:r>
            <a:r>
              <a:rPr lang="uk-UA" b="1" i="0" dirty="0">
                <a:solidFill>
                  <a:srgbClr val="383838"/>
                </a:solidFill>
                <a:effectLst/>
                <a:latin typeface="Open Sans" panose="020B0606030504020204" pitchFamily="34" charset="0"/>
              </a:rPr>
              <a:t>*</a:t>
            </a:r>
            <a:r>
              <a:rPr lang="uk-UA" b="0" i="0" dirty="0">
                <a:solidFill>
                  <a:srgbClr val="383838"/>
                </a:solidFill>
                <a:effectLst/>
                <a:latin typeface="Open Sans" panose="020B0606030504020204" pitchFamily="34" charset="0"/>
              </a:rPr>
              <a:t> використовується в шаблоні для позначення довільної довжини. Тобто в прикладі вище, шаблон [</a:t>
            </a:r>
            <a:r>
              <a:rPr lang="en-US" b="0" i="0" dirty="0">
                <a:solidFill>
                  <a:srgbClr val="383838"/>
                </a:solidFill>
                <a:effectLst/>
                <a:latin typeface="Open Sans" panose="020B0606030504020204" pitchFamily="34" charset="0"/>
              </a:rPr>
              <a:t>x, y, *_], </a:t>
            </a:r>
            <a:r>
              <a:rPr lang="uk-UA" b="0" i="0" dirty="0">
                <a:solidFill>
                  <a:srgbClr val="383838"/>
                </a:solidFill>
                <a:effectLst/>
                <a:latin typeface="Open Sans" panose="020B0606030504020204" pitchFamily="34" charset="0"/>
              </a:rPr>
              <a:t>буде відповідати списку, котрий містить більше ніж два елементи, незалежно від його довжини.</a:t>
            </a:r>
            <a:endParaRPr lang="uk-UA" dirty="0"/>
          </a:p>
        </p:txBody>
      </p:sp>
    </p:spTree>
    <p:extLst>
      <p:ext uri="{BB962C8B-B14F-4D97-AF65-F5344CB8AC3E}">
        <p14:creationId xmlns:p14="http://schemas.microsoft.com/office/powerpoint/2010/main" val="931496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50BC5-5660-E37E-5E1A-737A3EECAF13}"/>
              </a:ext>
            </a:extLst>
          </p:cNvPr>
          <p:cNvSpPr txBox="1"/>
          <p:nvPr/>
        </p:nvSpPr>
        <p:spPr>
          <a:xfrm>
            <a:off x="0" y="285586"/>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Mapping Patterns</a:t>
            </a:r>
          </a:p>
          <a:p>
            <a:pPr algn="ctr"/>
            <a:br>
              <a:rPr lang="en-US" sz="3600" dirty="0"/>
            </a:br>
            <a:endParaRPr lang="uk-UA" sz="3600" dirty="0"/>
          </a:p>
        </p:txBody>
      </p:sp>
      <p:sp>
        <p:nvSpPr>
          <p:cNvPr id="5" name="TextBox 4">
            <a:extLst>
              <a:ext uri="{FF2B5EF4-FFF2-40B4-BE49-F238E27FC236}">
                <a16:creationId xmlns:a16="http://schemas.microsoft.com/office/drawing/2014/main" id="{8951AA2B-DF77-C514-176D-D7AAB9566D52}"/>
              </a:ext>
            </a:extLst>
          </p:cNvPr>
          <p:cNvSpPr txBox="1"/>
          <p:nvPr/>
        </p:nvSpPr>
        <p:spPr>
          <a:xfrm>
            <a:off x="334297" y="990966"/>
            <a:ext cx="11533238" cy="923330"/>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Подібно до об’єктів </a:t>
            </a:r>
            <a:r>
              <a:rPr lang="en-US" b="0" i="1" dirty="0">
                <a:solidFill>
                  <a:srgbClr val="383838"/>
                </a:solidFill>
                <a:effectLst/>
                <a:latin typeface="Open Sans" panose="020B0606030504020204" pitchFamily="34" charset="0"/>
              </a:rPr>
              <a:t>Sequence</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є можливість зіставляти словники (точніше об’єкти </a:t>
            </a:r>
            <a:r>
              <a:rPr lang="en-US" b="0" i="1" dirty="0" err="1">
                <a:solidFill>
                  <a:srgbClr val="383838"/>
                </a:solidFill>
                <a:effectLst/>
                <a:latin typeface="Open Sans" panose="020B0606030504020204" pitchFamily="34" charset="0"/>
              </a:rPr>
              <a:t>collections.abc.Mapping</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Але на відміну від шаблонів послідовностей, зайві ключі ігноруються (тобто відбувається співставлення саме тих ключів словника, що визначені в операторі </a:t>
            </a:r>
            <a:r>
              <a:rPr lang="en-US" b="0" i="1" dirty="0">
                <a:solidFill>
                  <a:srgbClr val="383838"/>
                </a:solidFill>
                <a:effectLst/>
                <a:latin typeface="Open Sans" panose="020B0606030504020204" pitchFamily="34" charset="0"/>
              </a:rPr>
              <a:t>case</a:t>
            </a:r>
            <a:r>
              <a:rPr lang="en-US" b="0" i="0" dirty="0">
                <a:solidFill>
                  <a:srgbClr val="383838"/>
                </a:solidFill>
                <a:effectLst/>
                <a:latin typeface="Open Sans" panose="020B0606030504020204" pitchFamily="34" charset="0"/>
              </a:rPr>
              <a:t>):</a:t>
            </a:r>
            <a:endParaRPr lang="uk-UA" dirty="0"/>
          </a:p>
        </p:txBody>
      </p:sp>
      <p:sp>
        <p:nvSpPr>
          <p:cNvPr id="7" name="TextBox 6">
            <a:extLst>
              <a:ext uri="{FF2B5EF4-FFF2-40B4-BE49-F238E27FC236}">
                <a16:creationId xmlns:a16="http://schemas.microsoft.com/office/drawing/2014/main" id="{FF177BE4-E294-E145-0BF5-CBBE8E217492}"/>
              </a:ext>
            </a:extLst>
          </p:cNvPr>
          <p:cNvSpPr txBox="1"/>
          <p:nvPr/>
        </p:nvSpPr>
        <p:spPr>
          <a:xfrm>
            <a:off x="334296" y="1951672"/>
            <a:ext cx="9330813" cy="3139321"/>
          </a:xfrm>
          <a:prstGeom prst="rect">
            <a:avLst/>
          </a:prstGeom>
          <a:noFill/>
        </p:spPr>
        <p:txBody>
          <a:bodyPr wrap="square">
            <a:spAutoFit/>
          </a:bodyPr>
          <a:lstStyle/>
          <a:p>
            <a:r>
              <a:rPr lang="uk-UA" dirty="0" err="1"/>
              <a:t>def</a:t>
            </a:r>
            <a:r>
              <a:rPr lang="uk-UA" dirty="0"/>
              <a:t> </a:t>
            </a:r>
            <a:r>
              <a:rPr lang="uk-UA" dirty="0" err="1"/>
              <a:t>print_config</a:t>
            </a:r>
            <a:r>
              <a:rPr lang="uk-UA" dirty="0"/>
              <a:t>(</a:t>
            </a:r>
            <a:r>
              <a:rPr lang="uk-UA" dirty="0" err="1"/>
              <a:t>config</a:t>
            </a:r>
            <a:r>
              <a:rPr lang="uk-UA" dirty="0"/>
              <a:t>):    </a:t>
            </a:r>
          </a:p>
          <a:p>
            <a:r>
              <a:rPr lang="uk-UA" dirty="0"/>
              <a:t>	</a:t>
            </a:r>
            <a:r>
              <a:rPr lang="uk-UA" dirty="0" err="1"/>
              <a:t>match</a:t>
            </a:r>
            <a:r>
              <a:rPr lang="uk-UA" dirty="0"/>
              <a:t> </a:t>
            </a:r>
            <a:r>
              <a:rPr lang="uk-UA" dirty="0" err="1"/>
              <a:t>config</a:t>
            </a:r>
            <a:r>
              <a:rPr lang="uk-UA" dirty="0"/>
              <a:t>:        </a:t>
            </a:r>
          </a:p>
          <a:p>
            <a:r>
              <a:rPr lang="uk-UA" dirty="0"/>
              <a:t>		</a:t>
            </a:r>
            <a:r>
              <a:rPr lang="uk-UA" dirty="0" err="1"/>
              <a:t>case</a:t>
            </a:r>
            <a:r>
              <a:rPr lang="uk-UA" dirty="0"/>
              <a:t> {'</a:t>
            </a:r>
            <a:r>
              <a:rPr lang="uk-UA" dirty="0" err="1"/>
              <a:t>host</a:t>
            </a:r>
            <a:r>
              <a:rPr lang="uk-UA" dirty="0"/>
              <a:t>': </a:t>
            </a:r>
            <a:r>
              <a:rPr lang="uk-UA" dirty="0" err="1"/>
              <a:t>host</a:t>
            </a:r>
            <a:r>
              <a:rPr lang="uk-UA" dirty="0"/>
              <a:t>, '</a:t>
            </a:r>
            <a:r>
              <a:rPr lang="uk-UA" dirty="0" err="1"/>
              <a:t>port</a:t>
            </a:r>
            <a:r>
              <a:rPr lang="uk-UA" dirty="0"/>
              <a:t>': </a:t>
            </a:r>
            <a:r>
              <a:rPr lang="uk-UA" dirty="0" err="1"/>
              <a:t>port</a:t>
            </a:r>
            <a:r>
              <a:rPr lang="uk-UA" dirty="0"/>
              <a:t>}:   </a:t>
            </a:r>
          </a:p>
          <a:p>
            <a:r>
              <a:rPr lang="uk-UA" dirty="0"/>
              <a:t>	         		</a:t>
            </a:r>
            <a:r>
              <a:rPr lang="uk-UA" dirty="0" err="1"/>
              <a:t>print</a:t>
            </a:r>
            <a:r>
              <a:rPr lang="uk-UA" dirty="0"/>
              <a:t>(</a:t>
            </a:r>
            <a:r>
              <a:rPr lang="uk-UA" dirty="0" err="1"/>
              <a:t>f'Host</a:t>
            </a:r>
            <a:r>
              <a:rPr lang="uk-UA" dirty="0"/>
              <a:t>: {</a:t>
            </a:r>
            <a:r>
              <a:rPr lang="uk-UA" dirty="0" err="1"/>
              <a:t>host</a:t>
            </a:r>
            <a:r>
              <a:rPr lang="uk-UA" dirty="0"/>
              <a:t>}, </a:t>
            </a:r>
            <a:r>
              <a:rPr lang="uk-UA" dirty="0" err="1"/>
              <a:t>Port</a:t>
            </a:r>
            <a:r>
              <a:rPr lang="uk-UA" dirty="0"/>
              <a:t>: {</a:t>
            </a:r>
            <a:r>
              <a:rPr lang="uk-UA" dirty="0" err="1"/>
              <a:t>port</a:t>
            </a:r>
            <a:r>
              <a:rPr lang="uk-UA" dirty="0"/>
              <a:t>}')        </a:t>
            </a:r>
          </a:p>
          <a:p>
            <a:r>
              <a:rPr lang="uk-UA" dirty="0"/>
              <a:t>		</a:t>
            </a:r>
            <a:r>
              <a:rPr lang="uk-UA" dirty="0" err="1"/>
              <a:t>case</a:t>
            </a:r>
            <a:r>
              <a:rPr lang="uk-UA" dirty="0"/>
              <a:t> _:            </a:t>
            </a:r>
          </a:p>
          <a:p>
            <a:r>
              <a:rPr lang="uk-UA" dirty="0"/>
              <a:t>			</a:t>
            </a:r>
            <a:r>
              <a:rPr lang="uk-UA" dirty="0" err="1"/>
              <a:t>print</a:t>
            </a:r>
            <a:r>
              <a:rPr lang="uk-UA" dirty="0"/>
              <a:t>('</a:t>
            </a:r>
            <a:r>
              <a:rPr lang="uk-UA" dirty="0" err="1"/>
              <a:t>No</a:t>
            </a:r>
            <a:r>
              <a:rPr lang="uk-UA" dirty="0"/>
              <a:t> </a:t>
            </a:r>
            <a:r>
              <a:rPr lang="uk-UA" dirty="0" err="1"/>
              <a:t>match</a:t>
            </a:r>
            <a:r>
              <a:rPr lang="uk-UA" dirty="0"/>
              <a:t>’)</a:t>
            </a:r>
          </a:p>
          <a:p>
            <a:endParaRPr lang="uk-UA" dirty="0"/>
          </a:p>
          <a:p>
            <a:r>
              <a:rPr lang="uk-UA" dirty="0" err="1"/>
              <a:t>config</a:t>
            </a:r>
            <a:r>
              <a:rPr lang="uk-UA" dirty="0"/>
              <a:t> = {'</a:t>
            </a:r>
            <a:r>
              <a:rPr lang="uk-UA" dirty="0" err="1"/>
              <a:t>host</a:t>
            </a:r>
            <a:r>
              <a:rPr lang="uk-UA" dirty="0"/>
              <a:t>': '</a:t>
            </a:r>
            <a:r>
              <a:rPr lang="uk-UA" dirty="0" err="1"/>
              <a:t>localhost</a:t>
            </a:r>
            <a:r>
              <a:rPr lang="uk-UA" dirty="0"/>
              <a:t>', '</a:t>
            </a:r>
            <a:r>
              <a:rPr lang="uk-UA" dirty="0" err="1"/>
              <a:t>port</a:t>
            </a:r>
            <a:r>
              <a:rPr lang="uk-UA" dirty="0"/>
              <a:t>': 8080, '</a:t>
            </a:r>
            <a:r>
              <a:rPr lang="uk-UA" dirty="0" err="1"/>
              <a:t>token</a:t>
            </a:r>
            <a:r>
              <a:rPr lang="uk-UA" dirty="0"/>
              <a:t>': 'TOKEN’}</a:t>
            </a:r>
          </a:p>
          <a:p>
            <a:r>
              <a:rPr lang="uk-UA" dirty="0" err="1"/>
              <a:t>print_config</a:t>
            </a:r>
            <a:r>
              <a:rPr lang="uk-UA" dirty="0"/>
              <a:t>(</a:t>
            </a:r>
            <a:r>
              <a:rPr lang="uk-UA" dirty="0" err="1"/>
              <a:t>config</a:t>
            </a:r>
            <a:r>
              <a:rPr lang="uk-UA" dirty="0"/>
              <a:t>)</a:t>
            </a:r>
          </a:p>
          <a:p>
            <a:endParaRPr lang="uk-UA" dirty="0"/>
          </a:p>
          <a:p>
            <a:r>
              <a:rPr lang="uk-UA" dirty="0"/>
              <a:t># OUTPUT: </a:t>
            </a:r>
            <a:r>
              <a:rPr lang="uk-UA" dirty="0" err="1"/>
              <a:t>Host</a:t>
            </a:r>
            <a:r>
              <a:rPr lang="uk-UA" dirty="0"/>
              <a:t>: </a:t>
            </a:r>
            <a:r>
              <a:rPr lang="uk-UA" dirty="0" err="1"/>
              <a:t>localhost</a:t>
            </a:r>
            <a:r>
              <a:rPr lang="uk-UA" dirty="0"/>
              <a:t>, </a:t>
            </a:r>
            <a:r>
              <a:rPr lang="uk-UA" dirty="0" err="1"/>
              <a:t>Port</a:t>
            </a:r>
            <a:r>
              <a:rPr lang="uk-UA" dirty="0"/>
              <a:t>: 8080</a:t>
            </a:r>
          </a:p>
        </p:txBody>
      </p:sp>
      <p:sp>
        <p:nvSpPr>
          <p:cNvPr id="9" name="TextBox 8">
            <a:extLst>
              <a:ext uri="{FF2B5EF4-FFF2-40B4-BE49-F238E27FC236}">
                <a16:creationId xmlns:a16="http://schemas.microsoft.com/office/drawing/2014/main" id="{41F904AE-760D-CD67-79D9-C27CF3E39A05}"/>
              </a:ext>
            </a:extLst>
          </p:cNvPr>
          <p:cNvSpPr txBox="1"/>
          <p:nvPr/>
        </p:nvSpPr>
        <p:spPr>
          <a:xfrm>
            <a:off x="334295" y="5128369"/>
            <a:ext cx="11434917" cy="646331"/>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В цьому прикладі, спрацював шаблон </a:t>
            </a:r>
            <a:r>
              <a:rPr lang="uk-UA" b="0" i="1" dirty="0">
                <a:solidFill>
                  <a:srgbClr val="383838"/>
                </a:solidFill>
                <a:effectLst/>
                <a:latin typeface="Open Sans" panose="020B0606030504020204" pitchFamily="34" charset="0"/>
              </a:rPr>
              <a:t>{‘</a:t>
            </a:r>
            <a:r>
              <a:rPr lang="en-US" b="0" i="1" dirty="0">
                <a:solidFill>
                  <a:srgbClr val="383838"/>
                </a:solidFill>
                <a:effectLst/>
                <a:latin typeface="Open Sans" panose="020B0606030504020204" pitchFamily="34" charset="0"/>
              </a:rPr>
              <a:t>host’: host, ‘port’: port}</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рядок 3), незважаючи на відсутність в ньому ключа </a:t>
            </a:r>
            <a:r>
              <a:rPr lang="en-US" b="0" i="1" dirty="0">
                <a:solidFill>
                  <a:srgbClr val="383838"/>
                </a:solidFill>
                <a:effectLst/>
                <a:latin typeface="Open Sans" panose="020B0606030504020204" pitchFamily="34" charset="0"/>
              </a:rPr>
              <a:t>token</a:t>
            </a:r>
            <a:r>
              <a:rPr lang="en-US" b="0" i="0" dirty="0">
                <a:solidFill>
                  <a:srgbClr val="383838"/>
                </a:solidFill>
                <a:effectLst/>
                <a:latin typeface="Open Sans" panose="020B0606030504020204" pitchFamily="34" charset="0"/>
              </a:rPr>
              <a:t>.</a:t>
            </a:r>
            <a:endParaRPr lang="uk-UA" dirty="0"/>
          </a:p>
        </p:txBody>
      </p:sp>
    </p:spTree>
    <p:extLst>
      <p:ext uri="{BB962C8B-B14F-4D97-AF65-F5344CB8AC3E}">
        <p14:creationId xmlns:p14="http://schemas.microsoft.com/office/powerpoint/2010/main" val="255451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697DF-D5CD-80DC-C265-FA7439F7C2DA}"/>
              </a:ext>
            </a:extLst>
          </p:cNvPr>
          <p:cNvSpPr txBox="1"/>
          <p:nvPr/>
        </p:nvSpPr>
        <p:spPr>
          <a:xfrm>
            <a:off x="0" y="246258"/>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Class Patterns</a:t>
            </a:r>
          </a:p>
          <a:p>
            <a:pPr algn="ctr"/>
            <a:br>
              <a:rPr lang="en-US" sz="3600" dirty="0"/>
            </a:br>
            <a:endParaRPr lang="uk-UA" sz="3600" dirty="0"/>
          </a:p>
        </p:txBody>
      </p:sp>
      <p:sp>
        <p:nvSpPr>
          <p:cNvPr id="5" name="TextBox 4">
            <a:extLst>
              <a:ext uri="{FF2B5EF4-FFF2-40B4-BE49-F238E27FC236}">
                <a16:creationId xmlns:a16="http://schemas.microsoft.com/office/drawing/2014/main" id="{8E302210-A966-E7A1-8EC4-EA7538CDB5B9}"/>
              </a:ext>
            </a:extLst>
          </p:cNvPr>
          <p:cNvSpPr txBox="1"/>
          <p:nvPr/>
        </p:nvSpPr>
        <p:spPr>
          <a:xfrm>
            <a:off x="186812" y="800255"/>
            <a:ext cx="11788877" cy="369332"/>
          </a:xfrm>
          <a:prstGeom prst="rect">
            <a:avLst/>
          </a:prstGeom>
          <a:noFill/>
        </p:spPr>
        <p:txBody>
          <a:bodyPr wrap="square">
            <a:spAutoFit/>
          </a:bodyPr>
          <a:lstStyle/>
          <a:p>
            <a:r>
              <a:rPr lang="en-US" b="0" i="0" dirty="0">
                <a:solidFill>
                  <a:srgbClr val="383838"/>
                </a:solidFill>
                <a:effectLst/>
                <a:latin typeface="Open Sans" panose="020B0606030504020204" pitchFamily="34" charset="0"/>
              </a:rPr>
              <a:t>Python </a:t>
            </a:r>
            <a:r>
              <a:rPr lang="uk-UA" b="0" i="0" dirty="0">
                <a:solidFill>
                  <a:srgbClr val="383838"/>
                </a:solidFill>
                <a:effectLst/>
                <a:latin typeface="Open Sans" panose="020B0606030504020204" pitchFamily="34" charset="0"/>
              </a:rPr>
              <a:t>також дає змогу використовувати </a:t>
            </a:r>
            <a:r>
              <a:rPr lang="en-US" b="0" i="0" dirty="0">
                <a:solidFill>
                  <a:srgbClr val="383838"/>
                </a:solidFill>
                <a:effectLst/>
                <a:latin typeface="Open Sans" panose="020B0606030504020204" pitchFamily="34" charset="0"/>
              </a:rPr>
              <a:t>pattern matching, </a:t>
            </a:r>
            <a:r>
              <a:rPr lang="uk-UA" b="0" i="0" dirty="0">
                <a:solidFill>
                  <a:srgbClr val="383838"/>
                </a:solidFill>
                <a:effectLst/>
                <a:latin typeface="Open Sans" panose="020B0606030504020204" pitchFamily="34" charset="0"/>
              </a:rPr>
              <a:t>для зіставлення з об’єктом класу. Приклад:</a:t>
            </a:r>
            <a:endParaRPr lang="uk-UA" dirty="0"/>
          </a:p>
        </p:txBody>
      </p:sp>
      <p:sp>
        <p:nvSpPr>
          <p:cNvPr id="7" name="TextBox 6">
            <a:extLst>
              <a:ext uri="{FF2B5EF4-FFF2-40B4-BE49-F238E27FC236}">
                <a16:creationId xmlns:a16="http://schemas.microsoft.com/office/drawing/2014/main" id="{4C58C2C5-D914-D99A-7ECB-FC0DDEDEF961}"/>
              </a:ext>
            </a:extLst>
          </p:cNvPr>
          <p:cNvSpPr txBox="1"/>
          <p:nvPr/>
        </p:nvSpPr>
        <p:spPr>
          <a:xfrm>
            <a:off x="186812" y="1123421"/>
            <a:ext cx="9615949" cy="5632311"/>
          </a:xfrm>
          <a:prstGeom prst="rect">
            <a:avLst/>
          </a:prstGeom>
          <a:noFill/>
        </p:spPr>
        <p:txBody>
          <a:bodyPr wrap="square">
            <a:spAutoFit/>
          </a:bodyPr>
          <a:lstStyle/>
          <a:p>
            <a:r>
              <a:rPr lang="uk-UA" dirty="0" err="1"/>
              <a:t>class</a:t>
            </a:r>
            <a:r>
              <a:rPr lang="uk-UA" dirty="0"/>
              <a:t> </a:t>
            </a:r>
            <a:r>
              <a:rPr lang="uk-UA" dirty="0" err="1"/>
              <a:t>Point</a:t>
            </a:r>
            <a:r>
              <a:rPr lang="uk-UA" dirty="0"/>
              <a:t>:    </a:t>
            </a:r>
          </a:p>
          <a:p>
            <a:r>
              <a:rPr lang="uk-UA" dirty="0"/>
              <a:t>	</a:t>
            </a:r>
            <a:r>
              <a:rPr lang="uk-UA" dirty="0" err="1"/>
              <a:t>def</a:t>
            </a:r>
            <a:r>
              <a:rPr lang="uk-UA" dirty="0"/>
              <a:t> __</a:t>
            </a:r>
            <a:r>
              <a:rPr lang="uk-UA" dirty="0" err="1"/>
              <a:t>init</a:t>
            </a:r>
            <a:r>
              <a:rPr lang="uk-UA" dirty="0"/>
              <a:t>__(</a:t>
            </a:r>
            <a:r>
              <a:rPr lang="uk-UA" dirty="0" err="1"/>
              <a:t>self</a:t>
            </a:r>
            <a:r>
              <a:rPr lang="uk-UA" dirty="0"/>
              <a:t>, x, y):        </a:t>
            </a:r>
          </a:p>
          <a:p>
            <a:r>
              <a:rPr lang="uk-UA" dirty="0"/>
              <a:t>		</a:t>
            </a:r>
            <a:r>
              <a:rPr lang="uk-UA" dirty="0" err="1"/>
              <a:t>self.x</a:t>
            </a:r>
            <a:r>
              <a:rPr lang="uk-UA" dirty="0"/>
              <a:t> = x        </a:t>
            </a:r>
          </a:p>
          <a:p>
            <a:r>
              <a:rPr lang="uk-UA" dirty="0"/>
              <a:t>		</a:t>
            </a:r>
            <a:r>
              <a:rPr lang="uk-UA" dirty="0" err="1"/>
              <a:t>self.y</a:t>
            </a:r>
            <a:r>
              <a:rPr lang="uk-UA" dirty="0"/>
              <a:t> = y</a:t>
            </a:r>
          </a:p>
          <a:p>
            <a:endParaRPr lang="uk-UA" dirty="0"/>
          </a:p>
          <a:p>
            <a:r>
              <a:rPr lang="uk-UA" dirty="0" err="1"/>
              <a:t>def</a:t>
            </a:r>
            <a:r>
              <a:rPr lang="uk-UA" dirty="0"/>
              <a:t> </a:t>
            </a:r>
            <a:r>
              <a:rPr lang="uk-UA" dirty="0" err="1"/>
              <a:t>print_point</a:t>
            </a:r>
            <a:r>
              <a:rPr lang="uk-UA" dirty="0"/>
              <a:t>(</a:t>
            </a:r>
            <a:r>
              <a:rPr lang="uk-UA" dirty="0" err="1"/>
              <a:t>point</a:t>
            </a:r>
            <a:r>
              <a:rPr lang="uk-UA" dirty="0"/>
              <a:t>):    </a:t>
            </a:r>
          </a:p>
          <a:p>
            <a:r>
              <a:rPr lang="uk-UA" dirty="0"/>
              <a:t>	</a:t>
            </a:r>
            <a:r>
              <a:rPr lang="uk-UA" dirty="0" err="1"/>
              <a:t>match</a:t>
            </a:r>
            <a:r>
              <a:rPr lang="uk-UA" dirty="0"/>
              <a:t> </a:t>
            </a:r>
            <a:r>
              <a:rPr lang="uk-UA" dirty="0" err="1"/>
              <a:t>point</a:t>
            </a:r>
            <a:r>
              <a:rPr lang="uk-UA" dirty="0"/>
              <a:t>:        </a:t>
            </a:r>
          </a:p>
          <a:p>
            <a:r>
              <a:rPr lang="uk-UA" dirty="0"/>
              <a:t>		</a:t>
            </a:r>
            <a:r>
              <a:rPr lang="uk-UA" dirty="0" err="1"/>
              <a:t>case</a:t>
            </a:r>
            <a:r>
              <a:rPr lang="uk-UA" dirty="0"/>
              <a:t> </a:t>
            </a:r>
            <a:r>
              <a:rPr lang="uk-UA" dirty="0" err="1"/>
              <a:t>Point</a:t>
            </a:r>
            <a:r>
              <a:rPr lang="uk-UA" dirty="0"/>
              <a:t>(x=0, y=0):            </a:t>
            </a:r>
          </a:p>
          <a:p>
            <a:r>
              <a:rPr lang="uk-UA" dirty="0"/>
              <a:t>			</a:t>
            </a:r>
            <a:r>
              <a:rPr lang="uk-UA" dirty="0" err="1"/>
              <a:t>print</a:t>
            </a:r>
            <a:r>
              <a:rPr lang="uk-UA" dirty="0"/>
              <a:t>('</a:t>
            </a:r>
            <a:r>
              <a:rPr lang="uk-UA" dirty="0" err="1"/>
              <a:t>Default</a:t>
            </a:r>
            <a:r>
              <a:rPr lang="uk-UA" dirty="0"/>
              <a:t> </a:t>
            </a:r>
            <a:r>
              <a:rPr lang="uk-UA" dirty="0" err="1"/>
              <a:t>Point</a:t>
            </a:r>
            <a:r>
              <a:rPr lang="uk-UA" dirty="0"/>
              <a:t>')        </a:t>
            </a:r>
          </a:p>
          <a:p>
            <a:r>
              <a:rPr lang="uk-UA" dirty="0"/>
              <a:t>		</a:t>
            </a:r>
            <a:r>
              <a:rPr lang="uk-UA" dirty="0" err="1"/>
              <a:t>case</a:t>
            </a:r>
            <a:r>
              <a:rPr lang="uk-UA" dirty="0"/>
              <a:t> </a:t>
            </a:r>
            <a:r>
              <a:rPr lang="uk-UA" dirty="0" err="1"/>
              <a:t>Point</a:t>
            </a:r>
            <a:r>
              <a:rPr lang="uk-UA" dirty="0"/>
              <a:t>(x=x, y=0):            </a:t>
            </a:r>
          </a:p>
          <a:p>
            <a:r>
              <a:rPr lang="uk-UA" dirty="0"/>
              <a:t>			</a:t>
            </a:r>
            <a:r>
              <a:rPr lang="uk-UA" dirty="0" err="1"/>
              <a:t>print</a:t>
            </a:r>
            <a:r>
              <a:rPr lang="uk-UA" dirty="0"/>
              <a:t>(</a:t>
            </a:r>
            <a:r>
              <a:rPr lang="uk-UA" dirty="0" err="1"/>
              <a:t>f'Point</a:t>
            </a:r>
            <a:r>
              <a:rPr lang="uk-UA" dirty="0"/>
              <a:t> </a:t>
            </a:r>
            <a:r>
              <a:rPr lang="uk-UA" dirty="0" err="1"/>
              <a:t>with</a:t>
            </a:r>
            <a:r>
              <a:rPr lang="uk-UA" dirty="0"/>
              <a:t>: x={x}')       </a:t>
            </a:r>
          </a:p>
          <a:p>
            <a:r>
              <a:rPr lang="uk-UA" dirty="0"/>
              <a:t>		 </a:t>
            </a:r>
            <a:r>
              <a:rPr lang="uk-UA" dirty="0" err="1"/>
              <a:t>case</a:t>
            </a:r>
            <a:r>
              <a:rPr lang="uk-UA" dirty="0"/>
              <a:t> </a:t>
            </a:r>
            <a:r>
              <a:rPr lang="uk-UA" dirty="0" err="1"/>
              <a:t>Point</a:t>
            </a:r>
            <a:r>
              <a:rPr lang="uk-UA" dirty="0"/>
              <a:t>(x=0, y=y):            </a:t>
            </a:r>
          </a:p>
          <a:p>
            <a:r>
              <a:rPr lang="uk-UA" dirty="0"/>
              <a:t>			</a:t>
            </a:r>
            <a:r>
              <a:rPr lang="uk-UA" dirty="0" err="1"/>
              <a:t>print</a:t>
            </a:r>
            <a:r>
              <a:rPr lang="uk-UA" dirty="0"/>
              <a:t>(</a:t>
            </a:r>
            <a:r>
              <a:rPr lang="uk-UA" dirty="0" err="1"/>
              <a:t>f'Point</a:t>
            </a:r>
            <a:r>
              <a:rPr lang="uk-UA" dirty="0"/>
              <a:t> </a:t>
            </a:r>
            <a:r>
              <a:rPr lang="uk-UA" dirty="0" err="1"/>
              <a:t>with</a:t>
            </a:r>
            <a:r>
              <a:rPr lang="uk-UA" dirty="0"/>
              <a:t>: y={y}')        </a:t>
            </a:r>
          </a:p>
          <a:p>
            <a:r>
              <a:rPr lang="uk-UA" dirty="0"/>
              <a:t>		</a:t>
            </a:r>
            <a:r>
              <a:rPr lang="uk-UA" dirty="0" err="1"/>
              <a:t>case</a:t>
            </a:r>
            <a:r>
              <a:rPr lang="uk-UA" dirty="0"/>
              <a:t> </a:t>
            </a:r>
            <a:r>
              <a:rPr lang="uk-UA" dirty="0" err="1"/>
              <a:t>Point</a:t>
            </a:r>
            <a:r>
              <a:rPr lang="uk-UA" dirty="0"/>
              <a:t>(x=x, y=y):            </a:t>
            </a:r>
          </a:p>
          <a:p>
            <a:r>
              <a:rPr lang="uk-UA" dirty="0"/>
              <a:t>			</a:t>
            </a:r>
            <a:r>
              <a:rPr lang="uk-UA" dirty="0" err="1"/>
              <a:t>print</a:t>
            </a:r>
            <a:r>
              <a:rPr lang="uk-UA" dirty="0"/>
              <a:t>(</a:t>
            </a:r>
            <a:r>
              <a:rPr lang="uk-UA" dirty="0" err="1"/>
              <a:t>f'Point</a:t>
            </a:r>
            <a:r>
              <a:rPr lang="uk-UA" dirty="0"/>
              <a:t> </a:t>
            </a:r>
            <a:r>
              <a:rPr lang="uk-UA" dirty="0" err="1"/>
              <a:t>with</a:t>
            </a:r>
            <a:r>
              <a:rPr lang="uk-UA" dirty="0"/>
              <a:t>: x={x}, y={y}’)</a:t>
            </a:r>
          </a:p>
          <a:p>
            <a:endParaRPr lang="uk-UA" dirty="0"/>
          </a:p>
          <a:p>
            <a:r>
              <a:rPr lang="uk-UA" dirty="0" err="1"/>
              <a:t>print_point</a:t>
            </a:r>
            <a:r>
              <a:rPr lang="uk-UA" dirty="0"/>
              <a:t>(</a:t>
            </a:r>
            <a:r>
              <a:rPr lang="uk-UA" dirty="0" err="1"/>
              <a:t>Point</a:t>
            </a:r>
            <a:r>
              <a:rPr lang="uk-UA" dirty="0"/>
              <a:t>(0, 0))  # </a:t>
            </a:r>
            <a:r>
              <a:rPr lang="uk-UA" dirty="0" err="1"/>
              <a:t>Default</a:t>
            </a:r>
            <a:r>
              <a:rPr lang="uk-UA" dirty="0"/>
              <a:t> </a:t>
            </a:r>
            <a:r>
              <a:rPr lang="uk-UA" dirty="0" err="1"/>
              <a:t>Point</a:t>
            </a:r>
            <a:endParaRPr lang="uk-UA" dirty="0"/>
          </a:p>
          <a:p>
            <a:r>
              <a:rPr lang="uk-UA" dirty="0" err="1"/>
              <a:t>print_point</a:t>
            </a:r>
            <a:r>
              <a:rPr lang="uk-UA" dirty="0"/>
              <a:t>(</a:t>
            </a:r>
            <a:r>
              <a:rPr lang="uk-UA" dirty="0" err="1"/>
              <a:t>Point</a:t>
            </a:r>
            <a:r>
              <a:rPr lang="uk-UA" dirty="0"/>
              <a:t>(10, 0))  # </a:t>
            </a:r>
            <a:r>
              <a:rPr lang="uk-UA" dirty="0" err="1"/>
              <a:t>Point</a:t>
            </a:r>
            <a:r>
              <a:rPr lang="uk-UA" dirty="0"/>
              <a:t> </a:t>
            </a:r>
            <a:r>
              <a:rPr lang="uk-UA" dirty="0" err="1"/>
              <a:t>with</a:t>
            </a:r>
            <a:r>
              <a:rPr lang="uk-UA" dirty="0"/>
              <a:t>: x=10</a:t>
            </a:r>
          </a:p>
          <a:p>
            <a:r>
              <a:rPr lang="uk-UA" dirty="0" err="1"/>
              <a:t>print_point</a:t>
            </a:r>
            <a:r>
              <a:rPr lang="uk-UA" dirty="0"/>
              <a:t>(</a:t>
            </a:r>
            <a:r>
              <a:rPr lang="uk-UA" dirty="0" err="1"/>
              <a:t>Point</a:t>
            </a:r>
            <a:r>
              <a:rPr lang="uk-UA" dirty="0"/>
              <a:t>(0, 10))  # </a:t>
            </a:r>
            <a:r>
              <a:rPr lang="uk-UA" dirty="0" err="1"/>
              <a:t>Point</a:t>
            </a:r>
            <a:r>
              <a:rPr lang="uk-UA" dirty="0"/>
              <a:t> </a:t>
            </a:r>
            <a:r>
              <a:rPr lang="uk-UA" dirty="0" err="1"/>
              <a:t>with</a:t>
            </a:r>
            <a:r>
              <a:rPr lang="uk-UA" dirty="0"/>
              <a:t>: y=10</a:t>
            </a:r>
          </a:p>
          <a:p>
            <a:r>
              <a:rPr lang="uk-UA" dirty="0" err="1"/>
              <a:t>print_point</a:t>
            </a:r>
            <a:r>
              <a:rPr lang="uk-UA" dirty="0"/>
              <a:t>(</a:t>
            </a:r>
            <a:r>
              <a:rPr lang="uk-UA" dirty="0" err="1"/>
              <a:t>Point</a:t>
            </a:r>
            <a:r>
              <a:rPr lang="uk-UA" dirty="0"/>
              <a:t>(10, 10))  # </a:t>
            </a:r>
            <a:r>
              <a:rPr lang="uk-UA" dirty="0" err="1"/>
              <a:t>Point</a:t>
            </a:r>
            <a:r>
              <a:rPr lang="uk-UA" dirty="0"/>
              <a:t> </a:t>
            </a:r>
            <a:r>
              <a:rPr lang="uk-UA" dirty="0" err="1"/>
              <a:t>with</a:t>
            </a:r>
            <a:r>
              <a:rPr lang="uk-UA" dirty="0"/>
              <a:t>: x=10, y=10</a:t>
            </a:r>
          </a:p>
        </p:txBody>
      </p:sp>
    </p:spTree>
    <p:extLst>
      <p:ext uri="{BB962C8B-B14F-4D97-AF65-F5344CB8AC3E}">
        <p14:creationId xmlns:p14="http://schemas.microsoft.com/office/powerpoint/2010/main" val="425118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A549A-A3D4-DCF2-7BBE-AAE4CA029555}"/>
              </a:ext>
            </a:extLst>
          </p:cNvPr>
          <p:cNvSpPr txBox="1"/>
          <p:nvPr/>
        </p:nvSpPr>
        <p:spPr>
          <a:xfrm>
            <a:off x="0" y="246258"/>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Class Patterns</a:t>
            </a:r>
          </a:p>
          <a:p>
            <a:pPr algn="ctr"/>
            <a:br>
              <a:rPr lang="en-US" sz="3600" dirty="0"/>
            </a:br>
            <a:endParaRPr lang="uk-UA" sz="3600" dirty="0"/>
          </a:p>
        </p:txBody>
      </p:sp>
      <p:sp>
        <p:nvSpPr>
          <p:cNvPr id="4" name="TextBox 3">
            <a:extLst>
              <a:ext uri="{FF2B5EF4-FFF2-40B4-BE49-F238E27FC236}">
                <a16:creationId xmlns:a16="http://schemas.microsoft.com/office/drawing/2014/main" id="{ECC803CD-F312-06F5-6EF2-86238141E007}"/>
              </a:ext>
            </a:extLst>
          </p:cNvPr>
          <p:cNvSpPr txBox="1"/>
          <p:nvPr/>
        </p:nvSpPr>
        <p:spPr>
          <a:xfrm>
            <a:off x="560438" y="973504"/>
            <a:ext cx="10569678" cy="2585323"/>
          </a:xfrm>
          <a:prstGeom prst="rect">
            <a:avLst/>
          </a:prstGeom>
          <a:noFill/>
        </p:spPr>
        <p:txBody>
          <a:bodyPr wrap="square">
            <a:spAutoFit/>
          </a:bodyPr>
          <a:lstStyle/>
          <a:p>
            <a:pPr algn="l"/>
            <a:r>
              <a:rPr lang="uk-UA" b="0" i="0" dirty="0">
                <a:solidFill>
                  <a:srgbClr val="383838"/>
                </a:solidFill>
                <a:effectLst/>
                <a:latin typeface="Open Sans" panose="020B0606030504020204" pitchFamily="34" charset="0"/>
              </a:rPr>
              <a:t>Розберемо кожний шаблон з прикладу вище окремо:</a:t>
            </a:r>
          </a:p>
          <a:p>
            <a:pPr lvl="1">
              <a:buFont typeface="Arial" panose="020B0604020202020204" pitchFamily="34" charset="0"/>
              <a:buChar char="•"/>
            </a:pPr>
            <a:r>
              <a:rPr lang="en-US" b="1" i="0" dirty="0">
                <a:solidFill>
                  <a:srgbClr val="383838"/>
                </a:solidFill>
                <a:effectLst/>
                <a:latin typeface="Open Sans" panose="020B0606030504020204" pitchFamily="34" charset="0"/>
              </a:rPr>
              <a:t>case Point(x=0, y=0):</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цей шаблон строго визначає значення обох атрибутів, тобто відповідає об’єкту класу </a:t>
            </a:r>
            <a:r>
              <a:rPr lang="en-US" b="0" i="1" dirty="0">
                <a:solidFill>
                  <a:srgbClr val="383838"/>
                </a:solidFill>
                <a:effectLst/>
                <a:latin typeface="Open Sans" panose="020B0606030504020204" pitchFamily="34" charset="0"/>
              </a:rPr>
              <a:t>Point</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котрий має атрибути </a:t>
            </a:r>
            <a:r>
              <a:rPr lang="en-US" b="0" i="1" dirty="0">
                <a:solidFill>
                  <a:srgbClr val="383838"/>
                </a:solidFill>
                <a:effectLst/>
                <a:latin typeface="Open Sans" panose="020B0606030504020204" pitchFamily="34" charset="0"/>
              </a:rPr>
              <a:t>x</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та </a:t>
            </a:r>
            <a:r>
              <a:rPr lang="en-US" b="0" i="1" dirty="0">
                <a:solidFill>
                  <a:srgbClr val="383838"/>
                </a:solidFill>
                <a:effectLst/>
                <a:latin typeface="Open Sans" panose="020B0606030504020204" pitchFamily="34" charset="0"/>
              </a:rPr>
              <a:t>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що дорівнюють 0.</a:t>
            </a:r>
          </a:p>
          <a:p>
            <a:pPr lvl="1">
              <a:buFont typeface="Arial" panose="020B0604020202020204" pitchFamily="34" charset="0"/>
              <a:buChar char="•"/>
            </a:pPr>
            <a:r>
              <a:rPr lang="en-US" b="1" i="0" dirty="0">
                <a:solidFill>
                  <a:srgbClr val="383838"/>
                </a:solidFill>
                <a:effectLst/>
                <a:latin typeface="Open Sans" panose="020B0606030504020204" pitchFamily="34" charset="0"/>
              </a:rPr>
              <a:t>case Point(x=x, y=0):</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суворо задає значення лише для атрибуту </a:t>
            </a:r>
            <a:r>
              <a:rPr lang="en-US" b="0" i="1" dirty="0">
                <a:solidFill>
                  <a:srgbClr val="383838"/>
                </a:solidFill>
                <a:effectLst/>
                <a:latin typeface="Open Sans" panose="020B0606030504020204" pitchFamily="34" charset="0"/>
              </a:rPr>
              <a:t>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Для відповідності цьому шаблону, атрибут </a:t>
            </a:r>
            <a:r>
              <a:rPr lang="en-US" b="0" i="1" dirty="0">
                <a:solidFill>
                  <a:srgbClr val="383838"/>
                </a:solidFill>
                <a:effectLst/>
                <a:latin typeface="Open Sans" panose="020B0606030504020204" pitchFamily="34" charset="0"/>
              </a:rPr>
              <a:t>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повинен дорівнювати 0, атрибут </a:t>
            </a:r>
            <a:r>
              <a:rPr lang="en-US" b="0" i="1" dirty="0">
                <a:solidFill>
                  <a:srgbClr val="383838"/>
                </a:solidFill>
                <a:effectLst/>
                <a:latin typeface="Open Sans" panose="020B0606030504020204" pitchFamily="34" charset="0"/>
              </a:rPr>
              <a:t>x</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може мати довільне значення.</a:t>
            </a:r>
          </a:p>
          <a:p>
            <a:pPr lvl="1">
              <a:buFont typeface="Arial" panose="020B0604020202020204" pitchFamily="34" charset="0"/>
              <a:buChar char="•"/>
            </a:pPr>
            <a:r>
              <a:rPr lang="en-US" b="1" i="0" dirty="0">
                <a:solidFill>
                  <a:srgbClr val="383838"/>
                </a:solidFill>
                <a:effectLst/>
                <a:latin typeface="Open Sans" panose="020B0606030504020204" pitchFamily="34" charset="0"/>
              </a:rPr>
              <a:t>case Point(x=0, y=y):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суворо задає значення лише для атрибуту </a:t>
            </a:r>
            <a:r>
              <a:rPr lang="en-US" b="0" i="1" dirty="0">
                <a:solidFill>
                  <a:srgbClr val="383838"/>
                </a:solidFill>
                <a:effectLst/>
                <a:latin typeface="Open Sans" panose="020B0606030504020204" pitchFamily="34" charset="0"/>
              </a:rPr>
              <a:t>x</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атрибут </a:t>
            </a:r>
            <a:r>
              <a:rPr lang="en-US" b="0" i="1" dirty="0">
                <a:solidFill>
                  <a:srgbClr val="383838"/>
                </a:solidFill>
                <a:effectLst/>
                <a:latin typeface="Open Sans" panose="020B0606030504020204" pitchFamily="34" charset="0"/>
              </a:rPr>
              <a:t>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може мати довільне значення.</a:t>
            </a:r>
          </a:p>
          <a:p>
            <a:pPr lvl="1">
              <a:buFont typeface="Arial" panose="020B0604020202020204" pitchFamily="34" charset="0"/>
              <a:buChar char="•"/>
            </a:pPr>
            <a:r>
              <a:rPr lang="en-US" b="1" i="0" dirty="0">
                <a:solidFill>
                  <a:srgbClr val="383838"/>
                </a:solidFill>
                <a:effectLst/>
                <a:latin typeface="Open Sans" panose="020B0606030504020204" pitchFamily="34" charset="0"/>
              </a:rPr>
              <a:t>case Point(x=x, y=y):</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обидва атрибути можуть мати довільне значення.</a:t>
            </a:r>
          </a:p>
        </p:txBody>
      </p:sp>
      <p:sp>
        <p:nvSpPr>
          <p:cNvPr id="6" name="TextBox 5">
            <a:extLst>
              <a:ext uri="{FF2B5EF4-FFF2-40B4-BE49-F238E27FC236}">
                <a16:creationId xmlns:a16="http://schemas.microsoft.com/office/drawing/2014/main" id="{395743CE-E42E-E064-5590-6B886FF4A09F}"/>
              </a:ext>
            </a:extLst>
          </p:cNvPr>
          <p:cNvSpPr txBox="1"/>
          <p:nvPr/>
        </p:nvSpPr>
        <p:spPr>
          <a:xfrm>
            <a:off x="560437" y="3638387"/>
            <a:ext cx="11208775" cy="646331"/>
          </a:xfrm>
          <a:prstGeom prst="rect">
            <a:avLst/>
          </a:prstGeom>
          <a:noFill/>
        </p:spPr>
        <p:txBody>
          <a:bodyPr wrap="square">
            <a:spAutoFit/>
          </a:bodyPr>
          <a:lstStyle/>
          <a:p>
            <a:r>
              <a:rPr lang="ru-RU" b="0" i="0" dirty="0">
                <a:solidFill>
                  <a:srgbClr val="383838"/>
                </a:solidFill>
                <a:effectLst/>
                <a:latin typeface="Open Sans" panose="020B0606030504020204" pitchFamily="34" charset="0"/>
              </a:rPr>
              <a:t>Варто </a:t>
            </a:r>
            <a:r>
              <a:rPr lang="ru-RU" b="0" i="0" dirty="0" err="1">
                <a:solidFill>
                  <a:srgbClr val="383838"/>
                </a:solidFill>
                <a:effectLst/>
                <a:latin typeface="Open Sans" panose="020B0606030504020204" pitchFamily="34" charset="0"/>
              </a:rPr>
              <a:t>додати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що</a:t>
            </a:r>
            <a:r>
              <a:rPr lang="ru-RU" b="0" i="0" dirty="0">
                <a:solidFill>
                  <a:srgbClr val="383838"/>
                </a:solidFill>
                <a:effectLst/>
                <a:latin typeface="Open Sans" panose="020B0606030504020204" pitchFamily="34" charset="0"/>
              </a:rPr>
              <a:t> шаблон не є </a:t>
            </a:r>
            <a:r>
              <a:rPr lang="ru-RU" b="0" i="0" dirty="0" err="1">
                <a:solidFill>
                  <a:srgbClr val="383838"/>
                </a:solidFill>
                <a:effectLst/>
                <a:latin typeface="Open Sans" panose="020B0606030504020204" pitchFamily="34" charset="0"/>
              </a:rPr>
              <a:t>викликом</a:t>
            </a:r>
            <a:r>
              <a:rPr lang="ru-RU" b="0" i="0" dirty="0">
                <a:solidFill>
                  <a:srgbClr val="383838"/>
                </a:solidFill>
                <a:effectLst/>
                <a:latin typeface="Open Sans" panose="020B0606030504020204" pitchFamily="34" charset="0"/>
              </a:rPr>
              <a:t> конструктора </a:t>
            </a:r>
            <a:r>
              <a:rPr lang="ru-RU" b="0" i="1" dirty="0">
                <a:solidFill>
                  <a:srgbClr val="383838"/>
                </a:solidFill>
                <a:effectLst/>
                <a:latin typeface="Open Sans" panose="020B0606030504020204" pitchFamily="34" charset="0"/>
              </a:rPr>
              <a:t>Point</a:t>
            </a:r>
            <a:r>
              <a:rPr lang="ru-RU" b="0" i="0" dirty="0">
                <a:solidFill>
                  <a:srgbClr val="383838"/>
                </a:solidFill>
                <a:effectLst/>
                <a:latin typeface="Open Sans" panose="020B0606030504020204" pitchFamily="34" charset="0"/>
              </a:rPr>
              <a:t>, шаблон </a:t>
            </a:r>
            <a:r>
              <a:rPr lang="ru-RU" b="0" i="0" dirty="0" err="1">
                <a:solidFill>
                  <a:srgbClr val="383838"/>
                </a:solidFill>
                <a:effectLst/>
                <a:latin typeface="Open Sans" panose="020B0606030504020204" pitchFamily="34" charset="0"/>
              </a:rPr>
              <a:t>лише</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встановлює</a:t>
            </a:r>
            <a:r>
              <a:rPr lang="ru-RU" b="0" i="0" dirty="0">
                <a:solidFill>
                  <a:srgbClr val="383838"/>
                </a:solidFill>
                <a:effectLst/>
                <a:latin typeface="Open Sans" panose="020B0606030504020204" pitchFamily="34" charset="0"/>
              </a:rPr>
              <a:t> як </a:t>
            </a:r>
            <a:r>
              <a:rPr lang="ru-RU" b="0" i="0" dirty="0" err="1">
                <a:solidFill>
                  <a:srgbClr val="383838"/>
                </a:solidFill>
                <a:effectLst/>
                <a:latin typeface="Open Sans" panose="020B0606030504020204" pitchFamily="34" charset="0"/>
              </a:rPr>
              <a:t>порівнювати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атрибути</a:t>
            </a:r>
            <a:r>
              <a:rPr lang="ru-RU" b="0" i="0" dirty="0">
                <a:solidFill>
                  <a:srgbClr val="383838"/>
                </a:solidFill>
                <a:effectLst/>
                <a:latin typeface="Open Sans" panose="020B0606030504020204" pitchFamily="34" charset="0"/>
              </a:rPr>
              <a:t> та </a:t>
            </a:r>
            <a:r>
              <a:rPr lang="ru-RU" b="0" i="0" dirty="0" err="1">
                <a:solidFill>
                  <a:srgbClr val="383838"/>
                </a:solidFill>
                <a:effectLst/>
                <a:latin typeface="Open Sans" panose="020B0606030504020204" pitchFamily="34" charset="0"/>
              </a:rPr>
              <a:t>їх</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значення</a:t>
            </a:r>
            <a:r>
              <a:rPr lang="ru-RU" b="0" i="0" dirty="0">
                <a:solidFill>
                  <a:srgbClr val="383838"/>
                </a:solidFill>
                <a:effectLst/>
                <a:latin typeface="Open Sans" panose="020B0606030504020204" pitchFamily="34" charset="0"/>
              </a:rPr>
              <a:t>.</a:t>
            </a:r>
            <a:endParaRPr lang="uk-UA" dirty="0"/>
          </a:p>
        </p:txBody>
      </p:sp>
      <p:sp>
        <p:nvSpPr>
          <p:cNvPr id="8" name="TextBox 7">
            <a:extLst>
              <a:ext uri="{FF2B5EF4-FFF2-40B4-BE49-F238E27FC236}">
                <a16:creationId xmlns:a16="http://schemas.microsoft.com/office/drawing/2014/main" id="{8742B239-3CE4-26E5-6B1B-01AA4E1FD9B7}"/>
              </a:ext>
            </a:extLst>
          </p:cNvPr>
          <p:cNvSpPr txBox="1"/>
          <p:nvPr/>
        </p:nvSpPr>
        <p:spPr>
          <a:xfrm>
            <a:off x="560437" y="4364278"/>
            <a:ext cx="11208775" cy="923330"/>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В прикладі на тому слайді, для визначення атрибутів в шаблоні, використовується їх ім’я (наприклад </a:t>
            </a:r>
            <a:r>
              <a:rPr lang="en-US" b="0" i="1" dirty="0">
                <a:solidFill>
                  <a:srgbClr val="383838"/>
                </a:solidFill>
                <a:effectLst/>
                <a:latin typeface="Open Sans" panose="020B0606030504020204" pitchFamily="34" charset="0"/>
              </a:rPr>
              <a:t>case Point(x=0, y=0)</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Але </a:t>
            </a:r>
            <a:r>
              <a:rPr lang="en-US" b="0" i="0" dirty="0">
                <a:solidFill>
                  <a:srgbClr val="383838"/>
                </a:solidFill>
                <a:effectLst/>
                <a:latin typeface="Open Sans" panose="020B0606030504020204" pitchFamily="34" charset="0"/>
              </a:rPr>
              <a:t>Python </a:t>
            </a:r>
            <a:r>
              <a:rPr lang="uk-UA" b="0" i="0" dirty="0">
                <a:solidFill>
                  <a:srgbClr val="383838"/>
                </a:solidFill>
                <a:effectLst/>
                <a:latin typeface="Open Sans" panose="020B0606030504020204" pitchFamily="34" charset="0"/>
              </a:rPr>
              <a:t>також дозволяє, використовувати позиційні аргументи в конструкції </a:t>
            </a:r>
            <a:r>
              <a:rPr lang="en-US" b="0" i="1" dirty="0">
                <a:solidFill>
                  <a:srgbClr val="383838"/>
                </a:solidFill>
                <a:effectLst/>
                <a:latin typeface="Open Sans" panose="020B0606030504020204" pitchFamily="34" charset="0"/>
              </a:rPr>
              <a:t>match…case</a:t>
            </a:r>
            <a:r>
              <a:rPr lang="en-US" b="0" i="0" dirty="0">
                <a:solidFill>
                  <a:srgbClr val="383838"/>
                </a:solidFill>
                <a:effectLst/>
                <a:latin typeface="Open Sans" panose="020B0606030504020204" pitchFamily="34" charset="0"/>
              </a:rPr>
              <a:t>. </a:t>
            </a:r>
            <a:endParaRPr lang="uk-UA" dirty="0"/>
          </a:p>
        </p:txBody>
      </p:sp>
    </p:spTree>
    <p:extLst>
      <p:ext uri="{BB962C8B-B14F-4D97-AF65-F5344CB8AC3E}">
        <p14:creationId xmlns:p14="http://schemas.microsoft.com/office/powerpoint/2010/main" val="47212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4090D9-2A35-3943-01AB-4BB48DE9DDEB}"/>
              </a:ext>
            </a:extLst>
          </p:cNvPr>
          <p:cNvSpPr txBox="1"/>
          <p:nvPr/>
        </p:nvSpPr>
        <p:spPr>
          <a:xfrm>
            <a:off x="501445" y="768216"/>
            <a:ext cx="6096000" cy="646331"/>
          </a:xfrm>
          <a:prstGeom prst="rect">
            <a:avLst/>
          </a:prstGeom>
          <a:noFill/>
        </p:spPr>
        <p:txBody>
          <a:bodyPr wrap="square">
            <a:spAutoFit/>
          </a:bodyPr>
          <a:lstStyle/>
          <a:p>
            <a:r>
              <a:rPr lang="ru-RU" b="0" i="0" dirty="0">
                <a:solidFill>
                  <a:srgbClr val="383838"/>
                </a:solidFill>
                <a:effectLst/>
                <a:latin typeface="Open Sans" panose="020B0606030504020204" pitchFamily="34" charset="0"/>
              </a:rPr>
              <a:t>Приклад </a:t>
            </a:r>
            <a:r>
              <a:rPr lang="ru-RU" b="0" i="0" dirty="0" err="1">
                <a:solidFill>
                  <a:srgbClr val="383838"/>
                </a:solidFill>
                <a:effectLst/>
                <a:latin typeface="Open Sans" panose="020B0606030504020204" pitchFamily="34" charset="0"/>
              </a:rPr>
              <a:t>вище</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можна</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переписати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наступним</a:t>
            </a:r>
            <a:r>
              <a:rPr lang="ru-RU" b="0" i="0" dirty="0">
                <a:solidFill>
                  <a:srgbClr val="383838"/>
                </a:solidFill>
                <a:effectLst/>
                <a:latin typeface="Open Sans" panose="020B0606030504020204" pitchFamily="34" charset="0"/>
              </a:rPr>
              <a:t> чином, </a:t>
            </a:r>
            <a:r>
              <a:rPr lang="ru-RU" b="0" i="0" dirty="0" err="1">
                <a:solidFill>
                  <a:srgbClr val="383838"/>
                </a:solidFill>
                <a:effectLst/>
                <a:latin typeface="Open Sans" panose="020B0606030504020204" pitchFamily="34" charset="0"/>
              </a:rPr>
              <a:t>використовуючи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позиційні</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аргументи</a:t>
            </a:r>
            <a:r>
              <a:rPr lang="ru-RU" b="0" i="0" dirty="0">
                <a:solidFill>
                  <a:srgbClr val="383838"/>
                </a:solidFill>
                <a:effectLst/>
                <a:latin typeface="Open Sans" panose="020B0606030504020204" pitchFamily="34" charset="0"/>
              </a:rPr>
              <a:t>:</a:t>
            </a:r>
            <a:endParaRPr lang="uk-UA" dirty="0"/>
          </a:p>
        </p:txBody>
      </p:sp>
      <p:sp>
        <p:nvSpPr>
          <p:cNvPr id="4" name="TextBox 3">
            <a:extLst>
              <a:ext uri="{FF2B5EF4-FFF2-40B4-BE49-F238E27FC236}">
                <a16:creationId xmlns:a16="http://schemas.microsoft.com/office/drawing/2014/main" id="{7DC7EADE-FA2E-7477-5B8A-1E8A7D90BC06}"/>
              </a:ext>
            </a:extLst>
          </p:cNvPr>
          <p:cNvSpPr txBox="1"/>
          <p:nvPr/>
        </p:nvSpPr>
        <p:spPr>
          <a:xfrm>
            <a:off x="0" y="0"/>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Class Patterns</a:t>
            </a:r>
          </a:p>
          <a:p>
            <a:pPr algn="ctr"/>
            <a:br>
              <a:rPr lang="en-US" sz="3600" dirty="0"/>
            </a:br>
            <a:endParaRPr lang="uk-UA" sz="3600" dirty="0"/>
          </a:p>
        </p:txBody>
      </p:sp>
      <p:sp>
        <p:nvSpPr>
          <p:cNvPr id="6" name="TextBox 5">
            <a:extLst>
              <a:ext uri="{FF2B5EF4-FFF2-40B4-BE49-F238E27FC236}">
                <a16:creationId xmlns:a16="http://schemas.microsoft.com/office/drawing/2014/main" id="{A9D858C0-3866-31E0-04BB-5015DBC6C893}"/>
              </a:ext>
            </a:extLst>
          </p:cNvPr>
          <p:cNvSpPr txBox="1"/>
          <p:nvPr/>
        </p:nvSpPr>
        <p:spPr>
          <a:xfrm>
            <a:off x="501445" y="1414547"/>
            <a:ext cx="7570839" cy="5355312"/>
          </a:xfrm>
          <a:prstGeom prst="rect">
            <a:avLst/>
          </a:prstGeom>
          <a:noFill/>
        </p:spPr>
        <p:txBody>
          <a:bodyPr wrap="square">
            <a:spAutoFit/>
          </a:bodyPr>
          <a:lstStyle/>
          <a:p>
            <a:r>
              <a:rPr lang="uk-UA" dirty="0" err="1"/>
              <a:t>class</a:t>
            </a:r>
            <a:r>
              <a:rPr lang="uk-UA" dirty="0"/>
              <a:t> </a:t>
            </a:r>
            <a:r>
              <a:rPr lang="uk-UA" dirty="0" err="1"/>
              <a:t>Point</a:t>
            </a:r>
            <a:r>
              <a:rPr lang="uk-UA" dirty="0"/>
              <a:t>:    </a:t>
            </a:r>
          </a:p>
          <a:p>
            <a:r>
              <a:rPr lang="uk-UA" dirty="0"/>
              <a:t>	__</a:t>
            </a:r>
            <a:r>
              <a:rPr lang="uk-UA" dirty="0" err="1"/>
              <a:t>match_args</a:t>
            </a:r>
            <a:r>
              <a:rPr lang="uk-UA" dirty="0"/>
              <a:t>__ = ('x', 'y')    </a:t>
            </a:r>
          </a:p>
          <a:p>
            <a:r>
              <a:rPr lang="uk-UA" dirty="0"/>
              <a:t>	</a:t>
            </a:r>
          </a:p>
          <a:p>
            <a:r>
              <a:rPr lang="uk-UA" dirty="0"/>
              <a:t>	</a:t>
            </a:r>
            <a:r>
              <a:rPr lang="uk-UA" dirty="0" err="1"/>
              <a:t>def</a:t>
            </a:r>
            <a:r>
              <a:rPr lang="uk-UA" dirty="0"/>
              <a:t> __</a:t>
            </a:r>
            <a:r>
              <a:rPr lang="uk-UA" dirty="0" err="1"/>
              <a:t>init</a:t>
            </a:r>
            <a:r>
              <a:rPr lang="uk-UA" dirty="0"/>
              <a:t>__(</a:t>
            </a:r>
            <a:r>
              <a:rPr lang="uk-UA" dirty="0" err="1"/>
              <a:t>self</a:t>
            </a:r>
            <a:r>
              <a:rPr lang="uk-UA" dirty="0"/>
              <a:t>, x, y):        </a:t>
            </a:r>
          </a:p>
          <a:p>
            <a:r>
              <a:rPr lang="uk-UA" dirty="0"/>
              <a:t>		</a:t>
            </a:r>
            <a:r>
              <a:rPr lang="uk-UA" dirty="0" err="1"/>
              <a:t>self.x</a:t>
            </a:r>
            <a:r>
              <a:rPr lang="uk-UA" dirty="0"/>
              <a:t> = x        </a:t>
            </a:r>
          </a:p>
          <a:p>
            <a:r>
              <a:rPr lang="uk-UA" dirty="0"/>
              <a:t>		</a:t>
            </a:r>
            <a:r>
              <a:rPr lang="uk-UA" dirty="0" err="1"/>
              <a:t>self.y</a:t>
            </a:r>
            <a:r>
              <a:rPr lang="uk-UA" dirty="0"/>
              <a:t> = y</a:t>
            </a:r>
          </a:p>
          <a:p>
            <a:endParaRPr lang="uk-UA" dirty="0"/>
          </a:p>
          <a:p>
            <a:r>
              <a:rPr lang="uk-UA" dirty="0" err="1"/>
              <a:t>def</a:t>
            </a:r>
            <a:r>
              <a:rPr lang="uk-UA" dirty="0"/>
              <a:t> </a:t>
            </a:r>
            <a:r>
              <a:rPr lang="uk-UA" dirty="0" err="1"/>
              <a:t>print_point</a:t>
            </a:r>
            <a:r>
              <a:rPr lang="uk-UA" dirty="0"/>
              <a:t>(</a:t>
            </a:r>
            <a:r>
              <a:rPr lang="uk-UA" dirty="0" err="1"/>
              <a:t>point</a:t>
            </a:r>
            <a:r>
              <a:rPr lang="uk-UA" dirty="0"/>
              <a:t>):    </a:t>
            </a:r>
          </a:p>
          <a:p>
            <a:r>
              <a:rPr lang="uk-UA" dirty="0"/>
              <a:t>	</a:t>
            </a:r>
            <a:r>
              <a:rPr lang="uk-UA" dirty="0" err="1"/>
              <a:t>match</a:t>
            </a:r>
            <a:r>
              <a:rPr lang="uk-UA" dirty="0"/>
              <a:t> </a:t>
            </a:r>
            <a:r>
              <a:rPr lang="uk-UA" dirty="0" err="1"/>
              <a:t>point</a:t>
            </a:r>
            <a:r>
              <a:rPr lang="uk-UA" dirty="0"/>
              <a:t>:        </a:t>
            </a:r>
          </a:p>
          <a:p>
            <a:r>
              <a:rPr lang="uk-UA" dirty="0"/>
              <a:t>		</a:t>
            </a:r>
            <a:r>
              <a:rPr lang="uk-UA" dirty="0" err="1"/>
              <a:t>case</a:t>
            </a:r>
            <a:r>
              <a:rPr lang="uk-UA" dirty="0"/>
              <a:t> </a:t>
            </a:r>
            <a:r>
              <a:rPr lang="uk-UA" dirty="0" err="1"/>
              <a:t>Point</a:t>
            </a:r>
            <a:r>
              <a:rPr lang="uk-UA" dirty="0"/>
              <a:t>(0, 0):            </a:t>
            </a:r>
          </a:p>
          <a:p>
            <a:r>
              <a:rPr lang="uk-UA" dirty="0"/>
              <a:t>			</a:t>
            </a:r>
            <a:r>
              <a:rPr lang="uk-UA" dirty="0" err="1"/>
              <a:t>print</a:t>
            </a:r>
            <a:r>
              <a:rPr lang="uk-UA" dirty="0"/>
              <a:t>('</a:t>
            </a:r>
            <a:r>
              <a:rPr lang="uk-UA" dirty="0" err="1"/>
              <a:t>Default</a:t>
            </a:r>
            <a:r>
              <a:rPr lang="uk-UA" dirty="0"/>
              <a:t> </a:t>
            </a:r>
            <a:r>
              <a:rPr lang="uk-UA" dirty="0" err="1"/>
              <a:t>Point</a:t>
            </a:r>
            <a:r>
              <a:rPr lang="uk-UA" dirty="0"/>
              <a:t>')        </a:t>
            </a:r>
          </a:p>
          <a:p>
            <a:r>
              <a:rPr lang="uk-UA" dirty="0"/>
              <a:t>		</a:t>
            </a:r>
            <a:r>
              <a:rPr lang="uk-UA" dirty="0" err="1"/>
              <a:t>case</a:t>
            </a:r>
            <a:r>
              <a:rPr lang="uk-UA" dirty="0"/>
              <a:t> </a:t>
            </a:r>
            <a:r>
              <a:rPr lang="uk-UA" dirty="0" err="1"/>
              <a:t>Point</a:t>
            </a:r>
            <a:r>
              <a:rPr lang="uk-UA" dirty="0"/>
              <a:t>(x, 0):            </a:t>
            </a:r>
          </a:p>
          <a:p>
            <a:r>
              <a:rPr lang="uk-UA" dirty="0"/>
              <a:t>			</a:t>
            </a:r>
            <a:r>
              <a:rPr lang="uk-UA" dirty="0" err="1"/>
              <a:t>print</a:t>
            </a:r>
            <a:r>
              <a:rPr lang="uk-UA" dirty="0"/>
              <a:t>(</a:t>
            </a:r>
            <a:r>
              <a:rPr lang="uk-UA" dirty="0" err="1"/>
              <a:t>f'Point</a:t>
            </a:r>
            <a:r>
              <a:rPr lang="uk-UA" dirty="0"/>
              <a:t> </a:t>
            </a:r>
            <a:r>
              <a:rPr lang="uk-UA" dirty="0" err="1"/>
              <a:t>with</a:t>
            </a:r>
            <a:r>
              <a:rPr lang="uk-UA" dirty="0"/>
              <a:t>: x={x}')        </a:t>
            </a:r>
          </a:p>
          <a:p>
            <a:r>
              <a:rPr lang="uk-UA" dirty="0"/>
              <a:t>		</a:t>
            </a:r>
            <a:r>
              <a:rPr lang="uk-UA" dirty="0" err="1"/>
              <a:t>case</a:t>
            </a:r>
            <a:r>
              <a:rPr lang="uk-UA" dirty="0"/>
              <a:t> </a:t>
            </a:r>
            <a:r>
              <a:rPr lang="uk-UA" dirty="0" err="1"/>
              <a:t>Point</a:t>
            </a:r>
            <a:r>
              <a:rPr lang="uk-UA" dirty="0"/>
              <a:t>(0, y):            </a:t>
            </a:r>
          </a:p>
          <a:p>
            <a:r>
              <a:rPr lang="uk-UA" dirty="0"/>
              <a:t>			</a:t>
            </a:r>
            <a:r>
              <a:rPr lang="uk-UA" dirty="0" err="1"/>
              <a:t>print</a:t>
            </a:r>
            <a:r>
              <a:rPr lang="uk-UA" dirty="0"/>
              <a:t>(</a:t>
            </a:r>
            <a:r>
              <a:rPr lang="uk-UA" dirty="0" err="1"/>
              <a:t>f'Point</a:t>
            </a:r>
            <a:r>
              <a:rPr lang="uk-UA" dirty="0"/>
              <a:t> </a:t>
            </a:r>
            <a:r>
              <a:rPr lang="uk-UA" dirty="0" err="1"/>
              <a:t>with</a:t>
            </a:r>
            <a:r>
              <a:rPr lang="uk-UA" dirty="0"/>
              <a:t>: y={y}')        </a:t>
            </a:r>
          </a:p>
          <a:p>
            <a:r>
              <a:rPr lang="uk-UA" dirty="0"/>
              <a:t>		</a:t>
            </a:r>
            <a:r>
              <a:rPr lang="uk-UA" dirty="0" err="1"/>
              <a:t>case</a:t>
            </a:r>
            <a:r>
              <a:rPr lang="uk-UA" dirty="0"/>
              <a:t> </a:t>
            </a:r>
            <a:r>
              <a:rPr lang="uk-UA" dirty="0" err="1"/>
              <a:t>Point</a:t>
            </a:r>
            <a:r>
              <a:rPr lang="uk-UA" dirty="0"/>
              <a:t>(x, y):            </a:t>
            </a:r>
          </a:p>
          <a:p>
            <a:r>
              <a:rPr lang="uk-UA" dirty="0"/>
              <a:t>			</a:t>
            </a:r>
            <a:r>
              <a:rPr lang="uk-UA" dirty="0" err="1"/>
              <a:t>print</a:t>
            </a:r>
            <a:r>
              <a:rPr lang="uk-UA" dirty="0"/>
              <a:t>(</a:t>
            </a:r>
            <a:r>
              <a:rPr lang="uk-UA" dirty="0" err="1"/>
              <a:t>f'Point</a:t>
            </a:r>
            <a:r>
              <a:rPr lang="uk-UA" dirty="0"/>
              <a:t> </a:t>
            </a:r>
            <a:r>
              <a:rPr lang="uk-UA" dirty="0" err="1"/>
              <a:t>with</a:t>
            </a:r>
            <a:r>
              <a:rPr lang="uk-UA" dirty="0"/>
              <a:t>: x={x}, y={y}’)</a:t>
            </a:r>
          </a:p>
          <a:p>
            <a:endParaRPr lang="uk-UA" dirty="0"/>
          </a:p>
          <a:p>
            <a:r>
              <a:rPr lang="uk-UA" dirty="0" err="1"/>
              <a:t>print_point</a:t>
            </a:r>
            <a:r>
              <a:rPr lang="uk-UA" dirty="0"/>
              <a:t>(</a:t>
            </a:r>
            <a:r>
              <a:rPr lang="uk-UA" dirty="0" err="1"/>
              <a:t>Point</a:t>
            </a:r>
            <a:r>
              <a:rPr lang="uk-UA" dirty="0"/>
              <a:t>(10, 10))  # </a:t>
            </a:r>
            <a:r>
              <a:rPr lang="uk-UA" dirty="0" err="1"/>
              <a:t>Point</a:t>
            </a:r>
            <a:r>
              <a:rPr lang="uk-UA" dirty="0"/>
              <a:t> </a:t>
            </a:r>
            <a:r>
              <a:rPr lang="uk-UA" dirty="0" err="1"/>
              <a:t>with</a:t>
            </a:r>
            <a:r>
              <a:rPr lang="uk-UA" dirty="0"/>
              <a:t>: x=10, y=10</a:t>
            </a:r>
          </a:p>
        </p:txBody>
      </p:sp>
    </p:spTree>
    <p:extLst>
      <p:ext uri="{BB962C8B-B14F-4D97-AF65-F5344CB8AC3E}">
        <p14:creationId xmlns:p14="http://schemas.microsoft.com/office/powerpoint/2010/main" val="4529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DBD6E6-37CE-22C5-2D43-ACAA82B544D6}"/>
              </a:ext>
            </a:extLst>
          </p:cNvPr>
          <p:cNvSpPr txBox="1"/>
          <p:nvPr/>
        </p:nvSpPr>
        <p:spPr>
          <a:xfrm>
            <a:off x="452283" y="805001"/>
            <a:ext cx="11405419" cy="923330"/>
          </a:xfrm>
          <a:prstGeom prst="rect">
            <a:avLst/>
          </a:prstGeom>
          <a:noFill/>
        </p:spPr>
        <p:txBody>
          <a:bodyPr wrap="square">
            <a:spAutoFit/>
          </a:bodyPr>
          <a:lstStyle/>
          <a:p>
            <a:r>
              <a:rPr lang="ru-RU" b="0" i="0" dirty="0" err="1">
                <a:solidFill>
                  <a:srgbClr val="383838"/>
                </a:solidFill>
                <a:effectLst/>
                <a:latin typeface="Open Sans" panose="020B0606030504020204" pitchFamily="34" charset="0"/>
              </a:rPr>
              <a:t>Слід</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звернути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увагу</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що</a:t>
            </a:r>
            <a:r>
              <a:rPr lang="ru-RU" b="0" i="0" dirty="0">
                <a:solidFill>
                  <a:srgbClr val="383838"/>
                </a:solidFill>
                <a:effectLst/>
                <a:latin typeface="Open Sans" panose="020B0606030504020204" pitchFamily="34" charset="0"/>
              </a:rPr>
              <a:t> для </a:t>
            </a:r>
            <a:r>
              <a:rPr lang="ru-RU" b="0" i="0" dirty="0" err="1">
                <a:solidFill>
                  <a:srgbClr val="383838"/>
                </a:solidFill>
                <a:effectLst/>
                <a:latin typeface="Open Sans" panose="020B0606030504020204" pitchFamily="34" charset="0"/>
              </a:rPr>
              <a:t>використання</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позиційних</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аргументів</a:t>
            </a:r>
            <a:r>
              <a:rPr lang="ru-RU" b="0" i="0" dirty="0">
                <a:solidFill>
                  <a:srgbClr val="383838"/>
                </a:solidFill>
                <a:effectLst/>
                <a:latin typeface="Open Sans" panose="020B0606030504020204" pitchFamily="34" charset="0"/>
              </a:rPr>
              <a:t> в шаблонах, </a:t>
            </a:r>
            <a:r>
              <a:rPr lang="ru-RU" b="0" i="0" dirty="0" err="1">
                <a:solidFill>
                  <a:srgbClr val="383838"/>
                </a:solidFill>
                <a:effectLst/>
                <a:latin typeface="Open Sans" panose="020B0606030504020204" pitchFamily="34" charset="0"/>
              </a:rPr>
              <a:t>потрібно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вказати</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їх</a:t>
            </a:r>
            <a:r>
              <a:rPr lang="ru-RU" b="0" i="0" dirty="0">
                <a:solidFill>
                  <a:srgbClr val="383838"/>
                </a:solidFill>
                <a:effectLst/>
                <a:latin typeface="Open Sans" panose="020B0606030504020204" pitchFamily="34" charset="0"/>
              </a:rPr>
              <a:t> порядок за </a:t>
            </a:r>
            <a:r>
              <a:rPr lang="ru-RU" b="0" i="0" dirty="0" err="1">
                <a:solidFill>
                  <a:srgbClr val="383838"/>
                </a:solidFill>
                <a:effectLst/>
                <a:latin typeface="Open Sans" panose="020B0606030504020204" pitchFamily="34" charset="0"/>
              </a:rPr>
              <a:t>допомогою</a:t>
            </a:r>
            <a:r>
              <a:rPr lang="ru-RU" b="0" i="0" dirty="0">
                <a:solidFill>
                  <a:srgbClr val="383838"/>
                </a:solidFill>
                <a:effectLst/>
                <a:latin typeface="Open Sans" panose="020B0606030504020204" pitchFamily="34" charset="0"/>
              </a:rPr>
              <a:t> атрибута </a:t>
            </a:r>
            <a:r>
              <a:rPr lang="ru-RU" b="0" i="0" dirty="0" err="1">
                <a:solidFill>
                  <a:srgbClr val="383838"/>
                </a:solidFill>
                <a:effectLst/>
                <a:latin typeface="Open Sans" panose="020B0606030504020204" pitchFamily="34" charset="0"/>
              </a:rPr>
              <a:t>класу</a:t>
            </a:r>
            <a:r>
              <a:rPr lang="ru-RU" b="0" i="1" dirty="0">
                <a:solidFill>
                  <a:srgbClr val="383838"/>
                </a:solidFill>
                <a:effectLst/>
                <a:latin typeface="Open Sans" panose="020B0606030504020204" pitchFamily="34" charset="0"/>
              </a:rPr>
              <a:t> __</a:t>
            </a:r>
            <a:r>
              <a:rPr lang="ru-RU" b="0" i="1" dirty="0" err="1">
                <a:solidFill>
                  <a:srgbClr val="383838"/>
                </a:solidFill>
                <a:effectLst/>
                <a:latin typeface="Open Sans" panose="020B0606030504020204" pitchFamily="34" charset="0"/>
              </a:rPr>
              <a:t>match_args</a:t>
            </a:r>
            <a:r>
              <a:rPr lang="ru-RU" b="0" i="1" dirty="0">
                <a:solidFill>
                  <a:srgbClr val="383838"/>
                </a:solidFill>
                <a:effectLst/>
                <a:latin typeface="Open Sans" panose="020B0606030504020204" pitchFamily="34" charset="0"/>
              </a:rPr>
              <a:t>__</a:t>
            </a:r>
            <a:r>
              <a:rPr lang="ru-RU" b="0" i="0" dirty="0">
                <a:solidFill>
                  <a:srgbClr val="383838"/>
                </a:solidFill>
                <a:effectLst/>
                <a:latin typeface="Open Sans" panose="020B0606030504020204" pitchFamily="34" charset="0"/>
              </a:rPr>
              <a:t>, (рядок 2). В </a:t>
            </a:r>
            <a:r>
              <a:rPr lang="ru-RU" b="0" i="0" dirty="0" err="1">
                <a:solidFill>
                  <a:srgbClr val="383838"/>
                </a:solidFill>
                <a:effectLst/>
                <a:latin typeface="Open Sans" panose="020B0606030504020204" pitchFamily="34" charset="0"/>
              </a:rPr>
              <a:t>іншому</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випадку</a:t>
            </a:r>
            <a:r>
              <a:rPr lang="ru-RU" b="0" i="0" dirty="0">
                <a:solidFill>
                  <a:srgbClr val="383838"/>
                </a:solidFill>
                <a:effectLst/>
                <a:latin typeface="Open Sans" panose="020B0606030504020204" pitchFamily="34" charset="0"/>
              </a:rPr>
              <a:t> буде </a:t>
            </a:r>
            <a:r>
              <a:rPr lang="ru-RU" b="0" i="0" dirty="0" err="1">
                <a:solidFill>
                  <a:srgbClr val="383838"/>
                </a:solidFill>
                <a:effectLst/>
                <a:latin typeface="Open Sans" panose="020B0606030504020204" pitchFamily="34" charset="0"/>
              </a:rPr>
              <a:t>отримано</a:t>
            </a:r>
            <a:r>
              <a:rPr lang="ru-RU" b="0" i="0" dirty="0">
                <a:solidFill>
                  <a:srgbClr val="383838"/>
                </a:solidFill>
                <a:effectLst/>
                <a:latin typeface="Open Sans" panose="020B0606030504020204" pitchFamily="34" charset="0"/>
              </a:rPr>
              <a:t> </a:t>
            </a:r>
            <a:r>
              <a:rPr lang="ru-RU" b="0" i="0" dirty="0" err="1">
                <a:solidFill>
                  <a:srgbClr val="383838"/>
                </a:solidFill>
                <a:effectLst/>
                <a:latin typeface="Open Sans" panose="020B0606030504020204" pitchFamily="34" charset="0"/>
              </a:rPr>
              <a:t>помилку</a:t>
            </a:r>
            <a:r>
              <a:rPr lang="ru-RU" b="0" i="0" dirty="0">
                <a:solidFill>
                  <a:srgbClr val="383838"/>
                </a:solidFill>
                <a:effectLst/>
                <a:latin typeface="Open Sans" panose="020B0606030504020204" pitchFamily="34" charset="0"/>
              </a:rPr>
              <a:t>:</a:t>
            </a:r>
            <a:endParaRPr lang="uk-UA" dirty="0"/>
          </a:p>
        </p:txBody>
      </p:sp>
      <p:sp>
        <p:nvSpPr>
          <p:cNvPr id="4" name="TextBox 3">
            <a:extLst>
              <a:ext uri="{FF2B5EF4-FFF2-40B4-BE49-F238E27FC236}">
                <a16:creationId xmlns:a16="http://schemas.microsoft.com/office/drawing/2014/main" id="{869A2B6E-C021-BA41-E897-92A7C2831122}"/>
              </a:ext>
            </a:extLst>
          </p:cNvPr>
          <p:cNvSpPr txBox="1"/>
          <p:nvPr/>
        </p:nvSpPr>
        <p:spPr>
          <a:xfrm>
            <a:off x="0" y="0"/>
            <a:ext cx="12192000" cy="1754326"/>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Class Patterns</a:t>
            </a:r>
          </a:p>
          <a:p>
            <a:pPr algn="ctr"/>
            <a:br>
              <a:rPr lang="en-US" sz="3600" dirty="0"/>
            </a:br>
            <a:endParaRPr lang="uk-UA" sz="3600" dirty="0"/>
          </a:p>
        </p:txBody>
      </p:sp>
      <p:sp>
        <p:nvSpPr>
          <p:cNvPr id="6" name="TextBox 5">
            <a:extLst>
              <a:ext uri="{FF2B5EF4-FFF2-40B4-BE49-F238E27FC236}">
                <a16:creationId xmlns:a16="http://schemas.microsoft.com/office/drawing/2014/main" id="{4D02858D-17B1-A272-011A-6BC74134F654}"/>
              </a:ext>
            </a:extLst>
          </p:cNvPr>
          <p:cNvSpPr txBox="1"/>
          <p:nvPr/>
        </p:nvSpPr>
        <p:spPr>
          <a:xfrm>
            <a:off x="6548282" y="1516320"/>
            <a:ext cx="3942735" cy="646331"/>
          </a:xfrm>
          <a:prstGeom prst="rect">
            <a:avLst/>
          </a:prstGeom>
          <a:noFill/>
        </p:spPr>
        <p:txBody>
          <a:bodyPr wrap="square">
            <a:spAutoFit/>
          </a:bodyPr>
          <a:lstStyle/>
          <a:p>
            <a:r>
              <a:rPr lang="uk-UA" dirty="0" err="1"/>
              <a:t>TypeError</a:t>
            </a:r>
            <a:r>
              <a:rPr lang="uk-UA" dirty="0"/>
              <a:t>: </a:t>
            </a:r>
            <a:r>
              <a:rPr lang="uk-UA" dirty="0" err="1"/>
              <a:t>Point</a:t>
            </a:r>
            <a:r>
              <a:rPr lang="uk-UA" dirty="0"/>
              <a:t>() </a:t>
            </a:r>
            <a:r>
              <a:rPr lang="uk-UA" dirty="0" err="1"/>
              <a:t>accepts</a:t>
            </a:r>
            <a:r>
              <a:rPr lang="uk-UA" dirty="0"/>
              <a:t> 0 </a:t>
            </a:r>
            <a:r>
              <a:rPr lang="uk-UA" dirty="0" err="1"/>
              <a:t>positional</a:t>
            </a:r>
            <a:r>
              <a:rPr lang="uk-UA" dirty="0"/>
              <a:t> </a:t>
            </a:r>
            <a:r>
              <a:rPr lang="uk-UA" dirty="0" err="1"/>
              <a:t>sub-patterns</a:t>
            </a:r>
            <a:r>
              <a:rPr lang="uk-UA" dirty="0"/>
              <a:t> (2 </a:t>
            </a:r>
            <a:r>
              <a:rPr lang="uk-UA" dirty="0" err="1"/>
              <a:t>given</a:t>
            </a:r>
            <a:r>
              <a:rPr lang="uk-UA" dirty="0"/>
              <a:t>)</a:t>
            </a:r>
          </a:p>
        </p:txBody>
      </p:sp>
      <p:sp>
        <p:nvSpPr>
          <p:cNvPr id="8" name="TextBox 7">
            <a:extLst>
              <a:ext uri="{FF2B5EF4-FFF2-40B4-BE49-F238E27FC236}">
                <a16:creationId xmlns:a16="http://schemas.microsoft.com/office/drawing/2014/main" id="{E7127BF8-9A28-F852-535F-D8ACF6B7AA3F}"/>
              </a:ext>
            </a:extLst>
          </p:cNvPr>
          <p:cNvSpPr txBox="1"/>
          <p:nvPr/>
        </p:nvSpPr>
        <p:spPr>
          <a:xfrm>
            <a:off x="6548282" y="2149653"/>
            <a:ext cx="5112775" cy="1754326"/>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Якщо замість звичайних класів, використовуються дата-класи (</a:t>
            </a:r>
            <a:r>
              <a:rPr lang="uk-UA" b="0" i="0" u="none" strike="noStrike" dirty="0">
                <a:solidFill>
                  <a:srgbClr val="379683"/>
                </a:solidFill>
                <a:effectLst/>
                <a:latin typeface="Open Sans" panose="020B0606030504020204" pitchFamily="34" charset="0"/>
              </a:rPr>
              <a:t>про </a:t>
            </a:r>
            <a:r>
              <a:rPr lang="en-US" b="0" i="0" u="none" strike="noStrike" dirty="0">
                <a:solidFill>
                  <a:srgbClr val="379683"/>
                </a:solidFill>
                <a:effectLst/>
                <a:latin typeface="Open Sans" panose="020B0606030504020204" pitchFamily="34" charset="0"/>
              </a:rPr>
              <a:t>Data Classes </a:t>
            </a:r>
            <a:r>
              <a:rPr lang="uk-UA" b="0" i="0" u="none" strike="noStrike" dirty="0">
                <a:solidFill>
                  <a:srgbClr val="379683"/>
                </a:solidFill>
                <a:effectLst/>
                <a:latin typeface="Open Sans" panose="020B0606030504020204" pitchFamily="34" charset="0"/>
              </a:rPr>
              <a:t>в </a:t>
            </a:r>
            <a:r>
              <a:rPr lang="en-US" b="0" i="0" u="none" strike="noStrike" dirty="0">
                <a:solidFill>
                  <a:srgbClr val="379683"/>
                </a:solidFill>
                <a:effectLst/>
                <a:latin typeface="Open Sans" panose="020B0606030504020204" pitchFamily="34" charset="0"/>
              </a:rPr>
              <a:t>Python</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потреби додавання атрибуту </a:t>
            </a:r>
            <a:r>
              <a:rPr lang="uk-UA" b="0" i="1" dirty="0">
                <a:solidFill>
                  <a:srgbClr val="383838"/>
                </a:solidFill>
                <a:effectLst/>
                <a:latin typeface="Open Sans" panose="020B0606030504020204" pitchFamily="34" charset="0"/>
              </a:rPr>
              <a:t>__</a:t>
            </a:r>
            <a:r>
              <a:rPr lang="en-US" b="0" i="1" dirty="0" err="1">
                <a:solidFill>
                  <a:srgbClr val="383838"/>
                </a:solidFill>
                <a:effectLst/>
                <a:latin typeface="Open Sans" panose="020B0606030504020204" pitchFamily="34" charset="0"/>
              </a:rPr>
              <a:t>match_args</a:t>
            </a:r>
            <a:r>
              <a:rPr lang="en-US" b="0" i="1" dirty="0">
                <a:solidFill>
                  <a:srgbClr val="383838"/>
                </a:solidFill>
                <a:effectLst/>
                <a:latin typeface="Open Sans" panose="020B0606030504020204" pitchFamily="34" charset="0"/>
              </a:rPr>
              <a:t>__</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немає (для </a:t>
            </a:r>
            <a:r>
              <a:rPr lang="en-US" b="0" i="1" dirty="0" err="1">
                <a:solidFill>
                  <a:srgbClr val="383838"/>
                </a:solidFill>
                <a:effectLst/>
                <a:latin typeface="Open Sans" panose="020B0606030504020204" pitchFamily="34" charset="0"/>
              </a:rPr>
              <a:t>dataclasses</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він генерується автоматично). Приклад:</a:t>
            </a:r>
            <a:endParaRPr lang="uk-UA" dirty="0"/>
          </a:p>
        </p:txBody>
      </p:sp>
      <p:sp>
        <p:nvSpPr>
          <p:cNvPr id="10" name="TextBox 9">
            <a:extLst>
              <a:ext uri="{FF2B5EF4-FFF2-40B4-BE49-F238E27FC236}">
                <a16:creationId xmlns:a16="http://schemas.microsoft.com/office/drawing/2014/main" id="{4834351A-904E-6AC5-2D44-3B48FC75FA99}"/>
              </a:ext>
            </a:extLst>
          </p:cNvPr>
          <p:cNvSpPr txBox="1"/>
          <p:nvPr/>
        </p:nvSpPr>
        <p:spPr>
          <a:xfrm>
            <a:off x="452282" y="1839485"/>
            <a:ext cx="6096000" cy="4524315"/>
          </a:xfrm>
          <a:prstGeom prst="rect">
            <a:avLst/>
          </a:prstGeom>
          <a:solidFill>
            <a:schemeClr val="accent6">
              <a:lumMod val="40000"/>
              <a:lumOff val="60000"/>
            </a:schemeClr>
          </a:solidFill>
        </p:spPr>
        <p:txBody>
          <a:bodyPr wrap="square">
            <a:spAutoFit/>
          </a:bodyPr>
          <a:lstStyle/>
          <a:p>
            <a:r>
              <a:rPr lang="uk-UA" dirty="0" err="1"/>
              <a:t>from</a:t>
            </a:r>
            <a:r>
              <a:rPr lang="uk-UA" dirty="0"/>
              <a:t> </a:t>
            </a:r>
            <a:r>
              <a:rPr lang="uk-UA" dirty="0" err="1"/>
              <a:t>dataclasses</a:t>
            </a:r>
            <a:r>
              <a:rPr lang="uk-UA" dirty="0"/>
              <a:t> </a:t>
            </a:r>
            <a:r>
              <a:rPr lang="uk-UA" dirty="0" err="1"/>
              <a:t>import</a:t>
            </a:r>
            <a:r>
              <a:rPr lang="uk-UA" dirty="0"/>
              <a:t> </a:t>
            </a:r>
            <a:r>
              <a:rPr lang="uk-UA" dirty="0" err="1"/>
              <a:t>dataclass</a:t>
            </a:r>
            <a:endParaRPr lang="en-US" dirty="0"/>
          </a:p>
          <a:p>
            <a:endParaRPr lang="en-US" dirty="0"/>
          </a:p>
          <a:p>
            <a:r>
              <a:rPr lang="uk-UA" dirty="0"/>
              <a:t>@dataclass</a:t>
            </a:r>
            <a:endParaRPr lang="en-US" dirty="0"/>
          </a:p>
          <a:p>
            <a:r>
              <a:rPr lang="uk-UA" dirty="0" err="1"/>
              <a:t>class</a:t>
            </a:r>
            <a:r>
              <a:rPr lang="uk-UA" dirty="0"/>
              <a:t> </a:t>
            </a:r>
            <a:r>
              <a:rPr lang="uk-UA" dirty="0" err="1"/>
              <a:t>Point</a:t>
            </a:r>
            <a:r>
              <a:rPr lang="uk-UA" dirty="0"/>
              <a:t>:    </a:t>
            </a:r>
            <a:endParaRPr lang="en-US" dirty="0"/>
          </a:p>
          <a:p>
            <a:r>
              <a:rPr lang="en-US" dirty="0"/>
              <a:t>	</a:t>
            </a:r>
            <a:r>
              <a:rPr lang="uk-UA" dirty="0"/>
              <a:t>x: </a:t>
            </a:r>
            <a:r>
              <a:rPr lang="uk-UA" dirty="0" err="1"/>
              <a:t>int</a:t>
            </a:r>
            <a:r>
              <a:rPr lang="uk-UA" dirty="0"/>
              <a:t>    </a:t>
            </a:r>
            <a:endParaRPr lang="en-US" dirty="0"/>
          </a:p>
          <a:p>
            <a:r>
              <a:rPr lang="en-US" dirty="0"/>
              <a:t>	</a:t>
            </a:r>
            <a:r>
              <a:rPr lang="uk-UA" dirty="0"/>
              <a:t>y: </a:t>
            </a:r>
            <a:r>
              <a:rPr lang="uk-UA" dirty="0" err="1"/>
              <a:t>int</a:t>
            </a:r>
            <a:endParaRPr lang="en-US" dirty="0"/>
          </a:p>
          <a:p>
            <a:endParaRPr lang="en-US" dirty="0"/>
          </a:p>
          <a:p>
            <a:r>
              <a:rPr lang="uk-UA" dirty="0" err="1"/>
              <a:t>def</a:t>
            </a:r>
            <a:r>
              <a:rPr lang="uk-UA" dirty="0"/>
              <a:t> </a:t>
            </a:r>
            <a:r>
              <a:rPr lang="uk-UA" dirty="0" err="1"/>
              <a:t>print_point</a:t>
            </a:r>
            <a:r>
              <a:rPr lang="uk-UA" dirty="0"/>
              <a:t>(</a:t>
            </a:r>
            <a:r>
              <a:rPr lang="uk-UA" dirty="0" err="1"/>
              <a:t>point</a:t>
            </a:r>
            <a:r>
              <a:rPr lang="uk-UA" dirty="0"/>
              <a:t>):    </a:t>
            </a:r>
            <a:endParaRPr lang="en-US" dirty="0"/>
          </a:p>
          <a:p>
            <a:r>
              <a:rPr lang="en-US" dirty="0"/>
              <a:t>	</a:t>
            </a:r>
            <a:r>
              <a:rPr lang="uk-UA" dirty="0" err="1"/>
              <a:t>match</a:t>
            </a:r>
            <a:r>
              <a:rPr lang="uk-UA" dirty="0"/>
              <a:t> </a:t>
            </a:r>
            <a:r>
              <a:rPr lang="uk-UA" dirty="0" err="1"/>
              <a:t>point</a:t>
            </a:r>
            <a:r>
              <a:rPr lang="uk-UA" dirty="0"/>
              <a:t>:        </a:t>
            </a:r>
            <a:endParaRPr lang="en-US" dirty="0"/>
          </a:p>
          <a:p>
            <a:r>
              <a:rPr lang="en-US" dirty="0"/>
              <a:t>		</a:t>
            </a:r>
            <a:r>
              <a:rPr lang="uk-UA" dirty="0" err="1"/>
              <a:t>case</a:t>
            </a:r>
            <a:r>
              <a:rPr lang="uk-UA" dirty="0"/>
              <a:t> </a:t>
            </a:r>
            <a:r>
              <a:rPr lang="uk-UA" dirty="0" err="1"/>
              <a:t>Point</a:t>
            </a:r>
            <a:r>
              <a:rPr lang="uk-UA" dirty="0"/>
              <a:t>(0, 0):            </a:t>
            </a:r>
            <a:endParaRPr lang="en-US" dirty="0"/>
          </a:p>
          <a:p>
            <a:r>
              <a:rPr lang="en-US" dirty="0"/>
              <a:t>			</a:t>
            </a:r>
            <a:r>
              <a:rPr lang="uk-UA" dirty="0" err="1"/>
              <a:t>print</a:t>
            </a:r>
            <a:r>
              <a:rPr lang="uk-UA" dirty="0"/>
              <a:t>('</a:t>
            </a:r>
            <a:r>
              <a:rPr lang="uk-UA" dirty="0" err="1"/>
              <a:t>Default</a:t>
            </a:r>
            <a:r>
              <a:rPr lang="uk-UA" dirty="0"/>
              <a:t> </a:t>
            </a:r>
            <a:r>
              <a:rPr lang="uk-UA" dirty="0" err="1"/>
              <a:t>Point</a:t>
            </a:r>
            <a:r>
              <a:rPr lang="uk-UA" dirty="0"/>
              <a:t>')        </a:t>
            </a:r>
            <a:endParaRPr lang="en-US" dirty="0"/>
          </a:p>
          <a:p>
            <a:r>
              <a:rPr lang="en-US" dirty="0"/>
              <a:t>		</a:t>
            </a:r>
            <a:r>
              <a:rPr lang="uk-UA" dirty="0" err="1"/>
              <a:t>case</a:t>
            </a:r>
            <a:r>
              <a:rPr lang="uk-UA" dirty="0"/>
              <a:t> </a:t>
            </a:r>
            <a:r>
              <a:rPr lang="uk-UA" dirty="0" err="1"/>
              <a:t>Point</a:t>
            </a:r>
            <a:r>
              <a:rPr lang="uk-UA" dirty="0"/>
              <a:t>(x, y):            </a:t>
            </a:r>
            <a:endParaRPr lang="en-US" dirty="0"/>
          </a:p>
          <a:p>
            <a:r>
              <a:rPr lang="en-US" dirty="0"/>
              <a:t>			</a:t>
            </a:r>
            <a:r>
              <a:rPr lang="uk-UA" dirty="0" err="1"/>
              <a:t>print</a:t>
            </a:r>
            <a:r>
              <a:rPr lang="uk-UA" dirty="0"/>
              <a:t>(</a:t>
            </a:r>
            <a:r>
              <a:rPr lang="uk-UA" dirty="0" err="1"/>
              <a:t>f'Point</a:t>
            </a:r>
            <a:r>
              <a:rPr lang="uk-UA" dirty="0"/>
              <a:t> </a:t>
            </a:r>
            <a:r>
              <a:rPr lang="uk-UA" dirty="0" err="1"/>
              <a:t>with</a:t>
            </a:r>
            <a:r>
              <a:rPr lang="uk-UA" dirty="0"/>
              <a:t>: x={x}, y={y}’)</a:t>
            </a:r>
            <a:endParaRPr lang="en-US" dirty="0"/>
          </a:p>
          <a:p>
            <a:endParaRPr lang="en-US" dirty="0"/>
          </a:p>
          <a:p>
            <a:r>
              <a:rPr lang="uk-UA" dirty="0" err="1"/>
              <a:t>print_point</a:t>
            </a:r>
            <a:r>
              <a:rPr lang="uk-UA" dirty="0"/>
              <a:t>(</a:t>
            </a:r>
            <a:r>
              <a:rPr lang="uk-UA" dirty="0" err="1"/>
              <a:t>Point</a:t>
            </a:r>
            <a:r>
              <a:rPr lang="uk-UA" dirty="0"/>
              <a:t>(0, 0))  # </a:t>
            </a:r>
            <a:r>
              <a:rPr lang="uk-UA" dirty="0" err="1"/>
              <a:t>Default</a:t>
            </a:r>
            <a:r>
              <a:rPr lang="uk-UA" dirty="0"/>
              <a:t> </a:t>
            </a:r>
            <a:r>
              <a:rPr lang="uk-UA" dirty="0" err="1"/>
              <a:t>Point</a:t>
            </a:r>
            <a:endParaRPr lang="en-US" dirty="0"/>
          </a:p>
          <a:p>
            <a:r>
              <a:rPr lang="uk-UA" dirty="0" err="1"/>
              <a:t>print_point</a:t>
            </a:r>
            <a:r>
              <a:rPr lang="uk-UA" dirty="0"/>
              <a:t>(</a:t>
            </a:r>
            <a:r>
              <a:rPr lang="uk-UA" dirty="0" err="1"/>
              <a:t>Point</a:t>
            </a:r>
            <a:r>
              <a:rPr lang="uk-UA" dirty="0"/>
              <a:t>(10, 10))  # </a:t>
            </a:r>
            <a:r>
              <a:rPr lang="uk-UA" dirty="0" err="1"/>
              <a:t>Point</a:t>
            </a:r>
            <a:r>
              <a:rPr lang="uk-UA" dirty="0"/>
              <a:t> </a:t>
            </a:r>
            <a:r>
              <a:rPr lang="uk-UA" dirty="0" err="1"/>
              <a:t>with</a:t>
            </a:r>
            <a:r>
              <a:rPr lang="uk-UA" dirty="0"/>
              <a:t>: x=10, y=10</a:t>
            </a:r>
          </a:p>
        </p:txBody>
      </p:sp>
    </p:spTree>
    <p:extLst>
      <p:ext uri="{BB962C8B-B14F-4D97-AF65-F5344CB8AC3E}">
        <p14:creationId xmlns:p14="http://schemas.microsoft.com/office/powerpoint/2010/main" val="1955764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3B464-7A91-A135-6D65-260CEEE193B2}"/>
              </a:ext>
            </a:extLst>
          </p:cNvPr>
          <p:cNvSpPr txBox="1"/>
          <p:nvPr/>
        </p:nvSpPr>
        <p:spPr>
          <a:xfrm>
            <a:off x="0" y="0"/>
            <a:ext cx="12192000" cy="646331"/>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Class Patterns</a:t>
            </a:r>
          </a:p>
        </p:txBody>
      </p:sp>
      <p:sp>
        <p:nvSpPr>
          <p:cNvPr id="4" name="TextBox 3">
            <a:extLst>
              <a:ext uri="{FF2B5EF4-FFF2-40B4-BE49-F238E27FC236}">
                <a16:creationId xmlns:a16="http://schemas.microsoft.com/office/drawing/2014/main" id="{AA465948-D07B-DED3-E589-1112984CDFED}"/>
              </a:ext>
            </a:extLst>
          </p:cNvPr>
          <p:cNvSpPr txBox="1"/>
          <p:nvPr/>
        </p:nvSpPr>
        <p:spPr>
          <a:xfrm>
            <a:off x="275302" y="646331"/>
            <a:ext cx="11621729" cy="923330"/>
          </a:xfrm>
          <a:prstGeom prst="rect">
            <a:avLst/>
          </a:prstGeom>
          <a:noFill/>
        </p:spPr>
        <p:txBody>
          <a:bodyPr wrap="square">
            <a:spAutoFit/>
          </a:bodyPr>
          <a:lstStyle/>
          <a:p>
            <a:r>
              <a:rPr lang="uk-UA" b="0" i="0" dirty="0">
                <a:solidFill>
                  <a:srgbClr val="383838"/>
                </a:solidFill>
                <a:effectLst/>
                <a:latin typeface="Open Sans" panose="020B0606030504020204" pitchFamily="34" charset="0"/>
              </a:rPr>
              <a:t>Також шаблон можна поєднувати з </a:t>
            </a:r>
            <a:r>
              <a:rPr lang="en-US" b="1" i="0" dirty="0">
                <a:solidFill>
                  <a:srgbClr val="383838"/>
                </a:solidFill>
                <a:effectLst/>
                <a:latin typeface="Open Sans" panose="020B0606030504020204" pitchFamily="34" charset="0"/>
              </a:rPr>
              <a:t>if</a:t>
            </a:r>
            <a:r>
              <a:rPr lang="en-US" b="0" i="0" dirty="0">
                <a:solidFill>
                  <a:srgbClr val="383838"/>
                </a:solidFill>
                <a:effectLst/>
                <a:latin typeface="Open Sans" panose="020B0606030504020204" pitchFamily="34" charset="0"/>
              </a:rPr>
              <a:t> (</a:t>
            </a:r>
            <a:r>
              <a:rPr lang="uk-UA" b="0" i="0" dirty="0">
                <a:solidFill>
                  <a:srgbClr val="383838"/>
                </a:solidFill>
                <a:effectLst/>
                <a:latin typeface="Open Sans" panose="020B0606030504020204" pitchFamily="34" charset="0"/>
              </a:rPr>
              <a:t>при цьому якщо умова хибна, </a:t>
            </a:r>
            <a:r>
              <a:rPr lang="en-US" b="0" i="0" dirty="0">
                <a:solidFill>
                  <a:srgbClr val="383838"/>
                </a:solidFill>
                <a:effectLst/>
                <a:latin typeface="Open Sans" panose="020B0606030504020204" pitchFamily="34" charset="0"/>
              </a:rPr>
              <a:t>pattern matching </a:t>
            </a:r>
            <a:r>
              <a:rPr lang="uk-UA" b="0" i="0" dirty="0">
                <a:solidFill>
                  <a:srgbClr val="383838"/>
                </a:solidFill>
                <a:effectLst/>
                <a:latin typeface="Open Sans" panose="020B0606030504020204" pitchFamily="34" charset="0"/>
              </a:rPr>
              <a:t>продовжиться). </a:t>
            </a:r>
            <a:r>
              <a:rPr lang="en-US" b="0" i="0" dirty="0">
                <a:solidFill>
                  <a:srgbClr val="383838"/>
                </a:solidFill>
                <a:effectLst/>
                <a:latin typeface="Open Sans" panose="020B0606030504020204" pitchFamily="34" charset="0"/>
              </a:rPr>
              <a:t>C</a:t>
            </a:r>
            <a:r>
              <a:rPr lang="uk-UA" b="0" i="0" dirty="0">
                <a:solidFill>
                  <a:srgbClr val="383838"/>
                </a:solidFill>
                <a:effectLst/>
                <a:latin typeface="Open Sans" panose="020B0606030504020204" pitchFamily="34" charset="0"/>
              </a:rPr>
              <a:t>лід додати, що спершу відбувається зіставлення з шаблоном, і тільки після цього перевіряється умова. Приклад:</a:t>
            </a:r>
            <a:endParaRPr lang="uk-UA" dirty="0"/>
          </a:p>
        </p:txBody>
      </p:sp>
      <p:sp>
        <p:nvSpPr>
          <p:cNvPr id="6" name="TextBox 5">
            <a:extLst>
              <a:ext uri="{FF2B5EF4-FFF2-40B4-BE49-F238E27FC236}">
                <a16:creationId xmlns:a16="http://schemas.microsoft.com/office/drawing/2014/main" id="{71EA1999-D322-CC58-CAE2-F01336985320}"/>
              </a:ext>
            </a:extLst>
          </p:cNvPr>
          <p:cNvSpPr txBox="1"/>
          <p:nvPr/>
        </p:nvSpPr>
        <p:spPr>
          <a:xfrm>
            <a:off x="275302" y="1569661"/>
            <a:ext cx="9016182" cy="5078313"/>
          </a:xfrm>
          <a:prstGeom prst="rect">
            <a:avLst/>
          </a:prstGeom>
          <a:noFill/>
        </p:spPr>
        <p:txBody>
          <a:bodyPr wrap="square">
            <a:spAutoFit/>
          </a:bodyPr>
          <a:lstStyle/>
          <a:p>
            <a:r>
              <a:rPr lang="uk-UA" dirty="0" err="1"/>
              <a:t>from</a:t>
            </a:r>
            <a:r>
              <a:rPr lang="uk-UA" dirty="0"/>
              <a:t> </a:t>
            </a:r>
            <a:r>
              <a:rPr lang="uk-UA" dirty="0" err="1"/>
              <a:t>dataclasses</a:t>
            </a:r>
            <a:r>
              <a:rPr lang="uk-UA" dirty="0"/>
              <a:t> </a:t>
            </a:r>
            <a:r>
              <a:rPr lang="uk-UA" dirty="0" err="1"/>
              <a:t>import</a:t>
            </a:r>
            <a:r>
              <a:rPr lang="uk-UA" dirty="0"/>
              <a:t> </a:t>
            </a:r>
            <a:r>
              <a:rPr lang="uk-UA" dirty="0" err="1"/>
              <a:t>dataclass</a:t>
            </a:r>
            <a:endParaRPr lang="en-US" dirty="0"/>
          </a:p>
          <a:p>
            <a:endParaRPr lang="en-US" dirty="0"/>
          </a:p>
          <a:p>
            <a:r>
              <a:rPr lang="uk-UA" dirty="0"/>
              <a:t>@dataclass</a:t>
            </a:r>
            <a:endParaRPr lang="en-US" dirty="0"/>
          </a:p>
          <a:p>
            <a:r>
              <a:rPr lang="uk-UA" dirty="0" err="1"/>
              <a:t>class</a:t>
            </a:r>
            <a:r>
              <a:rPr lang="uk-UA" dirty="0"/>
              <a:t> </a:t>
            </a:r>
            <a:r>
              <a:rPr lang="uk-UA" dirty="0" err="1"/>
              <a:t>Point</a:t>
            </a:r>
            <a:r>
              <a:rPr lang="uk-UA" dirty="0"/>
              <a:t>:    </a:t>
            </a:r>
            <a:endParaRPr lang="en-US" dirty="0"/>
          </a:p>
          <a:p>
            <a:r>
              <a:rPr lang="en-US" dirty="0"/>
              <a:t>	</a:t>
            </a:r>
            <a:r>
              <a:rPr lang="uk-UA" dirty="0"/>
              <a:t>x: </a:t>
            </a:r>
            <a:r>
              <a:rPr lang="uk-UA" dirty="0" err="1"/>
              <a:t>int</a:t>
            </a:r>
            <a:r>
              <a:rPr lang="uk-UA" dirty="0"/>
              <a:t>    </a:t>
            </a:r>
            <a:endParaRPr lang="en-US" dirty="0"/>
          </a:p>
          <a:p>
            <a:r>
              <a:rPr lang="en-US" dirty="0"/>
              <a:t>	</a:t>
            </a:r>
            <a:r>
              <a:rPr lang="uk-UA" dirty="0"/>
              <a:t>y: </a:t>
            </a:r>
            <a:r>
              <a:rPr lang="uk-UA" dirty="0" err="1"/>
              <a:t>int</a:t>
            </a:r>
            <a:endParaRPr lang="en-US" dirty="0"/>
          </a:p>
          <a:p>
            <a:endParaRPr lang="en-US" dirty="0"/>
          </a:p>
          <a:p>
            <a:r>
              <a:rPr lang="uk-UA" dirty="0" err="1"/>
              <a:t>def</a:t>
            </a:r>
            <a:r>
              <a:rPr lang="uk-UA" dirty="0"/>
              <a:t> </a:t>
            </a:r>
            <a:r>
              <a:rPr lang="uk-UA" dirty="0" err="1"/>
              <a:t>print_point</a:t>
            </a:r>
            <a:r>
              <a:rPr lang="uk-UA" dirty="0"/>
              <a:t>(</a:t>
            </a:r>
            <a:r>
              <a:rPr lang="uk-UA" dirty="0" err="1"/>
              <a:t>point</a:t>
            </a:r>
            <a:r>
              <a:rPr lang="uk-UA" dirty="0"/>
              <a:t>):    </a:t>
            </a:r>
            <a:endParaRPr lang="en-US" dirty="0"/>
          </a:p>
          <a:p>
            <a:r>
              <a:rPr lang="en-US" dirty="0"/>
              <a:t>	</a:t>
            </a:r>
            <a:r>
              <a:rPr lang="uk-UA" dirty="0" err="1"/>
              <a:t>match</a:t>
            </a:r>
            <a:r>
              <a:rPr lang="uk-UA" dirty="0"/>
              <a:t> </a:t>
            </a:r>
            <a:r>
              <a:rPr lang="uk-UA" dirty="0" err="1"/>
              <a:t>point</a:t>
            </a:r>
            <a:r>
              <a:rPr lang="uk-UA" dirty="0"/>
              <a:t>:        </a:t>
            </a:r>
            <a:endParaRPr lang="en-US" dirty="0"/>
          </a:p>
          <a:p>
            <a:r>
              <a:rPr lang="en-US" dirty="0"/>
              <a:t>		</a:t>
            </a:r>
            <a:r>
              <a:rPr lang="uk-UA" dirty="0" err="1"/>
              <a:t>case</a:t>
            </a:r>
            <a:r>
              <a:rPr lang="uk-UA" dirty="0"/>
              <a:t> </a:t>
            </a:r>
            <a:r>
              <a:rPr lang="uk-UA" dirty="0" err="1"/>
              <a:t>Point</a:t>
            </a:r>
            <a:r>
              <a:rPr lang="uk-UA" dirty="0"/>
              <a:t>(0, 0):            </a:t>
            </a:r>
            <a:endParaRPr lang="en-US" dirty="0"/>
          </a:p>
          <a:p>
            <a:r>
              <a:rPr lang="en-US" dirty="0"/>
              <a:t>			</a:t>
            </a:r>
            <a:r>
              <a:rPr lang="uk-UA" dirty="0" err="1"/>
              <a:t>print</a:t>
            </a:r>
            <a:r>
              <a:rPr lang="uk-UA" dirty="0"/>
              <a:t>('</a:t>
            </a:r>
            <a:r>
              <a:rPr lang="uk-UA" dirty="0" err="1"/>
              <a:t>Default</a:t>
            </a:r>
            <a:r>
              <a:rPr lang="uk-UA" dirty="0"/>
              <a:t> </a:t>
            </a:r>
            <a:r>
              <a:rPr lang="uk-UA" dirty="0" err="1"/>
              <a:t>Point</a:t>
            </a:r>
            <a:r>
              <a:rPr lang="uk-UA" dirty="0"/>
              <a:t>')        </a:t>
            </a:r>
            <a:endParaRPr lang="en-US" dirty="0"/>
          </a:p>
          <a:p>
            <a:r>
              <a:rPr lang="en-US" dirty="0"/>
              <a:t>		</a:t>
            </a:r>
            <a:r>
              <a:rPr lang="uk-UA" dirty="0" err="1"/>
              <a:t>case</a:t>
            </a:r>
            <a:r>
              <a:rPr lang="uk-UA" dirty="0"/>
              <a:t> </a:t>
            </a:r>
            <a:r>
              <a:rPr lang="uk-UA" dirty="0" err="1"/>
              <a:t>Point</a:t>
            </a:r>
            <a:r>
              <a:rPr lang="uk-UA" dirty="0"/>
              <a:t>(x, y) </a:t>
            </a:r>
            <a:r>
              <a:rPr lang="uk-UA" dirty="0" err="1"/>
              <a:t>if</a:t>
            </a:r>
            <a:r>
              <a:rPr lang="uk-UA" dirty="0"/>
              <a:t> x &gt; 0 </a:t>
            </a:r>
            <a:r>
              <a:rPr lang="uk-UA" dirty="0" err="1"/>
              <a:t>and</a:t>
            </a:r>
            <a:r>
              <a:rPr lang="uk-UA" dirty="0"/>
              <a:t> y &gt; 0:            </a:t>
            </a:r>
            <a:endParaRPr lang="en-US" dirty="0"/>
          </a:p>
          <a:p>
            <a:r>
              <a:rPr lang="en-US" dirty="0"/>
              <a:t>			</a:t>
            </a:r>
            <a:r>
              <a:rPr lang="uk-UA" dirty="0" err="1"/>
              <a:t>print</a:t>
            </a:r>
            <a:r>
              <a:rPr lang="uk-UA" dirty="0"/>
              <a:t>(</a:t>
            </a:r>
            <a:r>
              <a:rPr lang="uk-UA" dirty="0" err="1"/>
              <a:t>f'Positive</a:t>
            </a:r>
            <a:r>
              <a:rPr lang="uk-UA" dirty="0"/>
              <a:t> </a:t>
            </a:r>
            <a:r>
              <a:rPr lang="uk-UA" dirty="0" err="1"/>
              <a:t>Сoordinate</a:t>
            </a:r>
            <a:r>
              <a:rPr lang="uk-UA" dirty="0"/>
              <a:t>: x={x}, y={y}')        </a:t>
            </a:r>
            <a:endParaRPr lang="en-US" dirty="0"/>
          </a:p>
          <a:p>
            <a:r>
              <a:rPr lang="en-US" dirty="0"/>
              <a:t>		</a:t>
            </a:r>
            <a:r>
              <a:rPr lang="uk-UA" dirty="0" err="1"/>
              <a:t>case</a:t>
            </a:r>
            <a:r>
              <a:rPr lang="uk-UA" dirty="0"/>
              <a:t> _:            </a:t>
            </a:r>
            <a:endParaRPr lang="en-US" dirty="0"/>
          </a:p>
          <a:p>
            <a:r>
              <a:rPr lang="en-US" dirty="0"/>
              <a:t>			</a:t>
            </a:r>
            <a:r>
              <a:rPr lang="uk-UA" dirty="0" err="1"/>
              <a:t>print</a:t>
            </a:r>
            <a:r>
              <a:rPr lang="uk-UA" dirty="0"/>
              <a:t>('</a:t>
            </a:r>
            <a:r>
              <a:rPr lang="uk-UA" dirty="0" err="1"/>
              <a:t>Another</a:t>
            </a:r>
            <a:r>
              <a:rPr lang="uk-UA" dirty="0"/>
              <a:t> </a:t>
            </a:r>
            <a:r>
              <a:rPr lang="uk-UA" dirty="0" err="1"/>
              <a:t>Сoordinate</a:t>
            </a:r>
            <a:r>
              <a:rPr lang="uk-UA" dirty="0"/>
              <a:t>’)</a:t>
            </a:r>
            <a:endParaRPr lang="en-US" dirty="0"/>
          </a:p>
          <a:p>
            <a:endParaRPr lang="en-US" dirty="0"/>
          </a:p>
          <a:p>
            <a:r>
              <a:rPr lang="uk-UA" dirty="0" err="1"/>
              <a:t>print_point</a:t>
            </a:r>
            <a:r>
              <a:rPr lang="uk-UA" dirty="0"/>
              <a:t>(</a:t>
            </a:r>
            <a:r>
              <a:rPr lang="uk-UA" dirty="0" err="1"/>
              <a:t>Point</a:t>
            </a:r>
            <a:r>
              <a:rPr lang="uk-UA" dirty="0"/>
              <a:t>(10, 10))  # </a:t>
            </a:r>
            <a:r>
              <a:rPr lang="uk-UA" dirty="0" err="1"/>
              <a:t>Positive</a:t>
            </a:r>
            <a:r>
              <a:rPr lang="uk-UA" dirty="0"/>
              <a:t> </a:t>
            </a:r>
            <a:r>
              <a:rPr lang="uk-UA" dirty="0" err="1"/>
              <a:t>Сoordinate</a:t>
            </a:r>
            <a:r>
              <a:rPr lang="uk-UA" dirty="0"/>
              <a:t>: x=10, y=10</a:t>
            </a:r>
            <a:endParaRPr lang="en-US" dirty="0"/>
          </a:p>
          <a:p>
            <a:r>
              <a:rPr lang="uk-UA" dirty="0" err="1"/>
              <a:t>print_point</a:t>
            </a:r>
            <a:r>
              <a:rPr lang="uk-UA" dirty="0"/>
              <a:t>(</a:t>
            </a:r>
            <a:r>
              <a:rPr lang="uk-UA" dirty="0" err="1"/>
              <a:t>Point</a:t>
            </a:r>
            <a:r>
              <a:rPr lang="uk-UA" dirty="0"/>
              <a:t>(-5, 10))  # </a:t>
            </a:r>
            <a:r>
              <a:rPr lang="uk-UA" dirty="0" err="1"/>
              <a:t>Another</a:t>
            </a:r>
            <a:r>
              <a:rPr lang="uk-UA" dirty="0"/>
              <a:t> </a:t>
            </a:r>
            <a:r>
              <a:rPr lang="uk-UA" dirty="0" err="1"/>
              <a:t>Сoordinate</a:t>
            </a:r>
            <a:endParaRPr lang="uk-UA" dirty="0"/>
          </a:p>
        </p:txBody>
      </p:sp>
    </p:spTree>
    <p:extLst>
      <p:ext uri="{BB962C8B-B14F-4D97-AF65-F5344CB8AC3E}">
        <p14:creationId xmlns:p14="http://schemas.microsoft.com/office/powerpoint/2010/main" val="1070879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0469-E9B0-6F2D-D43D-DA4C3199F091}"/>
              </a:ext>
            </a:extLst>
          </p:cNvPr>
          <p:cNvSpPr txBox="1"/>
          <p:nvPr/>
        </p:nvSpPr>
        <p:spPr>
          <a:xfrm>
            <a:off x="0" y="256089"/>
            <a:ext cx="12192000" cy="646331"/>
          </a:xfrm>
          <a:prstGeom prst="rect">
            <a:avLst/>
          </a:prstGeom>
          <a:noFill/>
        </p:spPr>
        <p:txBody>
          <a:bodyPr wrap="square">
            <a:spAutoFit/>
          </a:bodyPr>
          <a:lstStyle/>
          <a:p>
            <a:pPr algn="ctr"/>
            <a:r>
              <a:rPr lang="en-US" sz="3600" b="1" i="0" dirty="0">
                <a:solidFill>
                  <a:srgbClr val="1A1A1A"/>
                </a:solidFill>
                <a:effectLst/>
                <a:latin typeface="Open Sans" panose="020B0606030504020204" pitchFamily="34" charset="0"/>
              </a:rPr>
              <a:t>Matching </a:t>
            </a:r>
            <a:r>
              <a:rPr lang="uk-UA" sz="3600" b="1" i="0" dirty="0">
                <a:solidFill>
                  <a:srgbClr val="1A1A1A"/>
                </a:solidFill>
                <a:effectLst/>
                <a:latin typeface="Open Sans" panose="020B0606030504020204" pitchFamily="34" charset="0"/>
              </a:rPr>
              <a:t>з об’єктами </a:t>
            </a:r>
            <a:r>
              <a:rPr lang="en-US" sz="3600" b="1" i="0" dirty="0">
                <a:solidFill>
                  <a:srgbClr val="1A1A1A"/>
                </a:solidFill>
                <a:effectLst/>
                <a:latin typeface="Open Sans" panose="020B0606030504020204" pitchFamily="34" charset="0"/>
              </a:rPr>
              <a:t>Enum</a:t>
            </a:r>
          </a:p>
        </p:txBody>
      </p:sp>
      <p:sp>
        <p:nvSpPr>
          <p:cNvPr id="7" name="TextBox 6">
            <a:extLst>
              <a:ext uri="{FF2B5EF4-FFF2-40B4-BE49-F238E27FC236}">
                <a16:creationId xmlns:a16="http://schemas.microsoft.com/office/drawing/2014/main" id="{840C8544-828E-799D-75CC-8D2641E69ED4}"/>
              </a:ext>
            </a:extLst>
          </p:cNvPr>
          <p:cNvSpPr txBox="1"/>
          <p:nvPr/>
        </p:nvSpPr>
        <p:spPr>
          <a:xfrm>
            <a:off x="285135" y="902420"/>
            <a:ext cx="9674942" cy="369332"/>
          </a:xfrm>
          <a:prstGeom prst="rect">
            <a:avLst/>
          </a:prstGeom>
          <a:noFill/>
        </p:spPr>
        <p:txBody>
          <a:bodyPr wrap="square">
            <a:spAutoFit/>
          </a:bodyPr>
          <a:lstStyle/>
          <a:p>
            <a:r>
              <a:rPr lang="uk-UA" dirty="0"/>
              <a:t>Також в </a:t>
            </a:r>
            <a:r>
              <a:rPr lang="uk-UA" dirty="0" err="1"/>
              <a:t>pattern</a:t>
            </a:r>
            <a:r>
              <a:rPr lang="uk-UA" dirty="0"/>
              <a:t> </a:t>
            </a:r>
            <a:r>
              <a:rPr lang="uk-UA" dirty="0" err="1"/>
              <a:t>matching</a:t>
            </a:r>
            <a:r>
              <a:rPr lang="uk-UA" dirty="0"/>
              <a:t> </a:t>
            </a:r>
            <a:r>
              <a:rPr lang="uk-UA" dirty="0" err="1"/>
              <a:t>Python</a:t>
            </a:r>
            <a:r>
              <a:rPr lang="uk-UA" dirty="0"/>
              <a:t>, можливе співставлення з об’єктами </a:t>
            </a:r>
            <a:r>
              <a:rPr lang="uk-UA" dirty="0" err="1"/>
              <a:t>Enum</a:t>
            </a:r>
            <a:r>
              <a:rPr lang="uk-UA" dirty="0"/>
              <a:t>:</a:t>
            </a:r>
          </a:p>
        </p:txBody>
      </p:sp>
      <p:sp>
        <p:nvSpPr>
          <p:cNvPr id="9" name="TextBox 8">
            <a:extLst>
              <a:ext uri="{FF2B5EF4-FFF2-40B4-BE49-F238E27FC236}">
                <a16:creationId xmlns:a16="http://schemas.microsoft.com/office/drawing/2014/main" id="{A4DB0F1E-64BF-0EB4-4916-34B6B5E7C9C8}"/>
              </a:ext>
            </a:extLst>
          </p:cNvPr>
          <p:cNvSpPr txBox="1"/>
          <p:nvPr/>
        </p:nvSpPr>
        <p:spPr>
          <a:xfrm>
            <a:off x="285135" y="1424433"/>
            <a:ext cx="6096000" cy="3970318"/>
          </a:xfrm>
          <a:prstGeom prst="rect">
            <a:avLst/>
          </a:prstGeom>
          <a:noFill/>
        </p:spPr>
        <p:txBody>
          <a:bodyPr wrap="square">
            <a:spAutoFit/>
          </a:bodyPr>
          <a:lstStyle/>
          <a:p>
            <a:r>
              <a:rPr lang="uk-UA" dirty="0" err="1"/>
              <a:t>from</a:t>
            </a:r>
            <a:r>
              <a:rPr lang="uk-UA" dirty="0"/>
              <a:t> </a:t>
            </a:r>
            <a:r>
              <a:rPr lang="uk-UA" dirty="0" err="1"/>
              <a:t>enum</a:t>
            </a:r>
            <a:r>
              <a:rPr lang="uk-UA" dirty="0"/>
              <a:t> </a:t>
            </a:r>
            <a:r>
              <a:rPr lang="uk-UA" dirty="0" err="1"/>
              <a:t>import</a:t>
            </a:r>
            <a:r>
              <a:rPr lang="uk-UA" dirty="0"/>
              <a:t> </a:t>
            </a:r>
            <a:r>
              <a:rPr lang="uk-UA" dirty="0" err="1"/>
              <a:t>Enum</a:t>
            </a:r>
            <a:endParaRPr lang="en-US" dirty="0"/>
          </a:p>
          <a:p>
            <a:endParaRPr lang="en-US" dirty="0"/>
          </a:p>
          <a:p>
            <a:r>
              <a:rPr lang="uk-UA" dirty="0" err="1"/>
              <a:t>class</a:t>
            </a:r>
            <a:r>
              <a:rPr lang="uk-UA" dirty="0"/>
              <a:t> </a:t>
            </a:r>
            <a:r>
              <a:rPr lang="uk-UA" dirty="0" err="1"/>
              <a:t>Command</a:t>
            </a:r>
            <a:r>
              <a:rPr lang="uk-UA" dirty="0"/>
              <a:t>(</a:t>
            </a:r>
            <a:r>
              <a:rPr lang="uk-UA" dirty="0" err="1"/>
              <a:t>Enum</a:t>
            </a:r>
            <a:r>
              <a:rPr lang="uk-UA" dirty="0"/>
              <a:t>):    </a:t>
            </a:r>
            <a:endParaRPr lang="en-US" dirty="0"/>
          </a:p>
          <a:p>
            <a:r>
              <a:rPr lang="en-US" dirty="0"/>
              <a:t>	</a:t>
            </a:r>
            <a:r>
              <a:rPr lang="uk-UA" dirty="0"/>
              <a:t>QUIT = 0    </a:t>
            </a:r>
            <a:endParaRPr lang="en-US" dirty="0"/>
          </a:p>
          <a:p>
            <a:r>
              <a:rPr lang="en-US" dirty="0"/>
              <a:t>	</a:t>
            </a:r>
            <a:r>
              <a:rPr lang="uk-UA" dirty="0"/>
              <a:t>RESET = 1</a:t>
            </a:r>
            <a:endParaRPr lang="en-US" dirty="0"/>
          </a:p>
          <a:p>
            <a:endParaRPr lang="en-US" dirty="0"/>
          </a:p>
          <a:p>
            <a:r>
              <a:rPr lang="uk-UA" dirty="0" err="1"/>
              <a:t>def</a:t>
            </a:r>
            <a:r>
              <a:rPr lang="uk-UA" dirty="0"/>
              <a:t> </a:t>
            </a:r>
            <a:r>
              <a:rPr lang="uk-UA" dirty="0" err="1"/>
              <a:t>execute</a:t>
            </a:r>
            <a:r>
              <a:rPr lang="uk-UA" dirty="0"/>
              <a:t>(</a:t>
            </a:r>
            <a:r>
              <a:rPr lang="uk-UA" dirty="0" err="1"/>
              <a:t>command</a:t>
            </a:r>
            <a:r>
              <a:rPr lang="uk-UA" dirty="0"/>
              <a:t>):    </a:t>
            </a:r>
            <a:endParaRPr lang="en-US" dirty="0"/>
          </a:p>
          <a:p>
            <a:r>
              <a:rPr lang="en-US" dirty="0"/>
              <a:t>	</a:t>
            </a:r>
            <a:r>
              <a:rPr lang="uk-UA" dirty="0" err="1"/>
              <a:t>match</a:t>
            </a:r>
            <a:r>
              <a:rPr lang="uk-UA" dirty="0"/>
              <a:t> </a:t>
            </a:r>
            <a:r>
              <a:rPr lang="uk-UA" dirty="0" err="1"/>
              <a:t>command</a:t>
            </a:r>
            <a:r>
              <a:rPr lang="uk-UA" dirty="0"/>
              <a:t>:        </a:t>
            </a:r>
            <a:endParaRPr lang="en-US" dirty="0"/>
          </a:p>
          <a:p>
            <a:r>
              <a:rPr lang="en-US" dirty="0"/>
              <a:t>		</a:t>
            </a:r>
            <a:r>
              <a:rPr lang="uk-UA" dirty="0" err="1"/>
              <a:t>case</a:t>
            </a:r>
            <a:r>
              <a:rPr lang="uk-UA" dirty="0"/>
              <a:t> </a:t>
            </a:r>
            <a:r>
              <a:rPr lang="uk-UA" dirty="0" err="1"/>
              <a:t>Command.QUIT</a:t>
            </a:r>
            <a:r>
              <a:rPr lang="uk-UA" dirty="0"/>
              <a:t>:            </a:t>
            </a:r>
            <a:endParaRPr lang="en-US" dirty="0"/>
          </a:p>
          <a:p>
            <a:r>
              <a:rPr lang="en-US" dirty="0"/>
              <a:t>			</a:t>
            </a:r>
            <a:r>
              <a:rPr lang="uk-UA" dirty="0" err="1"/>
              <a:t>print</a:t>
            </a:r>
            <a:r>
              <a:rPr lang="uk-UA" dirty="0"/>
              <a:t>('</a:t>
            </a:r>
            <a:r>
              <a:rPr lang="uk-UA" dirty="0" err="1"/>
              <a:t>Quit</a:t>
            </a:r>
            <a:r>
              <a:rPr lang="uk-UA" dirty="0"/>
              <a:t>')        </a:t>
            </a:r>
            <a:endParaRPr lang="en-US" dirty="0"/>
          </a:p>
          <a:p>
            <a:r>
              <a:rPr lang="en-US" dirty="0"/>
              <a:t>		</a:t>
            </a:r>
            <a:r>
              <a:rPr lang="uk-UA" dirty="0" err="1"/>
              <a:t>case</a:t>
            </a:r>
            <a:r>
              <a:rPr lang="uk-UA" dirty="0"/>
              <a:t> </a:t>
            </a:r>
            <a:r>
              <a:rPr lang="uk-UA" dirty="0" err="1"/>
              <a:t>Command.RESET</a:t>
            </a:r>
            <a:r>
              <a:rPr lang="uk-UA" dirty="0"/>
              <a:t>:            </a:t>
            </a:r>
            <a:r>
              <a:rPr lang="en-US" dirty="0"/>
              <a:t>				</a:t>
            </a:r>
            <a:r>
              <a:rPr lang="uk-UA" dirty="0" err="1"/>
              <a:t>print</a:t>
            </a:r>
            <a:r>
              <a:rPr lang="uk-UA" dirty="0"/>
              <a:t>('</a:t>
            </a:r>
            <a:r>
              <a:rPr lang="uk-UA" dirty="0" err="1"/>
              <a:t>Reset</a:t>
            </a:r>
            <a:r>
              <a:rPr lang="uk-UA" dirty="0"/>
              <a:t>’)</a:t>
            </a:r>
            <a:endParaRPr lang="en-US" dirty="0"/>
          </a:p>
          <a:p>
            <a:endParaRPr lang="en-US" dirty="0"/>
          </a:p>
          <a:p>
            <a:r>
              <a:rPr lang="uk-UA" dirty="0" err="1"/>
              <a:t>execute</a:t>
            </a:r>
            <a:r>
              <a:rPr lang="uk-UA" dirty="0"/>
              <a:t>(</a:t>
            </a:r>
            <a:r>
              <a:rPr lang="uk-UA" dirty="0" err="1"/>
              <a:t>Command.RESET</a:t>
            </a:r>
            <a:r>
              <a:rPr lang="uk-UA" dirty="0"/>
              <a:t>)  # </a:t>
            </a:r>
            <a:r>
              <a:rPr lang="uk-UA" dirty="0" err="1"/>
              <a:t>Reset</a:t>
            </a:r>
            <a:endParaRPr lang="uk-UA" dirty="0"/>
          </a:p>
        </p:txBody>
      </p:sp>
    </p:spTree>
    <p:extLst>
      <p:ext uri="{BB962C8B-B14F-4D97-AF65-F5344CB8AC3E}">
        <p14:creationId xmlns:p14="http://schemas.microsoft.com/office/powerpoint/2010/main" val="7120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09272-ACF2-3B01-57C0-8B0959EB2B07}"/>
              </a:ext>
            </a:extLst>
          </p:cNvPr>
          <p:cNvSpPr txBox="1"/>
          <p:nvPr/>
        </p:nvSpPr>
        <p:spPr>
          <a:xfrm>
            <a:off x="452283" y="835345"/>
            <a:ext cx="9104671" cy="923330"/>
          </a:xfrm>
          <a:prstGeom prst="rect">
            <a:avLst/>
          </a:prstGeom>
          <a:noFill/>
        </p:spPr>
        <p:txBody>
          <a:bodyPr wrap="square">
            <a:spAutoFit/>
          </a:bodyPr>
          <a:lstStyle/>
          <a:p>
            <a:pPr algn="l"/>
            <a:r>
              <a:rPr lang="ru-RU" b="0" i="0" dirty="0" err="1">
                <a:solidFill>
                  <a:srgbClr val="000000"/>
                </a:solidFill>
                <a:effectLst/>
                <a:latin typeface="Open Sans" panose="020B0606030504020204" pitchFamily="34" charset="0"/>
              </a:rPr>
              <a:t>Розглянемо</a:t>
            </a:r>
            <a:r>
              <a:rPr lang="ru-RU" b="0" i="0" dirty="0">
                <a:solidFill>
                  <a:srgbClr val="000000"/>
                </a:solidFill>
                <a:effectLst/>
                <a:latin typeface="Open Sans" panose="020B0606030504020204" pitchFamily="34" charset="0"/>
              </a:rPr>
              <a:t> приклад </a:t>
            </a:r>
            <a:r>
              <a:rPr lang="ru-RU" b="0" i="0" dirty="0" err="1">
                <a:solidFill>
                  <a:srgbClr val="000000"/>
                </a:solidFill>
                <a:effectLst/>
                <a:latin typeface="Open Sans" panose="020B0606030504020204" pitchFamily="34" charset="0"/>
              </a:rPr>
              <a:t>отримання</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лише</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поточної</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дати</a:t>
            </a:r>
            <a:r>
              <a:rPr lang="ru-RU" b="0" i="0" dirty="0">
                <a:solidFill>
                  <a:srgbClr val="000000"/>
                </a:solidFill>
                <a:effectLst/>
                <a:latin typeface="Open Sans" panose="020B0606030504020204" pitchFamily="34" charset="0"/>
              </a:rPr>
              <a:t>:</a:t>
            </a:r>
          </a:p>
          <a:p>
            <a:br>
              <a:rPr lang="ru-RU" dirty="0"/>
            </a:br>
            <a:endParaRPr lang="uk-UA" dirty="0"/>
          </a:p>
        </p:txBody>
      </p:sp>
      <p:sp>
        <p:nvSpPr>
          <p:cNvPr id="4" name="TextBox 3">
            <a:extLst>
              <a:ext uri="{FF2B5EF4-FFF2-40B4-BE49-F238E27FC236}">
                <a16:creationId xmlns:a16="http://schemas.microsoft.com/office/drawing/2014/main" id="{1EFEE3BC-A8A7-A0F9-5E6D-87B753A33A26}"/>
              </a:ext>
            </a:extLst>
          </p:cNvPr>
          <p:cNvSpPr txBox="1"/>
          <p:nvPr/>
        </p:nvSpPr>
        <p:spPr>
          <a:xfrm>
            <a:off x="0" y="98773"/>
            <a:ext cx="12192000" cy="646331"/>
          </a:xfrm>
          <a:prstGeom prst="rect">
            <a:avLst/>
          </a:prstGeom>
          <a:noFill/>
        </p:spPr>
        <p:txBody>
          <a:bodyPr wrap="square">
            <a:spAutoFit/>
          </a:bodyPr>
          <a:lstStyle/>
          <a:p>
            <a:pPr algn="ctr"/>
            <a:r>
              <a:rPr lang="ru-RU" sz="3600" b="1" i="0" dirty="0" err="1">
                <a:solidFill>
                  <a:srgbClr val="000000"/>
                </a:solidFill>
                <a:effectLst/>
                <a:latin typeface="Segoe UI" panose="020B0502040204020203" pitchFamily="34" charset="0"/>
              </a:rPr>
              <a:t>Отримання</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поточної</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дати</a:t>
            </a:r>
            <a:r>
              <a:rPr lang="ru-RU" sz="3600" b="1" i="0" dirty="0">
                <a:solidFill>
                  <a:srgbClr val="000000"/>
                </a:solidFill>
                <a:effectLst/>
                <a:latin typeface="Segoe UI" panose="020B0502040204020203" pitchFamily="34" charset="0"/>
              </a:rPr>
              <a:t> та часу в Python</a:t>
            </a:r>
          </a:p>
        </p:txBody>
      </p:sp>
      <p:graphicFrame>
        <p:nvGraphicFramePr>
          <p:cNvPr id="5" name="Таблица 4">
            <a:extLst>
              <a:ext uri="{FF2B5EF4-FFF2-40B4-BE49-F238E27FC236}">
                <a16:creationId xmlns:a16="http://schemas.microsoft.com/office/drawing/2014/main" id="{DC103FC6-61F8-776E-716D-E49ADF18A39A}"/>
              </a:ext>
            </a:extLst>
          </p:cNvPr>
          <p:cNvGraphicFramePr>
            <a:graphicFrameLocks noGrp="1"/>
          </p:cNvGraphicFramePr>
          <p:nvPr>
            <p:extLst>
              <p:ext uri="{D42A27DB-BD31-4B8C-83A1-F6EECF244321}">
                <p14:modId xmlns:p14="http://schemas.microsoft.com/office/powerpoint/2010/main" val="760535741"/>
              </p:ext>
            </p:extLst>
          </p:nvPr>
        </p:nvGraphicFramePr>
        <p:xfrm>
          <a:off x="452283" y="1297010"/>
          <a:ext cx="7895283" cy="1737360"/>
        </p:xfrm>
        <a:graphic>
          <a:graphicData uri="http://schemas.openxmlformats.org/drawingml/2006/table">
            <a:tbl>
              <a:tblPr/>
              <a:tblGrid>
                <a:gridCol w="279946">
                  <a:extLst>
                    <a:ext uri="{9D8B030D-6E8A-4147-A177-3AD203B41FA5}">
                      <a16:colId xmlns:a16="http://schemas.microsoft.com/office/drawing/2014/main" val="167029508"/>
                    </a:ext>
                  </a:extLst>
                </a:gridCol>
                <a:gridCol w="7615337">
                  <a:extLst>
                    <a:ext uri="{9D8B030D-6E8A-4147-A177-3AD203B41FA5}">
                      <a16:colId xmlns:a16="http://schemas.microsoft.com/office/drawing/2014/main" val="3376263696"/>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a:t>
                      </a:r>
                      <a:r>
                        <a:rPr lang="uk-UA" i="1" dirty="0">
                          <a:solidFill>
                            <a:srgbClr val="57A64A"/>
                          </a:solidFill>
                          <a:effectLst/>
                          <a:latin typeface="inherit"/>
                        </a:rPr>
                        <a:t>Отримуємо поточну дату</a:t>
                      </a:r>
                      <a:endParaRPr lang="uk-UA" dirty="0">
                        <a:solidFill>
                          <a:srgbClr val="FFFFFF"/>
                        </a:solidFill>
                        <a:effectLst/>
                        <a:latin typeface="inherit"/>
                      </a:endParaRPr>
                    </a:p>
                    <a:p>
                      <a:pPr algn="l" fontAlgn="t"/>
                      <a:r>
                        <a:rPr lang="en-US" dirty="0" err="1">
                          <a:solidFill>
                            <a:srgbClr val="BDB76B"/>
                          </a:solidFill>
                          <a:effectLst/>
                          <a:latin typeface="inherit"/>
                        </a:rPr>
                        <a:t>current_date</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569CD6"/>
                          </a:solidFill>
                          <a:effectLst/>
                          <a:latin typeface="inherit"/>
                        </a:rPr>
                        <a:t>datetime</a:t>
                      </a:r>
                      <a:r>
                        <a:rPr lang="en-US" dirty="0" err="1">
                          <a:solidFill>
                            <a:srgbClr val="D8D8D8"/>
                          </a:solidFill>
                          <a:effectLst/>
                          <a:latin typeface="inherit"/>
                        </a:rPr>
                        <a:t>.</a:t>
                      </a:r>
                      <a:r>
                        <a:rPr lang="en-US" dirty="0" err="1">
                          <a:solidFill>
                            <a:srgbClr val="BDB76B"/>
                          </a:solidFill>
                          <a:effectLst/>
                          <a:latin typeface="inherit"/>
                        </a:rPr>
                        <a:t>date</a:t>
                      </a:r>
                      <a:r>
                        <a:rPr lang="en-US" dirty="0" err="1">
                          <a:solidFill>
                            <a:srgbClr val="D8D8D8"/>
                          </a:solidFill>
                          <a:effectLst/>
                          <a:latin typeface="inherit"/>
                        </a:rPr>
                        <a:t>.</a:t>
                      </a:r>
                      <a:r>
                        <a:rPr lang="en-US" dirty="0" err="1">
                          <a:solidFill>
                            <a:srgbClr val="FF8000"/>
                          </a:solidFill>
                          <a:effectLst/>
                          <a:latin typeface="inherit"/>
                        </a:rPr>
                        <a:t>today</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err="1">
                          <a:solidFill>
                            <a:srgbClr val="BDB76B"/>
                          </a:solidFill>
                          <a:effectLst/>
                          <a:latin typeface="inherit"/>
                        </a:rPr>
                        <a:t>current_date</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2263695238"/>
                  </a:ext>
                </a:extLst>
              </a:tr>
            </a:tbl>
          </a:graphicData>
        </a:graphic>
      </p:graphicFrame>
      <p:sp>
        <p:nvSpPr>
          <p:cNvPr id="7" name="TextBox 6">
            <a:extLst>
              <a:ext uri="{FF2B5EF4-FFF2-40B4-BE49-F238E27FC236}">
                <a16:creationId xmlns:a16="http://schemas.microsoft.com/office/drawing/2014/main" id="{9092BEBD-5328-6CC5-8262-F85792453376}"/>
              </a:ext>
            </a:extLst>
          </p:cNvPr>
          <p:cNvSpPr txBox="1"/>
          <p:nvPr/>
        </p:nvSpPr>
        <p:spPr>
          <a:xfrm>
            <a:off x="0" y="3648219"/>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Атрибути модуля </a:t>
            </a:r>
            <a:r>
              <a:rPr lang="en-US" sz="3600" b="1" i="0" dirty="0">
                <a:solidFill>
                  <a:srgbClr val="000000"/>
                </a:solidFill>
                <a:effectLst/>
                <a:latin typeface="Segoe UI" panose="020B0502040204020203" pitchFamily="34" charset="0"/>
              </a:rPr>
              <a:t>datetime</a:t>
            </a:r>
          </a:p>
          <a:p>
            <a:pPr algn="ctr"/>
            <a:br>
              <a:rPr lang="en-US" sz="3600" dirty="0"/>
            </a:br>
            <a:endParaRPr lang="uk-UA" sz="3600" dirty="0"/>
          </a:p>
        </p:txBody>
      </p:sp>
      <p:sp>
        <p:nvSpPr>
          <p:cNvPr id="6" name="TextBox 5">
            <a:extLst>
              <a:ext uri="{FF2B5EF4-FFF2-40B4-BE49-F238E27FC236}">
                <a16:creationId xmlns:a16="http://schemas.microsoft.com/office/drawing/2014/main" id="{3B72A875-0A8B-493E-DD00-F12F36056762}"/>
              </a:ext>
            </a:extLst>
          </p:cNvPr>
          <p:cNvSpPr txBox="1"/>
          <p:nvPr/>
        </p:nvSpPr>
        <p:spPr>
          <a:xfrm>
            <a:off x="452282" y="4525382"/>
            <a:ext cx="11739717" cy="923330"/>
          </a:xfrm>
          <a:prstGeom prst="rect">
            <a:avLst/>
          </a:prstGeom>
          <a:noFill/>
        </p:spPr>
        <p:txBody>
          <a:bodyPr wrap="square">
            <a:spAutoFit/>
          </a:bodyPr>
          <a:lstStyle/>
          <a:p>
            <a:pPr algn="l"/>
            <a:r>
              <a:rPr lang="ru-RU" b="0" i="0" dirty="0">
                <a:solidFill>
                  <a:srgbClr val="000000"/>
                </a:solidFill>
                <a:effectLst/>
                <a:latin typeface="Open Sans" panose="020B0606030504020204" pitchFamily="34" charset="0"/>
              </a:rPr>
              <a:t>Ми </a:t>
            </a:r>
            <a:r>
              <a:rPr lang="ru-RU" b="0" i="0" dirty="0" err="1">
                <a:solidFill>
                  <a:srgbClr val="000000"/>
                </a:solidFill>
                <a:effectLst/>
                <a:latin typeface="Open Sans" panose="020B0606030504020204" pitchFamily="34" charset="0"/>
              </a:rPr>
              <a:t>можемо</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використати</a:t>
            </a:r>
            <a:r>
              <a:rPr lang="ru-RU" b="0" i="0" dirty="0">
                <a:solidFill>
                  <a:srgbClr val="000000"/>
                </a:solidFill>
                <a:effectLst/>
                <a:latin typeface="Open Sans" panose="020B0606030504020204" pitchFamily="34" charset="0"/>
              </a:rPr>
              <a:t> </a:t>
            </a:r>
            <a:r>
              <a:rPr lang="ru-RU" b="1" i="0" dirty="0" err="1">
                <a:solidFill>
                  <a:srgbClr val="000000"/>
                </a:solidFill>
                <a:effectLst/>
                <a:latin typeface="Open Sans" panose="020B0606030504020204" pitchFamily="34" charset="0"/>
              </a:rPr>
              <a:t>функцію</a:t>
            </a:r>
            <a:r>
              <a:rPr lang="ru-RU" b="1" i="0" dirty="0">
                <a:solidFill>
                  <a:srgbClr val="000000"/>
                </a:solidFill>
                <a:effectLst/>
                <a:latin typeface="Open Sans" panose="020B0606030504020204" pitchFamily="34" charset="0"/>
              </a:rPr>
              <a:t> </a:t>
            </a:r>
            <a:r>
              <a:rPr lang="ru-RU" b="1" i="0" dirty="0" err="1">
                <a:solidFill>
                  <a:srgbClr val="000000"/>
                </a:solidFill>
                <a:effectLst/>
                <a:latin typeface="Open Sans" panose="020B0606030504020204" pitchFamily="34" charset="0"/>
              </a:rPr>
              <a:t>dir</a:t>
            </a:r>
            <a:r>
              <a:rPr lang="ru-RU" b="1" i="0" dirty="0">
                <a:solidFill>
                  <a:srgbClr val="000000"/>
                </a:solidFill>
                <a:effectLst/>
                <a:latin typeface="Open Sans" panose="020B0606030504020204" pitchFamily="34" charset="0"/>
              </a:rPr>
              <a:t>()</a:t>
            </a:r>
            <a:r>
              <a:rPr lang="ru-RU" b="0" i="0" dirty="0">
                <a:solidFill>
                  <a:srgbClr val="000000"/>
                </a:solidFill>
                <a:effectLst/>
                <a:latin typeface="Open Sans" panose="020B0606030504020204" pitchFamily="34" charset="0"/>
              </a:rPr>
              <a:t> для </a:t>
            </a:r>
            <a:r>
              <a:rPr lang="ru-RU" b="0" i="0" dirty="0" err="1">
                <a:solidFill>
                  <a:srgbClr val="000000"/>
                </a:solidFill>
                <a:effectLst/>
                <a:latin typeface="Open Sans" panose="020B0606030504020204" pitchFamily="34" charset="0"/>
              </a:rPr>
              <a:t>отримання</a:t>
            </a:r>
            <a:r>
              <a:rPr lang="ru-RU" b="0" i="0" dirty="0">
                <a:solidFill>
                  <a:srgbClr val="000000"/>
                </a:solidFill>
                <a:effectLst/>
                <a:latin typeface="Open Sans" panose="020B0606030504020204" pitchFamily="34" charset="0"/>
              </a:rPr>
              <a:t> списку, </a:t>
            </a:r>
            <a:r>
              <a:rPr lang="ru-RU" b="0" i="0" dirty="0" err="1">
                <a:solidFill>
                  <a:srgbClr val="000000"/>
                </a:solidFill>
                <a:effectLst/>
                <a:latin typeface="Open Sans" panose="020B0606030504020204" pitchFamily="34" charset="0"/>
              </a:rPr>
              <a:t>що</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містить</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усі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атрибути</a:t>
            </a:r>
            <a:r>
              <a:rPr lang="ru-RU" b="0" i="0" dirty="0">
                <a:solidFill>
                  <a:srgbClr val="000000"/>
                </a:solidFill>
                <a:effectLst/>
                <a:latin typeface="Open Sans" panose="020B0606030504020204" pitchFamily="34" charset="0"/>
              </a:rPr>
              <a:t> модуля:</a:t>
            </a:r>
          </a:p>
          <a:p>
            <a:br>
              <a:rPr lang="ru-RU" dirty="0"/>
            </a:br>
            <a:endParaRPr lang="uk-UA" dirty="0"/>
          </a:p>
        </p:txBody>
      </p:sp>
      <p:graphicFrame>
        <p:nvGraphicFramePr>
          <p:cNvPr id="8" name="Таблица 7">
            <a:extLst>
              <a:ext uri="{FF2B5EF4-FFF2-40B4-BE49-F238E27FC236}">
                <a16:creationId xmlns:a16="http://schemas.microsoft.com/office/drawing/2014/main" id="{C980334B-DC96-C9B7-6BD0-6EBD1D213D39}"/>
              </a:ext>
            </a:extLst>
          </p:cNvPr>
          <p:cNvGraphicFramePr>
            <a:graphicFrameLocks noGrp="1"/>
          </p:cNvGraphicFramePr>
          <p:nvPr>
            <p:extLst>
              <p:ext uri="{D42A27DB-BD31-4B8C-83A1-F6EECF244321}">
                <p14:modId xmlns:p14="http://schemas.microsoft.com/office/powerpoint/2010/main" val="829843327"/>
              </p:ext>
            </p:extLst>
          </p:nvPr>
        </p:nvGraphicFramePr>
        <p:xfrm>
          <a:off x="452281" y="5023085"/>
          <a:ext cx="4020703" cy="914400"/>
        </p:xfrm>
        <a:graphic>
          <a:graphicData uri="http://schemas.openxmlformats.org/drawingml/2006/table">
            <a:tbl>
              <a:tblPr/>
              <a:tblGrid>
                <a:gridCol w="208280">
                  <a:extLst>
                    <a:ext uri="{9D8B030D-6E8A-4147-A177-3AD203B41FA5}">
                      <a16:colId xmlns:a16="http://schemas.microsoft.com/office/drawing/2014/main" val="1111232666"/>
                    </a:ext>
                  </a:extLst>
                </a:gridCol>
                <a:gridCol w="3812423">
                  <a:extLst>
                    <a:ext uri="{9D8B030D-6E8A-4147-A177-3AD203B41FA5}">
                      <a16:colId xmlns:a16="http://schemas.microsoft.com/office/drawing/2014/main" val="2706950261"/>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err="1">
                          <a:solidFill>
                            <a:srgbClr val="569CD6"/>
                          </a:solidFill>
                          <a:effectLst/>
                          <a:latin typeface="inherit"/>
                        </a:rPr>
                        <a:t>dir</a:t>
                      </a:r>
                      <a:r>
                        <a:rPr lang="en-US" dirty="0">
                          <a:solidFill>
                            <a:srgbClr val="D8D8D8"/>
                          </a:solidFill>
                          <a:effectLst/>
                          <a:latin typeface="inherit"/>
                        </a:rPr>
                        <a:t>(</a:t>
                      </a:r>
                      <a:r>
                        <a:rPr lang="en-US" dirty="0">
                          <a:solidFill>
                            <a:srgbClr val="569CD6"/>
                          </a:solidFill>
                          <a:effectLst/>
                          <a:latin typeface="inherit"/>
                        </a:rPr>
                        <a:t>datetime</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962616925"/>
                  </a:ext>
                </a:extLst>
              </a:tr>
            </a:tbl>
          </a:graphicData>
        </a:graphic>
      </p:graphicFrame>
      <p:sp>
        <p:nvSpPr>
          <p:cNvPr id="10" name="TextBox 9">
            <a:extLst>
              <a:ext uri="{FF2B5EF4-FFF2-40B4-BE49-F238E27FC236}">
                <a16:creationId xmlns:a16="http://schemas.microsoft.com/office/drawing/2014/main" id="{BB313F4C-B018-389F-FC00-92BF02504FEA}"/>
              </a:ext>
            </a:extLst>
          </p:cNvPr>
          <p:cNvSpPr txBox="1"/>
          <p:nvPr/>
        </p:nvSpPr>
        <p:spPr>
          <a:xfrm>
            <a:off x="5004618" y="5000731"/>
            <a:ext cx="6096000" cy="2031325"/>
          </a:xfrm>
          <a:prstGeom prst="rect">
            <a:avLst/>
          </a:prstGeom>
          <a:noFill/>
        </p:spPr>
        <p:txBody>
          <a:bodyPr wrap="square">
            <a:spAutoFit/>
          </a:bodyPr>
          <a:lstStyle/>
          <a:p>
            <a:pPr algn="l"/>
            <a:r>
              <a:rPr lang="uk-UA" b="0" i="0" dirty="0">
                <a:solidFill>
                  <a:srgbClr val="252525"/>
                </a:solidFill>
                <a:effectLst/>
                <a:latin typeface="Roboto" panose="02000000000000000000" pitchFamily="2" charset="0"/>
              </a:rPr>
              <a:t>Результат: ['</a:t>
            </a:r>
            <a:r>
              <a:rPr lang="en-US" b="0" i="0" dirty="0">
                <a:solidFill>
                  <a:srgbClr val="252525"/>
                </a:solidFill>
                <a:effectLst/>
                <a:latin typeface="Roboto" panose="02000000000000000000" pitchFamily="2" charset="0"/>
              </a:rPr>
              <a:t>MAXYEAR', 'MINYEAR', '__</a:t>
            </a:r>
            <a:r>
              <a:rPr lang="en-US" b="0" i="0" dirty="0" err="1">
                <a:solidFill>
                  <a:srgbClr val="252525"/>
                </a:solidFill>
                <a:effectLst/>
                <a:latin typeface="Roboto" panose="02000000000000000000" pitchFamily="2" charset="0"/>
              </a:rPr>
              <a:t>builtins</a:t>
            </a:r>
            <a:r>
              <a:rPr lang="en-US" b="0" i="0" dirty="0">
                <a:solidFill>
                  <a:srgbClr val="252525"/>
                </a:solidFill>
                <a:effectLst/>
                <a:latin typeface="Roboto" panose="02000000000000000000" pitchFamily="2" charset="0"/>
              </a:rPr>
              <a:t>__', '__cached__', '__doc__', '__file__', '__loader__', '__name__', '__package__', '__spec__', '_</a:t>
            </a:r>
            <a:r>
              <a:rPr lang="en-US" b="0" i="0" dirty="0" err="1">
                <a:solidFill>
                  <a:srgbClr val="252525"/>
                </a:solidFill>
                <a:effectLst/>
                <a:latin typeface="Roboto" panose="02000000000000000000" pitchFamily="2" charset="0"/>
              </a:rPr>
              <a:t>divide_and_round</a:t>
            </a:r>
            <a:r>
              <a:rPr lang="en-US" b="0" i="0" dirty="0">
                <a:solidFill>
                  <a:srgbClr val="252525"/>
                </a:solidFill>
                <a:effectLst/>
                <a:latin typeface="Roboto" panose="02000000000000000000" pitchFamily="2" charset="0"/>
              </a:rPr>
              <a:t>', 'date', 'datetime', '</a:t>
            </a:r>
            <a:r>
              <a:rPr lang="en-US" b="0" i="0" dirty="0" err="1">
                <a:solidFill>
                  <a:srgbClr val="252525"/>
                </a:solidFill>
                <a:effectLst/>
                <a:latin typeface="Roboto" panose="02000000000000000000" pitchFamily="2" charset="0"/>
              </a:rPr>
              <a:t>datetime_CAPI</a:t>
            </a:r>
            <a:r>
              <a:rPr lang="en-US" b="0" i="0" dirty="0">
                <a:solidFill>
                  <a:srgbClr val="252525"/>
                </a:solidFill>
                <a:effectLst/>
                <a:latin typeface="Roboto" panose="02000000000000000000" pitchFamily="2" charset="0"/>
              </a:rPr>
              <a:t>', 'time', '</a:t>
            </a:r>
            <a:r>
              <a:rPr lang="en-US" b="0" i="0" dirty="0" err="1">
                <a:solidFill>
                  <a:srgbClr val="252525"/>
                </a:solidFill>
                <a:effectLst/>
                <a:latin typeface="Roboto" panose="02000000000000000000" pitchFamily="2" charset="0"/>
              </a:rPr>
              <a:t>timedelta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timezone</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tzinfo</a:t>
            </a:r>
            <a:r>
              <a:rPr lang="en-US" b="0" i="0" dirty="0">
                <a:solidFill>
                  <a:srgbClr val="252525"/>
                </a:solidFill>
                <a:effectLst/>
                <a:latin typeface="Roboto" panose="02000000000000000000" pitchFamily="2" charset="0"/>
              </a:rPr>
              <a:t>']</a:t>
            </a:r>
          </a:p>
          <a:p>
            <a:br>
              <a:rPr lang="en-US" dirty="0"/>
            </a:br>
            <a:endParaRPr lang="uk-UA" dirty="0"/>
          </a:p>
        </p:txBody>
      </p:sp>
    </p:spTree>
    <p:extLst>
      <p:ext uri="{BB962C8B-B14F-4D97-AF65-F5344CB8AC3E}">
        <p14:creationId xmlns:p14="http://schemas.microsoft.com/office/powerpoint/2010/main" val="159390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D21F2-0ED0-B599-7B24-D0FDE3484A32}"/>
              </a:ext>
            </a:extLst>
          </p:cNvPr>
          <p:cNvSpPr txBox="1"/>
          <p:nvPr/>
        </p:nvSpPr>
        <p:spPr>
          <a:xfrm>
            <a:off x="176980" y="1027751"/>
            <a:ext cx="11651225" cy="2031325"/>
          </a:xfrm>
          <a:prstGeom prst="rect">
            <a:avLst/>
          </a:prstGeom>
          <a:noFill/>
        </p:spPr>
        <p:txBody>
          <a:bodyPr wrap="square">
            <a:spAutoFit/>
          </a:bodyPr>
          <a:lstStyle/>
          <a:p>
            <a:r>
              <a:rPr lang="uk-UA" dirty="0"/>
              <a:t>Серед усіх атрибутів найчастіше використовуються:     </a:t>
            </a:r>
            <a:endParaRPr lang="en-US" dirty="0"/>
          </a:p>
          <a:p>
            <a:endParaRPr lang="en-US" dirty="0"/>
          </a:p>
          <a:p>
            <a:r>
              <a:rPr lang="uk-UA" dirty="0" err="1"/>
              <a:t>datetime.datetime</a:t>
            </a:r>
            <a:r>
              <a:rPr lang="uk-UA" dirty="0"/>
              <a:t> — представляє один момент часу, який включає дату та час;     </a:t>
            </a:r>
            <a:endParaRPr lang="en-US" dirty="0"/>
          </a:p>
          <a:p>
            <a:r>
              <a:rPr lang="uk-UA" dirty="0" err="1"/>
              <a:t>datetime.date</a:t>
            </a:r>
            <a:r>
              <a:rPr lang="uk-UA" dirty="0"/>
              <a:t> — представляє дату (рік, місяць та день) без часу;     </a:t>
            </a:r>
            <a:endParaRPr lang="en-US" dirty="0"/>
          </a:p>
          <a:p>
            <a:r>
              <a:rPr lang="uk-UA" dirty="0" err="1"/>
              <a:t>datetime.time</a:t>
            </a:r>
            <a:r>
              <a:rPr lang="uk-UA" dirty="0"/>
              <a:t> — представляє час (година, хвилина, секунда та мікросекунда) без дати;     </a:t>
            </a:r>
            <a:endParaRPr lang="en-US" dirty="0"/>
          </a:p>
          <a:p>
            <a:r>
              <a:rPr lang="uk-UA" dirty="0" err="1"/>
              <a:t>datetime.timedelta</a:t>
            </a:r>
            <a:r>
              <a:rPr lang="uk-UA" dirty="0"/>
              <a:t> — представляє тривалість періоду часу, яка може бути використана для виконання арифметичних операцій з об’єктами типу </a:t>
            </a:r>
            <a:r>
              <a:rPr lang="uk-UA" dirty="0" err="1"/>
              <a:t>datetime</a:t>
            </a:r>
            <a:r>
              <a:rPr lang="uk-UA" dirty="0"/>
              <a:t>.</a:t>
            </a:r>
          </a:p>
        </p:txBody>
      </p:sp>
      <p:sp>
        <p:nvSpPr>
          <p:cNvPr id="5" name="TextBox 4">
            <a:extLst>
              <a:ext uri="{FF2B5EF4-FFF2-40B4-BE49-F238E27FC236}">
                <a16:creationId xmlns:a16="http://schemas.microsoft.com/office/drawing/2014/main" id="{F4327732-6189-0C05-510B-7C1EAAEFF04F}"/>
              </a:ext>
            </a:extLst>
          </p:cNvPr>
          <p:cNvSpPr txBox="1"/>
          <p:nvPr/>
        </p:nvSpPr>
        <p:spPr>
          <a:xfrm>
            <a:off x="0" y="256090"/>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Атрибути модуля </a:t>
            </a:r>
            <a:r>
              <a:rPr lang="en-US" sz="3600" b="1" i="0" dirty="0">
                <a:solidFill>
                  <a:srgbClr val="000000"/>
                </a:solidFill>
                <a:effectLst/>
                <a:latin typeface="Segoe UI" panose="020B0502040204020203" pitchFamily="34" charset="0"/>
              </a:rPr>
              <a:t>datetime</a:t>
            </a:r>
          </a:p>
          <a:p>
            <a:pPr algn="ctr"/>
            <a:br>
              <a:rPr lang="en-US" sz="3600" dirty="0"/>
            </a:br>
            <a:endParaRPr lang="uk-UA" sz="3600" dirty="0"/>
          </a:p>
        </p:txBody>
      </p:sp>
      <p:sp>
        <p:nvSpPr>
          <p:cNvPr id="7" name="TextBox 6">
            <a:extLst>
              <a:ext uri="{FF2B5EF4-FFF2-40B4-BE49-F238E27FC236}">
                <a16:creationId xmlns:a16="http://schemas.microsoft.com/office/drawing/2014/main" id="{FF396247-1494-0FDE-D956-3E98A8F95D91}"/>
              </a:ext>
            </a:extLst>
          </p:cNvPr>
          <p:cNvSpPr txBox="1"/>
          <p:nvPr/>
        </p:nvSpPr>
        <p:spPr>
          <a:xfrm>
            <a:off x="176979" y="3059076"/>
            <a:ext cx="11651225" cy="646331"/>
          </a:xfrm>
          <a:prstGeom prst="rect">
            <a:avLst/>
          </a:prstGeom>
          <a:noFill/>
        </p:spPr>
        <p:txBody>
          <a:bodyPr wrap="square">
            <a:spAutoFit/>
          </a:bodyPr>
          <a:lstStyle/>
          <a:p>
            <a:r>
              <a:rPr lang="uk-UA" dirty="0"/>
              <a:t>В </a:t>
            </a:r>
            <a:r>
              <a:rPr lang="uk-UA" dirty="0" err="1"/>
              <a:t>Python</a:t>
            </a:r>
            <a:r>
              <a:rPr lang="uk-UA" dirty="0"/>
              <a:t> ми можемо створювати об’єкти </a:t>
            </a:r>
            <a:r>
              <a:rPr lang="uk-UA" dirty="0" err="1"/>
              <a:t>date</a:t>
            </a:r>
            <a:r>
              <a:rPr lang="uk-UA" dirty="0"/>
              <a:t> з класу </a:t>
            </a:r>
            <a:r>
              <a:rPr lang="uk-UA" dirty="0" err="1"/>
              <a:t>date</a:t>
            </a:r>
            <a:r>
              <a:rPr lang="uk-UA" dirty="0"/>
              <a:t>. Об’єкт </a:t>
            </a:r>
            <a:r>
              <a:rPr lang="uk-UA" dirty="0" err="1"/>
              <a:t>date</a:t>
            </a:r>
            <a:r>
              <a:rPr lang="uk-UA" dirty="0"/>
              <a:t> представляє дату (рік, місяць та день). Наприклад:</a:t>
            </a:r>
          </a:p>
        </p:txBody>
      </p:sp>
      <p:graphicFrame>
        <p:nvGraphicFramePr>
          <p:cNvPr id="8" name="Таблица 7">
            <a:extLst>
              <a:ext uri="{FF2B5EF4-FFF2-40B4-BE49-F238E27FC236}">
                <a16:creationId xmlns:a16="http://schemas.microsoft.com/office/drawing/2014/main" id="{35851D45-2D1C-0E0F-E676-3FE43E6D7AC9}"/>
              </a:ext>
            </a:extLst>
          </p:cNvPr>
          <p:cNvGraphicFramePr>
            <a:graphicFrameLocks noGrp="1"/>
          </p:cNvGraphicFramePr>
          <p:nvPr>
            <p:extLst>
              <p:ext uri="{D42A27DB-BD31-4B8C-83A1-F6EECF244321}">
                <p14:modId xmlns:p14="http://schemas.microsoft.com/office/powerpoint/2010/main" val="2883949213"/>
              </p:ext>
            </p:extLst>
          </p:nvPr>
        </p:nvGraphicFramePr>
        <p:xfrm>
          <a:off x="319558" y="3830737"/>
          <a:ext cx="7895283" cy="1188720"/>
        </p:xfrm>
        <a:graphic>
          <a:graphicData uri="http://schemas.openxmlformats.org/drawingml/2006/table">
            <a:tbl>
              <a:tblPr/>
              <a:tblGrid>
                <a:gridCol w="279946">
                  <a:extLst>
                    <a:ext uri="{9D8B030D-6E8A-4147-A177-3AD203B41FA5}">
                      <a16:colId xmlns:a16="http://schemas.microsoft.com/office/drawing/2014/main" val="3951338306"/>
                    </a:ext>
                  </a:extLst>
                </a:gridCol>
                <a:gridCol w="7615337">
                  <a:extLst>
                    <a:ext uri="{9D8B030D-6E8A-4147-A177-3AD203B41FA5}">
                      <a16:colId xmlns:a16="http://schemas.microsoft.com/office/drawing/2014/main" val="3714538211"/>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BDB76B"/>
                          </a:solidFill>
                          <a:effectLst/>
                          <a:latin typeface="inherit"/>
                        </a:rPr>
                        <a:t>d</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569CD6"/>
                          </a:solidFill>
                          <a:effectLst/>
                          <a:latin typeface="inherit"/>
                        </a:rPr>
                        <a:t>datetime</a:t>
                      </a:r>
                      <a:r>
                        <a:rPr lang="en-US" dirty="0" err="1">
                          <a:solidFill>
                            <a:srgbClr val="D8D8D8"/>
                          </a:solidFill>
                          <a:effectLst/>
                          <a:latin typeface="inherit"/>
                        </a:rPr>
                        <a:t>.</a:t>
                      </a:r>
                      <a:r>
                        <a:rPr lang="en-US" dirty="0" err="1">
                          <a:solidFill>
                            <a:srgbClr val="FF8000"/>
                          </a:solidFill>
                          <a:effectLst/>
                          <a:latin typeface="inherit"/>
                        </a:rPr>
                        <a:t>date</a:t>
                      </a:r>
                      <a:r>
                        <a:rPr lang="en-US" dirty="0">
                          <a:solidFill>
                            <a:srgbClr val="D8D8D8"/>
                          </a:solidFill>
                          <a:effectLst/>
                          <a:latin typeface="inherit"/>
                        </a:rPr>
                        <a:t>(</a:t>
                      </a:r>
                      <a:r>
                        <a:rPr lang="en-US" dirty="0">
                          <a:solidFill>
                            <a:srgbClr val="E7A37A"/>
                          </a:solidFill>
                          <a:effectLst/>
                          <a:latin typeface="inherit"/>
                        </a:rPr>
                        <a:t>2022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12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25</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BDB76B"/>
                          </a:solidFill>
                          <a:effectLst/>
                          <a:latin typeface="inherit"/>
                        </a:rPr>
                        <a:t>d</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921079691"/>
                  </a:ext>
                </a:extLst>
              </a:tr>
            </a:tbl>
          </a:graphicData>
        </a:graphic>
      </p:graphicFrame>
      <p:sp>
        <p:nvSpPr>
          <p:cNvPr id="11" name="TextBox 10">
            <a:extLst>
              <a:ext uri="{FF2B5EF4-FFF2-40B4-BE49-F238E27FC236}">
                <a16:creationId xmlns:a16="http://schemas.microsoft.com/office/drawing/2014/main" id="{932885DC-842C-4CC4-47B5-0B7869DC7A1C}"/>
              </a:ext>
            </a:extLst>
          </p:cNvPr>
          <p:cNvSpPr txBox="1"/>
          <p:nvPr/>
        </p:nvSpPr>
        <p:spPr>
          <a:xfrm>
            <a:off x="319558" y="5144787"/>
            <a:ext cx="6096000" cy="369332"/>
          </a:xfrm>
          <a:prstGeom prst="rect">
            <a:avLst/>
          </a:prstGeom>
          <a:noFill/>
        </p:spPr>
        <p:txBody>
          <a:bodyPr wrap="square">
            <a:spAutoFit/>
          </a:bodyPr>
          <a:lstStyle/>
          <a:p>
            <a:r>
              <a:rPr lang="uk-UA" dirty="0"/>
              <a:t>Результат:  2022-12-25</a:t>
            </a:r>
          </a:p>
        </p:txBody>
      </p:sp>
    </p:spTree>
    <p:extLst>
      <p:ext uri="{BB962C8B-B14F-4D97-AF65-F5344CB8AC3E}">
        <p14:creationId xmlns:p14="http://schemas.microsoft.com/office/powerpoint/2010/main" val="176633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3D6CC-5A74-D3F6-0779-3C60469C7D9E}"/>
              </a:ext>
            </a:extLst>
          </p:cNvPr>
          <p:cNvSpPr txBox="1"/>
          <p:nvPr/>
        </p:nvSpPr>
        <p:spPr>
          <a:xfrm>
            <a:off x="501444" y="943500"/>
            <a:ext cx="11248103" cy="646331"/>
          </a:xfrm>
          <a:prstGeom prst="rect">
            <a:avLst/>
          </a:prstGeom>
          <a:noFill/>
        </p:spPr>
        <p:txBody>
          <a:bodyPr wrap="square">
            <a:spAutoFit/>
          </a:bodyPr>
          <a:lstStyle/>
          <a:p>
            <a:r>
              <a:rPr lang="uk-UA" dirty="0"/>
              <a:t>Тут </a:t>
            </a:r>
            <a:r>
              <a:rPr lang="uk-UA" dirty="0" err="1"/>
              <a:t>date</a:t>
            </a:r>
            <a:r>
              <a:rPr lang="uk-UA" dirty="0"/>
              <a:t>() — це конструктор класу </a:t>
            </a:r>
            <a:r>
              <a:rPr lang="uk-UA" dirty="0" err="1"/>
              <a:t>date</a:t>
            </a:r>
            <a:r>
              <a:rPr lang="uk-UA" dirty="0"/>
              <a:t>. Конструктор приймає три аргументи: </a:t>
            </a:r>
            <a:r>
              <a:rPr lang="uk-UA" dirty="0" err="1"/>
              <a:t>year</a:t>
            </a:r>
            <a:r>
              <a:rPr lang="uk-UA" dirty="0"/>
              <a:t>, </a:t>
            </a:r>
            <a:r>
              <a:rPr lang="uk-UA" dirty="0" err="1"/>
              <a:t>month</a:t>
            </a:r>
            <a:r>
              <a:rPr lang="uk-UA" dirty="0"/>
              <a:t> та </a:t>
            </a:r>
            <a:r>
              <a:rPr lang="uk-UA" dirty="0" err="1"/>
              <a:t>day</a:t>
            </a:r>
            <a:r>
              <a:rPr lang="uk-UA" dirty="0"/>
              <a:t>.  Також ми можемо імпортувати тільки клас </a:t>
            </a:r>
            <a:r>
              <a:rPr lang="uk-UA" dirty="0" err="1"/>
              <a:t>date</a:t>
            </a:r>
            <a:r>
              <a:rPr lang="uk-UA" dirty="0"/>
              <a:t> із модуля </a:t>
            </a:r>
            <a:r>
              <a:rPr lang="uk-UA" dirty="0" err="1"/>
              <a:t>datetime</a:t>
            </a:r>
            <a:r>
              <a:rPr lang="uk-UA" dirty="0"/>
              <a:t>. Наприклад:</a:t>
            </a:r>
          </a:p>
        </p:txBody>
      </p:sp>
      <p:sp>
        <p:nvSpPr>
          <p:cNvPr id="5" name="TextBox 4">
            <a:extLst>
              <a:ext uri="{FF2B5EF4-FFF2-40B4-BE49-F238E27FC236}">
                <a16:creationId xmlns:a16="http://schemas.microsoft.com/office/drawing/2014/main" id="{81CA603A-490C-8AC4-55D8-FFC66E2FB830}"/>
              </a:ext>
            </a:extLst>
          </p:cNvPr>
          <p:cNvSpPr txBox="1"/>
          <p:nvPr/>
        </p:nvSpPr>
        <p:spPr>
          <a:xfrm>
            <a:off x="0" y="226593"/>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datetime.date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graphicFrame>
        <p:nvGraphicFramePr>
          <p:cNvPr id="6" name="Таблица 5">
            <a:extLst>
              <a:ext uri="{FF2B5EF4-FFF2-40B4-BE49-F238E27FC236}">
                <a16:creationId xmlns:a16="http://schemas.microsoft.com/office/drawing/2014/main" id="{0093849A-6F07-58A9-BF6B-6C07BA3C5D52}"/>
              </a:ext>
            </a:extLst>
          </p:cNvPr>
          <p:cNvGraphicFramePr>
            <a:graphicFrameLocks noGrp="1"/>
          </p:cNvGraphicFramePr>
          <p:nvPr>
            <p:extLst>
              <p:ext uri="{D42A27DB-BD31-4B8C-83A1-F6EECF244321}">
                <p14:modId xmlns:p14="http://schemas.microsoft.com/office/powerpoint/2010/main" val="2522065212"/>
              </p:ext>
            </p:extLst>
          </p:nvPr>
        </p:nvGraphicFramePr>
        <p:xfrm>
          <a:off x="501444" y="1712378"/>
          <a:ext cx="4030185" cy="1188720"/>
        </p:xfrm>
        <a:graphic>
          <a:graphicData uri="http://schemas.openxmlformats.org/drawingml/2006/table">
            <a:tbl>
              <a:tblPr/>
              <a:tblGrid>
                <a:gridCol w="208280">
                  <a:extLst>
                    <a:ext uri="{9D8B030D-6E8A-4147-A177-3AD203B41FA5}">
                      <a16:colId xmlns:a16="http://schemas.microsoft.com/office/drawing/2014/main" val="1336547431"/>
                    </a:ext>
                  </a:extLst>
                </a:gridCol>
                <a:gridCol w="3821905">
                  <a:extLst>
                    <a:ext uri="{9D8B030D-6E8A-4147-A177-3AD203B41FA5}">
                      <a16:colId xmlns:a16="http://schemas.microsoft.com/office/drawing/2014/main" val="1057097460"/>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DCDCDC"/>
                          </a:solidFill>
                          <a:effectLst/>
                          <a:latin typeface="inherit"/>
                        </a:rPr>
                        <a:t>date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BDB76B"/>
                          </a:solidFill>
                          <a:effectLst/>
                          <a:latin typeface="inherit"/>
                        </a:rPr>
                        <a:t>d</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FF8000"/>
                          </a:solidFill>
                          <a:effectLst/>
                          <a:latin typeface="inherit"/>
                        </a:rPr>
                        <a:t>date</a:t>
                      </a:r>
                      <a:r>
                        <a:rPr lang="en-US" dirty="0">
                          <a:solidFill>
                            <a:srgbClr val="D8D8D8"/>
                          </a:solidFill>
                          <a:effectLst/>
                          <a:latin typeface="inherit"/>
                        </a:rPr>
                        <a:t>(</a:t>
                      </a:r>
                      <a:r>
                        <a:rPr lang="en-US" dirty="0">
                          <a:solidFill>
                            <a:srgbClr val="E7A37A"/>
                          </a:solidFill>
                          <a:effectLst/>
                          <a:latin typeface="inherit"/>
                        </a:rPr>
                        <a:t>2022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12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25</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BDB76B"/>
                          </a:solidFill>
                          <a:effectLst/>
                          <a:latin typeface="inherit"/>
                        </a:rPr>
                        <a:t>d</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204001839"/>
                  </a:ext>
                </a:extLst>
              </a:tr>
            </a:tbl>
          </a:graphicData>
        </a:graphic>
      </p:graphicFrame>
      <p:sp>
        <p:nvSpPr>
          <p:cNvPr id="8" name="TextBox 7">
            <a:extLst>
              <a:ext uri="{FF2B5EF4-FFF2-40B4-BE49-F238E27FC236}">
                <a16:creationId xmlns:a16="http://schemas.microsoft.com/office/drawing/2014/main" id="{205CEBB2-1F24-2FF3-D4DB-12D54D5109C4}"/>
              </a:ext>
            </a:extLst>
          </p:cNvPr>
          <p:cNvSpPr txBox="1"/>
          <p:nvPr/>
        </p:nvSpPr>
        <p:spPr>
          <a:xfrm>
            <a:off x="501444" y="3059668"/>
            <a:ext cx="6096000" cy="369332"/>
          </a:xfrm>
          <a:prstGeom prst="rect">
            <a:avLst/>
          </a:prstGeom>
          <a:noFill/>
        </p:spPr>
        <p:txBody>
          <a:bodyPr wrap="square">
            <a:spAutoFit/>
          </a:bodyPr>
          <a:lstStyle/>
          <a:p>
            <a:r>
              <a:rPr lang="uk-UA" dirty="0"/>
              <a:t>Результат:  2022-12-25</a:t>
            </a:r>
          </a:p>
        </p:txBody>
      </p:sp>
      <p:sp>
        <p:nvSpPr>
          <p:cNvPr id="11" name="TextBox 10">
            <a:extLst>
              <a:ext uri="{FF2B5EF4-FFF2-40B4-BE49-F238E27FC236}">
                <a16:creationId xmlns:a16="http://schemas.microsoft.com/office/drawing/2014/main" id="{8AA723FD-26A7-43F8-2943-B903659DD869}"/>
              </a:ext>
            </a:extLst>
          </p:cNvPr>
          <p:cNvSpPr txBox="1"/>
          <p:nvPr/>
        </p:nvSpPr>
        <p:spPr>
          <a:xfrm>
            <a:off x="501444" y="3587570"/>
            <a:ext cx="11248103" cy="646331"/>
          </a:xfrm>
          <a:prstGeom prst="rect">
            <a:avLst/>
          </a:prstGeom>
          <a:noFill/>
        </p:spPr>
        <p:txBody>
          <a:bodyPr wrap="square">
            <a:spAutoFit/>
          </a:bodyPr>
          <a:lstStyle/>
          <a:p>
            <a:r>
              <a:rPr lang="uk-UA" dirty="0"/>
              <a:t>Тут </a:t>
            </a:r>
            <a:r>
              <a:rPr lang="uk-UA" dirty="0" err="1"/>
              <a:t>стейтмент</a:t>
            </a:r>
            <a:r>
              <a:rPr lang="uk-UA" dirty="0"/>
              <a:t> </a:t>
            </a:r>
            <a:r>
              <a:rPr lang="uk-UA" dirty="0" err="1"/>
              <a:t>from</a:t>
            </a:r>
            <a:r>
              <a:rPr lang="uk-UA" dirty="0"/>
              <a:t> </a:t>
            </a:r>
            <a:r>
              <a:rPr lang="uk-UA" dirty="0" err="1"/>
              <a:t>datetime</a:t>
            </a:r>
            <a:r>
              <a:rPr lang="uk-UA" dirty="0"/>
              <a:t> </a:t>
            </a:r>
            <a:r>
              <a:rPr lang="uk-UA" dirty="0" err="1"/>
              <a:t>import</a:t>
            </a:r>
            <a:r>
              <a:rPr lang="uk-UA" dirty="0"/>
              <a:t> </a:t>
            </a:r>
            <a:r>
              <a:rPr lang="uk-UA" dirty="0" err="1"/>
              <a:t>date</a:t>
            </a:r>
            <a:r>
              <a:rPr lang="uk-UA" dirty="0"/>
              <a:t> імпортує тільки клас </a:t>
            </a:r>
            <a:r>
              <a:rPr lang="uk-UA" dirty="0" err="1"/>
              <a:t>date</a:t>
            </a:r>
            <a:r>
              <a:rPr lang="uk-UA" dirty="0"/>
              <a:t> з модуля </a:t>
            </a:r>
            <a:r>
              <a:rPr lang="uk-UA" dirty="0" err="1"/>
              <a:t>datetime</a:t>
            </a:r>
            <a:r>
              <a:rPr lang="uk-UA" dirty="0"/>
              <a:t>.  Ми також можемо створити об’єкт </a:t>
            </a:r>
            <a:r>
              <a:rPr lang="uk-UA" dirty="0" err="1"/>
              <a:t>date</a:t>
            </a:r>
            <a:r>
              <a:rPr lang="uk-UA" dirty="0"/>
              <a:t>, який містить поточну дату, використовуючи метод класу </a:t>
            </a:r>
            <a:r>
              <a:rPr lang="uk-UA" dirty="0" err="1"/>
              <a:t>today</a:t>
            </a:r>
            <a:r>
              <a:rPr lang="uk-UA" dirty="0"/>
              <a:t>(). Наприклад:</a:t>
            </a:r>
          </a:p>
        </p:txBody>
      </p:sp>
      <p:graphicFrame>
        <p:nvGraphicFramePr>
          <p:cNvPr id="12" name="Таблица 11">
            <a:extLst>
              <a:ext uri="{FF2B5EF4-FFF2-40B4-BE49-F238E27FC236}">
                <a16:creationId xmlns:a16="http://schemas.microsoft.com/office/drawing/2014/main" id="{D9F93C35-3718-5C4C-8A7A-4DE1EF68DAE1}"/>
              </a:ext>
            </a:extLst>
          </p:cNvPr>
          <p:cNvGraphicFramePr>
            <a:graphicFrameLocks noGrp="1"/>
          </p:cNvGraphicFramePr>
          <p:nvPr>
            <p:extLst>
              <p:ext uri="{D42A27DB-BD31-4B8C-83A1-F6EECF244321}">
                <p14:modId xmlns:p14="http://schemas.microsoft.com/office/powerpoint/2010/main" val="3503724017"/>
              </p:ext>
            </p:extLst>
          </p:nvPr>
        </p:nvGraphicFramePr>
        <p:xfrm>
          <a:off x="501444" y="4276942"/>
          <a:ext cx="7895283" cy="1737360"/>
        </p:xfrm>
        <a:graphic>
          <a:graphicData uri="http://schemas.openxmlformats.org/drawingml/2006/table">
            <a:tbl>
              <a:tblPr/>
              <a:tblGrid>
                <a:gridCol w="279946">
                  <a:extLst>
                    <a:ext uri="{9D8B030D-6E8A-4147-A177-3AD203B41FA5}">
                      <a16:colId xmlns:a16="http://schemas.microsoft.com/office/drawing/2014/main" val="655631875"/>
                    </a:ext>
                  </a:extLst>
                </a:gridCol>
                <a:gridCol w="7615337">
                  <a:extLst>
                    <a:ext uri="{9D8B030D-6E8A-4147-A177-3AD203B41FA5}">
                      <a16:colId xmlns:a16="http://schemas.microsoft.com/office/drawing/2014/main" val="1837963622"/>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DCDCDC"/>
                          </a:solidFill>
                          <a:effectLst/>
                          <a:latin typeface="inherit"/>
                        </a:rPr>
                        <a:t>date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a:t>
                      </a:r>
                      <a:r>
                        <a:rPr lang="uk-UA" i="1" dirty="0">
                          <a:solidFill>
                            <a:srgbClr val="57A64A"/>
                          </a:solidFill>
                          <a:effectLst/>
                          <a:latin typeface="inherit"/>
                        </a:rPr>
                        <a:t>Використовуємо метод </a:t>
                      </a:r>
                      <a:r>
                        <a:rPr lang="en-US" i="1" dirty="0">
                          <a:solidFill>
                            <a:srgbClr val="57A64A"/>
                          </a:solidFill>
                          <a:effectLst/>
                          <a:latin typeface="inherit"/>
                        </a:rPr>
                        <a:t>today() </a:t>
                      </a:r>
                      <a:r>
                        <a:rPr lang="uk-UA" i="1" dirty="0">
                          <a:solidFill>
                            <a:srgbClr val="57A64A"/>
                          </a:solidFill>
                          <a:effectLst/>
                          <a:latin typeface="inherit"/>
                        </a:rPr>
                        <a:t>для отримання поточної дати</a:t>
                      </a:r>
                      <a:endParaRPr lang="uk-UA" dirty="0">
                        <a:solidFill>
                          <a:srgbClr val="FFFFFF"/>
                        </a:solidFill>
                        <a:effectLst/>
                        <a:latin typeface="inherit"/>
                      </a:endParaRPr>
                    </a:p>
                    <a:p>
                      <a:pPr algn="l" fontAlgn="t"/>
                      <a:r>
                        <a:rPr lang="en-US" dirty="0" err="1">
                          <a:solidFill>
                            <a:srgbClr val="BDB76B"/>
                          </a:solidFill>
                          <a:effectLst/>
                          <a:latin typeface="inherit"/>
                        </a:rPr>
                        <a:t>todays_date</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date</a:t>
                      </a:r>
                      <a:r>
                        <a:rPr lang="en-US" dirty="0" err="1">
                          <a:solidFill>
                            <a:srgbClr val="D8D8D8"/>
                          </a:solidFill>
                          <a:effectLst/>
                          <a:latin typeface="inherit"/>
                        </a:rPr>
                        <a:t>.</a:t>
                      </a:r>
                      <a:r>
                        <a:rPr lang="en-US" dirty="0" err="1">
                          <a:solidFill>
                            <a:srgbClr val="FF8000"/>
                          </a:solidFill>
                          <a:effectLst/>
                          <a:latin typeface="inherit"/>
                        </a:rPr>
                        <a:t>today</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"Today's date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todays_date</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814622005"/>
                  </a:ext>
                </a:extLst>
              </a:tr>
            </a:tbl>
          </a:graphicData>
        </a:graphic>
      </p:graphicFrame>
      <p:sp>
        <p:nvSpPr>
          <p:cNvPr id="14" name="TextBox 13">
            <a:extLst>
              <a:ext uri="{FF2B5EF4-FFF2-40B4-BE49-F238E27FC236}">
                <a16:creationId xmlns:a16="http://schemas.microsoft.com/office/drawing/2014/main" id="{5FA00A4A-6083-1608-F2EB-5DDC262222AD}"/>
              </a:ext>
            </a:extLst>
          </p:cNvPr>
          <p:cNvSpPr txBox="1"/>
          <p:nvPr/>
        </p:nvSpPr>
        <p:spPr>
          <a:xfrm>
            <a:off x="422787" y="6057343"/>
            <a:ext cx="6096000" cy="369332"/>
          </a:xfrm>
          <a:prstGeom prst="rect">
            <a:avLst/>
          </a:prstGeom>
          <a:noFill/>
        </p:spPr>
        <p:txBody>
          <a:bodyPr wrap="square">
            <a:spAutoFit/>
          </a:bodyPr>
          <a:lstStyle/>
          <a:p>
            <a:r>
              <a:rPr lang="uk-UA" dirty="0"/>
              <a:t>Результат:  </a:t>
            </a:r>
            <a:r>
              <a:rPr lang="uk-UA" dirty="0" err="1"/>
              <a:t>Today's</a:t>
            </a:r>
            <a:r>
              <a:rPr lang="uk-UA" dirty="0"/>
              <a:t> </a:t>
            </a:r>
            <a:r>
              <a:rPr lang="uk-UA" dirty="0" err="1"/>
              <a:t>date</a:t>
            </a:r>
            <a:r>
              <a:rPr lang="uk-UA" dirty="0"/>
              <a:t> = 2022-12-27</a:t>
            </a:r>
          </a:p>
        </p:txBody>
      </p:sp>
    </p:spTree>
    <p:extLst>
      <p:ext uri="{BB962C8B-B14F-4D97-AF65-F5344CB8AC3E}">
        <p14:creationId xmlns:p14="http://schemas.microsoft.com/office/powerpoint/2010/main" val="399635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402AA-CB9E-F5A1-9364-21B3735E1108}"/>
              </a:ext>
            </a:extLst>
          </p:cNvPr>
          <p:cNvSpPr txBox="1"/>
          <p:nvPr/>
        </p:nvSpPr>
        <p:spPr>
          <a:xfrm>
            <a:off x="491613" y="872924"/>
            <a:ext cx="7334863" cy="369332"/>
          </a:xfrm>
          <a:prstGeom prst="rect">
            <a:avLst/>
          </a:prstGeom>
          <a:noFill/>
        </p:spPr>
        <p:txBody>
          <a:bodyPr wrap="square">
            <a:spAutoFit/>
          </a:bodyPr>
          <a:lstStyle/>
          <a:p>
            <a:r>
              <a:rPr lang="uk-UA" dirty="0"/>
              <a:t>Ми також можемо створювати об’єкти </a:t>
            </a:r>
            <a:r>
              <a:rPr lang="uk-UA" dirty="0" err="1"/>
              <a:t>date</a:t>
            </a:r>
            <a:r>
              <a:rPr lang="uk-UA" dirty="0"/>
              <a:t> з тимчасової мітки.</a:t>
            </a:r>
          </a:p>
        </p:txBody>
      </p:sp>
      <p:sp>
        <p:nvSpPr>
          <p:cNvPr id="4" name="TextBox 3">
            <a:extLst>
              <a:ext uri="{FF2B5EF4-FFF2-40B4-BE49-F238E27FC236}">
                <a16:creationId xmlns:a16="http://schemas.microsoft.com/office/drawing/2014/main" id="{F0E09C28-3D96-525D-CE3B-9A6121530C5A}"/>
              </a:ext>
            </a:extLst>
          </p:cNvPr>
          <p:cNvSpPr txBox="1"/>
          <p:nvPr/>
        </p:nvSpPr>
        <p:spPr>
          <a:xfrm>
            <a:off x="0" y="226593"/>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datetime.date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p:txBody>
      </p:sp>
      <p:sp>
        <p:nvSpPr>
          <p:cNvPr id="6" name="TextBox 5">
            <a:extLst>
              <a:ext uri="{FF2B5EF4-FFF2-40B4-BE49-F238E27FC236}">
                <a16:creationId xmlns:a16="http://schemas.microsoft.com/office/drawing/2014/main" id="{EF426B43-609A-9DB8-7833-0CFAB4B54DE5}"/>
              </a:ext>
            </a:extLst>
          </p:cNvPr>
          <p:cNvSpPr txBox="1"/>
          <p:nvPr/>
        </p:nvSpPr>
        <p:spPr>
          <a:xfrm>
            <a:off x="491613" y="1242256"/>
            <a:ext cx="11208774" cy="923330"/>
          </a:xfrm>
          <a:prstGeom prst="rect">
            <a:avLst/>
          </a:prstGeom>
          <a:noFill/>
        </p:spPr>
        <p:txBody>
          <a:bodyPr wrap="square">
            <a:spAutoFit/>
          </a:bodyPr>
          <a:lstStyle/>
          <a:p>
            <a:r>
              <a:rPr lang="uk-UA" b="1" i="0" dirty="0">
                <a:solidFill>
                  <a:srgbClr val="000000"/>
                </a:solidFill>
                <a:effectLst/>
                <a:latin typeface="Open Sans" panose="020B0606030504020204" pitchFamily="34" charset="0"/>
              </a:rPr>
              <a:t>Тимчасова мітка </a:t>
            </a:r>
            <a:r>
              <a:rPr lang="en-US" b="1" i="0" dirty="0">
                <a:solidFill>
                  <a:srgbClr val="000000"/>
                </a:solidFill>
                <a:effectLst/>
                <a:latin typeface="Open Sans" panose="020B0606030504020204" pitchFamily="34" charset="0"/>
              </a:rPr>
              <a:t>Unix</a:t>
            </a:r>
            <a:r>
              <a:rPr lang="en-US" b="0" i="0" dirty="0">
                <a:solidFill>
                  <a:srgbClr val="000000"/>
                </a:solidFill>
                <a:effectLst/>
                <a:latin typeface="Open Sans" panose="020B0606030504020204" pitchFamily="34" charset="0"/>
              </a:rPr>
              <a:t> — </a:t>
            </a:r>
            <a:r>
              <a:rPr lang="uk-UA" b="0" i="0" dirty="0">
                <a:solidFill>
                  <a:srgbClr val="000000"/>
                </a:solidFill>
                <a:effectLst/>
                <a:latin typeface="Open Sans" panose="020B0606030504020204" pitchFamily="34" charset="0"/>
              </a:rPr>
              <a:t>це кількість секунд між конкретною датою та 1 січня 1970 року за Всесвітнім координованим часом (</a:t>
            </a:r>
            <a:r>
              <a:rPr lang="uk-UA" b="0" i="0" dirty="0" err="1">
                <a:solidFill>
                  <a:srgbClr val="000000"/>
                </a:solidFill>
                <a:effectLst/>
                <a:latin typeface="Open Sans" panose="020B0606030504020204" pitchFamily="34" charset="0"/>
              </a:rPr>
              <a:t>скор</a:t>
            </a:r>
            <a:r>
              <a:rPr lang="uk-UA" b="0" i="0" dirty="0">
                <a:solidFill>
                  <a:srgbClr val="000000"/>
                </a:solidFill>
                <a:effectLst/>
                <a:latin typeface="Open Sans" panose="020B0606030504020204" pitchFamily="34" charset="0"/>
              </a:rPr>
              <a:t>. </a:t>
            </a:r>
            <a:r>
              <a:rPr lang="uk-UA" b="1" i="1" dirty="0">
                <a:solidFill>
                  <a:srgbClr val="000000"/>
                </a:solidFill>
                <a:effectLst/>
                <a:latin typeface="Open Sans" panose="020B0606030504020204" pitchFamily="34" charset="0"/>
              </a:rPr>
              <a:t>“</a:t>
            </a:r>
            <a:r>
              <a:rPr lang="en-US" b="1" i="1" dirty="0">
                <a:solidFill>
                  <a:srgbClr val="000000"/>
                </a:solidFill>
                <a:effectLst/>
                <a:latin typeface="Open Sans" panose="020B0606030504020204" pitchFamily="34" charset="0"/>
              </a:rPr>
              <a:t>UTC” </a:t>
            </a:r>
            <a:r>
              <a:rPr lang="uk-UA" b="0" i="0" dirty="0">
                <a:solidFill>
                  <a:srgbClr val="000000"/>
                </a:solidFill>
                <a:effectLst/>
                <a:latin typeface="Open Sans" panose="020B0606030504020204" pitchFamily="34" charset="0"/>
              </a:rPr>
              <a:t>від </a:t>
            </a:r>
            <a:r>
              <a:rPr lang="uk-UA" b="0" i="0" dirty="0" err="1">
                <a:solidFill>
                  <a:srgbClr val="000000"/>
                </a:solidFill>
                <a:effectLst/>
                <a:latin typeface="Open Sans" panose="020B0606030504020204" pitchFamily="34" charset="0"/>
              </a:rPr>
              <a:t>англ</a:t>
            </a:r>
            <a:r>
              <a:rPr lang="uk-UA" b="0" i="0" dirty="0">
                <a:solidFill>
                  <a:srgbClr val="000000"/>
                </a:solidFill>
                <a:effectLst/>
                <a:latin typeface="Open Sans" panose="020B0606030504020204" pitchFamily="34" charset="0"/>
              </a:rPr>
              <a:t>. </a:t>
            </a:r>
            <a:r>
              <a:rPr lang="uk-UA" b="0" i="1" dirty="0">
                <a:solidFill>
                  <a:srgbClr val="000000"/>
                </a:solidFill>
                <a:effectLst/>
                <a:latin typeface="Open Sans" panose="020B0606030504020204" pitchFamily="34" charset="0"/>
              </a:rPr>
              <a:t>“</a:t>
            </a:r>
            <a:r>
              <a:rPr lang="en-US" b="1" i="1" dirty="0">
                <a:solidFill>
                  <a:srgbClr val="000000"/>
                </a:solidFill>
                <a:effectLst/>
                <a:latin typeface="Open Sans" panose="020B0606030504020204" pitchFamily="34" charset="0"/>
              </a:rPr>
              <a:t>C</a:t>
            </a:r>
            <a:r>
              <a:rPr lang="en-US" b="0" i="1" dirty="0">
                <a:solidFill>
                  <a:srgbClr val="000000"/>
                </a:solidFill>
                <a:effectLst/>
                <a:latin typeface="Open Sans" panose="020B0606030504020204" pitchFamily="34" charset="0"/>
              </a:rPr>
              <a:t>oordinated </a:t>
            </a:r>
            <a:r>
              <a:rPr lang="en-US" b="1" i="1" dirty="0">
                <a:solidFill>
                  <a:srgbClr val="000000"/>
                </a:solidFill>
                <a:effectLst/>
                <a:latin typeface="Open Sans" panose="020B0606030504020204" pitchFamily="34" charset="0"/>
              </a:rPr>
              <a:t>U</a:t>
            </a:r>
            <a:r>
              <a:rPr lang="en-US" b="0" i="1" dirty="0">
                <a:solidFill>
                  <a:srgbClr val="000000"/>
                </a:solidFill>
                <a:effectLst/>
                <a:latin typeface="Open Sans" panose="020B0606030504020204" pitchFamily="34" charset="0"/>
              </a:rPr>
              <a:t>niversal </a:t>
            </a:r>
            <a:r>
              <a:rPr lang="en-US" b="1" i="1" dirty="0">
                <a:solidFill>
                  <a:srgbClr val="000000"/>
                </a:solidFill>
                <a:effectLst/>
                <a:latin typeface="Open Sans" panose="020B0606030504020204" pitchFamily="34" charset="0"/>
              </a:rPr>
              <a:t>T</a:t>
            </a:r>
            <a:r>
              <a:rPr lang="en-US" b="0" i="1" dirty="0">
                <a:solidFill>
                  <a:srgbClr val="000000"/>
                </a:solidFill>
                <a:effectLst/>
                <a:latin typeface="Open Sans" panose="020B0606030504020204" pitchFamily="34" charset="0"/>
              </a:rPr>
              <a:t>ime”</a:t>
            </a:r>
            <a:r>
              <a:rPr lang="en-US" b="0" i="0" dirty="0">
                <a:solidFill>
                  <a:srgbClr val="000000"/>
                </a:solidFill>
                <a:effectLst/>
                <a:latin typeface="Open Sans" panose="020B0606030504020204" pitchFamily="34" charset="0"/>
              </a:rPr>
              <a:t>). </a:t>
            </a:r>
            <a:r>
              <a:rPr lang="uk-UA" b="0" i="0" dirty="0">
                <a:solidFill>
                  <a:srgbClr val="000000"/>
                </a:solidFill>
                <a:effectLst/>
                <a:latin typeface="Open Sans" panose="020B0606030504020204" pitchFamily="34" charset="0"/>
              </a:rPr>
              <a:t>Ми можемо конвертувати тимчасову мітку на дату, використовуючи </a:t>
            </a:r>
            <a:r>
              <a:rPr lang="uk-UA" b="1" i="0" dirty="0">
                <a:solidFill>
                  <a:srgbClr val="000000"/>
                </a:solidFill>
                <a:effectLst/>
                <a:latin typeface="Open Sans" panose="020B0606030504020204" pitchFamily="34" charset="0"/>
              </a:rPr>
              <a:t>метод </a:t>
            </a:r>
            <a:r>
              <a:rPr lang="en-US" b="1" i="0" dirty="0" err="1">
                <a:solidFill>
                  <a:srgbClr val="000000"/>
                </a:solidFill>
                <a:effectLst/>
                <a:latin typeface="Open Sans" panose="020B0606030504020204" pitchFamily="34" charset="0"/>
              </a:rPr>
              <a:t>fromtimestamp</a:t>
            </a:r>
            <a:r>
              <a:rPr lang="en-US" b="1" i="0" dirty="0">
                <a:solidFill>
                  <a:srgbClr val="000000"/>
                </a:solidFill>
                <a:effectLst/>
                <a:latin typeface="Open Sans" panose="020B0606030504020204" pitchFamily="34" charset="0"/>
              </a:rPr>
              <a:t>()</a:t>
            </a:r>
            <a:r>
              <a:rPr lang="en-US" b="0" i="0" dirty="0">
                <a:solidFill>
                  <a:srgbClr val="000000"/>
                </a:solidFill>
                <a:effectLst/>
                <a:latin typeface="Open Sans" panose="020B0606030504020204" pitchFamily="34" charset="0"/>
              </a:rPr>
              <a:t>. </a:t>
            </a:r>
            <a:r>
              <a:rPr lang="uk-UA" b="0" i="0" dirty="0">
                <a:solidFill>
                  <a:srgbClr val="000000"/>
                </a:solidFill>
                <a:effectLst/>
                <a:latin typeface="Open Sans" panose="020B0606030504020204" pitchFamily="34" charset="0"/>
              </a:rPr>
              <a:t>Наприклад:</a:t>
            </a:r>
            <a:endParaRPr lang="uk-UA" dirty="0"/>
          </a:p>
        </p:txBody>
      </p:sp>
      <p:graphicFrame>
        <p:nvGraphicFramePr>
          <p:cNvPr id="7" name="Таблица 6">
            <a:extLst>
              <a:ext uri="{FF2B5EF4-FFF2-40B4-BE49-F238E27FC236}">
                <a16:creationId xmlns:a16="http://schemas.microsoft.com/office/drawing/2014/main" id="{606ADBAA-316C-3556-86C2-D9E153C0F7E5}"/>
              </a:ext>
            </a:extLst>
          </p:cNvPr>
          <p:cNvGraphicFramePr>
            <a:graphicFrameLocks noGrp="1"/>
          </p:cNvGraphicFramePr>
          <p:nvPr>
            <p:extLst>
              <p:ext uri="{D42A27DB-BD31-4B8C-83A1-F6EECF244321}">
                <p14:modId xmlns:p14="http://schemas.microsoft.com/office/powerpoint/2010/main" val="1082269715"/>
              </p:ext>
            </p:extLst>
          </p:nvPr>
        </p:nvGraphicFramePr>
        <p:xfrm>
          <a:off x="491613" y="2257486"/>
          <a:ext cx="7895283" cy="1188720"/>
        </p:xfrm>
        <a:graphic>
          <a:graphicData uri="http://schemas.openxmlformats.org/drawingml/2006/table">
            <a:tbl>
              <a:tblPr/>
              <a:tblGrid>
                <a:gridCol w="279946">
                  <a:extLst>
                    <a:ext uri="{9D8B030D-6E8A-4147-A177-3AD203B41FA5}">
                      <a16:colId xmlns:a16="http://schemas.microsoft.com/office/drawing/2014/main" val="4219463781"/>
                    </a:ext>
                  </a:extLst>
                </a:gridCol>
                <a:gridCol w="7615337">
                  <a:extLst>
                    <a:ext uri="{9D8B030D-6E8A-4147-A177-3AD203B41FA5}">
                      <a16:colId xmlns:a16="http://schemas.microsoft.com/office/drawing/2014/main" val="3970329353"/>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FF8000"/>
                          </a:solidFill>
                          <a:effectLst/>
                          <a:latin typeface="inherit"/>
                        </a:rPr>
                        <a:t>date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BDB76B"/>
                          </a:solidFill>
                          <a:effectLst/>
                          <a:latin typeface="inherit"/>
                        </a:rPr>
                        <a:t>timestamp</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date</a:t>
                      </a:r>
                      <a:r>
                        <a:rPr lang="en-US" dirty="0" err="1">
                          <a:solidFill>
                            <a:srgbClr val="D8D8D8"/>
                          </a:solidFill>
                          <a:effectLst/>
                          <a:latin typeface="inherit"/>
                        </a:rPr>
                        <a:t>.</a:t>
                      </a:r>
                      <a:r>
                        <a:rPr lang="en-US" dirty="0" err="1">
                          <a:solidFill>
                            <a:srgbClr val="FF8000"/>
                          </a:solidFill>
                          <a:effectLst/>
                          <a:latin typeface="inherit"/>
                        </a:rPr>
                        <a:t>fromtimestamp</a:t>
                      </a:r>
                      <a:r>
                        <a:rPr lang="en-US" dirty="0">
                          <a:solidFill>
                            <a:srgbClr val="D8D8D8"/>
                          </a:solidFill>
                          <a:effectLst/>
                          <a:latin typeface="inherit"/>
                        </a:rPr>
                        <a:t>(</a:t>
                      </a:r>
                      <a:r>
                        <a:rPr lang="en-US" dirty="0">
                          <a:solidFill>
                            <a:srgbClr val="E7A37A"/>
                          </a:solidFill>
                          <a:effectLst/>
                          <a:latin typeface="inherit"/>
                        </a:rPr>
                        <a:t>1326244364</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"Date ="</a:t>
                      </a:r>
                      <a:r>
                        <a:rPr lang="en-US" dirty="0">
                          <a:solidFill>
                            <a:srgbClr val="D8D8D8"/>
                          </a:solidFill>
                          <a:effectLst/>
                          <a:latin typeface="inherit"/>
                        </a:rPr>
                        <a:t>,</a:t>
                      </a:r>
                      <a:r>
                        <a:rPr lang="en-US" dirty="0">
                          <a:solidFill>
                            <a:srgbClr val="006FE0"/>
                          </a:solidFill>
                          <a:effectLst/>
                          <a:latin typeface="inherit"/>
                        </a:rPr>
                        <a:t> </a:t>
                      </a:r>
                      <a:r>
                        <a:rPr lang="en-US" dirty="0">
                          <a:solidFill>
                            <a:srgbClr val="BDB76B"/>
                          </a:solidFill>
                          <a:effectLst/>
                          <a:latin typeface="inherit"/>
                        </a:rPr>
                        <a:t>timestamp</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058112863"/>
                  </a:ext>
                </a:extLst>
              </a:tr>
            </a:tbl>
          </a:graphicData>
        </a:graphic>
      </p:graphicFrame>
      <p:sp>
        <p:nvSpPr>
          <p:cNvPr id="9" name="TextBox 8">
            <a:extLst>
              <a:ext uri="{FF2B5EF4-FFF2-40B4-BE49-F238E27FC236}">
                <a16:creationId xmlns:a16="http://schemas.microsoft.com/office/drawing/2014/main" id="{1D4FD885-4D36-A754-AB83-C8F32A7609E0}"/>
              </a:ext>
            </a:extLst>
          </p:cNvPr>
          <p:cNvSpPr txBox="1"/>
          <p:nvPr/>
        </p:nvSpPr>
        <p:spPr>
          <a:xfrm>
            <a:off x="491613" y="3538106"/>
            <a:ext cx="10668000" cy="369332"/>
          </a:xfrm>
          <a:prstGeom prst="rect">
            <a:avLst/>
          </a:prstGeom>
          <a:noFill/>
        </p:spPr>
        <p:txBody>
          <a:bodyPr wrap="square">
            <a:spAutoFit/>
          </a:bodyPr>
          <a:lstStyle/>
          <a:p>
            <a:r>
              <a:rPr lang="uk-UA" dirty="0"/>
              <a:t>Ще ми можемо отримати рік, місяць, день, день тижня і </a:t>
            </a:r>
            <a:r>
              <a:rPr lang="uk-UA" dirty="0" err="1"/>
              <a:t>т.д</a:t>
            </a:r>
            <a:r>
              <a:rPr lang="uk-UA" dirty="0"/>
              <a:t>. з об’єкта </a:t>
            </a:r>
            <a:r>
              <a:rPr lang="uk-UA" dirty="0" err="1"/>
              <a:t>date</a:t>
            </a:r>
            <a:r>
              <a:rPr lang="uk-UA" dirty="0"/>
              <a:t> окремо. Наприклад:</a:t>
            </a:r>
          </a:p>
        </p:txBody>
      </p:sp>
      <p:graphicFrame>
        <p:nvGraphicFramePr>
          <p:cNvPr id="10" name="Таблица 9">
            <a:extLst>
              <a:ext uri="{FF2B5EF4-FFF2-40B4-BE49-F238E27FC236}">
                <a16:creationId xmlns:a16="http://schemas.microsoft.com/office/drawing/2014/main" id="{52DE3D49-BD09-7F85-2795-433BEA885CDC}"/>
              </a:ext>
            </a:extLst>
          </p:cNvPr>
          <p:cNvGraphicFramePr>
            <a:graphicFrameLocks noGrp="1"/>
          </p:cNvGraphicFramePr>
          <p:nvPr>
            <p:extLst>
              <p:ext uri="{D42A27DB-BD31-4B8C-83A1-F6EECF244321}">
                <p14:modId xmlns:p14="http://schemas.microsoft.com/office/powerpoint/2010/main" val="2619476355"/>
              </p:ext>
            </p:extLst>
          </p:nvPr>
        </p:nvGraphicFramePr>
        <p:xfrm>
          <a:off x="491612" y="3999338"/>
          <a:ext cx="7895283" cy="2286000"/>
        </p:xfrm>
        <a:graphic>
          <a:graphicData uri="http://schemas.openxmlformats.org/drawingml/2006/table">
            <a:tbl>
              <a:tblPr/>
              <a:tblGrid>
                <a:gridCol w="279946">
                  <a:extLst>
                    <a:ext uri="{9D8B030D-6E8A-4147-A177-3AD203B41FA5}">
                      <a16:colId xmlns:a16="http://schemas.microsoft.com/office/drawing/2014/main" val="3521457510"/>
                    </a:ext>
                  </a:extLst>
                </a:gridCol>
                <a:gridCol w="7615337">
                  <a:extLst>
                    <a:ext uri="{9D8B030D-6E8A-4147-A177-3AD203B41FA5}">
                      <a16:colId xmlns:a16="http://schemas.microsoft.com/office/drawing/2014/main" val="2454696349"/>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p>
                      <a:pPr algn="ctr" fontAlgn="t"/>
                      <a:r>
                        <a:rPr lang="uk-UA">
                          <a:solidFill>
                            <a:srgbClr val="C2C2C2"/>
                          </a:solidFill>
                          <a:effectLst/>
                          <a:latin typeface="inherit"/>
                        </a:rPr>
                        <a:t>7</a:t>
                      </a:r>
                    </a:p>
                    <a:p>
                      <a:pPr algn="ctr" fontAlgn="t"/>
                      <a:r>
                        <a:rPr lang="uk-UA">
                          <a:solidFill>
                            <a:srgbClr val="C2C2C2"/>
                          </a:solidFill>
                          <a:effectLst/>
                          <a:latin typeface="inherit"/>
                        </a:rPr>
                        <a:t>8</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DCDCDC"/>
                          </a:solidFill>
                          <a:effectLst/>
                          <a:latin typeface="inherit"/>
                        </a:rPr>
                        <a:t>date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a:t>
                      </a:r>
                      <a:r>
                        <a:rPr lang="uk-UA" i="1" dirty="0">
                          <a:solidFill>
                            <a:srgbClr val="57A64A"/>
                          </a:solidFill>
                          <a:effectLst/>
                          <a:latin typeface="inherit"/>
                        </a:rPr>
                        <a:t>Об'єкт </a:t>
                      </a:r>
                      <a:r>
                        <a:rPr lang="en-US" i="1" dirty="0">
                          <a:solidFill>
                            <a:srgbClr val="57A64A"/>
                          </a:solidFill>
                          <a:effectLst/>
                          <a:latin typeface="inherit"/>
                        </a:rPr>
                        <a:t>date, </a:t>
                      </a:r>
                      <a:r>
                        <a:rPr lang="uk-UA" i="1" dirty="0">
                          <a:solidFill>
                            <a:srgbClr val="57A64A"/>
                          </a:solidFill>
                          <a:effectLst/>
                          <a:latin typeface="inherit"/>
                        </a:rPr>
                        <a:t>що містить сьогоднішню дату </a:t>
                      </a:r>
                      <a:endParaRPr lang="uk-UA" dirty="0">
                        <a:solidFill>
                          <a:srgbClr val="FFFFFF"/>
                        </a:solidFill>
                        <a:effectLst/>
                        <a:latin typeface="inherit"/>
                      </a:endParaRPr>
                    </a:p>
                    <a:p>
                      <a:pPr algn="l" fontAlgn="t"/>
                      <a:r>
                        <a:rPr lang="en-US" dirty="0">
                          <a:solidFill>
                            <a:srgbClr val="BDB76B"/>
                          </a:solidFill>
                          <a:effectLst/>
                          <a:latin typeface="inherit"/>
                        </a:rPr>
                        <a:t>today</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date</a:t>
                      </a:r>
                      <a:r>
                        <a:rPr lang="en-US" dirty="0" err="1">
                          <a:solidFill>
                            <a:srgbClr val="D8D8D8"/>
                          </a:solidFill>
                          <a:effectLst/>
                          <a:latin typeface="inherit"/>
                        </a:rPr>
                        <a:t>.</a:t>
                      </a:r>
                      <a:r>
                        <a:rPr lang="en-US" dirty="0" err="1">
                          <a:solidFill>
                            <a:srgbClr val="FF8000"/>
                          </a:solidFill>
                          <a:effectLst/>
                          <a:latin typeface="inherit"/>
                        </a:rPr>
                        <a:t>today</a:t>
                      </a:r>
                      <a:r>
                        <a:rPr lang="en-US" dirty="0">
                          <a:solidFill>
                            <a:srgbClr val="D8D8D8"/>
                          </a:solidFill>
                          <a:effectLst/>
                          <a:latin typeface="inherit"/>
                        </a:rPr>
                        <a:t>()</a:t>
                      </a:r>
                      <a:r>
                        <a:rPr lang="en-US" dirty="0">
                          <a:solidFill>
                            <a:srgbClr val="006FE0"/>
                          </a:solidFill>
                          <a:effectLst/>
                          <a:latin typeface="inherit"/>
                        </a:rPr>
                        <a:t> </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"Current year:"</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today</a:t>
                      </a:r>
                      <a:r>
                        <a:rPr lang="en-US" dirty="0" err="1">
                          <a:solidFill>
                            <a:srgbClr val="D8D8D8"/>
                          </a:solidFill>
                          <a:effectLst/>
                          <a:latin typeface="inherit"/>
                        </a:rPr>
                        <a:t>.</a:t>
                      </a:r>
                      <a:r>
                        <a:rPr lang="en-US" dirty="0" err="1">
                          <a:solidFill>
                            <a:srgbClr val="BDB76B"/>
                          </a:solidFill>
                          <a:effectLst/>
                          <a:latin typeface="inherit"/>
                        </a:rPr>
                        <a:t>year</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"Current month:"</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today</a:t>
                      </a:r>
                      <a:r>
                        <a:rPr lang="en-US" dirty="0" err="1">
                          <a:solidFill>
                            <a:srgbClr val="D8D8D8"/>
                          </a:solidFill>
                          <a:effectLst/>
                          <a:latin typeface="inherit"/>
                        </a:rPr>
                        <a:t>.</a:t>
                      </a:r>
                      <a:r>
                        <a:rPr lang="en-US" dirty="0" err="1">
                          <a:solidFill>
                            <a:srgbClr val="BDB76B"/>
                          </a:solidFill>
                          <a:effectLst/>
                          <a:latin typeface="inherit"/>
                        </a:rPr>
                        <a:t>month</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"Current day:"</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today</a:t>
                      </a:r>
                      <a:r>
                        <a:rPr lang="en-US" dirty="0" err="1">
                          <a:solidFill>
                            <a:srgbClr val="D8D8D8"/>
                          </a:solidFill>
                          <a:effectLst/>
                          <a:latin typeface="inherit"/>
                        </a:rPr>
                        <a:t>.</a:t>
                      </a:r>
                      <a:r>
                        <a:rPr lang="en-US" dirty="0" err="1">
                          <a:solidFill>
                            <a:srgbClr val="BDB76B"/>
                          </a:solidFill>
                          <a:effectLst/>
                          <a:latin typeface="inherit"/>
                        </a:rPr>
                        <a:t>day</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59838193"/>
                  </a:ext>
                </a:extLst>
              </a:tr>
            </a:tbl>
          </a:graphicData>
        </a:graphic>
      </p:graphicFrame>
    </p:spTree>
    <p:extLst>
      <p:ext uri="{BB962C8B-B14F-4D97-AF65-F5344CB8AC3E}">
        <p14:creationId xmlns:p14="http://schemas.microsoft.com/office/powerpoint/2010/main" val="234019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F3BED-159C-B1E1-0E0D-BF5C0A34C1A8}"/>
              </a:ext>
            </a:extLst>
          </p:cNvPr>
          <p:cNvSpPr txBox="1"/>
          <p:nvPr/>
        </p:nvSpPr>
        <p:spPr>
          <a:xfrm>
            <a:off x="0" y="246257"/>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p:txBody>
      </p:sp>
      <p:sp>
        <p:nvSpPr>
          <p:cNvPr id="5" name="TextBox 4">
            <a:extLst>
              <a:ext uri="{FF2B5EF4-FFF2-40B4-BE49-F238E27FC236}">
                <a16:creationId xmlns:a16="http://schemas.microsoft.com/office/drawing/2014/main" id="{FABBB530-CD10-2482-F6B7-3A708FC000E7}"/>
              </a:ext>
            </a:extLst>
          </p:cNvPr>
          <p:cNvSpPr txBox="1"/>
          <p:nvPr/>
        </p:nvSpPr>
        <p:spPr>
          <a:xfrm>
            <a:off x="501445" y="892588"/>
            <a:ext cx="8298425" cy="369332"/>
          </a:xfrm>
          <a:prstGeom prst="rect">
            <a:avLst/>
          </a:prstGeom>
          <a:noFill/>
        </p:spPr>
        <p:txBody>
          <a:bodyPr wrap="square">
            <a:spAutoFit/>
          </a:bodyPr>
          <a:lstStyle/>
          <a:p>
            <a:r>
              <a:rPr lang="uk-UA" dirty="0"/>
              <a:t>Об’єкт </a:t>
            </a:r>
            <a:r>
              <a:rPr lang="uk-UA" dirty="0" err="1"/>
              <a:t>time</a:t>
            </a:r>
            <a:r>
              <a:rPr lang="uk-UA" dirty="0"/>
              <a:t>, створений із класу </a:t>
            </a:r>
            <a:r>
              <a:rPr lang="uk-UA" dirty="0" err="1"/>
              <a:t>time</a:t>
            </a:r>
            <a:r>
              <a:rPr lang="uk-UA" dirty="0"/>
              <a:t>, представляє локальний час.</a:t>
            </a:r>
          </a:p>
        </p:txBody>
      </p:sp>
      <p:graphicFrame>
        <p:nvGraphicFramePr>
          <p:cNvPr id="6" name="Таблица 5">
            <a:extLst>
              <a:ext uri="{FF2B5EF4-FFF2-40B4-BE49-F238E27FC236}">
                <a16:creationId xmlns:a16="http://schemas.microsoft.com/office/drawing/2014/main" id="{7A667198-E509-A498-9509-D31625316FD2}"/>
              </a:ext>
            </a:extLst>
          </p:cNvPr>
          <p:cNvGraphicFramePr>
            <a:graphicFrameLocks noGrp="1"/>
          </p:cNvGraphicFramePr>
          <p:nvPr>
            <p:extLst>
              <p:ext uri="{D42A27DB-BD31-4B8C-83A1-F6EECF244321}">
                <p14:modId xmlns:p14="http://schemas.microsoft.com/office/powerpoint/2010/main" val="1849233446"/>
              </p:ext>
            </p:extLst>
          </p:nvPr>
        </p:nvGraphicFramePr>
        <p:xfrm>
          <a:off x="501445" y="1261920"/>
          <a:ext cx="4907696" cy="2907134"/>
        </p:xfrm>
        <a:graphic>
          <a:graphicData uri="http://schemas.openxmlformats.org/drawingml/2006/table">
            <a:tbl>
              <a:tblPr/>
              <a:tblGrid>
                <a:gridCol w="408738">
                  <a:extLst>
                    <a:ext uri="{9D8B030D-6E8A-4147-A177-3AD203B41FA5}">
                      <a16:colId xmlns:a16="http://schemas.microsoft.com/office/drawing/2014/main" val="3163064244"/>
                    </a:ext>
                  </a:extLst>
                </a:gridCol>
                <a:gridCol w="4498958">
                  <a:extLst>
                    <a:ext uri="{9D8B030D-6E8A-4147-A177-3AD203B41FA5}">
                      <a16:colId xmlns:a16="http://schemas.microsoft.com/office/drawing/2014/main" val="1037168773"/>
                    </a:ext>
                  </a:extLst>
                </a:gridCol>
              </a:tblGrid>
              <a:tr h="2461240">
                <a:tc>
                  <a:txBody>
                    <a:bodyPr/>
                    <a:lstStyle/>
                    <a:p>
                      <a:pPr algn="ctr" fontAlgn="t"/>
                      <a:r>
                        <a:rPr lang="uk-UA" sz="1100">
                          <a:solidFill>
                            <a:srgbClr val="C2C2C2"/>
                          </a:solidFill>
                          <a:effectLst/>
                          <a:latin typeface="inherit"/>
                        </a:rPr>
                        <a:t>1</a:t>
                      </a:r>
                    </a:p>
                    <a:p>
                      <a:pPr algn="ctr" fontAlgn="t"/>
                      <a:r>
                        <a:rPr lang="uk-UA" sz="1100">
                          <a:solidFill>
                            <a:srgbClr val="C2C2C2"/>
                          </a:solidFill>
                          <a:effectLst/>
                          <a:latin typeface="inherit"/>
                        </a:rPr>
                        <a:t>2</a:t>
                      </a:r>
                    </a:p>
                    <a:p>
                      <a:pPr algn="ctr" fontAlgn="t"/>
                      <a:r>
                        <a:rPr lang="uk-UA" sz="1100">
                          <a:solidFill>
                            <a:srgbClr val="C2C2C2"/>
                          </a:solidFill>
                          <a:effectLst/>
                          <a:latin typeface="inherit"/>
                        </a:rPr>
                        <a:t>3</a:t>
                      </a:r>
                    </a:p>
                    <a:p>
                      <a:pPr algn="ctr" fontAlgn="t"/>
                      <a:r>
                        <a:rPr lang="uk-UA" sz="1100">
                          <a:solidFill>
                            <a:srgbClr val="C2C2C2"/>
                          </a:solidFill>
                          <a:effectLst/>
                          <a:latin typeface="inherit"/>
                        </a:rPr>
                        <a:t>4</a:t>
                      </a:r>
                    </a:p>
                    <a:p>
                      <a:pPr algn="ctr" fontAlgn="t"/>
                      <a:r>
                        <a:rPr lang="uk-UA" sz="1100">
                          <a:solidFill>
                            <a:srgbClr val="C2C2C2"/>
                          </a:solidFill>
                          <a:effectLst/>
                          <a:latin typeface="inherit"/>
                        </a:rPr>
                        <a:t>5</a:t>
                      </a:r>
                    </a:p>
                    <a:p>
                      <a:pPr algn="ctr" fontAlgn="t"/>
                      <a:r>
                        <a:rPr lang="uk-UA" sz="1100">
                          <a:solidFill>
                            <a:srgbClr val="C2C2C2"/>
                          </a:solidFill>
                          <a:effectLst/>
                          <a:latin typeface="inherit"/>
                        </a:rPr>
                        <a:t>6</a:t>
                      </a:r>
                    </a:p>
                    <a:p>
                      <a:pPr algn="ctr" fontAlgn="t"/>
                      <a:r>
                        <a:rPr lang="uk-UA" sz="1100">
                          <a:solidFill>
                            <a:srgbClr val="C2C2C2"/>
                          </a:solidFill>
                          <a:effectLst/>
                          <a:latin typeface="inherit"/>
                        </a:rPr>
                        <a:t>7</a:t>
                      </a:r>
                    </a:p>
                    <a:p>
                      <a:pPr algn="ctr" fontAlgn="t"/>
                      <a:r>
                        <a:rPr lang="uk-UA" sz="1100">
                          <a:solidFill>
                            <a:srgbClr val="C2C2C2"/>
                          </a:solidFill>
                          <a:effectLst/>
                          <a:latin typeface="inherit"/>
                        </a:rPr>
                        <a:t>8</a:t>
                      </a:r>
                    </a:p>
                    <a:p>
                      <a:pPr algn="ctr" fontAlgn="t"/>
                      <a:r>
                        <a:rPr lang="uk-UA" sz="1100">
                          <a:solidFill>
                            <a:srgbClr val="C2C2C2"/>
                          </a:solidFill>
                          <a:effectLst/>
                          <a:latin typeface="inherit"/>
                        </a:rPr>
                        <a:t>9</a:t>
                      </a:r>
                    </a:p>
                    <a:p>
                      <a:pPr algn="ctr" fontAlgn="t"/>
                      <a:r>
                        <a:rPr lang="uk-UA" sz="1100">
                          <a:solidFill>
                            <a:srgbClr val="C2C2C2"/>
                          </a:solidFill>
                          <a:effectLst/>
                          <a:latin typeface="inherit"/>
                        </a:rPr>
                        <a:t>10</a:t>
                      </a:r>
                    </a:p>
                    <a:p>
                      <a:pPr algn="ctr" fontAlgn="t"/>
                      <a:r>
                        <a:rPr lang="uk-UA" sz="1100">
                          <a:solidFill>
                            <a:srgbClr val="C2C2C2"/>
                          </a:solidFill>
                          <a:effectLst/>
                          <a:latin typeface="inherit"/>
                        </a:rPr>
                        <a:t>11</a:t>
                      </a:r>
                    </a:p>
                    <a:p>
                      <a:pPr algn="ctr" fontAlgn="t"/>
                      <a:r>
                        <a:rPr lang="uk-UA" sz="1100">
                          <a:solidFill>
                            <a:srgbClr val="C2C2C2"/>
                          </a:solidFill>
                          <a:effectLst/>
                          <a:latin typeface="inherit"/>
                        </a:rPr>
                        <a:t>12</a:t>
                      </a:r>
                    </a:p>
                    <a:p>
                      <a:pPr algn="ctr" fontAlgn="t"/>
                      <a:r>
                        <a:rPr lang="uk-UA" sz="1100">
                          <a:solidFill>
                            <a:srgbClr val="C2C2C2"/>
                          </a:solidFill>
                          <a:effectLst/>
                          <a:latin typeface="inherit"/>
                        </a:rPr>
                        <a:t>13</a:t>
                      </a:r>
                    </a:p>
                    <a:p>
                      <a:pPr algn="ctr" fontAlgn="t"/>
                      <a:r>
                        <a:rPr lang="uk-UA" sz="1100">
                          <a:solidFill>
                            <a:srgbClr val="C2C2C2"/>
                          </a:solidFill>
                          <a:effectLst/>
                          <a:latin typeface="inherit"/>
                        </a:rPr>
                        <a:t>14</a:t>
                      </a:r>
                    </a:p>
                    <a:p>
                      <a:pPr algn="ctr" fontAlgn="t"/>
                      <a:r>
                        <a:rPr lang="uk-UA" sz="1100">
                          <a:solidFill>
                            <a:srgbClr val="C2C2C2"/>
                          </a:solidFill>
                          <a:effectLst/>
                          <a:latin typeface="inherit"/>
                        </a:rPr>
                        <a:t>15</a:t>
                      </a:r>
                    </a:p>
                    <a:p>
                      <a:pPr algn="ctr" fontAlgn="t"/>
                      <a:r>
                        <a:rPr lang="uk-UA" sz="1100">
                          <a:solidFill>
                            <a:srgbClr val="C2C2C2"/>
                          </a:solidFill>
                          <a:effectLst/>
                          <a:latin typeface="inherit"/>
                        </a:rPr>
                        <a:t>16</a:t>
                      </a:r>
                    </a:p>
                    <a:p>
                      <a:pPr algn="ctr" fontAlgn="t"/>
                      <a:r>
                        <a:rPr lang="uk-UA" sz="1100">
                          <a:solidFill>
                            <a:srgbClr val="C2C2C2"/>
                          </a:solidFill>
                          <a:effectLst/>
                          <a:latin typeface="inherit"/>
                        </a:rPr>
                        <a:t>17</a:t>
                      </a:r>
                    </a:p>
                  </a:txBody>
                  <a:tcPr marL="57254" marR="57254" marT="28627" marB="28627">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100" dirty="0">
                          <a:solidFill>
                            <a:srgbClr val="20B0DA"/>
                          </a:solidFill>
                          <a:effectLst/>
                          <a:latin typeface="inherit"/>
                        </a:rPr>
                        <a:t>from</a:t>
                      </a:r>
                      <a:r>
                        <a:rPr lang="en-US" sz="1100" dirty="0">
                          <a:solidFill>
                            <a:srgbClr val="006FE0"/>
                          </a:solidFill>
                          <a:effectLst/>
                          <a:latin typeface="inherit"/>
                        </a:rPr>
                        <a:t> </a:t>
                      </a:r>
                      <a:r>
                        <a:rPr lang="en-US" sz="1100" dirty="0">
                          <a:solidFill>
                            <a:srgbClr val="569CD6"/>
                          </a:solidFill>
                          <a:effectLst/>
                          <a:latin typeface="inherit"/>
                        </a:rPr>
                        <a:t>datetime</a:t>
                      </a:r>
                      <a:r>
                        <a:rPr lang="en-US" sz="1100" dirty="0">
                          <a:solidFill>
                            <a:srgbClr val="006FE0"/>
                          </a:solidFill>
                          <a:effectLst/>
                          <a:latin typeface="inherit"/>
                        </a:rPr>
                        <a:t> </a:t>
                      </a:r>
                      <a:r>
                        <a:rPr lang="en-US" sz="1100" dirty="0">
                          <a:solidFill>
                            <a:srgbClr val="F4BB15"/>
                          </a:solidFill>
                          <a:effectLst/>
                          <a:latin typeface="inherit"/>
                        </a:rPr>
                        <a:t>import</a:t>
                      </a:r>
                      <a:r>
                        <a:rPr lang="en-US" sz="1100" dirty="0">
                          <a:solidFill>
                            <a:srgbClr val="006FE0"/>
                          </a:solidFill>
                          <a:effectLst/>
                          <a:latin typeface="inherit"/>
                        </a:rPr>
                        <a:t> </a:t>
                      </a:r>
                      <a:r>
                        <a:rPr lang="en-US" sz="1100" dirty="0">
                          <a:solidFill>
                            <a:srgbClr val="569CD6"/>
                          </a:solidFill>
                          <a:effectLst/>
                          <a:latin typeface="inherit"/>
                        </a:rPr>
                        <a:t>time</a:t>
                      </a:r>
                      <a:endParaRPr lang="en-US" sz="1100" dirty="0">
                        <a:solidFill>
                          <a:srgbClr val="FFFFFF"/>
                        </a:solidFill>
                        <a:effectLst/>
                        <a:latin typeface="inherit"/>
                      </a:endParaRPr>
                    </a:p>
                    <a:p>
                      <a:pPr algn="l" fontAlgn="t"/>
                      <a:r>
                        <a:rPr lang="en-US" sz="1100" dirty="0">
                          <a:solidFill>
                            <a:srgbClr val="FFFFFF"/>
                          </a:solidFill>
                          <a:effectLst/>
                          <a:latin typeface="inherit"/>
                        </a:rPr>
                        <a:t> </a:t>
                      </a:r>
                    </a:p>
                    <a:p>
                      <a:pPr algn="l" fontAlgn="t"/>
                      <a:r>
                        <a:rPr lang="en-US" sz="1100" i="1" dirty="0">
                          <a:solidFill>
                            <a:srgbClr val="57A64A"/>
                          </a:solidFill>
                          <a:effectLst/>
                          <a:latin typeface="inherit"/>
                        </a:rPr>
                        <a:t># time(</a:t>
                      </a:r>
                      <a:r>
                        <a:rPr lang="uk-UA" sz="1100" i="1" dirty="0">
                          <a:solidFill>
                            <a:srgbClr val="57A64A"/>
                          </a:solidFill>
                          <a:effectLst/>
                          <a:latin typeface="inherit"/>
                        </a:rPr>
                        <a:t>година = 0, хвилина = 0, секунда = 0)</a:t>
                      </a:r>
                      <a:endParaRPr lang="uk-UA" sz="1100" dirty="0">
                        <a:solidFill>
                          <a:srgbClr val="FFFFFF"/>
                        </a:solidFill>
                        <a:effectLst/>
                        <a:latin typeface="inherit"/>
                      </a:endParaRPr>
                    </a:p>
                    <a:p>
                      <a:pPr algn="l" fontAlgn="t"/>
                      <a:r>
                        <a:rPr lang="en-US" sz="1100" dirty="0">
                          <a:solidFill>
                            <a:srgbClr val="BDB76B"/>
                          </a:solidFill>
                          <a:effectLst/>
                          <a:latin typeface="inherit"/>
                        </a:rPr>
                        <a:t>a</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569CD6"/>
                          </a:solidFill>
                          <a:effectLst/>
                          <a:latin typeface="inherit"/>
                        </a:rPr>
                        <a:t>time</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569CD6"/>
                          </a:solidFill>
                          <a:effectLst/>
                          <a:latin typeface="inherit"/>
                        </a:rPr>
                        <a:t>print</a:t>
                      </a:r>
                      <a:r>
                        <a:rPr lang="en-US" sz="1100" dirty="0">
                          <a:solidFill>
                            <a:srgbClr val="D8D8D8"/>
                          </a:solidFill>
                          <a:effectLst/>
                          <a:latin typeface="inherit"/>
                        </a:rPr>
                        <a:t>(</a:t>
                      </a:r>
                      <a:r>
                        <a:rPr lang="en-US" sz="1100" dirty="0">
                          <a:solidFill>
                            <a:srgbClr val="BDB76B"/>
                          </a:solidFill>
                          <a:effectLst/>
                          <a:latin typeface="inherit"/>
                        </a:rPr>
                        <a:t>a</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FFFFFF"/>
                          </a:solidFill>
                          <a:effectLst/>
                          <a:latin typeface="inherit"/>
                        </a:rPr>
                        <a:t> </a:t>
                      </a:r>
                    </a:p>
                    <a:p>
                      <a:pPr algn="l" fontAlgn="t"/>
                      <a:r>
                        <a:rPr lang="en-US" sz="1100" i="1" dirty="0">
                          <a:solidFill>
                            <a:srgbClr val="57A64A"/>
                          </a:solidFill>
                          <a:effectLst/>
                          <a:latin typeface="inherit"/>
                        </a:rPr>
                        <a:t># time(</a:t>
                      </a:r>
                      <a:r>
                        <a:rPr lang="uk-UA" sz="1100" i="1" dirty="0">
                          <a:solidFill>
                            <a:srgbClr val="57A64A"/>
                          </a:solidFill>
                          <a:effectLst/>
                          <a:latin typeface="inherit"/>
                        </a:rPr>
                        <a:t>година, хвилина та секунда)</a:t>
                      </a:r>
                      <a:endParaRPr lang="uk-UA" sz="1100" dirty="0">
                        <a:solidFill>
                          <a:srgbClr val="FFFFFF"/>
                        </a:solidFill>
                        <a:effectLst/>
                        <a:latin typeface="inherit"/>
                      </a:endParaRPr>
                    </a:p>
                    <a:p>
                      <a:pPr algn="l" fontAlgn="t"/>
                      <a:r>
                        <a:rPr lang="en-US" sz="1100" dirty="0">
                          <a:solidFill>
                            <a:srgbClr val="BDB76B"/>
                          </a:solidFill>
                          <a:effectLst/>
                          <a:latin typeface="inherit"/>
                        </a:rPr>
                        <a:t>b</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569CD6"/>
                          </a:solidFill>
                          <a:effectLst/>
                          <a:latin typeface="inherit"/>
                        </a:rPr>
                        <a:t>time</a:t>
                      </a:r>
                      <a:r>
                        <a:rPr lang="en-US" sz="1100" dirty="0">
                          <a:solidFill>
                            <a:srgbClr val="D8D8D8"/>
                          </a:solidFill>
                          <a:effectLst/>
                          <a:latin typeface="inherit"/>
                        </a:rPr>
                        <a:t>(</a:t>
                      </a:r>
                      <a:r>
                        <a:rPr lang="en-US" sz="1100" dirty="0">
                          <a:solidFill>
                            <a:srgbClr val="E7A37A"/>
                          </a:solidFill>
                          <a:effectLst/>
                          <a:latin typeface="inherit"/>
                        </a:rPr>
                        <a:t>11</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34</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56</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569CD6"/>
                          </a:solidFill>
                          <a:effectLst/>
                          <a:latin typeface="inherit"/>
                        </a:rPr>
                        <a:t>print</a:t>
                      </a:r>
                      <a:r>
                        <a:rPr lang="en-US" sz="1100" dirty="0">
                          <a:solidFill>
                            <a:srgbClr val="D8D8D8"/>
                          </a:solidFill>
                          <a:effectLst/>
                          <a:latin typeface="inherit"/>
                        </a:rPr>
                        <a:t>(</a:t>
                      </a:r>
                      <a:r>
                        <a:rPr lang="en-US" sz="1100" dirty="0">
                          <a:solidFill>
                            <a:srgbClr val="BDB76B"/>
                          </a:solidFill>
                          <a:effectLst/>
                          <a:latin typeface="inherit"/>
                        </a:rPr>
                        <a:t>b</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FFFFFF"/>
                          </a:solidFill>
                          <a:effectLst/>
                          <a:latin typeface="inherit"/>
                        </a:rPr>
                        <a:t> </a:t>
                      </a:r>
                    </a:p>
                    <a:p>
                      <a:pPr algn="l" fontAlgn="t"/>
                      <a:r>
                        <a:rPr lang="en-US" sz="1100" i="1" dirty="0">
                          <a:solidFill>
                            <a:srgbClr val="57A64A"/>
                          </a:solidFill>
                          <a:effectLst/>
                          <a:latin typeface="inherit"/>
                        </a:rPr>
                        <a:t># time(</a:t>
                      </a:r>
                      <a:r>
                        <a:rPr lang="uk-UA" sz="1100" i="1" dirty="0">
                          <a:solidFill>
                            <a:srgbClr val="57A64A"/>
                          </a:solidFill>
                          <a:effectLst/>
                          <a:latin typeface="inherit"/>
                        </a:rPr>
                        <a:t>година, хвилина та секунда)</a:t>
                      </a:r>
                      <a:endParaRPr lang="uk-UA" sz="1100" dirty="0">
                        <a:solidFill>
                          <a:srgbClr val="FFFFFF"/>
                        </a:solidFill>
                        <a:effectLst/>
                        <a:latin typeface="inherit"/>
                      </a:endParaRPr>
                    </a:p>
                    <a:p>
                      <a:pPr algn="l" fontAlgn="t"/>
                      <a:r>
                        <a:rPr lang="en-US" sz="1100" dirty="0">
                          <a:solidFill>
                            <a:srgbClr val="BDB76B"/>
                          </a:solidFill>
                          <a:effectLst/>
                          <a:latin typeface="inherit"/>
                        </a:rPr>
                        <a:t>c</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569CD6"/>
                          </a:solidFill>
                          <a:effectLst/>
                          <a:latin typeface="inherit"/>
                        </a:rPr>
                        <a:t>time</a:t>
                      </a:r>
                      <a:r>
                        <a:rPr lang="en-US" sz="1100" dirty="0">
                          <a:solidFill>
                            <a:srgbClr val="D8D8D8"/>
                          </a:solidFill>
                          <a:effectLst/>
                          <a:latin typeface="inherit"/>
                        </a:rPr>
                        <a:t>(</a:t>
                      </a:r>
                      <a:r>
                        <a:rPr lang="en-US" sz="1100" dirty="0">
                          <a:solidFill>
                            <a:srgbClr val="BDB76B"/>
                          </a:solidFill>
                          <a:effectLst/>
                          <a:latin typeface="inherit"/>
                        </a:rPr>
                        <a:t>hour</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11</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BDB76B"/>
                          </a:solidFill>
                          <a:effectLst/>
                          <a:latin typeface="inherit"/>
                        </a:rPr>
                        <a:t>minute</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34</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BDB76B"/>
                          </a:solidFill>
                          <a:effectLst/>
                          <a:latin typeface="inherit"/>
                        </a:rPr>
                        <a:t>second</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56</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569CD6"/>
                          </a:solidFill>
                          <a:effectLst/>
                          <a:latin typeface="inherit"/>
                        </a:rPr>
                        <a:t>print</a:t>
                      </a:r>
                      <a:r>
                        <a:rPr lang="en-US" sz="1100" dirty="0">
                          <a:solidFill>
                            <a:srgbClr val="D8D8D8"/>
                          </a:solidFill>
                          <a:effectLst/>
                          <a:latin typeface="inherit"/>
                        </a:rPr>
                        <a:t>(</a:t>
                      </a:r>
                      <a:r>
                        <a:rPr lang="en-US" sz="1100" dirty="0">
                          <a:solidFill>
                            <a:srgbClr val="BDB76B"/>
                          </a:solidFill>
                          <a:effectLst/>
                          <a:latin typeface="inherit"/>
                        </a:rPr>
                        <a:t>c</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FFFFFF"/>
                          </a:solidFill>
                          <a:effectLst/>
                          <a:latin typeface="inherit"/>
                        </a:rPr>
                        <a:t> </a:t>
                      </a:r>
                    </a:p>
                    <a:p>
                      <a:pPr algn="l" fontAlgn="t"/>
                      <a:r>
                        <a:rPr lang="en-US" sz="1100" i="1" dirty="0">
                          <a:solidFill>
                            <a:srgbClr val="57A64A"/>
                          </a:solidFill>
                          <a:effectLst/>
                          <a:latin typeface="inherit"/>
                        </a:rPr>
                        <a:t># time(</a:t>
                      </a:r>
                      <a:r>
                        <a:rPr lang="uk-UA" sz="1100" i="1" dirty="0">
                          <a:solidFill>
                            <a:srgbClr val="57A64A"/>
                          </a:solidFill>
                          <a:effectLst/>
                          <a:latin typeface="inherit"/>
                        </a:rPr>
                        <a:t>година, хвилина, секунда, мікросекунда)</a:t>
                      </a:r>
                      <a:endParaRPr lang="uk-UA" sz="1100" dirty="0">
                        <a:solidFill>
                          <a:srgbClr val="FFFFFF"/>
                        </a:solidFill>
                        <a:effectLst/>
                        <a:latin typeface="inherit"/>
                      </a:endParaRPr>
                    </a:p>
                    <a:p>
                      <a:pPr algn="l" fontAlgn="t"/>
                      <a:r>
                        <a:rPr lang="en-US" sz="1100" dirty="0">
                          <a:solidFill>
                            <a:srgbClr val="BDB76B"/>
                          </a:solidFill>
                          <a:effectLst/>
                          <a:latin typeface="inherit"/>
                        </a:rPr>
                        <a:t>d</a:t>
                      </a:r>
                      <a:r>
                        <a:rPr lang="en-US" sz="1100" dirty="0">
                          <a:solidFill>
                            <a:srgbClr val="006FE0"/>
                          </a:solidFill>
                          <a:effectLst/>
                          <a:latin typeface="inherit"/>
                        </a:rPr>
                        <a:t> </a:t>
                      </a:r>
                      <a:r>
                        <a:rPr lang="en-US" sz="1100" dirty="0">
                          <a:solidFill>
                            <a:srgbClr val="DADADA"/>
                          </a:solidFill>
                          <a:effectLst/>
                          <a:latin typeface="inherit"/>
                        </a:rPr>
                        <a:t>=</a:t>
                      </a:r>
                      <a:r>
                        <a:rPr lang="en-US" sz="1100" dirty="0">
                          <a:solidFill>
                            <a:srgbClr val="006FE0"/>
                          </a:solidFill>
                          <a:effectLst/>
                          <a:latin typeface="inherit"/>
                        </a:rPr>
                        <a:t> </a:t>
                      </a:r>
                      <a:r>
                        <a:rPr lang="en-US" sz="1100" dirty="0">
                          <a:solidFill>
                            <a:srgbClr val="569CD6"/>
                          </a:solidFill>
                          <a:effectLst/>
                          <a:latin typeface="inherit"/>
                        </a:rPr>
                        <a:t>time</a:t>
                      </a:r>
                      <a:r>
                        <a:rPr lang="en-US" sz="1100" dirty="0">
                          <a:solidFill>
                            <a:srgbClr val="D8D8D8"/>
                          </a:solidFill>
                          <a:effectLst/>
                          <a:latin typeface="inherit"/>
                        </a:rPr>
                        <a:t>(</a:t>
                      </a:r>
                      <a:r>
                        <a:rPr lang="en-US" sz="1100" dirty="0">
                          <a:solidFill>
                            <a:srgbClr val="E7A37A"/>
                          </a:solidFill>
                          <a:effectLst/>
                          <a:latin typeface="inherit"/>
                        </a:rPr>
                        <a:t>11</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34</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56</a:t>
                      </a:r>
                      <a:r>
                        <a:rPr lang="en-US" sz="1100" dirty="0">
                          <a:solidFill>
                            <a:srgbClr val="D8D8D8"/>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234566</a:t>
                      </a:r>
                      <a:r>
                        <a:rPr lang="en-US" sz="1100" dirty="0">
                          <a:solidFill>
                            <a:srgbClr val="D8D8D8"/>
                          </a:solidFill>
                          <a:effectLst/>
                          <a:latin typeface="inherit"/>
                        </a:rPr>
                        <a:t>)</a:t>
                      </a:r>
                      <a:endParaRPr lang="en-US" sz="1100" dirty="0">
                        <a:solidFill>
                          <a:srgbClr val="FFFFFF"/>
                        </a:solidFill>
                        <a:effectLst/>
                        <a:latin typeface="inherit"/>
                      </a:endParaRPr>
                    </a:p>
                    <a:p>
                      <a:pPr algn="l" fontAlgn="t"/>
                      <a:r>
                        <a:rPr lang="en-US" sz="1100" dirty="0">
                          <a:solidFill>
                            <a:srgbClr val="569CD6"/>
                          </a:solidFill>
                          <a:effectLst/>
                          <a:latin typeface="inherit"/>
                        </a:rPr>
                        <a:t>print</a:t>
                      </a:r>
                      <a:r>
                        <a:rPr lang="en-US" sz="1100" dirty="0">
                          <a:solidFill>
                            <a:srgbClr val="D8D8D8"/>
                          </a:solidFill>
                          <a:effectLst/>
                          <a:latin typeface="inherit"/>
                        </a:rPr>
                        <a:t>(</a:t>
                      </a:r>
                      <a:r>
                        <a:rPr lang="en-US" sz="1100" dirty="0">
                          <a:solidFill>
                            <a:srgbClr val="BDB76B"/>
                          </a:solidFill>
                          <a:effectLst/>
                          <a:latin typeface="inherit"/>
                        </a:rPr>
                        <a:t>d</a:t>
                      </a:r>
                      <a:r>
                        <a:rPr lang="en-US" sz="1100" dirty="0">
                          <a:solidFill>
                            <a:srgbClr val="D8D8D8"/>
                          </a:solidFill>
                          <a:effectLst/>
                          <a:latin typeface="inherit"/>
                        </a:rPr>
                        <a:t>)</a:t>
                      </a:r>
                      <a:endParaRPr lang="en-US" sz="1100" dirty="0">
                        <a:solidFill>
                          <a:srgbClr val="FFFFFF"/>
                        </a:solidFill>
                        <a:effectLst/>
                        <a:latin typeface="inherit"/>
                      </a:endParaRPr>
                    </a:p>
                  </a:txBody>
                  <a:tcPr marL="57254" marR="57254" marT="28627" marB="28627">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4209245617"/>
                  </a:ext>
                </a:extLst>
              </a:tr>
            </a:tbl>
          </a:graphicData>
        </a:graphic>
      </p:graphicFrame>
      <p:sp>
        <p:nvSpPr>
          <p:cNvPr id="9" name="TextBox 8">
            <a:extLst>
              <a:ext uri="{FF2B5EF4-FFF2-40B4-BE49-F238E27FC236}">
                <a16:creationId xmlns:a16="http://schemas.microsoft.com/office/drawing/2014/main" id="{0C76E97C-A44C-17DA-B480-CD4CF906E592}"/>
              </a:ext>
            </a:extLst>
          </p:cNvPr>
          <p:cNvSpPr txBox="1"/>
          <p:nvPr/>
        </p:nvSpPr>
        <p:spPr>
          <a:xfrm>
            <a:off x="5409141" y="1215753"/>
            <a:ext cx="6096000" cy="1477328"/>
          </a:xfrm>
          <a:prstGeom prst="rect">
            <a:avLst/>
          </a:prstGeom>
          <a:noFill/>
        </p:spPr>
        <p:txBody>
          <a:bodyPr wrap="square">
            <a:spAutoFit/>
          </a:bodyPr>
          <a:lstStyle/>
          <a:p>
            <a:r>
              <a:rPr lang="uk-UA" dirty="0"/>
              <a:t>Результат:  </a:t>
            </a:r>
          </a:p>
          <a:p>
            <a:r>
              <a:rPr lang="uk-UA" dirty="0"/>
              <a:t>a = 00:00:00 </a:t>
            </a:r>
          </a:p>
          <a:p>
            <a:r>
              <a:rPr lang="uk-UA" dirty="0"/>
              <a:t>b = 11:34:56 </a:t>
            </a:r>
          </a:p>
          <a:p>
            <a:r>
              <a:rPr lang="uk-UA" dirty="0"/>
              <a:t>c = 11:34:56 </a:t>
            </a:r>
          </a:p>
          <a:p>
            <a:r>
              <a:rPr lang="uk-UA" dirty="0"/>
              <a:t>d = 11:34:56.234566</a:t>
            </a:r>
          </a:p>
        </p:txBody>
      </p:sp>
      <p:sp>
        <p:nvSpPr>
          <p:cNvPr id="11" name="TextBox 10">
            <a:extLst>
              <a:ext uri="{FF2B5EF4-FFF2-40B4-BE49-F238E27FC236}">
                <a16:creationId xmlns:a16="http://schemas.microsoft.com/office/drawing/2014/main" id="{EFB89E72-85A3-4C8F-BB6B-7C8F444BC197}"/>
              </a:ext>
            </a:extLst>
          </p:cNvPr>
          <p:cNvSpPr txBox="1"/>
          <p:nvPr/>
        </p:nvSpPr>
        <p:spPr>
          <a:xfrm>
            <a:off x="5409141" y="2693081"/>
            <a:ext cx="6096000" cy="923330"/>
          </a:xfrm>
          <a:prstGeom prst="rect">
            <a:avLst/>
          </a:prstGeom>
          <a:noFill/>
        </p:spPr>
        <p:txBody>
          <a:bodyPr wrap="square">
            <a:spAutoFit/>
          </a:bodyPr>
          <a:lstStyle/>
          <a:p>
            <a:r>
              <a:rPr lang="uk-UA" dirty="0"/>
              <a:t>Як тільки ми створюємо об’єкт </a:t>
            </a:r>
            <a:r>
              <a:rPr lang="uk-UA" dirty="0" err="1"/>
              <a:t>time</a:t>
            </a:r>
            <a:r>
              <a:rPr lang="uk-UA" dirty="0"/>
              <a:t>, ми можемо легко виводити його атрибути, такі як </a:t>
            </a:r>
            <a:r>
              <a:rPr lang="uk-UA" dirty="0" err="1"/>
              <a:t>hour</a:t>
            </a:r>
            <a:r>
              <a:rPr lang="uk-UA" dirty="0"/>
              <a:t>, </a:t>
            </a:r>
            <a:r>
              <a:rPr lang="uk-UA" dirty="0" err="1"/>
              <a:t>minute</a:t>
            </a:r>
            <a:r>
              <a:rPr lang="uk-UA" dirty="0"/>
              <a:t> і </a:t>
            </a:r>
            <a:r>
              <a:rPr lang="uk-UA" dirty="0" err="1"/>
              <a:t>т.д</a:t>
            </a:r>
            <a:r>
              <a:rPr lang="uk-UA" dirty="0"/>
              <a:t>. Наприклад:</a:t>
            </a:r>
          </a:p>
        </p:txBody>
      </p:sp>
      <p:graphicFrame>
        <p:nvGraphicFramePr>
          <p:cNvPr id="12" name="Таблица 11">
            <a:extLst>
              <a:ext uri="{FF2B5EF4-FFF2-40B4-BE49-F238E27FC236}">
                <a16:creationId xmlns:a16="http://schemas.microsoft.com/office/drawing/2014/main" id="{1922E786-D23D-0AA2-B131-FED29ACEB878}"/>
              </a:ext>
            </a:extLst>
          </p:cNvPr>
          <p:cNvGraphicFramePr>
            <a:graphicFrameLocks noGrp="1"/>
          </p:cNvGraphicFramePr>
          <p:nvPr>
            <p:extLst>
              <p:ext uri="{D42A27DB-BD31-4B8C-83A1-F6EECF244321}">
                <p14:modId xmlns:p14="http://schemas.microsoft.com/office/powerpoint/2010/main" val="2315004252"/>
              </p:ext>
            </p:extLst>
          </p:nvPr>
        </p:nvGraphicFramePr>
        <p:xfrm>
          <a:off x="5491326" y="3616411"/>
          <a:ext cx="4044400" cy="2286000"/>
        </p:xfrm>
        <a:graphic>
          <a:graphicData uri="http://schemas.openxmlformats.org/drawingml/2006/table">
            <a:tbl>
              <a:tblPr/>
              <a:tblGrid>
                <a:gridCol w="208280">
                  <a:extLst>
                    <a:ext uri="{9D8B030D-6E8A-4147-A177-3AD203B41FA5}">
                      <a16:colId xmlns:a16="http://schemas.microsoft.com/office/drawing/2014/main" val="3164199778"/>
                    </a:ext>
                  </a:extLst>
                </a:gridCol>
                <a:gridCol w="3836120">
                  <a:extLst>
                    <a:ext uri="{9D8B030D-6E8A-4147-A177-3AD203B41FA5}">
                      <a16:colId xmlns:a16="http://schemas.microsoft.com/office/drawing/2014/main" val="3733658310"/>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p>
                      <a:pPr algn="ctr" fontAlgn="t"/>
                      <a:r>
                        <a:rPr lang="uk-UA">
                          <a:solidFill>
                            <a:srgbClr val="C2C2C2"/>
                          </a:solidFill>
                          <a:effectLst/>
                          <a:latin typeface="inherit"/>
                        </a:rPr>
                        <a:t>7</a:t>
                      </a:r>
                    </a:p>
                    <a:p>
                      <a:pPr algn="ctr" fontAlgn="t"/>
                      <a:r>
                        <a:rPr lang="uk-UA">
                          <a:solidFill>
                            <a:srgbClr val="C2C2C2"/>
                          </a:solidFill>
                          <a:effectLst/>
                          <a:latin typeface="inherit"/>
                        </a:rPr>
                        <a:t>8</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BDB76B"/>
                          </a:solidFill>
                          <a:effectLst/>
                          <a:latin typeface="inherit"/>
                        </a:rPr>
                        <a:t>a</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569CD6"/>
                          </a:solidFill>
                          <a:effectLst/>
                          <a:latin typeface="inherit"/>
                        </a:rPr>
                        <a:t>time</a:t>
                      </a:r>
                      <a:r>
                        <a:rPr lang="en-US" dirty="0">
                          <a:solidFill>
                            <a:srgbClr val="D8D8D8"/>
                          </a:solidFill>
                          <a:effectLst/>
                          <a:latin typeface="inherit"/>
                        </a:rPr>
                        <a:t>(</a:t>
                      </a:r>
                      <a:r>
                        <a:rPr lang="en-US" dirty="0">
                          <a:solidFill>
                            <a:srgbClr val="E7A37A"/>
                          </a:solidFill>
                          <a:effectLst/>
                          <a:latin typeface="inherit"/>
                        </a:rPr>
                        <a:t>11</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34</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56</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"Hour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hour</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"Minute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minute</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"Second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second</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"Microsecond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microsecond</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093916329"/>
                  </a:ext>
                </a:extLst>
              </a:tr>
            </a:tbl>
          </a:graphicData>
        </a:graphic>
      </p:graphicFrame>
      <p:sp>
        <p:nvSpPr>
          <p:cNvPr id="14" name="TextBox 13">
            <a:extLst>
              <a:ext uri="{FF2B5EF4-FFF2-40B4-BE49-F238E27FC236}">
                <a16:creationId xmlns:a16="http://schemas.microsoft.com/office/drawing/2014/main" id="{E7FD2C30-825F-71D9-EAD6-8FCBBAF73380}"/>
              </a:ext>
            </a:extLst>
          </p:cNvPr>
          <p:cNvSpPr txBox="1"/>
          <p:nvPr/>
        </p:nvSpPr>
        <p:spPr>
          <a:xfrm>
            <a:off x="9535726" y="4325798"/>
            <a:ext cx="6096000" cy="2031325"/>
          </a:xfrm>
          <a:prstGeom prst="rect">
            <a:avLst/>
          </a:prstGeom>
          <a:noFill/>
        </p:spPr>
        <p:txBody>
          <a:bodyPr wrap="square">
            <a:spAutoFit/>
          </a:bodyPr>
          <a:lstStyle/>
          <a:p>
            <a:pPr algn="l"/>
            <a:r>
              <a:rPr lang="en-US" b="0" i="0" dirty="0" err="1">
                <a:solidFill>
                  <a:srgbClr val="252525"/>
                </a:solidFill>
                <a:effectLst/>
                <a:latin typeface="Roboto" panose="02000000000000000000" pitchFamily="2" charset="0"/>
              </a:rPr>
              <a:t>Результат</a:t>
            </a:r>
            <a:r>
              <a:rPr lang="en-US" b="0" i="0" dirty="0">
                <a:solidFill>
                  <a:srgbClr val="252525"/>
                </a:solidFill>
                <a:effectLst/>
                <a:latin typeface="Roboto" panose="02000000000000000000" pitchFamily="2" charset="0"/>
              </a:rPr>
              <a:t>: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Hour = 11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Minute = 34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Second = 56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Microsecond = 0</a:t>
            </a:r>
          </a:p>
          <a:p>
            <a:br>
              <a:rPr lang="en-US" dirty="0"/>
            </a:br>
            <a:endParaRPr lang="uk-UA" dirty="0"/>
          </a:p>
        </p:txBody>
      </p:sp>
    </p:spTree>
    <p:extLst>
      <p:ext uri="{BB962C8B-B14F-4D97-AF65-F5344CB8AC3E}">
        <p14:creationId xmlns:p14="http://schemas.microsoft.com/office/powerpoint/2010/main" val="10455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E66D4-41B6-B8D2-B325-17297E4F14C6}"/>
              </a:ext>
            </a:extLst>
          </p:cNvPr>
          <p:cNvSpPr txBox="1"/>
          <p:nvPr/>
        </p:nvSpPr>
        <p:spPr>
          <a:xfrm>
            <a:off x="0" y="216599"/>
            <a:ext cx="12192000"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datetime.datetime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5" name="TextBox 4">
            <a:extLst>
              <a:ext uri="{FF2B5EF4-FFF2-40B4-BE49-F238E27FC236}">
                <a16:creationId xmlns:a16="http://schemas.microsoft.com/office/drawing/2014/main" id="{6B9B4BAD-3F5D-4999-182A-7C25A52496AB}"/>
              </a:ext>
            </a:extLst>
          </p:cNvPr>
          <p:cNvSpPr txBox="1"/>
          <p:nvPr/>
        </p:nvSpPr>
        <p:spPr>
          <a:xfrm>
            <a:off x="344155" y="897710"/>
            <a:ext cx="10146323" cy="369332"/>
          </a:xfrm>
          <a:prstGeom prst="rect">
            <a:avLst/>
          </a:prstGeom>
          <a:noFill/>
        </p:spPr>
        <p:txBody>
          <a:bodyPr wrap="square">
            <a:spAutoFit/>
          </a:bodyPr>
          <a:lstStyle/>
          <a:p>
            <a:r>
              <a:rPr lang="uk-UA" dirty="0"/>
              <a:t>Модуль </a:t>
            </a:r>
            <a:r>
              <a:rPr lang="uk-UA" dirty="0" err="1"/>
              <a:t>datetime</a:t>
            </a:r>
            <a:r>
              <a:rPr lang="uk-UA" dirty="0"/>
              <a:t> має клас </a:t>
            </a:r>
            <a:r>
              <a:rPr lang="uk-UA" dirty="0" err="1"/>
              <a:t>datetime</a:t>
            </a:r>
            <a:r>
              <a:rPr lang="uk-UA" dirty="0"/>
              <a:t>, який може містити інформацію з двох об’єктів </a:t>
            </a:r>
            <a:r>
              <a:rPr lang="uk-UA" dirty="0" err="1"/>
              <a:t>date</a:t>
            </a:r>
            <a:r>
              <a:rPr lang="uk-UA" dirty="0"/>
              <a:t> та </a:t>
            </a:r>
            <a:r>
              <a:rPr lang="uk-UA" dirty="0" err="1"/>
              <a:t>time</a:t>
            </a:r>
            <a:r>
              <a:rPr lang="uk-UA" dirty="0"/>
              <a:t>.</a:t>
            </a:r>
          </a:p>
        </p:txBody>
      </p:sp>
      <p:graphicFrame>
        <p:nvGraphicFramePr>
          <p:cNvPr id="6" name="Таблица 5">
            <a:extLst>
              <a:ext uri="{FF2B5EF4-FFF2-40B4-BE49-F238E27FC236}">
                <a16:creationId xmlns:a16="http://schemas.microsoft.com/office/drawing/2014/main" id="{11F5A81E-9F34-54AE-C7C3-F1A423697D43}"/>
              </a:ext>
            </a:extLst>
          </p:cNvPr>
          <p:cNvGraphicFramePr>
            <a:graphicFrameLocks noGrp="1"/>
          </p:cNvGraphicFramePr>
          <p:nvPr>
            <p:extLst>
              <p:ext uri="{D42A27DB-BD31-4B8C-83A1-F6EECF244321}">
                <p14:modId xmlns:p14="http://schemas.microsoft.com/office/powerpoint/2010/main" val="3186576185"/>
              </p:ext>
            </p:extLst>
          </p:nvPr>
        </p:nvGraphicFramePr>
        <p:xfrm>
          <a:off x="344155" y="1371876"/>
          <a:ext cx="7895283" cy="2560320"/>
        </p:xfrm>
        <a:graphic>
          <a:graphicData uri="http://schemas.openxmlformats.org/drawingml/2006/table">
            <a:tbl>
              <a:tblPr/>
              <a:tblGrid>
                <a:gridCol w="279946">
                  <a:extLst>
                    <a:ext uri="{9D8B030D-6E8A-4147-A177-3AD203B41FA5}">
                      <a16:colId xmlns:a16="http://schemas.microsoft.com/office/drawing/2014/main" val="2608998331"/>
                    </a:ext>
                  </a:extLst>
                </a:gridCol>
                <a:gridCol w="7615337">
                  <a:extLst>
                    <a:ext uri="{9D8B030D-6E8A-4147-A177-3AD203B41FA5}">
                      <a16:colId xmlns:a16="http://schemas.microsoft.com/office/drawing/2014/main" val="562812846"/>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p>
                      <a:pPr algn="ctr" fontAlgn="t"/>
                      <a:r>
                        <a:rPr lang="uk-UA">
                          <a:solidFill>
                            <a:srgbClr val="C2C2C2"/>
                          </a:solidFill>
                          <a:effectLst/>
                          <a:latin typeface="inherit"/>
                        </a:rPr>
                        <a:t>7</a:t>
                      </a:r>
                    </a:p>
                    <a:p>
                      <a:pPr algn="ctr" fontAlgn="t"/>
                      <a:r>
                        <a:rPr lang="uk-UA">
                          <a:solidFill>
                            <a:srgbClr val="C2C2C2"/>
                          </a:solidFill>
                          <a:effectLst/>
                          <a:latin typeface="inherit"/>
                        </a:rPr>
                        <a:t>8</a:t>
                      </a:r>
                    </a:p>
                    <a:p>
                      <a:pPr algn="ctr" fontAlgn="t"/>
                      <a:r>
                        <a:rPr lang="uk-UA">
                          <a:solidFill>
                            <a:srgbClr val="C2C2C2"/>
                          </a:solidFill>
                          <a:effectLst/>
                          <a:latin typeface="inherit"/>
                        </a:rPr>
                        <a:t>9</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datetime(</a:t>
                      </a:r>
                      <a:r>
                        <a:rPr lang="uk-UA" i="1" dirty="0">
                          <a:solidFill>
                            <a:srgbClr val="57A64A"/>
                          </a:solidFill>
                          <a:effectLst/>
                          <a:latin typeface="inherit"/>
                        </a:rPr>
                        <a:t>рік, місяць, день)</a:t>
                      </a:r>
                      <a:endParaRPr lang="uk-UA" dirty="0">
                        <a:solidFill>
                          <a:srgbClr val="FFFFFF"/>
                        </a:solidFill>
                        <a:effectLst/>
                        <a:latin typeface="inherit"/>
                      </a:endParaRPr>
                    </a:p>
                    <a:p>
                      <a:pPr algn="l" fontAlgn="t"/>
                      <a:r>
                        <a:rPr lang="en-US" dirty="0">
                          <a:solidFill>
                            <a:srgbClr val="BDB76B"/>
                          </a:solidFill>
                          <a:effectLst/>
                          <a:latin typeface="inherit"/>
                        </a:rPr>
                        <a:t>a</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D8D8D8"/>
                          </a:solidFill>
                          <a:effectLst/>
                          <a:latin typeface="inherit"/>
                        </a:rPr>
                        <a:t>(</a:t>
                      </a:r>
                      <a:r>
                        <a:rPr lang="en-US" dirty="0">
                          <a:solidFill>
                            <a:srgbClr val="E7A37A"/>
                          </a:solidFill>
                          <a:effectLst/>
                          <a:latin typeface="inherit"/>
                        </a:rPr>
                        <a:t>2022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12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28</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BDB76B"/>
                          </a:solidFill>
                          <a:effectLst/>
                          <a:latin typeface="inherit"/>
                        </a:rPr>
                        <a:t>a</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i="1" dirty="0">
                          <a:solidFill>
                            <a:srgbClr val="57A64A"/>
                          </a:solidFill>
                          <a:effectLst/>
                          <a:latin typeface="inherit"/>
                        </a:rPr>
                        <a:t># datetime(</a:t>
                      </a:r>
                      <a:r>
                        <a:rPr lang="uk-UA" i="1" dirty="0">
                          <a:solidFill>
                            <a:srgbClr val="57A64A"/>
                          </a:solidFill>
                          <a:effectLst/>
                          <a:latin typeface="inherit"/>
                        </a:rPr>
                        <a:t>рік, місяць, день, година, хвилина, секунда, мікросекунда)</a:t>
                      </a:r>
                      <a:endParaRPr lang="uk-UA" dirty="0">
                        <a:solidFill>
                          <a:srgbClr val="FFFFFF"/>
                        </a:solidFill>
                        <a:effectLst/>
                        <a:latin typeface="inherit"/>
                      </a:endParaRPr>
                    </a:p>
                    <a:p>
                      <a:pPr algn="l" fontAlgn="t"/>
                      <a:r>
                        <a:rPr lang="en-US" dirty="0">
                          <a:solidFill>
                            <a:srgbClr val="BDB76B"/>
                          </a:solidFill>
                          <a:effectLst/>
                          <a:latin typeface="inherit"/>
                        </a:rPr>
                        <a:t>b</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D8D8D8"/>
                          </a:solidFill>
                          <a:effectLst/>
                          <a:latin typeface="inherit"/>
                        </a:rPr>
                        <a:t>(</a:t>
                      </a:r>
                      <a:r>
                        <a:rPr lang="en-US" dirty="0">
                          <a:solidFill>
                            <a:srgbClr val="E7A37A"/>
                          </a:solidFill>
                          <a:effectLst/>
                          <a:latin typeface="inherit"/>
                        </a:rPr>
                        <a:t>2022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12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28</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23</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55</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59</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342380</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BDB76B"/>
                          </a:solidFill>
                          <a:effectLst/>
                          <a:latin typeface="inherit"/>
                        </a:rPr>
                        <a:t>b</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86273291"/>
                  </a:ext>
                </a:extLst>
              </a:tr>
            </a:tbl>
          </a:graphicData>
        </a:graphic>
      </p:graphicFrame>
      <p:sp>
        <p:nvSpPr>
          <p:cNvPr id="8" name="TextBox 7">
            <a:extLst>
              <a:ext uri="{FF2B5EF4-FFF2-40B4-BE49-F238E27FC236}">
                <a16:creationId xmlns:a16="http://schemas.microsoft.com/office/drawing/2014/main" id="{63B7A33B-A211-738F-C275-C2C282C0B050}"/>
              </a:ext>
            </a:extLst>
          </p:cNvPr>
          <p:cNvSpPr txBox="1"/>
          <p:nvPr/>
        </p:nvSpPr>
        <p:spPr>
          <a:xfrm>
            <a:off x="344155" y="4037030"/>
            <a:ext cx="6096000" cy="1477328"/>
          </a:xfrm>
          <a:prstGeom prst="rect">
            <a:avLst/>
          </a:prstGeom>
          <a:noFill/>
        </p:spPr>
        <p:txBody>
          <a:bodyPr wrap="square">
            <a:spAutoFit/>
          </a:bodyPr>
          <a:lstStyle/>
          <a:p>
            <a:pPr algn="l"/>
            <a:r>
              <a:rPr lang="ru-RU" b="0" i="0" dirty="0">
                <a:solidFill>
                  <a:srgbClr val="252525"/>
                </a:solidFill>
                <a:effectLst/>
                <a:latin typeface="Roboto" panose="02000000000000000000" pitchFamily="2" charset="0"/>
              </a:rPr>
              <a:t>Результат: </a:t>
            </a:r>
          </a:p>
          <a:p>
            <a:pPr algn="l"/>
            <a:r>
              <a:rPr lang="ru-RU" b="0" i="0" dirty="0">
                <a:solidFill>
                  <a:srgbClr val="252525"/>
                </a:solidFill>
                <a:effectLst/>
                <a:latin typeface="Roboto" panose="02000000000000000000" pitchFamily="2" charset="0"/>
              </a:rPr>
              <a:t>2022-12-28 00:00:00 </a:t>
            </a:r>
          </a:p>
          <a:p>
            <a:pPr algn="l"/>
            <a:r>
              <a:rPr lang="ru-RU" b="0" i="0" dirty="0">
                <a:solidFill>
                  <a:srgbClr val="252525"/>
                </a:solidFill>
                <a:effectLst/>
                <a:latin typeface="Roboto" panose="02000000000000000000" pitchFamily="2" charset="0"/>
              </a:rPr>
              <a:t>2022-12-28 23:55:59.342380</a:t>
            </a:r>
          </a:p>
          <a:p>
            <a:br>
              <a:rPr lang="ru-RU" dirty="0"/>
            </a:br>
            <a:endParaRPr lang="uk-UA" dirty="0"/>
          </a:p>
        </p:txBody>
      </p:sp>
    </p:spTree>
    <p:extLst>
      <p:ext uri="{BB962C8B-B14F-4D97-AF65-F5344CB8AC3E}">
        <p14:creationId xmlns:p14="http://schemas.microsoft.com/office/powerpoint/2010/main" val="337349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37EB6-CC85-7EEC-4F57-86BC266D5426}"/>
              </a:ext>
            </a:extLst>
          </p:cNvPr>
          <p:cNvSpPr txBox="1"/>
          <p:nvPr/>
        </p:nvSpPr>
        <p:spPr>
          <a:xfrm>
            <a:off x="334296" y="816529"/>
            <a:ext cx="11464414" cy="646331"/>
          </a:xfrm>
          <a:prstGeom prst="rect">
            <a:avLst/>
          </a:prstGeom>
          <a:noFill/>
        </p:spPr>
        <p:txBody>
          <a:bodyPr wrap="square">
            <a:spAutoFit/>
          </a:bodyPr>
          <a:lstStyle/>
          <a:p>
            <a:r>
              <a:rPr lang="uk-UA" dirty="0"/>
              <a:t>Перші три аргументи </a:t>
            </a:r>
            <a:r>
              <a:rPr lang="uk-UA" dirty="0" err="1"/>
              <a:t>year</a:t>
            </a:r>
            <a:r>
              <a:rPr lang="uk-UA" dirty="0"/>
              <a:t>, </a:t>
            </a:r>
            <a:r>
              <a:rPr lang="uk-UA" dirty="0" err="1"/>
              <a:t>month</a:t>
            </a:r>
            <a:r>
              <a:rPr lang="uk-UA" dirty="0"/>
              <a:t> та </a:t>
            </a:r>
            <a:r>
              <a:rPr lang="uk-UA" dirty="0" err="1"/>
              <a:t>day</a:t>
            </a:r>
            <a:r>
              <a:rPr lang="uk-UA" dirty="0"/>
              <a:t> у конструкторі </a:t>
            </a:r>
            <a:r>
              <a:rPr lang="uk-UA" dirty="0" err="1"/>
              <a:t>datetime</a:t>
            </a:r>
            <a:r>
              <a:rPr lang="uk-UA" dirty="0"/>
              <a:t>() обов’язкові.  Розглянемо приклад виведення року, місяця, години, хвилини та тимчасової мітки:</a:t>
            </a:r>
          </a:p>
        </p:txBody>
      </p:sp>
      <p:sp>
        <p:nvSpPr>
          <p:cNvPr id="4" name="TextBox 3">
            <a:extLst>
              <a:ext uri="{FF2B5EF4-FFF2-40B4-BE49-F238E27FC236}">
                <a16:creationId xmlns:a16="http://schemas.microsoft.com/office/drawing/2014/main" id="{F539FE9D-4958-9C06-C787-D071895B261C}"/>
              </a:ext>
            </a:extLst>
          </p:cNvPr>
          <p:cNvSpPr txBox="1"/>
          <p:nvPr/>
        </p:nvSpPr>
        <p:spPr>
          <a:xfrm>
            <a:off x="0" y="216599"/>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Клас </a:t>
            </a:r>
            <a:r>
              <a:rPr lang="en-US" sz="3600" b="1" i="0" dirty="0" err="1">
                <a:solidFill>
                  <a:srgbClr val="000000"/>
                </a:solidFill>
                <a:effectLst/>
                <a:latin typeface="Segoe UI" panose="020B0502040204020203" pitchFamily="34" charset="0"/>
              </a:rPr>
              <a:t>datetime.datetime</a:t>
            </a:r>
            <a:r>
              <a:rPr lang="en-US" sz="3600" b="1" i="0" dirty="0">
                <a:solidFill>
                  <a:srgbClr val="000000"/>
                </a:solidFill>
                <a:effectLst/>
                <a:latin typeface="Segoe UI" panose="020B0502040204020203" pitchFamily="34" charset="0"/>
              </a:rPr>
              <a:t> </a:t>
            </a:r>
            <a:r>
              <a:rPr lang="uk-UA" sz="3600" b="1" i="0" dirty="0">
                <a:solidFill>
                  <a:srgbClr val="000000"/>
                </a:solidFill>
                <a:effectLst/>
                <a:latin typeface="Segoe UI" panose="020B0502040204020203" pitchFamily="34" charset="0"/>
              </a:rPr>
              <a:t>в </a:t>
            </a:r>
            <a:r>
              <a:rPr lang="en-US" sz="3600" b="1" i="0" dirty="0">
                <a:solidFill>
                  <a:srgbClr val="000000"/>
                </a:solidFill>
                <a:effectLst/>
                <a:latin typeface="Segoe UI" panose="020B0502040204020203" pitchFamily="34" charset="0"/>
              </a:rPr>
              <a:t>Python</a:t>
            </a:r>
          </a:p>
        </p:txBody>
      </p:sp>
      <p:graphicFrame>
        <p:nvGraphicFramePr>
          <p:cNvPr id="5" name="Таблица 4">
            <a:extLst>
              <a:ext uri="{FF2B5EF4-FFF2-40B4-BE49-F238E27FC236}">
                <a16:creationId xmlns:a16="http://schemas.microsoft.com/office/drawing/2014/main" id="{5B453C5F-9B10-AE0E-4BC0-11AD02C3852C}"/>
              </a:ext>
            </a:extLst>
          </p:cNvPr>
          <p:cNvGraphicFramePr>
            <a:graphicFrameLocks noGrp="1"/>
          </p:cNvGraphicFramePr>
          <p:nvPr>
            <p:extLst>
              <p:ext uri="{D42A27DB-BD31-4B8C-83A1-F6EECF244321}">
                <p14:modId xmlns:p14="http://schemas.microsoft.com/office/powerpoint/2010/main" val="546475885"/>
              </p:ext>
            </p:extLst>
          </p:nvPr>
        </p:nvGraphicFramePr>
        <p:xfrm>
          <a:off x="334296" y="1462860"/>
          <a:ext cx="7895283" cy="2560320"/>
        </p:xfrm>
        <a:graphic>
          <a:graphicData uri="http://schemas.openxmlformats.org/drawingml/2006/table">
            <a:tbl>
              <a:tblPr/>
              <a:tblGrid>
                <a:gridCol w="279946">
                  <a:extLst>
                    <a:ext uri="{9D8B030D-6E8A-4147-A177-3AD203B41FA5}">
                      <a16:colId xmlns:a16="http://schemas.microsoft.com/office/drawing/2014/main" val="543427567"/>
                    </a:ext>
                  </a:extLst>
                </a:gridCol>
                <a:gridCol w="7615337">
                  <a:extLst>
                    <a:ext uri="{9D8B030D-6E8A-4147-A177-3AD203B41FA5}">
                      <a16:colId xmlns:a16="http://schemas.microsoft.com/office/drawing/2014/main" val="1426320680"/>
                    </a:ext>
                  </a:extLst>
                </a:gridCol>
              </a:tblGrid>
              <a:tr h="0">
                <a:tc>
                  <a:txBody>
                    <a:bodyPr/>
                    <a:lstStyle/>
                    <a:p>
                      <a:pPr algn="ctr" fontAlgn="t"/>
                      <a:r>
                        <a:rPr lang="uk-UA">
                          <a:solidFill>
                            <a:srgbClr val="C2C2C2"/>
                          </a:solidFill>
                          <a:effectLst/>
                          <a:latin typeface="inherit"/>
                        </a:rPr>
                        <a:t>1</a:t>
                      </a:r>
                    </a:p>
                    <a:p>
                      <a:pPr algn="ctr" fontAlgn="t"/>
                      <a:r>
                        <a:rPr lang="uk-UA">
                          <a:solidFill>
                            <a:srgbClr val="C2C2C2"/>
                          </a:solidFill>
                          <a:effectLst/>
                          <a:latin typeface="inherit"/>
                        </a:rPr>
                        <a:t>2</a:t>
                      </a:r>
                    </a:p>
                    <a:p>
                      <a:pPr algn="ctr" fontAlgn="t"/>
                      <a:r>
                        <a:rPr lang="uk-UA">
                          <a:solidFill>
                            <a:srgbClr val="C2C2C2"/>
                          </a:solidFill>
                          <a:effectLst/>
                          <a:latin typeface="inherit"/>
                        </a:rPr>
                        <a:t>3</a:t>
                      </a:r>
                    </a:p>
                    <a:p>
                      <a:pPr algn="ctr" fontAlgn="t"/>
                      <a:r>
                        <a:rPr lang="uk-UA">
                          <a:solidFill>
                            <a:srgbClr val="C2C2C2"/>
                          </a:solidFill>
                          <a:effectLst/>
                          <a:latin typeface="inherit"/>
                        </a:rPr>
                        <a:t>4</a:t>
                      </a:r>
                    </a:p>
                    <a:p>
                      <a:pPr algn="ctr" fontAlgn="t"/>
                      <a:r>
                        <a:rPr lang="uk-UA">
                          <a:solidFill>
                            <a:srgbClr val="C2C2C2"/>
                          </a:solidFill>
                          <a:effectLst/>
                          <a:latin typeface="inherit"/>
                        </a:rPr>
                        <a:t>5</a:t>
                      </a:r>
                    </a:p>
                    <a:p>
                      <a:pPr algn="ctr" fontAlgn="t"/>
                      <a:r>
                        <a:rPr lang="uk-UA">
                          <a:solidFill>
                            <a:srgbClr val="C2C2C2"/>
                          </a:solidFill>
                          <a:effectLst/>
                          <a:latin typeface="inherit"/>
                        </a:rPr>
                        <a:t>6</a:t>
                      </a:r>
                    </a:p>
                    <a:p>
                      <a:pPr algn="ctr" fontAlgn="t"/>
                      <a:r>
                        <a:rPr lang="uk-UA">
                          <a:solidFill>
                            <a:srgbClr val="C2C2C2"/>
                          </a:solidFill>
                          <a:effectLst/>
                          <a:latin typeface="inherit"/>
                        </a:rPr>
                        <a:t>7</a:t>
                      </a:r>
                    </a:p>
                    <a:p>
                      <a:pPr algn="ctr" fontAlgn="t"/>
                      <a:r>
                        <a:rPr lang="uk-UA">
                          <a:solidFill>
                            <a:srgbClr val="C2C2C2"/>
                          </a:solidFill>
                          <a:effectLst/>
                          <a:latin typeface="inherit"/>
                        </a:rPr>
                        <a:t>8</a:t>
                      </a:r>
                    </a:p>
                    <a:p>
                      <a:pPr algn="ctr" fontAlgn="t"/>
                      <a:r>
                        <a:rPr lang="uk-UA">
                          <a:solidFill>
                            <a:srgbClr val="C2C2C2"/>
                          </a:solidFill>
                          <a:effectLst/>
                          <a:latin typeface="inherit"/>
                        </a:rPr>
                        <a:t>9</a:t>
                      </a:r>
                    </a:p>
                  </a:txBody>
                  <a:tcPr>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dirty="0">
                          <a:solidFill>
                            <a:srgbClr val="20B0DA"/>
                          </a:solidFill>
                          <a:effectLst/>
                          <a:latin typeface="inherit"/>
                        </a:rPr>
                        <a:t>from</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006FE0"/>
                          </a:solidFill>
                          <a:effectLst/>
                          <a:latin typeface="inherit"/>
                        </a:rPr>
                        <a:t> </a:t>
                      </a:r>
                      <a:r>
                        <a:rPr lang="en-US" dirty="0">
                          <a:solidFill>
                            <a:srgbClr val="F4BB15"/>
                          </a:solidFill>
                          <a:effectLst/>
                          <a:latin typeface="inherit"/>
                        </a:rPr>
                        <a:t>import</a:t>
                      </a:r>
                      <a:r>
                        <a:rPr lang="en-US" dirty="0">
                          <a:solidFill>
                            <a:srgbClr val="006FE0"/>
                          </a:solidFill>
                          <a:effectLst/>
                          <a:latin typeface="inherit"/>
                        </a:rPr>
                        <a:t> </a:t>
                      </a:r>
                      <a:r>
                        <a:rPr lang="en-US" dirty="0">
                          <a:solidFill>
                            <a:srgbClr val="569CD6"/>
                          </a:solidFill>
                          <a:effectLst/>
                          <a:latin typeface="inherit"/>
                        </a:rPr>
                        <a:t>datetime</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BDB76B"/>
                          </a:solidFill>
                          <a:effectLst/>
                          <a:latin typeface="inherit"/>
                        </a:rPr>
                        <a:t>a</a:t>
                      </a:r>
                      <a:r>
                        <a:rPr lang="en-US" dirty="0">
                          <a:solidFill>
                            <a:srgbClr val="006FE0"/>
                          </a:solidFill>
                          <a:effectLst/>
                          <a:latin typeface="inherit"/>
                        </a:rPr>
                        <a:t> </a:t>
                      </a:r>
                      <a:r>
                        <a:rPr lang="en-US" dirty="0">
                          <a:solidFill>
                            <a:srgbClr val="DADADA"/>
                          </a:solidFill>
                          <a:effectLst/>
                          <a:latin typeface="inherit"/>
                        </a:rPr>
                        <a:t>=</a:t>
                      </a:r>
                      <a:r>
                        <a:rPr lang="en-US" dirty="0">
                          <a:solidFill>
                            <a:srgbClr val="006FE0"/>
                          </a:solidFill>
                          <a:effectLst/>
                          <a:latin typeface="inherit"/>
                        </a:rPr>
                        <a:t> </a:t>
                      </a:r>
                      <a:r>
                        <a:rPr lang="en-US" dirty="0">
                          <a:solidFill>
                            <a:srgbClr val="569CD6"/>
                          </a:solidFill>
                          <a:effectLst/>
                          <a:latin typeface="inherit"/>
                        </a:rPr>
                        <a:t>datetime</a:t>
                      </a:r>
                      <a:r>
                        <a:rPr lang="en-US" dirty="0">
                          <a:solidFill>
                            <a:srgbClr val="D8D8D8"/>
                          </a:solidFill>
                          <a:effectLst/>
                          <a:latin typeface="inherit"/>
                        </a:rPr>
                        <a:t>(</a:t>
                      </a:r>
                      <a:r>
                        <a:rPr lang="en-US" dirty="0">
                          <a:solidFill>
                            <a:srgbClr val="E7A37A"/>
                          </a:solidFill>
                          <a:effectLst/>
                          <a:latin typeface="inherit"/>
                        </a:rPr>
                        <a:t>2022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12</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28</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23</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55</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59</a:t>
                      </a:r>
                      <a:r>
                        <a:rPr lang="en-US" dirty="0">
                          <a:solidFill>
                            <a:srgbClr val="D8D8D8"/>
                          </a:solidFill>
                          <a:effectLst/>
                          <a:latin typeface="inherit"/>
                        </a:rPr>
                        <a:t>,</a:t>
                      </a:r>
                      <a:r>
                        <a:rPr lang="en-US" dirty="0">
                          <a:solidFill>
                            <a:srgbClr val="006FE0"/>
                          </a:solidFill>
                          <a:effectLst/>
                          <a:latin typeface="inherit"/>
                        </a:rPr>
                        <a:t> </a:t>
                      </a:r>
                      <a:r>
                        <a:rPr lang="en-US" dirty="0">
                          <a:solidFill>
                            <a:srgbClr val="E7A37A"/>
                          </a:solidFill>
                          <a:effectLst/>
                          <a:latin typeface="inherit"/>
                        </a:rPr>
                        <a:t>342380</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FFFFFF"/>
                          </a:solidFill>
                          <a:effectLst/>
                          <a:latin typeface="inherit"/>
                        </a:rPr>
                        <a:t> </a:t>
                      </a: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"Year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year</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"Month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month</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"Hour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hour</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"Minute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BDB76B"/>
                          </a:solidFill>
                          <a:effectLst/>
                          <a:latin typeface="inherit"/>
                        </a:rPr>
                        <a:t>minute</a:t>
                      </a:r>
                      <a:r>
                        <a:rPr lang="en-US" dirty="0">
                          <a:solidFill>
                            <a:srgbClr val="D8D8D8"/>
                          </a:solidFill>
                          <a:effectLst/>
                          <a:latin typeface="inherit"/>
                        </a:rPr>
                        <a:t>)</a:t>
                      </a:r>
                      <a:endParaRPr lang="en-US" dirty="0">
                        <a:solidFill>
                          <a:srgbClr val="FFFFFF"/>
                        </a:solidFill>
                        <a:effectLst/>
                        <a:latin typeface="inherit"/>
                      </a:endParaRPr>
                    </a:p>
                    <a:p>
                      <a:pPr algn="l" fontAlgn="t"/>
                      <a:r>
                        <a:rPr lang="en-US" dirty="0">
                          <a:solidFill>
                            <a:srgbClr val="569CD6"/>
                          </a:solidFill>
                          <a:effectLst/>
                          <a:latin typeface="inherit"/>
                        </a:rPr>
                        <a:t>print</a:t>
                      </a:r>
                      <a:r>
                        <a:rPr lang="en-US" dirty="0">
                          <a:solidFill>
                            <a:srgbClr val="D8D8D8"/>
                          </a:solidFill>
                          <a:effectLst/>
                          <a:latin typeface="inherit"/>
                        </a:rPr>
                        <a:t>(</a:t>
                      </a:r>
                      <a:r>
                        <a:rPr lang="en-US" dirty="0">
                          <a:solidFill>
                            <a:srgbClr val="D69D85"/>
                          </a:solidFill>
                          <a:effectLst/>
                          <a:latin typeface="inherit"/>
                        </a:rPr>
                        <a:t>"Timestamp ="</a:t>
                      </a:r>
                      <a:r>
                        <a:rPr lang="en-US" dirty="0">
                          <a:solidFill>
                            <a:srgbClr val="D8D8D8"/>
                          </a:solidFill>
                          <a:effectLst/>
                          <a:latin typeface="inherit"/>
                        </a:rPr>
                        <a:t>,</a:t>
                      </a:r>
                      <a:r>
                        <a:rPr lang="en-US" dirty="0">
                          <a:solidFill>
                            <a:srgbClr val="006FE0"/>
                          </a:solidFill>
                          <a:effectLst/>
                          <a:latin typeface="inherit"/>
                        </a:rPr>
                        <a:t> </a:t>
                      </a:r>
                      <a:r>
                        <a:rPr lang="en-US" dirty="0" err="1">
                          <a:solidFill>
                            <a:srgbClr val="BDB76B"/>
                          </a:solidFill>
                          <a:effectLst/>
                          <a:latin typeface="inherit"/>
                        </a:rPr>
                        <a:t>a</a:t>
                      </a:r>
                      <a:r>
                        <a:rPr lang="en-US" dirty="0" err="1">
                          <a:solidFill>
                            <a:srgbClr val="D8D8D8"/>
                          </a:solidFill>
                          <a:effectLst/>
                          <a:latin typeface="inherit"/>
                        </a:rPr>
                        <a:t>.</a:t>
                      </a:r>
                      <a:r>
                        <a:rPr lang="en-US" dirty="0" err="1">
                          <a:solidFill>
                            <a:srgbClr val="FF8000"/>
                          </a:solidFill>
                          <a:effectLst/>
                          <a:latin typeface="inherit"/>
                        </a:rPr>
                        <a:t>timestamp</a:t>
                      </a:r>
                      <a:r>
                        <a:rPr lang="en-US" dirty="0">
                          <a:solidFill>
                            <a:srgbClr val="D8D8D8"/>
                          </a:solidFill>
                          <a:effectLst/>
                          <a:latin typeface="inherit"/>
                        </a:rPr>
                        <a:t>())</a:t>
                      </a:r>
                      <a:endParaRPr lang="en-US" dirty="0">
                        <a:solidFill>
                          <a:srgbClr val="FFFFFF"/>
                        </a:solidFill>
                        <a:effectLst/>
                        <a:latin typeface="inherit"/>
                      </a:endParaRPr>
                    </a:p>
                  </a:txBody>
                  <a:tcPr>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1887679194"/>
                  </a:ext>
                </a:extLst>
              </a:tr>
            </a:tbl>
          </a:graphicData>
        </a:graphic>
      </p:graphicFrame>
      <p:sp>
        <p:nvSpPr>
          <p:cNvPr id="7" name="TextBox 6">
            <a:extLst>
              <a:ext uri="{FF2B5EF4-FFF2-40B4-BE49-F238E27FC236}">
                <a16:creationId xmlns:a16="http://schemas.microsoft.com/office/drawing/2014/main" id="{508EEE2B-08F0-9DE7-F163-3242F73A692D}"/>
              </a:ext>
            </a:extLst>
          </p:cNvPr>
          <p:cNvSpPr txBox="1"/>
          <p:nvPr/>
        </p:nvSpPr>
        <p:spPr>
          <a:xfrm>
            <a:off x="334296" y="4194811"/>
            <a:ext cx="6096000" cy="2585323"/>
          </a:xfrm>
          <a:prstGeom prst="rect">
            <a:avLst/>
          </a:prstGeom>
          <a:noFill/>
        </p:spPr>
        <p:txBody>
          <a:bodyPr wrap="square">
            <a:spAutoFit/>
          </a:bodyPr>
          <a:lstStyle/>
          <a:p>
            <a:pPr algn="l"/>
            <a:r>
              <a:rPr lang="en-US" b="0" i="0" dirty="0" err="1">
                <a:solidFill>
                  <a:srgbClr val="252525"/>
                </a:solidFill>
                <a:effectLst/>
                <a:latin typeface="Roboto" panose="02000000000000000000" pitchFamily="2" charset="0"/>
              </a:rPr>
              <a:t>Результат</a:t>
            </a:r>
            <a:r>
              <a:rPr lang="en-US" b="0" i="0" dirty="0">
                <a:solidFill>
                  <a:srgbClr val="252525"/>
                </a:solidFill>
                <a:effectLst/>
                <a:latin typeface="Roboto" panose="02000000000000000000" pitchFamily="2" charset="0"/>
              </a:rPr>
              <a:t>: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year = 2022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month = 12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day = 28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hour = 23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minute = 55 </a:t>
            </a:r>
            <a:endParaRPr lang="uk-UA" b="0" i="0" dirty="0">
              <a:solidFill>
                <a:srgbClr val="252525"/>
              </a:solidFill>
              <a:effectLst/>
              <a:latin typeface="Roboto" panose="02000000000000000000" pitchFamily="2" charset="0"/>
            </a:endParaRPr>
          </a:p>
          <a:p>
            <a:pPr algn="l"/>
            <a:r>
              <a:rPr lang="en-US" b="0" i="0" dirty="0">
                <a:solidFill>
                  <a:srgbClr val="252525"/>
                </a:solidFill>
                <a:effectLst/>
                <a:latin typeface="Roboto" panose="02000000000000000000" pitchFamily="2" charset="0"/>
              </a:rPr>
              <a:t>timestamp = 1511913359.34238</a:t>
            </a:r>
          </a:p>
          <a:p>
            <a:br>
              <a:rPr lang="en-US" dirty="0"/>
            </a:br>
            <a:endParaRPr lang="uk-UA" dirty="0"/>
          </a:p>
        </p:txBody>
      </p:sp>
    </p:spTree>
    <p:extLst>
      <p:ext uri="{BB962C8B-B14F-4D97-AF65-F5344CB8AC3E}">
        <p14:creationId xmlns:p14="http://schemas.microsoft.com/office/powerpoint/2010/main" val="7951869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4326"/>
</p:tagLst>
</file>

<file path=ppt/tags/tag2.xml><?xml version="1.0" encoding="utf-8"?>
<p:tagLst xmlns:a="http://schemas.openxmlformats.org/drawingml/2006/main" xmlns:r="http://schemas.openxmlformats.org/officeDocument/2006/relationships" xmlns:p="http://schemas.openxmlformats.org/presentationml/2006/main">
  <p:tag name="AS_UNIQUEID" val="4327"/>
</p:tagLst>
</file>

<file path=ppt/tags/tag3.xml><?xml version="1.0" encoding="utf-8"?>
<p:tagLst xmlns:a="http://schemas.openxmlformats.org/drawingml/2006/main" xmlns:r="http://schemas.openxmlformats.org/officeDocument/2006/relationships" xmlns:p="http://schemas.openxmlformats.org/presentationml/2006/main">
  <p:tag name="AS_UNIQUEID" val="4329"/>
</p:tagLst>
</file>

<file path=ppt/tags/tag4.xml><?xml version="1.0" encoding="utf-8"?>
<p:tagLst xmlns:a="http://schemas.openxmlformats.org/drawingml/2006/main" xmlns:r="http://schemas.openxmlformats.org/officeDocument/2006/relationships" xmlns:p="http://schemas.openxmlformats.org/presentationml/2006/main">
  <p:tag name="AS_UNIQUEID" val="4324"/>
</p:tagLst>
</file>

<file path=ppt/tags/tag5.xml><?xml version="1.0" encoding="utf-8"?>
<p:tagLst xmlns:a="http://schemas.openxmlformats.org/drawingml/2006/main" xmlns:r="http://schemas.openxmlformats.org/officeDocument/2006/relationships" xmlns:p="http://schemas.openxmlformats.org/presentationml/2006/main">
  <p:tag name="AS_UNIQUEID" val="4325"/>
</p:tagLst>
</file>

<file path=ppt/tags/tag6.xml><?xml version="1.0" encoding="utf-8"?>
<p:tagLst xmlns:a="http://schemas.openxmlformats.org/drawingml/2006/main" xmlns:r="http://schemas.openxmlformats.org/officeDocument/2006/relationships" xmlns:p="http://schemas.openxmlformats.org/presentationml/2006/main">
  <p:tag name="AS_UNIQUEID" val="4328"/>
</p:tagLst>
</file>

<file path=ppt/tags/tag7.xml><?xml version="1.0" encoding="utf-8"?>
<p:tagLst xmlns:a="http://schemas.openxmlformats.org/drawingml/2006/main" xmlns:r="http://schemas.openxmlformats.org/officeDocument/2006/relationships" xmlns:p="http://schemas.openxmlformats.org/presentationml/2006/main">
  <p:tag name="AS_UNIQUEID" val="4323"/>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4336</Words>
  <Application>Microsoft Office PowerPoint</Application>
  <PresentationFormat>Широкоэкранный</PresentationFormat>
  <Paragraphs>659</Paragraphs>
  <Slides>28</Slides>
  <Notes>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28</vt:i4>
      </vt:variant>
    </vt:vector>
  </HeadingPairs>
  <TitlesOfParts>
    <vt:vector size="38" baseType="lpstr">
      <vt:lpstr>Aptos</vt:lpstr>
      <vt:lpstr>Aptos Display</vt:lpstr>
      <vt:lpstr>Arial</vt:lpstr>
      <vt:lpstr>Cascadia Code</vt:lpstr>
      <vt:lpstr>Comfortaa</vt:lpstr>
      <vt:lpstr>inherit</vt:lpstr>
      <vt:lpstr>Open Sans</vt:lpstr>
      <vt:lpstr>Roboto</vt:lpstr>
      <vt:lpstr>Segoe UI</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Шейко Ростислав Олександрович</dc:creator>
  <cp:lastModifiedBy>Шейко Ростислав Олександрович</cp:lastModifiedBy>
  <cp:revision>7</cp:revision>
  <dcterms:created xsi:type="dcterms:W3CDTF">2024-09-24T22:43:47Z</dcterms:created>
  <dcterms:modified xsi:type="dcterms:W3CDTF">2024-09-26T12:49:52Z</dcterms:modified>
</cp:coreProperties>
</file>