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0" r:id="rId4"/>
    <p:sldId id="282" r:id="rId5"/>
    <p:sldId id="322" r:id="rId6"/>
    <p:sldId id="323" r:id="rId7"/>
    <p:sldId id="324" r:id="rId8"/>
    <p:sldId id="325" r:id="rId9"/>
    <p:sldId id="283" r:id="rId10"/>
    <p:sldId id="284" r:id="rId11"/>
    <p:sldId id="285" r:id="rId12"/>
    <p:sldId id="320" r:id="rId13"/>
    <p:sldId id="321" r:id="rId14"/>
    <p:sldId id="286" r:id="rId15"/>
    <p:sldId id="287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E70DF-F96D-954F-C372-068669657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C38890-F52A-42BA-C586-30A15B43A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C1B74-A64F-2DF5-71D7-DD5B2ABF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31B0E-08C7-45D6-67FC-3D3A4FA3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6FE12-EBD1-622E-928D-B251F333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787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267E-2F0D-25DF-EDF8-FC3CD086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CD288F-8B98-6C94-9A71-F02FFE24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5121C-AE22-04A1-B7A0-1357DDDE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4F045E-3470-2BE7-E3AC-DCC9712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392DF-938E-295A-4964-6D8B5FCF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96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A4F3C5-FAB3-A266-A237-4B1FD3CA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4F3E8E-33E6-B85F-F81C-F38EFFECE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446859-561C-E635-70F9-870E244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A2A8E-5E57-4600-610E-6CCF123E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F5B163-A919-456B-B008-9E499184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1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7B0A9-56A4-AFE6-DB6F-598D071A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74399-8B2E-2229-D19A-D4187FD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D37BE-D6B5-124E-9AFA-60D2CE3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DC14B-1D82-6381-CEC8-275F0E1E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2156C2-CD67-B5E5-E39B-E36289A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9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FB9D0-2E97-658E-9D4B-910100A2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F31E5-133A-6DD4-6D01-F19096A0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3F2AF-037D-D885-DA71-B61F0168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35E16C-83CA-F27A-A561-7D048D06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59E9D-36B3-1C2A-1096-17A3A510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736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D04C-7937-270E-BFCA-3687B18A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B172-CD51-83E2-3588-B07A8F9AE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486E9-5D63-ECE5-FE06-423DE7DB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6C4981-BF60-490E-ECA3-996C3353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EE55F2-8CEC-788C-AB17-193505FD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46E02-9B2A-0F4A-ABE7-3AAA43BF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23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305CA-887E-E4E0-FF3D-5AE83E36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56511F-EA4F-7FBF-5199-319F98D4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C9B2FC-F24F-DF56-2A30-E6DB7943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8D9681-0A6B-8AA1-177E-55D446470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921D14-5AC7-64D1-7D55-6C3AE0384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814BE8-38A8-FE42-23BC-BDF94F35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55CF19-2544-83B4-97C8-D7EF8018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3D6B61-36D6-25A9-F0D1-48A2D49D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0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25AAC-BF2C-3794-D6DA-3E157F47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D39055-429A-A93A-2096-9A3EE1F5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1BC2BD-D796-6A01-CCB5-6786A493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474080-13F9-4BDB-69CE-4747E55A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93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571217-5CF5-F058-4E75-D3018456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74409F-FA9C-4D69-2E22-EAA84760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253349-4884-7558-FC49-3A128FDA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61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805DD-0559-93E1-A445-62A8FE2E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3AD67-8AF4-49BD-1E88-A0F554D8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854160-2029-0254-209A-B5B556D5F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7424D5-0D83-C07A-89A1-5A463B4E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CB518-FE67-DEB3-59FE-063DEA91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897FED-A0E7-798D-8A74-4C28BB0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87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B4532-D502-6D2F-20CE-DB777FD5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BCC3F3-7298-576D-E2E4-93C3C7252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583DBA-ADAF-E9A3-7755-3BE96AED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086B4-F4E6-3CBF-3F9F-8C558E2E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725B63-2FB1-D958-2378-0CCCAB53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1B21C4-E512-4A8C-CACB-97B77CA0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3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18A1E-E0E1-C008-3E70-41BC11B1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4B034E-E223-4DDB-2ED0-55B3D4CD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51147-BDC9-3B71-9C9E-4CD7BBE9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FD897-B74A-4A05-A383-C151ADD3E5FE}" type="datetimeFigureOut">
              <a:rPr lang="uk-UA" smtClean="0"/>
              <a:t>09.08.2024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24319-E630-B217-A071-BF0298A5B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B24AF-A35C-4610-B684-A5C071176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110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696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змінні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135050"/>
            <a:ext cx="11167872" cy="1131042"/>
          </a:xfrm>
          <a:noFill/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Перетворення типів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811" y="1413803"/>
            <a:ext cx="9720073" cy="1033975"/>
          </a:xfrm>
          <a:noFill/>
        </p:spPr>
        <p:txBody>
          <a:bodyPr>
            <a:noAutofit/>
          </a:bodyPr>
          <a:lstStyle/>
          <a:p>
            <a:r>
              <a:rPr lang="uk-UA" sz="2400" dirty="0">
                <a:latin typeface="Comic Sans MS" panose="030F0702030302020204" pitchFamily="66" charset="0"/>
              </a:rPr>
              <a:t>Часто доводиться переводити значення одного типу даних в інший, з цілого в текст та навпаки, з тексту в число, або з дійсного в ціле та інші варіанти.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34811" y="3005914"/>
            <a:ext cx="6980389" cy="991774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Comic Sans MS" panose="030F0702030302020204" pitchFamily="66" charset="0"/>
              </a:rPr>
              <a:t>Функція </a:t>
            </a:r>
            <a:r>
              <a:rPr lang="en-US" sz="2400" dirty="0" err="1">
                <a:latin typeface="Comic Sans MS" panose="030F0702030302020204" pitchFamily="66" charset="0"/>
              </a:rPr>
              <a:t>int</a:t>
            </a:r>
            <a:r>
              <a:rPr lang="uk-UA" sz="2400" dirty="0">
                <a:latin typeface="Comic Sans MS" panose="030F0702030302020204" pitchFamily="66" charset="0"/>
              </a:rPr>
              <a:t>(а)</a:t>
            </a:r>
            <a:r>
              <a:rPr lang="en-US" sz="2400" dirty="0">
                <a:latin typeface="Comic Sans MS" panose="030F0702030302020204" pitchFamily="66" charset="0"/>
              </a:rPr>
              <a:t> –</a:t>
            </a:r>
            <a:r>
              <a:rPr lang="uk-UA" sz="2400" dirty="0">
                <a:latin typeface="Comic Sans MS" panose="030F0702030302020204" pitchFamily="66" charset="0"/>
              </a:rPr>
              <a:t> перетворює об’єкт а в ціле число, дробова частина просто відкидається.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4811" y="4774924"/>
            <a:ext cx="6980390" cy="103397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Comic Sans MS" panose="030F0702030302020204" pitchFamily="66" charset="0"/>
              </a:rPr>
              <a:t>Функція </a:t>
            </a:r>
            <a:r>
              <a:rPr lang="en-US" sz="2400" dirty="0">
                <a:latin typeface="Comic Sans MS" panose="030F0702030302020204" pitchFamily="66" charset="0"/>
              </a:rPr>
              <a:t>float(a) – </a:t>
            </a:r>
            <a:r>
              <a:rPr lang="uk-UA" sz="2400" dirty="0">
                <a:latin typeface="Comic Sans MS" panose="030F0702030302020204" pitchFamily="66" charset="0"/>
              </a:rPr>
              <a:t>перетворює об’єкт </a:t>
            </a:r>
            <a:r>
              <a:rPr lang="en-US" sz="2400" dirty="0">
                <a:latin typeface="Comic Sans MS" panose="030F0702030302020204" pitchFamily="66" charset="0"/>
              </a:rPr>
              <a:t>a</a:t>
            </a:r>
            <a:r>
              <a:rPr lang="uk-UA" sz="2400" dirty="0">
                <a:latin typeface="Comic Sans MS" panose="030F0702030302020204" pitchFamily="66" charset="0"/>
              </a:rPr>
              <a:t> в дійсне число (ціла і дробова частина розділені точкою)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441808" y="2479429"/>
            <a:ext cx="4750191" cy="164240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a=5.7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b=</a:t>
            </a:r>
            <a:r>
              <a:rPr lang="en-US" sz="2400" dirty="0" err="1">
                <a:latin typeface="Comic Sans MS" panose="030F0702030302020204" pitchFamily="66" charset="0"/>
              </a:rPr>
              <a:t>int</a:t>
            </a:r>
            <a:r>
              <a:rPr lang="en-US" sz="2400" dirty="0">
                <a:latin typeface="Comic Sans MS" panose="030F0702030302020204" pitchFamily="66" charset="0"/>
              </a:rPr>
              <a:t>(a)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print(type(a), type(b))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564125" y="2469229"/>
            <a:ext cx="2549067" cy="50854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55698" r="20263" b="12393"/>
          <a:stretch/>
        </p:blipFill>
        <p:spPr>
          <a:xfrm>
            <a:off x="9545821" y="2922911"/>
            <a:ext cx="2627874" cy="650284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7441809" y="4255477"/>
            <a:ext cx="4750191" cy="164240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a=‘5.7’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b=float(a)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print(type(a), type(b))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9564124" y="4266376"/>
            <a:ext cx="2549067" cy="50854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t="55698" r="18981" b="12393"/>
          <a:stretch/>
        </p:blipFill>
        <p:spPr>
          <a:xfrm>
            <a:off x="9503618" y="4642339"/>
            <a:ext cx="2670077" cy="7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 noGrp="1"/>
          </p:cNvSpPr>
          <p:nvPr>
            <p:ph idx="1"/>
          </p:nvPr>
        </p:nvSpPr>
        <p:spPr>
          <a:xfrm>
            <a:off x="1539269" y="1371600"/>
            <a:ext cx="8712563" cy="52753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Comic Sans MS" panose="030F0702030302020204" pitchFamily="66" charset="0"/>
              </a:rPr>
              <a:t>Функція </a:t>
            </a:r>
            <a:r>
              <a:rPr lang="en-US" sz="2400" dirty="0" err="1">
                <a:latin typeface="Comic Sans MS" panose="030F0702030302020204" pitchFamily="66" charset="0"/>
              </a:rPr>
              <a:t>str</a:t>
            </a:r>
            <a:r>
              <a:rPr lang="uk-UA" sz="2400" dirty="0">
                <a:latin typeface="Comic Sans MS" panose="030F0702030302020204" pitchFamily="66" charset="0"/>
              </a:rPr>
              <a:t>(а)</a:t>
            </a:r>
            <a:r>
              <a:rPr lang="en-US" sz="2400" dirty="0">
                <a:latin typeface="Comic Sans MS" panose="030F0702030302020204" pitchFamily="66" charset="0"/>
              </a:rPr>
              <a:t> –</a:t>
            </a:r>
            <a:r>
              <a:rPr lang="uk-UA" sz="2400" dirty="0">
                <a:latin typeface="Comic Sans MS" panose="030F0702030302020204" pitchFamily="66" charset="0"/>
              </a:rPr>
              <a:t> перетворює будь-який об’єкт в рядок символів.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24128" y="205389"/>
            <a:ext cx="11015003" cy="990366"/>
          </a:xfrm>
          <a:noFill/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Перетворення типів даних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24128" y="2025744"/>
            <a:ext cx="4257822" cy="164240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a=5.7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b=</a:t>
            </a:r>
            <a:r>
              <a:rPr lang="en-US" sz="2400" dirty="0" err="1">
                <a:latin typeface="Comic Sans MS" panose="030F0702030302020204" pitchFamily="66" charset="0"/>
              </a:rPr>
              <a:t>str</a:t>
            </a:r>
            <a:r>
              <a:rPr lang="en-US" sz="2400" dirty="0">
                <a:latin typeface="Comic Sans MS" panose="030F0702030302020204" pitchFamily="66" charset="0"/>
              </a:rPr>
              <a:t>(a)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print(type(a), type(b))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0" y="2111719"/>
            <a:ext cx="2284850" cy="1384091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-4695" t="53875" r="4695" b="11481"/>
          <a:stretch/>
        </p:blipFill>
        <p:spPr>
          <a:xfrm>
            <a:off x="6065490" y="2552388"/>
            <a:ext cx="3654815" cy="880993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59247" y="3800030"/>
            <a:ext cx="4631118" cy="291026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a=5.7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ab=str(a)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c=4.3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cb=str(c)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z=ab+cb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print(z)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print(type(ab), type(cb), type(z))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109327" y="3777168"/>
            <a:ext cx="2284850" cy="1633789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53910" r="7234" b="12510"/>
          <a:stretch/>
        </p:blipFill>
        <p:spPr>
          <a:xfrm>
            <a:off x="6267897" y="4339884"/>
            <a:ext cx="5924103" cy="12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6102C81-6943-425E-9D73-DDA2E5E69FE4}"/>
              </a:ext>
            </a:extLst>
          </p:cNvPr>
          <p:cNvSpPr txBox="1">
            <a:spLocks/>
          </p:cNvSpPr>
          <p:nvPr/>
        </p:nvSpPr>
        <p:spPr>
          <a:xfrm>
            <a:off x="574185" y="120759"/>
            <a:ext cx="11167872" cy="7936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Введення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B72-6685-D59C-837D-B04C9F545B75}"/>
              </a:ext>
            </a:extLst>
          </p:cNvPr>
          <p:cNvSpPr txBox="1"/>
          <p:nvPr/>
        </p:nvSpPr>
        <p:spPr>
          <a:xfrm>
            <a:off x="953729" y="7419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 введення даних відповідає функція </a:t>
            </a:r>
            <a:r>
              <a:rPr lang="uk-UA" dirty="0" err="1"/>
              <a:t>input</a:t>
            </a:r>
            <a:r>
              <a:rPr lang="uk-UA" dirty="0"/>
              <a:t>(). Принцип її роботи полягає в тому, що вона зупиняє виконання програми і чекає введення даних від користувача.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900FF-A415-A8A4-6813-E66DF2CD231D}"/>
              </a:ext>
            </a:extLst>
          </p:cNvPr>
          <p:cNvSpPr txBox="1"/>
          <p:nvPr/>
        </p:nvSpPr>
        <p:spPr>
          <a:xfrm>
            <a:off x="1130710" y="23598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a = </a:t>
            </a:r>
            <a:r>
              <a:rPr lang="uk-UA" dirty="0" err="1"/>
              <a:t>input</a:t>
            </a:r>
            <a:r>
              <a:rPr lang="uk-UA" dirty="0"/>
              <a:t>()  </a:t>
            </a:r>
          </a:p>
          <a:p>
            <a:r>
              <a:rPr lang="uk-UA" dirty="0"/>
              <a:t>b = </a:t>
            </a:r>
            <a:r>
              <a:rPr lang="uk-UA" dirty="0" err="1"/>
              <a:t>input</a:t>
            </a:r>
            <a:r>
              <a:rPr lang="uk-UA" dirty="0"/>
              <a:t>()  </a:t>
            </a:r>
          </a:p>
          <a:p>
            <a:r>
              <a:rPr lang="uk-UA" dirty="0"/>
              <a:t>s = a + b  </a:t>
            </a:r>
          </a:p>
          <a:p>
            <a:r>
              <a:rPr lang="uk-UA" dirty="0" err="1"/>
              <a:t>print</a:t>
            </a:r>
            <a:r>
              <a:rPr lang="uk-UA" dirty="0"/>
              <a:t>(s)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DF0FEE-59C1-D4DE-A8D9-1D27B6ED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67" y="2324100"/>
            <a:ext cx="3019425" cy="1104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E9AFA9-7B3D-5A61-0384-25A60FE13F1E}"/>
              </a:ext>
            </a:extLst>
          </p:cNvPr>
          <p:cNvSpPr txBox="1"/>
          <p:nvPr/>
        </p:nvSpPr>
        <p:spPr>
          <a:xfrm>
            <a:off x="1356852" y="466161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verdana" panose="020B0604030504040204" pitchFamily="34" charset="0"/>
              </a:rPr>
              <a:t>Ми </a:t>
            </a:r>
            <a:r>
              <a:rPr lang="ru-RU" dirty="0" err="1">
                <a:effectLst/>
                <a:latin typeface="verdana" panose="020B0604030504040204" pitchFamily="34" charset="0"/>
              </a:rPr>
              <a:t>бачимо</a:t>
            </a:r>
            <a:r>
              <a:rPr lang="ru-RU" dirty="0">
                <a:effectLst/>
                <a:latin typeface="verdana" panose="020B0604030504040204" pitchFamily="34" charset="0"/>
              </a:rPr>
              <a:t>, </a:t>
            </a:r>
            <a:r>
              <a:rPr lang="ru-RU" dirty="0" err="1">
                <a:effectLst/>
                <a:latin typeface="verdana" panose="020B0604030504040204" pitchFamily="34" charset="0"/>
              </a:rPr>
              <a:t>що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програма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виводить</a:t>
            </a:r>
            <a:r>
              <a:rPr lang="ru-RU" dirty="0">
                <a:effectLst/>
                <a:latin typeface="verdana" panose="020B0604030504040204" pitchFamily="34" charset="0"/>
              </a:rPr>
              <a:t> 57, </a:t>
            </a:r>
            <a:r>
              <a:rPr lang="ru-RU" dirty="0" err="1">
                <a:effectLst/>
                <a:latin typeface="verdana" panose="020B0604030504040204" pitchFamily="34" charset="0"/>
              </a:rPr>
              <a:t>хоча</a:t>
            </a:r>
            <a:r>
              <a:rPr lang="ru-RU" dirty="0">
                <a:effectLst/>
                <a:latin typeface="verdana" panose="020B0604030504040204" pitchFamily="34" charset="0"/>
              </a:rPr>
              <a:t> в реальному </a:t>
            </a:r>
            <a:r>
              <a:rPr lang="ru-RU" dirty="0" err="1">
                <a:effectLst/>
                <a:latin typeface="verdana" panose="020B0604030504040204" pitchFamily="34" charset="0"/>
              </a:rPr>
              <a:t>житті</a:t>
            </a:r>
            <a:r>
              <a:rPr lang="ru-RU" dirty="0">
                <a:effectLst/>
                <a:latin typeface="verdana" panose="020B0604030504040204" pitchFamily="34" charset="0"/>
              </a:rPr>
              <a:t> 5 + 7 буде 12. </a:t>
            </a:r>
            <a:r>
              <a:rPr lang="ru-RU" dirty="0" err="1">
                <a:effectLst/>
                <a:latin typeface="verdana" panose="020B0604030504040204" pitchFamily="34" charset="0"/>
              </a:rPr>
              <a:t>Це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сталося</a:t>
            </a:r>
            <a:r>
              <a:rPr lang="ru-RU" dirty="0">
                <a:effectLst/>
                <a:latin typeface="verdana" panose="020B0604030504040204" pitchFamily="34" charset="0"/>
              </a:rPr>
              <a:t> через те, </a:t>
            </a:r>
            <a:r>
              <a:rPr lang="ru-RU" dirty="0" err="1">
                <a:effectLst/>
                <a:latin typeface="verdana" panose="020B0604030504040204" pitchFamily="34" charset="0"/>
              </a:rPr>
              <a:t>що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Пітон</a:t>
            </a:r>
            <a:r>
              <a:rPr lang="ru-RU" dirty="0">
                <a:effectLst/>
                <a:latin typeface="verdana" panose="020B0604030504040204" pitchFamily="34" charset="0"/>
              </a:rPr>
              <a:t> в </a:t>
            </a:r>
            <a:r>
              <a:rPr lang="ru-RU" dirty="0" err="1">
                <a:effectLst/>
                <a:latin typeface="verdana" panose="020B0604030504040204" pitchFamily="34" charset="0"/>
              </a:rPr>
              <a:t>третьому</a:t>
            </a:r>
            <a:r>
              <a:rPr lang="ru-RU" dirty="0">
                <a:effectLst/>
                <a:latin typeface="verdana" panose="020B0604030504040204" pitchFamily="34" charset="0"/>
              </a:rPr>
              <a:t> рядку «</a:t>
            </a:r>
            <a:r>
              <a:rPr lang="ru-RU" dirty="0" err="1">
                <a:effectLst/>
                <a:latin typeface="verdana" panose="020B0604030504040204" pitchFamily="34" charset="0"/>
              </a:rPr>
              <a:t>склав</a:t>
            </a:r>
            <a:r>
              <a:rPr lang="ru-RU" dirty="0">
                <a:effectLst/>
                <a:latin typeface="verdana" panose="020B0604030504040204" pitchFamily="34" charset="0"/>
              </a:rPr>
              <a:t>» два рядки, а не два числа. У </a:t>
            </a:r>
            <a:r>
              <a:rPr lang="ru-RU" dirty="0" err="1">
                <a:effectLst/>
                <a:latin typeface="verdana" panose="020B0604030504040204" pitchFamily="34" charset="0"/>
              </a:rPr>
              <a:t>Пітоні</a:t>
            </a:r>
            <a:r>
              <a:rPr lang="ru-RU" dirty="0">
                <a:effectLst/>
                <a:latin typeface="verdana" panose="020B0604030504040204" pitchFamily="34" charset="0"/>
              </a:rPr>
              <a:t> два рядки </a:t>
            </a:r>
            <a:r>
              <a:rPr lang="ru-RU" dirty="0" err="1">
                <a:effectLst/>
                <a:latin typeface="verdana" panose="020B0604030504040204" pitchFamily="34" charset="0"/>
              </a:rPr>
              <a:t>складаються</a:t>
            </a:r>
            <a:r>
              <a:rPr lang="ru-RU" dirty="0">
                <a:effectLst/>
                <a:latin typeface="verdana" panose="020B0604030504040204" pitchFamily="34" charset="0"/>
              </a:rPr>
              <a:t> так: до </a:t>
            </a:r>
            <a:r>
              <a:rPr lang="ru-RU" dirty="0" err="1">
                <a:effectLst/>
                <a:latin typeface="verdana" panose="020B0604030504040204" pitchFamily="34" charset="0"/>
              </a:rPr>
              <a:t>першого</a:t>
            </a:r>
            <a:r>
              <a:rPr lang="ru-RU" dirty="0">
                <a:effectLst/>
                <a:latin typeface="verdana" panose="020B0604030504040204" pitchFamily="34" charset="0"/>
              </a:rPr>
              <a:t> рядку </a:t>
            </a:r>
            <a:r>
              <a:rPr lang="ru-RU" dirty="0" err="1">
                <a:effectLst/>
                <a:latin typeface="verdana" panose="020B0604030504040204" pitchFamily="34" charset="0"/>
              </a:rPr>
              <a:t>приписується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другий</a:t>
            </a:r>
            <a:r>
              <a:rPr lang="ru-RU" dirty="0">
                <a:effectLst/>
                <a:latin typeface="verdana" panose="020B0604030504040204" pitchFamily="34" charset="0"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7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013555-AE3F-3A3E-6055-25E12F770BC5}"/>
              </a:ext>
            </a:extLst>
          </p:cNvPr>
          <p:cNvSpPr txBox="1"/>
          <p:nvPr/>
        </p:nvSpPr>
        <p:spPr>
          <a:xfrm>
            <a:off x="1061884" y="79601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перетворити рядок з цифр в ціле число, скористаємося функцією </a:t>
            </a:r>
            <a:r>
              <a:rPr lang="uk-UA" dirty="0" err="1"/>
              <a:t>int</a:t>
            </a:r>
            <a:r>
              <a:rPr lang="uk-UA" dirty="0"/>
              <a:t> (). Наприклад, </a:t>
            </a:r>
            <a:r>
              <a:rPr lang="uk-UA" dirty="0" err="1"/>
              <a:t>int</a:t>
            </a:r>
            <a:r>
              <a:rPr lang="uk-UA" dirty="0"/>
              <a:t> ('23 ') поверне число 23. Ось приклад правильної програми, яка зчитує два числа і виводить їх суму: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499EC9-A4C4-56AE-7D2E-D52DA482E71A}"/>
              </a:ext>
            </a:extLst>
          </p:cNvPr>
          <p:cNvSpPr txBox="1">
            <a:spLocks/>
          </p:cNvSpPr>
          <p:nvPr/>
        </p:nvSpPr>
        <p:spPr>
          <a:xfrm>
            <a:off x="574185" y="120759"/>
            <a:ext cx="11167872" cy="7936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Введення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F9329-6CB6-A402-42F5-9C9A92D8BF9D}"/>
              </a:ext>
            </a:extLst>
          </p:cNvPr>
          <p:cNvSpPr txBox="1"/>
          <p:nvPr/>
        </p:nvSpPr>
        <p:spPr>
          <a:xfrm>
            <a:off x="1543665" y="24946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a = </a:t>
            </a:r>
            <a:r>
              <a:rPr lang="uk-UA" dirty="0" err="1"/>
              <a:t>int</a:t>
            </a:r>
            <a:r>
              <a:rPr lang="uk-UA" dirty="0"/>
              <a:t>(</a:t>
            </a:r>
            <a:r>
              <a:rPr lang="uk-UA" dirty="0" err="1"/>
              <a:t>input</a:t>
            </a:r>
            <a:r>
              <a:rPr lang="uk-UA" dirty="0"/>
              <a:t>())  </a:t>
            </a:r>
          </a:p>
          <a:p>
            <a:r>
              <a:rPr lang="uk-UA" dirty="0"/>
              <a:t>b = </a:t>
            </a:r>
            <a:r>
              <a:rPr lang="uk-UA" dirty="0" err="1"/>
              <a:t>int</a:t>
            </a:r>
            <a:r>
              <a:rPr lang="uk-UA" dirty="0"/>
              <a:t>(</a:t>
            </a:r>
            <a:r>
              <a:rPr lang="uk-UA" dirty="0" err="1"/>
              <a:t>input</a:t>
            </a:r>
            <a:r>
              <a:rPr lang="uk-UA" dirty="0"/>
              <a:t>())  </a:t>
            </a:r>
          </a:p>
          <a:p>
            <a:r>
              <a:rPr lang="uk-UA" dirty="0"/>
              <a:t>s = a + b   </a:t>
            </a:r>
          </a:p>
          <a:p>
            <a:r>
              <a:rPr lang="uk-UA" dirty="0" err="1"/>
              <a:t>print</a:t>
            </a:r>
            <a:r>
              <a:rPr lang="uk-UA" dirty="0"/>
              <a:t>(s)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2FB8FD-2CD6-1D27-A967-B38BF0A5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627815"/>
            <a:ext cx="1600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1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356" y="1197429"/>
            <a:ext cx="11443644" cy="5327120"/>
          </a:xfrm>
          <a:noFill/>
        </p:spPr>
        <p:txBody>
          <a:bodyPr>
            <a:normAutofit/>
          </a:bodyPr>
          <a:lstStyle/>
          <a:p>
            <a:r>
              <a:rPr lang="uk-UA" sz="2800" dirty="0">
                <a:latin typeface="Comic Sans MS" panose="030F0702030302020204" pitchFamily="66" charset="0"/>
              </a:rPr>
              <a:t>1. Знайдіть помилки в назві змінної та поясніть: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4185" y="120759"/>
            <a:ext cx="11167872" cy="793641"/>
          </a:xfrm>
          <a:noFill/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Вправи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22555" y="1770017"/>
          <a:ext cx="10564197" cy="4754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1208">
                  <a:extLst>
                    <a:ext uri="{9D8B030D-6E8A-4147-A177-3AD203B41FA5}">
                      <a16:colId xmlns:a16="http://schemas.microsoft.com/office/drawing/2014/main" val="1850840813"/>
                    </a:ext>
                  </a:extLst>
                </a:gridCol>
                <a:gridCol w="5121590">
                  <a:extLst>
                    <a:ext uri="{9D8B030D-6E8A-4147-A177-3AD203B41FA5}">
                      <a16:colId xmlns:a16="http://schemas.microsoft.com/office/drawing/2014/main" val="3934844607"/>
                    </a:ext>
                  </a:extLst>
                </a:gridCol>
                <a:gridCol w="3521399">
                  <a:extLst>
                    <a:ext uri="{9D8B030D-6E8A-4147-A177-3AD203B41FA5}">
                      <a16:colId xmlns:a16="http://schemas.microsoft.com/office/drawing/2014/main" val="3352998112"/>
                    </a:ext>
                  </a:extLst>
                </a:gridCol>
              </a:tblGrid>
              <a:tr h="10257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uk-UA" dirty="0"/>
                        <a:t>Номер</a:t>
                      </a:r>
                      <a:r>
                        <a:rPr lang="uk-UA" baseline="0" dirty="0"/>
                        <a:t> завдання</a:t>
                      </a:r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uk-UA" dirty="0"/>
                        <a:t>Назва змінної</a:t>
                      </a:r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uk-UA" dirty="0"/>
                        <a:t>Відповідь </a:t>
                      </a:r>
                      <a:br>
                        <a:rPr lang="uk-UA" dirty="0"/>
                      </a:br>
                      <a:r>
                        <a:rPr lang="uk-UA" dirty="0"/>
                        <a:t>Вірно/Невірно</a:t>
                      </a:r>
                      <a:endParaRPr lang="en-US" dirty="0"/>
                    </a:p>
                    <a:p>
                      <a:pPr algn="ctr"/>
                      <a:r>
                        <a:rPr lang="uk-UA" dirty="0"/>
                        <a:t>пояснення</a:t>
                      </a:r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32278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1-1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_</a:t>
                      </a:r>
                      <a:r>
                        <a:rPr lang="en-US" sz="2800" dirty="0"/>
                        <a:t>first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070739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1-2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27_chip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55699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1-3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School_25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56486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1-4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A+b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23816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1-5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Chip-27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36880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1-6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klass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15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7510" y="1177763"/>
            <a:ext cx="11443644" cy="5451565"/>
          </a:xfrm>
          <a:noFill/>
        </p:spPr>
        <p:txBody>
          <a:bodyPr/>
          <a:lstStyle/>
          <a:p>
            <a:r>
              <a:rPr lang="uk-UA" sz="2800" dirty="0">
                <a:latin typeface="Comic Sans MS" panose="030F0702030302020204" pitchFamily="66" charset="0"/>
              </a:rPr>
              <a:t>2. Заповніть таблицю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4185" y="120759"/>
            <a:ext cx="11167872" cy="793641"/>
          </a:xfrm>
          <a:noFill/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Вправи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091381" y="1764694"/>
          <a:ext cx="10650680" cy="4453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0136">
                  <a:extLst>
                    <a:ext uri="{9D8B030D-6E8A-4147-A177-3AD203B41FA5}">
                      <a16:colId xmlns:a16="http://schemas.microsoft.com/office/drawing/2014/main" val="1299952815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500789208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475270516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869133188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2491164056"/>
                    </a:ext>
                  </a:extLst>
                </a:gridCol>
              </a:tblGrid>
              <a:tr h="1178795">
                <a:tc>
                  <a:txBody>
                    <a:bodyPr/>
                    <a:lstStyle/>
                    <a:p>
                      <a:r>
                        <a:rPr lang="uk-UA" sz="2400" dirty="0"/>
                        <a:t>Вхідні дані (а)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Тип</a:t>
                      </a:r>
                      <a:r>
                        <a:rPr lang="uk-UA" sz="2400" baseline="0" dirty="0"/>
                        <a:t> даних (а)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Результат (</a:t>
                      </a:r>
                      <a:r>
                        <a:rPr lang="en-US" sz="2400" dirty="0"/>
                        <a:t>b)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Тип даних (</a:t>
                      </a:r>
                      <a:r>
                        <a:rPr lang="en-US" sz="2400" dirty="0"/>
                        <a:t>b)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Команда переведення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38496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r>
                        <a:rPr lang="en-US" sz="2800" dirty="0"/>
                        <a:t>a=‘</a:t>
                      </a:r>
                      <a:r>
                        <a:rPr lang="uk-UA" sz="2800" dirty="0"/>
                        <a:t>333</a:t>
                      </a:r>
                      <a:r>
                        <a:rPr lang="en-US" sz="2800" dirty="0"/>
                        <a:t>’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b=</a:t>
                      </a:r>
                      <a:r>
                        <a:rPr lang="uk-UA" sz="2800" dirty="0"/>
                        <a:t>333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0434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float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b=‘</a:t>
                      </a:r>
                      <a:r>
                        <a:rPr lang="uk-UA" sz="2800" dirty="0"/>
                        <a:t>4</a:t>
                      </a:r>
                      <a:r>
                        <a:rPr lang="en-US" sz="2800" dirty="0"/>
                        <a:t>.</a:t>
                      </a:r>
                      <a:r>
                        <a:rPr lang="uk-UA" sz="2800" dirty="0"/>
                        <a:t>65</a:t>
                      </a:r>
                      <a:r>
                        <a:rPr lang="en-US" sz="2800" dirty="0"/>
                        <a:t>’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7947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r>
                        <a:rPr lang="en-US" sz="2800" dirty="0"/>
                        <a:t>a=(35+5)*4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str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52926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r>
                        <a:rPr lang="en-US" sz="2800" dirty="0"/>
                        <a:t>a=(98+2)/5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b=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(a)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6978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r>
                        <a:rPr lang="en-US" sz="2800" dirty="0"/>
                        <a:t>a=12.6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b=12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8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560" y="1082146"/>
            <a:ext cx="9720072" cy="953703"/>
          </a:xfrm>
          <a:noFill/>
        </p:spPr>
        <p:txBody>
          <a:bodyPr>
            <a:noAutofit/>
          </a:bodyPr>
          <a:lstStyle/>
          <a:p>
            <a:pPr lvl="0" indent="457189" algn="just" fontAlgn="base"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tx1"/>
                </a:solidFill>
              </a:rPr>
              <a:t>Інформатика, математика, фізика та інші науки використовують </a:t>
            </a:r>
            <a:r>
              <a:rPr lang="uk-UA" sz="2800" b="1" i="1" kern="0" dirty="0">
                <a:solidFill>
                  <a:srgbClr val="FFC000"/>
                </a:solidFill>
              </a:rPr>
              <a:t>величини.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35964" y="3807002"/>
            <a:ext cx="9720072" cy="20302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 fontAlgn="base"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tx1"/>
                </a:solidFill>
              </a:rPr>
              <a:t>Величину, значення якої може змінюватися, називають </a:t>
            </a:r>
            <a:r>
              <a:rPr lang="uk-UA" sz="2800" b="1" i="1" kern="0" dirty="0">
                <a:solidFill>
                  <a:srgbClr val="FFC000"/>
                </a:solidFill>
              </a:rPr>
              <a:t>змінною величиною</a:t>
            </a:r>
            <a:r>
              <a:rPr lang="uk-UA" sz="2800" b="1" i="1" kern="0" dirty="0">
                <a:solidFill>
                  <a:schemeClr val="tx1"/>
                </a:solidFill>
              </a:rPr>
              <a:t>, або </a:t>
            </a:r>
            <a:r>
              <a:rPr lang="uk-UA" sz="2800" b="1" i="1" kern="0" dirty="0">
                <a:solidFill>
                  <a:srgbClr val="FFC000"/>
                </a:solidFill>
              </a:rPr>
              <a:t>змінною</a:t>
            </a:r>
            <a:r>
              <a:rPr lang="uk-UA" sz="2800" b="1" i="1" kern="0" cap="none" spc="0" dirty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  <a:endParaRPr lang="uk-UA" sz="2800" b="1" i="1" kern="0" dirty="0">
              <a:solidFill>
                <a:srgbClr val="FFC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650558" y="2207960"/>
            <a:ext cx="9720072" cy="12737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189" algn="just" fontAlgn="base"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C000"/>
                </a:solidFill>
              </a:rPr>
              <a:t>Величина</a:t>
            </a:r>
            <a:r>
              <a:rPr lang="uk-UA" sz="2800" b="1" i="1" kern="0" dirty="0">
                <a:solidFill>
                  <a:srgbClr val="FFFFFF"/>
                </a:solidFill>
              </a:rPr>
              <a:t> </a:t>
            </a:r>
            <a:r>
              <a:rPr lang="uk-UA" sz="2800" b="1" i="1" kern="0" dirty="0">
                <a:solidFill>
                  <a:schemeClr val="tx1"/>
                </a:solidFill>
              </a:rPr>
              <a:t>- це кількісно виражене значення властивості об'єкта.</a:t>
            </a:r>
            <a:endParaRPr lang="uk-UA" sz="2800" b="1" i="1" kern="0" cap="none" spc="0" dirty="0">
              <a:solidFill>
                <a:schemeClr val="tx1"/>
              </a:solidFill>
              <a:latin typeface="Verdana"/>
            </a:endParaRPr>
          </a:p>
          <a:p>
            <a:pPr indent="457189" algn="just" fontAlgn="base"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2090120" y="171174"/>
            <a:ext cx="8391512" cy="749808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noProof="1">
                <a:solidFill>
                  <a:srgbClr val="FFC000"/>
                </a:solidFill>
                <a:latin typeface="Comic Sans MS" panose="030F0702030302020204" pitchFamily="66" charset="0"/>
              </a:rPr>
              <a:t>ЗМІННІ</a:t>
            </a:r>
            <a:endParaRPr lang="ru-RU" b="1" noProof="1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3452144" y="183651"/>
            <a:ext cx="8391512" cy="749808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noProof="1">
                <a:solidFill>
                  <a:srgbClr val="FFC000"/>
                </a:solidFill>
                <a:latin typeface="Comic Sans MS" panose="030F0702030302020204" pitchFamily="66" charset="0"/>
              </a:rPr>
              <a:t>ЗМІННІ</a:t>
            </a:r>
            <a:endParaRPr lang="ru-RU" b="1" noProof="1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452144" y="856639"/>
            <a:ext cx="8391512" cy="1595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  <a:latin typeface="Comic Sans MS" panose="030F0702030302020204" pitchFamily="66" charset="0"/>
              </a:rPr>
              <a:t>Змінна має назву, яка складається з латинських літер, можна додати арабські цифри та знак підкреслення.</a:t>
            </a:r>
            <a:endParaRPr lang="en-US" sz="2400" b="1" i="1" kern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  <a:latin typeface="Comic Sans MS" panose="030F0702030302020204" pitchFamily="66" charset="0"/>
              </a:rPr>
              <a:t>Перший символ назви може бути або літера або знак підкреслення.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452144" y="2507555"/>
            <a:ext cx="8391512" cy="109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  <a:latin typeface="Comic Sans MS" panose="030F0702030302020204" pitchFamily="66" charset="0"/>
              </a:rPr>
              <a:t>Краще давати назву змінній за змістом даних, щоб потім зрозуміти, за що відповідає вона в програмі. 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48343" y="1103699"/>
            <a:ext cx="2965335" cy="30554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ctr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  <a:latin typeface="Comic Sans MS" panose="030F0702030302020204" pitchFamily="66" charset="0"/>
              </a:rPr>
              <a:t>Приклади</a:t>
            </a:r>
            <a:endParaRPr lang="en-US" sz="2400" b="1" i="1" kern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Alfa	</a:t>
            </a:r>
            <a:r>
              <a:rPr lang="en-US" sz="2400" b="1" i="1" kern="0" cap="none" dirty="0" err="1">
                <a:solidFill>
                  <a:schemeClr val="tx1"/>
                </a:solidFill>
                <a:latin typeface="Comic Sans MS" panose="030F0702030302020204" pitchFamily="66" charset="0"/>
              </a:rPr>
              <a:t>alfa</a:t>
            </a:r>
            <a:endParaRPr lang="en-US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 err="1">
                <a:solidFill>
                  <a:schemeClr val="tx1"/>
                </a:solidFill>
                <a:latin typeface="Comic Sans MS" panose="030F0702030302020204" pitchFamily="66" charset="0"/>
              </a:rPr>
              <a:t>abetka</a:t>
            </a:r>
            <a:endParaRPr lang="en-US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uk-UA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_sum</a:t>
            </a: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alfavit_Ukraine</a:t>
            </a: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python1991</a:t>
            </a: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_19m</a:t>
            </a: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strike="sngStrike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1991python</a:t>
            </a:r>
            <a:endParaRPr lang="uk-UA" sz="2400" b="1" i="1" kern="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52144" y="3659818"/>
            <a:ext cx="8391512" cy="2471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</a:rPr>
              <a:t>Можна Надати змінній значення:</a:t>
            </a: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a=76		d=3.1415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		число</a:t>
            </a:r>
            <a:endParaRPr lang="en-US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Privet=‘Hello, world!’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2400" b="1" i="1" kern="0" cap="none" dirty="0" err="1">
                <a:solidFill>
                  <a:schemeClr val="tx1"/>
                </a:solidFill>
                <a:latin typeface="Comic Sans MS" panose="030F0702030302020204" pitchFamily="66" charset="0"/>
              </a:rPr>
              <a:t>tx</a:t>
            </a: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=‘123’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текст</a:t>
            </a:r>
            <a:endParaRPr lang="en-US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privet=“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Привіт , світ !</a:t>
            </a: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endParaRPr lang="uk-UA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mat_vur=5*</a:t>
            </a:r>
            <a:r>
              <a:rPr lang="en-US" sz="2400" b="1" i="1" kern="0" cap="none" dirty="0" err="1">
                <a:solidFill>
                  <a:schemeClr val="tx1"/>
                </a:solidFill>
                <a:latin typeface="Comic Sans MS" panose="030F0702030302020204" pitchFamily="66" charset="0"/>
              </a:rPr>
              <a:t>a+a</a:t>
            </a: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**2/8	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	вираз</a:t>
            </a: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b=input(‘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Введіть значення </a:t>
            </a: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b=’)</a:t>
            </a:r>
            <a:endParaRPr lang="uk-UA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				ввести з клавіатури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452145" y="6193223"/>
            <a:ext cx="8391512" cy="544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indent="457200" algn="just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sz="2400" b="1" i="1" kern="0" cap="all" spc="1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err="1">
                <a:latin typeface="Comic Sans MS" panose="030F0702030302020204" pitchFamily="66" charset="0"/>
              </a:rPr>
              <a:t>Назва</a:t>
            </a:r>
            <a:r>
              <a:rPr lang="ru-RU" sz="1800" dirty="0">
                <a:latin typeface="Comic Sans MS" panose="030F0702030302020204" pitchFamily="66" charset="0"/>
              </a:rPr>
              <a:t> </a:t>
            </a:r>
            <a:r>
              <a:rPr lang="ru-RU" sz="1800" dirty="0" err="1">
                <a:latin typeface="Comic Sans MS" panose="030F0702030302020204" pitchFamily="66" charset="0"/>
              </a:rPr>
              <a:t>змінної</a:t>
            </a:r>
            <a:r>
              <a:rPr lang="ru-RU" sz="1800" dirty="0">
                <a:latin typeface="Comic Sans MS" panose="030F0702030302020204" pitchFamily="66" charset="0"/>
              </a:rPr>
              <a:t> не повинна </a:t>
            </a:r>
            <a:r>
              <a:rPr lang="ru-RU" sz="1800" dirty="0" err="1">
                <a:latin typeface="Comic Sans MS" panose="030F0702030302020204" pitchFamily="66" charset="0"/>
              </a:rPr>
              <a:t>збігатися</a:t>
            </a:r>
            <a:r>
              <a:rPr lang="ru-RU" sz="1800" dirty="0">
                <a:latin typeface="Comic Sans MS" panose="030F0702030302020204" pitchFamily="66" charset="0"/>
              </a:rPr>
              <a:t> з </a:t>
            </a:r>
            <a:r>
              <a:rPr lang="ru-RU" sz="1800" dirty="0" err="1">
                <a:latin typeface="Comic Sans MS" panose="030F0702030302020204" pitchFamily="66" charset="0"/>
              </a:rPr>
              <a:t>ключовими</a:t>
            </a:r>
            <a:r>
              <a:rPr lang="ru-RU" sz="1800" dirty="0">
                <a:latin typeface="Comic Sans MS" panose="030F0702030302020204" pitchFamily="66" charset="0"/>
              </a:rPr>
              <a:t> словами </a:t>
            </a:r>
            <a:r>
              <a:rPr lang="ru-RU" sz="1800" dirty="0" err="1">
                <a:latin typeface="Comic Sans MS" panose="030F0702030302020204" pitchFamily="66" charset="0"/>
              </a:rPr>
              <a:t>інтерпретатора</a:t>
            </a:r>
            <a:r>
              <a:rPr lang="ru-RU" sz="1800" dirty="0">
                <a:latin typeface="Comic Sans MS" panose="030F0702030302020204" pitchFamily="66" charset="0"/>
              </a:rPr>
              <a:t> </a:t>
            </a:r>
            <a:r>
              <a:rPr lang="ru-RU" sz="1800" dirty="0" err="1">
                <a:latin typeface="Comic Sans MS" panose="030F0702030302020204" pitchFamily="66" charset="0"/>
              </a:rPr>
              <a:t>Python</a:t>
            </a:r>
            <a:r>
              <a:rPr lang="ru-RU" sz="1800" dirty="0">
                <a:latin typeface="Comic Sans MS" panose="030F0702030302020204" pitchFamily="66" charset="0"/>
              </a:rPr>
              <a:t>.</a:t>
            </a:r>
            <a:endParaRPr lang="uk-UA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689" y="106915"/>
            <a:ext cx="8971672" cy="1060703"/>
          </a:xfr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ПРОСТІ ТИПИ ЗМІННИХ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4903" y="5729068"/>
            <a:ext cx="11139458" cy="81240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indent="45720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П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ри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оголошенні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змінної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не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потрібно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вказувати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її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тип</a:t>
            </a:r>
            <a:r>
              <a:rPr lang="uk-UA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, а дізнатися який тип має об’єкт можна за допомогою функції </a:t>
            </a:r>
            <a:r>
              <a:rPr lang="en-US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type(a)</a:t>
            </a:r>
            <a:endParaRPr lang="uk-UA" b="1" i="1" kern="0" cap="all" spc="1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884903" y="2635294"/>
          <a:ext cx="11139458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1663">
                  <a:extLst>
                    <a:ext uri="{9D8B030D-6E8A-4147-A177-3AD203B41FA5}">
                      <a16:colId xmlns:a16="http://schemas.microsoft.com/office/drawing/2014/main" val="976814529"/>
                    </a:ext>
                  </a:extLst>
                </a:gridCol>
                <a:gridCol w="1940630">
                  <a:extLst>
                    <a:ext uri="{9D8B030D-6E8A-4147-A177-3AD203B41FA5}">
                      <a16:colId xmlns:a16="http://schemas.microsoft.com/office/drawing/2014/main" val="2593641530"/>
                    </a:ext>
                  </a:extLst>
                </a:gridCol>
                <a:gridCol w="7297165">
                  <a:extLst>
                    <a:ext uri="{9D8B030D-6E8A-4147-A177-3AD203B41FA5}">
                      <a16:colId xmlns:a16="http://schemas.microsoft.com/office/drawing/2014/main" val="32135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Позначення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Об’єкти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4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Цілі числа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int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dirty="0"/>
                        <a:t>Всі натуральні, їм обернені і число 0.</a:t>
                      </a:r>
                    </a:p>
                    <a:p>
                      <a:pPr algn="l"/>
                      <a:r>
                        <a:rPr lang="uk-UA" sz="2400" dirty="0"/>
                        <a:t>Наприклад:</a:t>
                      </a:r>
                      <a:r>
                        <a:rPr lang="uk-UA" sz="2400" baseline="0" dirty="0"/>
                        <a:t> -32000, -10, 0, 10, 32000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Дійсні числа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dirty="0"/>
                        <a:t>Це множина дійсних </a:t>
                      </a:r>
                      <a:r>
                        <a:rPr lang="ru-RU" sz="2400" dirty="0"/>
                        <a:t>чисел. </a:t>
                      </a:r>
                      <a:r>
                        <a:rPr lang="ru-RU" sz="2400" dirty="0" err="1"/>
                        <a:t>Наприклад</a:t>
                      </a:r>
                      <a:r>
                        <a:rPr lang="ru-RU" sz="2400" dirty="0"/>
                        <a:t>: -32.56, 72.0, 0.5,</a:t>
                      </a:r>
                      <a:r>
                        <a:rPr lang="ru-RU" sz="2400" baseline="0" dirty="0"/>
                        <a:t> -3.1415, 0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8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Рядок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str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Будь-як</a:t>
                      </a:r>
                      <a:r>
                        <a:rPr lang="uk-UA" sz="2400" dirty="0"/>
                        <a:t>і</a:t>
                      </a:r>
                      <a:r>
                        <a:rPr lang="uk-UA" sz="2400" baseline="0" dirty="0"/>
                        <a:t> символи</a:t>
                      </a:r>
                      <a:r>
                        <a:rPr lang="en-US" sz="2400" baseline="0" dirty="0"/>
                        <a:t> </a:t>
                      </a:r>
                      <a:r>
                        <a:rPr lang="uk-UA" sz="2400" baseline="0" dirty="0"/>
                        <a:t>в лапках. Наприклад: </a:t>
                      </a:r>
                      <a:r>
                        <a:rPr lang="en-US" sz="2400" baseline="0" dirty="0"/>
                        <a:t>‘Hello’, ‘+0380504563***’, ‘25+25’, “</a:t>
                      </a:r>
                      <a:r>
                        <a:rPr lang="uk-UA" sz="2400" baseline="0" dirty="0"/>
                        <a:t>Завдання №1</a:t>
                      </a:r>
                      <a:r>
                        <a:rPr lang="en-US" sz="2400" baseline="0" dirty="0"/>
                        <a:t>”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29686"/>
                  </a:ext>
                </a:extLst>
              </a:tr>
            </a:tbl>
          </a:graphicData>
        </a:graphic>
      </p:graphicFrame>
      <p:sp>
        <p:nvSpPr>
          <p:cNvPr id="10" name="Объект 2"/>
          <p:cNvSpPr txBox="1">
            <a:spLocks/>
          </p:cNvSpPr>
          <p:nvPr/>
        </p:nvSpPr>
        <p:spPr>
          <a:xfrm>
            <a:off x="884903" y="799741"/>
            <a:ext cx="11139457" cy="1736982"/>
          </a:xfrm>
          <a:prstGeom prst="rect">
            <a:avLst/>
          </a:prstGeom>
          <a:noFill/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omic Sans MS" panose="030F0702030302020204" pitchFamily="66" charset="0"/>
              </a:rPr>
              <a:t>У </a:t>
            </a:r>
            <a:r>
              <a:rPr lang="en-US" dirty="0">
                <a:latin typeface="Comic Sans MS" panose="030F0702030302020204" pitchFamily="66" charset="0"/>
              </a:rPr>
              <a:t>Python</a:t>
            </a:r>
            <a:r>
              <a:rPr lang="uk-UA" dirty="0">
                <a:latin typeface="Comic Sans MS" panose="030F0702030302020204" pitchFamily="66" charset="0"/>
              </a:rPr>
              <a:t> всі дані називаються об'єктами. Число 2 представляється об'єктом «число 2», рядок '</a:t>
            </a:r>
            <a:r>
              <a:rPr lang="en-US" dirty="0">
                <a:latin typeface="Comic Sans MS" panose="030F0702030302020204" pitchFamily="66" charset="0"/>
              </a:rPr>
              <a:t>hello' - </a:t>
            </a:r>
            <a:r>
              <a:rPr lang="uk-UA" dirty="0">
                <a:latin typeface="Comic Sans MS" panose="030F0702030302020204" pitchFamily="66" charset="0"/>
              </a:rPr>
              <a:t>це об'єкт «рядок '</a:t>
            </a:r>
            <a:r>
              <a:rPr lang="en-US" dirty="0">
                <a:latin typeface="Comic Sans MS" panose="030F0702030302020204" pitchFamily="66" charset="0"/>
              </a:rPr>
              <a:t>hello'». </a:t>
            </a:r>
            <a:r>
              <a:rPr lang="uk-UA" dirty="0">
                <a:latin typeface="Comic Sans MS" panose="030F0702030302020204" pitchFamily="66" charset="0"/>
              </a:rPr>
              <a:t>Кожен об'єкт відноситься до якогось типу. Рядки зберігаються в об'єктах типу </a:t>
            </a:r>
            <a:r>
              <a:rPr lang="en-US" dirty="0" err="1">
                <a:latin typeface="Comic Sans MS" panose="030F0702030302020204" pitchFamily="66" charset="0"/>
              </a:rPr>
              <a:t>str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uk-UA" dirty="0">
                <a:latin typeface="Comic Sans MS" panose="030F0702030302020204" pitchFamily="66" charset="0"/>
              </a:rPr>
              <a:t>цілі числа зберігаються в об'єктах типу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uk-UA" dirty="0">
                <a:latin typeface="Comic Sans MS" panose="030F0702030302020204" pitchFamily="66" charset="0"/>
              </a:rPr>
              <a:t>дробові числа (дійсні числа) - в об'єктах типу </a:t>
            </a:r>
            <a:r>
              <a:rPr lang="en-US" dirty="0">
                <a:latin typeface="Comic Sans MS" panose="030F0702030302020204" pitchFamily="66" charset="0"/>
              </a:rPr>
              <a:t>float. </a:t>
            </a:r>
            <a:endParaRPr lang="uk-U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E72997C-E8CC-6A7A-4C8A-15FE6919A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73649"/>
              </p:ext>
            </p:extLst>
          </p:nvPr>
        </p:nvGraphicFramePr>
        <p:xfrm>
          <a:off x="838200" y="2096294"/>
          <a:ext cx="10515600" cy="3810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18533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28681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7672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rgbClr val="F7E999"/>
                          </a:solidFill>
                          <a:effectLst/>
                        </a:rPr>
                        <a:t>Тип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Примітка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37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Десятковий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6, 11, -57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Звичайні числа.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530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rgbClr val="000000"/>
                          </a:solidFill>
                          <a:effectLst/>
                        </a:rPr>
                        <a:t>Бінарний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0b102, 0b12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Починається з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41011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Вісімковий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0o14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Починається з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5879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Шістнадцятковий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0x14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Починається з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14394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solidFill>
                            <a:srgbClr val="000000"/>
                          </a:solidFill>
                          <a:effectLst/>
                        </a:rPr>
                        <a:t>Літерал типу з плаваючою крапкою</a:t>
                      </a:r>
                      <a:endParaRPr lang="ru-RU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11.6, 3.14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Містить плаваючі десяткові крапки.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4844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Складний літерал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7 + 8j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Числові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літерали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 у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формі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ru-RU" b="1" dirty="0">
                          <a:solidFill>
                            <a:srgbClr val="000000"/>
                          </a:solidFill>
                          <a:effectLst/>
                        </a:rPr>
                        <a:t>a + </a:t>
                      </a:r>
                      <a:r>
                        <a:rPr lang="ru-RU" b="1" dirty="0" err="1">
                          <a:solidFill>
                            <a:srgbClr val="000000"/>
                          </a:solidFill>
                          <a:effectLst/>
                        </a:rPr>
                        <a:t>bj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, де </a:t>
                      </a:r>
                      <a:r>
                        <a:rPr lang="ru-RU" b="1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 —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це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 реальна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частина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, а </a:t>
                      </a:r>
                      <a:r>
                        <a:rPr lang="ru-RU" b="1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 —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уявна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ru-RU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755928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EB88FB-BF35-AADE-A293-8A3EF9BDF6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Числові літерали</a:t>
            </a:r>
          </a:p>
        </p:txBody>
      </p:sp>
    </p:spTree>
    <p:extLst>
      <p:ext uri="{BB962C8B-B14F-4D97-AF65-F5344CB8AC3E}">
        <p14:creationId xmlns:p14="http://schemas.microsoft.com/office/powerpoint/2010/main" val="121129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0C1D4-CF0B-6D9F-E2EA-682E79E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Рядкові та символьні літерали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73D95-AFB8-0C55-993E-C455AE71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Символьні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літерали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Unicode-символи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поміщені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лапки.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72FF4-7E33-FBB6-2419-32156B58DFD4}"/>
              </a:ext>
            </a:extLst>
          </p:cNvPr>
          <p:cNvSpPr txBox="1"/>
          <p:nvPr/>
        </p:nvSpPr>
        <p:spPr>
          <a:xfrm>
            <a:off x="838200" y="27355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some_character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23232"/>
                </a:highlight>
                <a:latin typeface="Monaco"/>
              </a:rPr>
              <a:t>'S'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FB2A6-050D-B9F2-5B7E-F7A66534B5FB}"/>
              </a:ext>
            </a:extLst>
          </p:cNvPr>
          <p:cNvSpPr txBox="1"/>
          <p:nvPr/>
        </p:nvSpPr>
        <p:spPr>
          <a:xfrm>
            <a:off x="838200" y="32397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S — це символьний літерал, який присвоєно змінній </a:t>
            </a:r>
            <a:r>
              <a:rPr lang="uk-UA" dirty="0" err="1"/>
              <a:t>some_character</a:t>
            </a:r>
            <a:r>
              <a:rPr lang="uk-UA" dirty="0"/>
              <a:t>.  Так само рядкові літерали є послідовністю символів, поміщених в лапки. Наприклад: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53D63-5801-5A69-4B65-55449FEAAFF4}"/>
              </a:ext>
            </a:extLst>
          </p:cNvPr>
          <p:cNvSpPr txBox="1"/>
          <p:nvPr/>
        </p:nvSpPr>
        <p:spPr>
          <a:xfrm>
            <a:off x="838200" y="41877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some_string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23232"/>
                </a:highlight>
                <a:latin typeface="Monaco"/>
              </a:rPr>
              <a:t>'Python is fun'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455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F5F0D-48C6-E451-E7CC-543A7F18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3560"/>
          </a:xfrm>
        </p:spPr>
        <p:txBody>
          <a:bodyPr>
            <a:normAutofit/>
          </a:bodyPr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Логічні літерали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7D55F-FBE2-7B73-8BE6-F1B88F1606A8}"/>
              </a:ext>
            </a:extLst>
          </p:cNvPr>
          <p:cNvSpPr txBox="1"/>
          <p:nvPr/>
        </p:nvSpPr>
        <p:spPr>
          <a:xfrm>
            <a:off x="334297" y="96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Є два логічні літерали: </a:t>
            </a:r>
            <a:r>
              <a:rPr lang="uk-UA" dirty="0" err="1"/>
              <a:t>True</a:t>
            </a:r>
            <a:r>
              <a:rPr lang="uk-UA" dirty="0"/>
              <a:t> і </a:t>
            </a:r>
            <a:r>
              <a:rPr lang="uk-UA" dirty="0" err="1"/>
              <a:t>False</a:t>
            </a:r>
            <a:r>
              <a:rPr lang="uk-UA" dirty="0"/>
              <a:t>. Наприклад: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60EC8-C55A-822E-CA5F-B5E1C0F1D52A}"/>
              </a:ext>
            </a:extLst>
          </p:cNvPr>
          <p:cNvSpPr txBox="1"/>
          <p:nvPr/>
        </p:nvSpPr>
        <p:spPr>
          <a:xfrm>
            <a:off x="334297" y="1557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decision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23232"/>
                </a:highlight>
                <a:latin typeface="Monaco"/>
              </a:rPr>
              <a:t>True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89954-ACC8-4DB5-13AC-C0F9FDFDC75E}"/>
              </a:ext>
            </a:extLst>
          </p:cNvPr>
          <p:cNvSpPr txBox="1"/>
          <p:nvPr/>
        </p:nvSpPr>
        <p:spPr>
          <a:xfrm>
            <a:off x="334297" y="22964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</a:t>
            </a:r>
            <a:r>
              <a:rPr lang="uk-UA" dirty="0" err="1"/>
              <a:t>True</a:t>
            </a:r>
            <a:r>
              <a:rPr lang="uk-UA" dirty="0"/>
              <a:t> — це логічний літерал, який присвоєно змінній </a:t>
            </a:r>
            <a:r>
              <a:rPr lang="uk-UA" dirty="0" err="1"/>
              <a:t>decision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0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37DAD-BF9B-7820-A869-0315B5A2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Спеціальні літерали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AC0B-0077-B026-2763-F0620B96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53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value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None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value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7240C-438A-8E25-9E23-9C2076565D0E}"/>
              </a:ext>
            </a:extLst>
          </p:cNvPr>
          <p:cNvSpPr txBox="1"/>
          <p:nvPr/>
        </p:nvSpPr>
        <p:spPr>
          <a:xfrm>
            <a:off x="838200" y="13675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Python</a:t>
            </a:r>
            <a:r>
              <a:rPr lang="uk-UA" dirty="0"/>
              <a:t> містить один спеціальний літерал </a:t>
            </a:r>
            <a:r>
              <a:rPr lang="uk-UA" dirty="0" err="1"/>
              <a:t>None</a:t>
            </a:r>
            <a:r>
              <a:rPr lang="uk-UA" dirty="0"/>
              <a:t>, який використовується для вказівки </a:t>
            </a:r>
            <a:r>
              <a:rPr lang="uk-UA" dirty="0" err="1"/>
              <a:t>null</a:t>
            </a:r>
            <a:r>
              <a:rPr lang="uk-UA" dirty="0"/>
              <a:t>-змінної. Наприклад:</a:t>
            </a:r>
          </a:p>
        </p:txBody>
      </p:sp>
    </p:spTree>
    <p:extLst>
      <p:ext uri="{BB962C8B-B14F-4D97-AF65-F5344CB8AC3E}">
        <p14:creationId xmlns:p14="http://schemas.microsoft.com/office/powerpoint/2010/main" val="23951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4735" y="860261"/>
            <a:ext cx="8108588" cy="1413803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uk-UA" dirty="0">
                <a:latin typeface="Comic Sans MS" panose="030F0702030302020204" pitchFamily="66" charset="0"/>
              </a:rPr>
              <a:t>Тип об'єкта визначає, які дії можна робити з об'єктами цього типу. Наприклад, якщо в змінних </a:t>
            </a:r>
            <a:r>
              <a:rPr lang="en-US" dirty="0">
                <a:latin typeface="Comic Sans MS" panose="030F0702030302020204" pitchFamily="66" charset="0"/>
              </a:rPr>
              <a:t>a </a:t>
            </a:r>
            <a:r>
              <a:rPr lang="uk-UA" dirty="0">
                <a:latin typeface="Comic Sans MS" panose="030F0702030302020204" pitchFamily="66" charset="0"/>
              </a:rPr>
              <a:t>і </a:t>
            </a:r>
            <a:r>
              <a:rPr lang="en-US" dirty="0">
                <a:latin typeface="Comic Sans MS" panose="030F0702030302020204" pitchFamily="66" charset="0"/>
              </a:rPr>
              <a:t>b </a:t>
            </a:r>
            <a:r>
              <a:rPr lang="uk-UA" dirty="0">
                <a:latin typeface="Comic Sans MS" panose="030F0702030302020204" pitchFamily="66" charset="0"/>
              </a:rPr>
              <a:t>лежать об'єкти типу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uk-UA" dirty="0">
                <a:latin typeface="Comic Sans MS" panose="030F0702030302020204" pitchFamily="66" charset="0"/>
              </a:rPr>
              <a:t>то їх можна перемножити, а якщо в них лежать об'єкти типу </a:t>
            </a:r>
            <a:r>
              <a:rPr lang="en-US" dirty="0" err="1">
                <a:latin typeface="Comic Sans MS" panose="030F0702030302020204" pitchFamily="66" charset="0"/>
              </a:rPr>
              <a:t>str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uk-UA" dirty="0">
                <a:latin typeface="Comic Sans MS" panose="030F0702030302020204" pitchFamily="66" charset="0"/>
              </a:rPr>
              <a:t>то їх перемножити не можна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94734" y="2147256"/>
            <a:ext cx="8108589" cy="1667023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omic Sans MS" panose="030F0702030302020204" pitchFamily="66" charset="0"/>
              </a:rPr>
              <a:t>Якщо в якості операндів деякого арифметичного виразу використовуються тільки цілі числа, то результат теж буде ціле число. Винятком є операція ділення, результатом якої є дійсне число. При спільному використанні цілого і дійсного типу змінних, результат буде дійсного типу.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543437" y="39043"/>
            <a:ext cx="9259355" cy="103256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ПРОСТІ ТИПИ ЗМІННИХ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68495" y="4788987"/>
            <a:ext cx="2549067" cy="202997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a=5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b=7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z=a+b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print(z)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print(type(z))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07817" y="4660274"/>
            <a:ext cx="2549067" cy="50854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73382" r="76266" b="17895"/>
          <a:stretch/>
        </p:blipFill>
        <p:spPr>
          <a:xfrm>
            <a:off x="1817507" y="5062258"/>
            <a:ext cx="2439377" cy="888376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256005" y="4837646"/>
            <a:ext cx="2549067" cy="202997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a=5</a:t>
            </a:r>
            <a:r>
              <a:rPr lang="uk-UA" dirty="0">
                <a:latin typeface="Comic Sans MS" panose="030F0702030302020204" pitchFamily="66" charset="0"/>
              </a:rPr>
              <a:t>.5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b=7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z=a+b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print(z)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print(type(z))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256217" y="4669062"/>
            <a:ext cx="2549067" cy="539851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uk-UA" b="1" dirty="0">
              <a:latin typeface="Comic Sans MS" panose="030F0702030302020204" pitchFamily="66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t="56818" r="53003" b="14140"/>
          <a:stretch/>
        </p:blipFill>
        <p:spPr>
          <a:xfrm>
            <a:off x="5377549" y="5189921"/>
            <a:ext cx="2127809" cy="760713"/>
          </a:xfrm>
          <a:prstGeom prst="rect">
            <a:avLst/>
          </a:prstGeom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7805284" y="4671874"/>
            <a:ext cx="2549067" cy="202997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a=</a:t>
            </a:r>
            <a:r>
              <a:rPr lang="en-US" dirty="0">
                <a:latin typeface="Comic Sans MS" panose="030F0702030302020204" pitchFamily="66" charset="0"/>
              </a:rPr>
              <a:t>‘</a:t>
            </a:r>
            <a:r>
              <a:rPr lang="uk-UA" dirty="0">
                <a:latin typeface="Comic Sans MS" panose="030F0702030302020204" pitchFamily="66" charset="0"/>
              </a:rPr>
              <a:t>мова</a:t>
            </a:r>
            <a:r>
              <a:rPr lang="en-US" dirty="0">
                <a:latin typeface="Comic Sans MS" panose="030F0702030302020204" pitchFamily="66" charset="0"/>
              </a:rPr>
              <a:t>’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b=</a:t>
            </a:r>
            <a:r>
              <a:rPr lang="en-US" dirty="0">
                <a:latin typeface="Comic Sans MS" panose="030F0702030302020204" pitchFamily="66" charset="0"/>
              </a:rPr>
              <a:t>‘</a:t>
            </a:r>
            <a:r>
              <a:rPr lang="uk-UA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Python’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z=a+b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print(z)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print(type(z))</a:t>
            </a:r>
            <a:endParaRPr lang="uk-UA" dirty="0">
              <a:latin typeface="Comic Sans MS" panose="030F0702030302020204" pitchFamily="66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/>
          <a:srcRect t="64952" r="33784" b="9674"/>
          <a:stretch/>
        </p:blipFill>
        <p:spPr>
          <a:xfrm>
            <a:off x="9601379" y="5501338"/>
            <a:ext cx="2479252" cy="522623"/>
          </a:xfrm>
          <a:prstGeom prst="rect">
            <a:avLst/>
          </a:prstGeom>
        </p:spPr>
      </p:pic>
      <p:sp>
        <p:nvSpPr>
          <p:cNvPr id="18" name="Объект 2"/>
          <p:cNvSpPr txBox="1">
            <a:spLocks/>
          </p:cNvSpPr>
          <p:nvPr/>
        </p:nvSpPr>
        <p:spPr>
          <a:xfrm>
            <a:off x="9531564" y="4721200"/>
            <a:ext cx="2549067" cy="539851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uk-UA" b="1" dirty="0">
              <a:latin typeface="Comic Sans MS" panose="030F0702030302020204" pitchFamily="66" charset="0"/>
            </a:endParaRPr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9253724" y="1039303"/>
            <a:ext cx="2549067" cy="202997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a=</a:t>
            </a:r>
            <a:r>
              <a:rPr lang="en-US" dirty="0">
                <a:latin typeface="Comic Sans MS" panose="030F0702030302020204" pitchFamily="66" charset="0"/>
              </a:rPr>
              <a:t>8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b=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z=a</a:t>
            </a:r>
            <a:r>
              <a:rPr lang="en-US" dirty="0">
                <a:latin typeface="Comic Sans MS" panose="030F0702030302020204" pitchFamily="66" charset="0"/>
              </a:rPr>
              <a:t>/</a:t>
            </a:r>
            <a:r>
              <a:rPr lang="pl-PL" dirty="0">
                <a:latin typeface="Comic Sans MS" panose="030F0702030302020204" pitchFamily="66" charset="0"/>
              </a:rPr>
              <a:t>b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print(z)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print(type(z))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9253726" y="3253193"/>
            <a:ext cx="2549067" cy="50854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/>
          <a:srcRect t="55697" r="39898" b="10570"/>
          <a:stretch/>
        </p:blipFill>
        <p:spPr>
          <a:xfrm>
            <a:off x="9253725" y="3761741"/>
            <a:ext cx="2549067" cy="6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81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1191</Words>
  <Application>Microsoft Office PowerPoint</Application>
  <PresentationFormat>Широкоэкранный</PresentationFormat>
  <Paragraphs>185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8" baseType="lpstr">
      <vt:lpstr>Aptos</vt:lpstr>
      <vt:lpstr>Aptos Display</vt:lpstr>
      <vt:lpstr>Arial</vt:lpstr>
      <vt:lpstr>Cascadia Code</vt:lpstr>
      <vt:lpstr>Comfortaa</vt:lpstr>
      <vt:lpstr>Comic Sans MS</vt:lpstr>
      <vt:lpstr>inherit</vt:lpstr>
      <vt:lpstr>Monaco</vt:lpstr>
      <vt:lpstr>Open Sans</vt:lpstr>
      <vt:lpstr>Segoe UI</vt:lpstr>
      <vt:lpstr>Verdana</vt:lpstr>
      <vt:lpstr>Verdana</vt:lpstr>
      <vt:lpstr>Тема Office</vt:lpstr>
      <vt:lpstr>Презентация PowerPoint</vt:lpstr>
      <vt:lpstr>Інформатика, математика, фізика та інші науки використовують величини.</vt:lpstr>
      <vt:lpstr>Презентация PowerPoint</vt:lpstr>
      <vt:lpstr>ПРОСТІ ТИПИ ЗМІННИХ </vt:lpstr>
      <vt:lpstr>Презентация PowerPoint</vt:lpstr>
      <vt:lpstr>Рядкові та символьні літерали</vt:lpstr>
      <vt:lpstr>Логічні літерали</vt:lpstr>
      <vt:lpstr>Спеціальні літерали</vt:lpstr>
      <vt:lpstr>ПРОСТІ ТИПИ ЗМІННИХ </vt:lpstr>
      <vt:lpstr>Перетворення типів даних</vt:lpstr>
      <vt:lpstr>Перетворення типів даних</vt:lpstr>
      <vt:lpstr>Презентация PowerPoint</vt:lpstr>
      <vt:lpstr>Презентация PowerPoint</vt:lpstr>
      <vt:lpstr>Вправи</vt:lpstr>
      <vt:lpstr>Вправи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4</cp:revision>
  <dcterms:created xsi:type="dcterms:W3CDTF">2024-08-08T23:40:54Z</dcterms:created>
  <dcterms:modified xsi:type="dcterms:W3CDTF">2024-08-09T13:35:14Z</dcterms:modified>
</cp:coreProperties>
</file>