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BB81-8D2D-5E43-667F-C9829350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BFEDA-1485-4094-D93E-ED9159E2F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CFF93-CFB3-5D1B-4C44-7E00325C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BD85F-E71B-63BD-E4D1-CEEE62C3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4F1A5-ACD8-41C6-AA61-32E92580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F630-8D29-CFFB-613D-CCB774FB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F9F94-607E-5E82-280B-57C3CD1A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0EA165-5993-AAFA-4499-74F47A1F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997DF-1838-02E7-0A48-03B1FD7A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CF6C8-B333-FE47-B886-D41AE8C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65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992830-C166-174B-ECB8-EC99059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804296-FE57-37C8-C6D7-50E38598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3D9C25-05B1-DCBC-03D4-7CFDBCAB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0D647-D820-313A-6069-C89A1BC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489FC-8B3D-A63D-8DA0-9F7B5FC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4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0F887-B128-65EB-E6EE-5AA276B9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F2056-E097-F068-C405-D2C84DEC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A57AF-7E47-5196-FD6F-6E68D324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5DEFD-DDCB-1FF4-F000-E952CDE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A6F40-0A59-420E-3AE7-2EC35E5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20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37E78-7E20-1DDC-6866-EFD30544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37E0E-F187-103D-EED7-1455D8E5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AA709-28A9-1D0D-FAEC-E9CD19A1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1E910-5EF1-E86A-1ED7-A1489AD0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3ACFE-3D33-1093-2649-4811DEE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89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C53BF-330B-151B-033A-AEC578C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6C9EF-EE4B-DF93-6AD3-D1234896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F83DD0-CB2A-2A18-0F3A-302FBAA2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CFCD97-7100-418C-047B-2194D3CC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24F0BB-3D0E-A70B-EDB8-23AF79D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F888A6-7FD2-365C-BE7E-8C2ABD3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0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45BD9-98C3-8EC6-F6AC-3B56C1EA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3FC31-2661-EE0B-3AA4-0834E3A9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5B65E2-1DC9-BD3B-BBC4-4B617B03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308647-E77F-F0ED-F30C-87836C088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EFC8A3-90BF-2982-1726-60BBB6D60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2743CD-EA0C-415D-2C05-E9FF3834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B64711-BC13-85F6-1535-53B1BCE4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1FCEF-446B-C2D9-DEFF-6CA1ACDB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83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E853-CB0C-4085-1CEC-CF30F551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E5408-F8B3-A99A-FC55-2D9E1959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8BD5A-9B5E-816A-E487-B3975EE4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417B1B-56BE-4219-1A64-6856758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32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845025-F142-AC0D-FF14-98E5F310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0E7913-FAB8-FC5B-6617-2B997FC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0E6360-0346-7E88-B3A1-E795BCBF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173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A846-DBB8-9FC8-B9E9-A4E5622B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ACFC7-B078-AA43-2483-9A8532E4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45B1EE-70A6-237E-ABBB-376DAE9E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AAF8EB-8170-2336-564A-957853B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5034C-0D8E-769C-9093-FB7FF12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F9F7C0-3AF5-020F-FCEE-B90B940B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80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B866D-B99B-9CD5-6175-7A37CB02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64FB7E-8F99-114C-2277-57765943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4C5A83-614F-E361-E89E-5F331924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10018-AE67-3CB4-B29E-09EF251C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307A97-CE2E-1EE2-46A1-0C2E72CD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4DFAC-259D-1F80-F5EA-165B8A9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5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B296-3F47-4F09-2AC1-A2704745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5FF9F-4952-8D89-AE7C-B0F1C89A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62EE0-A0BA-A2C0-4CA9-CBFF59E6B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534CC-852C-4801-A8F7-5A46FA280C68}" type="datetimeFigureOut">
              <a:rPr lang="uk-UA" smtClean="0"/>
              <a:t>11.08.2024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16C06-30B4-7637-099F-B4477318E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23778-E2ED-0492-E906-436B2D51F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84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81041" y="3568704"/>
            <a:ext cx="7429919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 операції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E531D-CFF4-DAE2-50DF-45D7F0E3CFAA}"/>
              </a:ext>
            </a:extLst>
          </p:cNvPr>
          <p:cNvSpPr txBox="1"/>
          <p:nvPr/>
        </p:nvSpPr>
        <p:spPr>
          <a:xfrm>
            <a:off x="0" y="46426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Побітові 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67435-8E6A-4840-9956-C15C16A55C5D}"/>
              </a:ext>
            </a:extLst>
          </p:cNvPr>
          <p:cNvSpPr txBox="1"/>
          <p:nvPr/>
        </p:nvSpPr>
        <p:spPr>
          <a:xfrm>
            <a:off x="179439" y="1374424"/>
            <a:ext cx="11609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Побітові оператори працюють з операндами, ніби вони є наборами двійкових цифр. Вони працюють з бітами, звідси й назва. Наприклад, десяткове 2 — це бінарне 10, а десяткове 7 — це бінарне 111.  У нижченаведеній таблиці нехай x = 10 (0000 1010 у двійковому форматі) та y = 4 (0000 0100 у двійковому форматі).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E2788E6-DC21-6B29-3A72-6046B84CFC05}"/>
              </a:ext>
            </a:extLst>
          </p:cNvPr>
          <p:cNvGraphicFramePr>
            <a:graphicFrameLocks noGrp="1"/>
          </p:cNvGraphicFramePr>
          <p:nvPr/>
        </p:nvGraphicFramePr>
        <p:xfrm>
          <a:off x="2217420" y="2370614"/>
          <a:ext cx="7757160" cy="326136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3465242974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4058442074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1645079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6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&amp;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І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s-E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&amp;</a:t>
                      </a:r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y = 0 (0000 0000)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49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|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АБО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s-E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|</a:t>
                      </a:r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y = 14 (0000 1110)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5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~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НЕ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~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 = -11 (1111 0101)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49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^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s-E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^</a:t>
                      </a:r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y = 14 (0000 1110)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5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&gt;&gt;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Побітовий зсув вправо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&gt;&gt;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2 = 2 (0000 0010)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90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&lt;&lt;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Побітовий зсув вліво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&lt;&lt;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2 = 40 (0010 1000)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7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32DF9-13DC-0C47-05C0-AA92D37BB54E}"/>
              </a:ext>
            </a:extLst>
          </p:cNvPr>
          <p:cNvSpPr txBox="1"/>
          <p:nvPr/>
        </p:nvSpPr>
        <p:spPr>
          <a:xfrm>
            <a:off x="0" y="36594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тотожності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A2F25-038C-9A18-217B-E820E24FEE52}"/>
              </a:ext>
            </a:extLst>
          </p:cNvPr>
          <p:cNvSpPr txBox="1"/>
          <p:nvPr/>
        </p:nvSpPr>
        <p:spPr>
          <a:xfrm>
            <a:off x="265471" y="13269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оператори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is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та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is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not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перевірки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того,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знаходяться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два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одній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же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частині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пам’яті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Дві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однакові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завжди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ідентичними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C83A075-D4AF-92CD-CF4A-60C635CE8252}"/>
              </a:ext>
            </a:extLst>
          </p:cNvPr>
          <p:cNvGraphicFramePr>
            <a:graphicFrameLocks noGrp="1"/>
          </p:cNvGraphicFramePr>
          <p:nvPr/>
        </p:nvGraphicFramePr>
        <p:xfrm>
          <a:off x="2217420" y="2675414"/>
          <a:ext cx="7757160" cy="265176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3605357255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1394477505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063371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95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операнди ідентичні (належать до одного ж об’єкта).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0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 not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операнди не ідентичні (не належать до одного ж об’єкта).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 not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5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4BD1A-219A-D8A6-5578-802304BE5FCA}"/>
              </a:ext>
            </a:extLst>
          </p:cNvPr>
          <p:cNvSpPr txBox="1"/>
          <p:nvPr/>
        </p:nvSpPr>
        <p:spPr>
          <a:xfrm>
            <a:off x="3048000" y="172329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x1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4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y1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4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x2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'Hello'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y2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'Hello'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2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]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y3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[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3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]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F8000"/>
                </a:solidFill>
                <a:effectLst/>
                <a:highlight>
                  <a:srgbClr val="353535"/>
                </a:highlight>
                <a:latin typeface="inherit"/>
              </a:rPr>
              <a:t>x1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not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y1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F8000"/>
                </a:solidFill>
                <a:effectLst/>
                <a:highlight>
                  <a:srgbClr val="353535"/>
                </a:highlight>
                <a:latin typeface="inherit"/>
              </a:rPr>
              <a:t>x2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y2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F8000"/>
                </a:solidFill>
                <a:effectLst/>
                <a:highlight>
                  <a:srgbClr val="353535"/>
                </a:highlight>
                <a:latin typeface="inherit"/>
              </a:rPr>
              <a:t>x3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y3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BAFB1-85B5-2CAD-6DA9-AFAC0BF12ED4}"/>
              </a:ext>
            </a:extLst>
          </p:cNvPr>
          <p:cNvSpPr txBox="1"/>
          <p:nvPr/>
        </p:nvSpPr>
        <p:spPr>
          <a:xfrm>
            <a:off x="0" y="36594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тотожності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63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88355F-29BC-5782-07EE-4CCB51EC6A97}"/>
              </a:ext>
            </a:extLst>
          </p:cNvPr>
          <p:cNvSpPr txBox="1"/>
          <p:nvPr/>
        </p:nvSpPr>
        <p:spPr>
          <a:xfrm>
            <a:off x="0" y="44459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належності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AA54D07-946D-C0E3-9034-5BA5B9A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29535"/>
              </p:ext>
            </p:extLst>
          </p:nvPr>
        </p:nvGraphicFramePr>
        <p:xfrm>
          <a:off x="427949" y="2038202"/>
          <a:ext cx="5805702" cy="3200400"/>
        </p:xfrm>
        <a:graphic>
          <a:graphicData uri="http://schemas.openxmlformats.org/drawingml/2006/table">
            <a:tbl>
              <a:tblPr/>
              <a:tblGrid>
                <a:gridCol w="1935234">
                  <a:extLst>
                    <a:ext uri="{9D8B030D-6E8A-4147-A177-3AD203B41FA5}">
                      <a16:colId xmlns:a16="http://schemas.microsoft.com/office/drawing/2014/main" val="2304964928"/>
                    </a:ext>
                  </a:extLst>
                </a:gridCol>
                <a:gridCol w="1935234">
                  <a:extLst>
                    <a:ext uri="{9D8B030D-6E8A-4147-A177-3AD203B41FA5}">
                      <a16:colId xmlns:a16="http://schemas.microsoft.com/office/drawing/2014/main" val="3412742614"/>
                    </a:ext>
                  </a:extLst>
                </a:gridCol>
                <a:gridCol w="1935234">
                  <a:extLst>
                    <a:ext uri="{9D8B030D-6E8A-4147-A177-3AD203B41FA5}">
                      <a16:colId xmlns:a16="http://schemas.microsoft.com/office/drawing/2014/main" val="996756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5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значення/змінна знаходиться у послідовності.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x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60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 in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значення/змінна не знаходиться у послідовності.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 in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x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660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61B799-6B4C-CAA4-68AE-57C71942D5AA}"/>
              </a:ext>
            </a:extLst>
          </p:cNvPr>
          <p:cNvSpPr txBox="1"/>
          <p:nvPr/>
        </p:nvSpPr>
        <p:spPr>
          <a:xfrm>
            <a:off x="6611948" y="165324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'Hello world'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{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'b'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Перевіряємо, чи знаходиться '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H'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у рядку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x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'H'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Перевіряємо, чи знаходиться '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hello'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у рядку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x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'hello'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not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x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Перевіряємо, чи є ключ '1' у словнику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y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Перевіряємо, чи є ключ '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a'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у словнику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y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'a'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263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C72CF-DAA7-C858-1727-8FBA52BB8074}"/>
              </a:ext>
            </a:extLst>
          </p:cNvPr>
          <p:cNvSpPr txBox="1"/>
          <p:nvPr/>
        </p:nvSpPr>
        <p:spPr>
          <a:xfrm>
            <a:off x="314960" y="1083995"/>
            <a:ext cx="8209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змінними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4F90779-E462-40B2-047D-D9907DEB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90854"/>
              </p:ext>
            </p:extLst>
          </p:nvPr>
        </p:nvGraphicFramePr>
        <p:xfrm>
          <a:off x="314960" y="2055654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3463512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439639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15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223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59B4CA-4EAE-3BB2-69CD-7A7153C8B379}"/>
              </a:ext>
            </a:extLst>
          </p:cNvPr>
          <p:cNvSpPr txBox="1"/>
          <p:nvPr/>
        </p:nvSpPr>
        <p:spPr>
          <a:xfrm>
            <a:off x="314960" y="2655054"/>
            <a:ext cx="8209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  є оператором, який додає два числа: 7 та 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3183B-638B-02CB-CEF2-ED078EC54445}"/>
              </a:ext>
            </a:extLst>
          </p:cNvPr>
          <p:cNvSpPr txBox="1"/>
          <p:nvPr/>
        </p:nvSpPr>
        <p:spPr>
          <a:xfrm>
            <a:off x="0" y="9983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926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418897-3C45-821C-0785-7E7DE877B37F}"/>
              </a:ext>
            </a:extLst>
          </p:cNvPr>
          <p:cNvSpPr txBox="1"/>
          <p:nvPr/>
        </p:nvSpPr>
        <p:spPr>
          <a:xfrm>
            <a:off x="0" y="1963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Арифметичні 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8EDD42B-279E-DD10-0E5B-B840D794A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28832"/>
              </p:ext>
            </p:extLst>
          </p:nvPr>
        </p:nvGraphicFramePr>
        <p:xfrm>
          <a:off x="883920" y="934720"/>
          <a:ext cx="10718799" cy="5232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72933">
                  <a:extLst>
                    <a:ext uri="{9D8B030D-6E8A-4147-A177-3AD203B41FA5}">
                      <a16:colId xmlns:a16="http://schemas.microsoft.com/office/drawing/2014/main" val="3039733111"/>
                    </a:ext>
                  </a:extLst>
                </a:gridCol>
                <a:gridCol w="3572933">
                  <a:extLst>
                    <a:ext uri="{9D8B030D-6E8A-4147-A177-3AD203B41FA5}">
                      <a16:colId xmlns:a16="http://schemas.microsoft.com/office/drawing/2014/main" val="127364282"/>
                    </a:ext>
                  </a:extLst>
                </a:gridCol>
                <a:gridCol w="3572933">
                  <a:extLst>
                    <a:ext uri="{9D8B030D-6E8A-4147-A177-3AD203B41FA5}">
                      <a16:colId xmlns:a16="http://schemas.microsoft.com/office/drawing/2014/main" val="3567085196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2511650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Додавання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6 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3 = 9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50394647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−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Віднімання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6 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−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3 = 3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1695771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Множення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4 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5 = 20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3762131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Ділення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8 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4 = 2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0041537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Цілочисельне ділення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10 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3 = 3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9649162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Залишок від ділення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5 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2 = 1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24407759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Піднесення до </a:t>
                      </a:r>
                      <a:r>
                        <a:rPr lang="uk-UA" b="0" dirty="0" err="1">
                          <a:solidFill>
                            <a:srgbClr val="000000"/>
                          </a:solidFill>
                          <a:effectLst/>
                        </a:rPr>
                        <a:t>степеня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4 </a:t>
                      </a:r>
                      <a:r>
                        <a:rPr lang="uk-UA" b="1" dirty="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 2 = 16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368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AC3A9-623B-D687-537F-77B23D7F3C25}"/>
              </a:ext>
            </a:extLst>
          </p:cNvPr>
          <p:cNvSpPr txBox="1"/>
          <p:nvPr/>
        </p:nvSpPr>
        <p:spPr>
          <a:xfrm>
            <a:off x="345440" y="98239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Python: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BF404-99FA-BC5E-8F81-5256D9D18CB0}"/>
              </a:ext>
            </a:extLst>
          </p:cNvPr>
          <p:cNvSpPr txBox="1"/>
          <p:nvPr/>
        </p:nvSpPr>
        <p:spPr>
          <a:xfrm>
            <a:off x="0" y="1963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Арифметичні 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FEB0057-8212-E60C-E216-95F59F09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535"/>
              </p:ext>
            </p:extLst>
          </p:nvPr>
        </p:nvGraphicFramePr>
        <p:xfrm>
          <a:off x="670560" y="2296160"/>
          <a:ext cx="10982960" cy="3952140"/>
        </p:xfrm>
        <a:graphic>
          <a:graphicData uri="http://schemas.openxmlformats.org/drawingml/2006/table">
            <a:tbl>
              <a:tblPr/>
              <a:tblGrid>
                <a:gridCol w="395279">
                  <a:extLst>
                    <a:ext uri="{9D8B030D-6E8A-4147-A177-3AD203B41FA5}">
                      <a16:colId xmlns:a16="http://schemas.microsoft.com/office/drawing/2014/main" val="2384332328"/>
                    </a:ext>
                  </a:extLst>
                </a:gridCol>
                <a:gridCol w="10587681">
                  <a:extLst>
                    <a:ext uri="{9D8B030D-6E8A-4147-A177-3AD203B41FA5}">
                      <a16:colId xmlns:a16="http://schemas.microsoft.com/office/drawing/2014/main" val="3500350062"/>
                    </a:ext>
                  </a:extLst>
                </a:gridCol>
              </a:tblGrid>
              <a:tr h="395214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23</a:t>
                      </a:r>
                    </a:p>
                  </a:txBody>
                  <a:tcPr marL="38851" marR="38851" marT="19426" marB="19426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Додавання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Віднімання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'Subtraction: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Множення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'Multiplication: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Ділення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'Division: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Цілочисельне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ділення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'Floor Division: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//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Залишок від ділення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'Modulo: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%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a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у степені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'Power: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8851" marR="38851" marT="19426" marB="19426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0E01B6-7B43-3EA7-1A33-3D6003F486CF}"/>
              </a:ext>
            </a:extLst>
          </p:cNvPr>
          <p:cNvSpPr txBox="1"/>
          <p:nvPr/>
        </p:nvSpPr>
        <p:spPr>
          <a:xfrm>
            <a:off x="7548880" y="2748736"/>
            <a:ext cx="4104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highlight>
                  <a:srgbClr val="F5F2F0"/>
                </a:highlight>
                <a:latin typeface="Courier New" panose="02070309020205020404" pitchFamily="49" charset="0"/>
              </a:rPr>
              <a:t>Вивід: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Sum: 9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Subtraction: 5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Multiplication: 14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Division: 3.5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Floor Division: 3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Modulo: 1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Power: 49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781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F8351-E5D5-1B6B-50EA-7EA7ED7F1FDE}"/>
              </a:ext>
            </a:extLst>
          </p:cNvPr>
          <p:cNvSpPr txBox="1"/>
          <p:nvPr/>
        </p:nvSpPr>
        <p:spPr>
          <a:xfrm>
            <a:off x="0" y="18617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присвоювання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3E522-BA62-3822-CE8E-E31F3DA1DE20}"/>
              </a:ext>
            </a:extLst>
          </p:cNvPr>
          <p:cNvSpPr txBox="1"/>
          <p:nvPr/>
        </p:nvSpPr>
        <p:spPr>
          <a:xfrm>
            <a:off x="274320" y="931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присвоювання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присвоювання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16DDC-837E-FEF9-3A8C-2E05256E90AF}"/>
              </a:ext>
            </a:extLst>
          </p:cNvPr>
          <p:cNvSpPr txBox="1"/>
          <p:nvPr/>
        </p:nvSpPr>
        <p:spPr>
          <a:xfrm>
            <a:off x="274320" y="16770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# </a:t>
            </a:r>
            <a:r>
              <a:rPr lang="ru-RU" b="0" i="1" dirty="0" err="1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Присвоюємо</a:t>
            </a:r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ru-RU" b="0" i="1" dirty="0" err="1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значення</a:t>
            </a:r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 7 </a:t>
            </a:r>
            <a:r>
              <a:rPr lang="ru-RU" b="0" i="1" dirty="0" err="1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змінній</a:t>
            </a:r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 x </a:t>
            </a:r>
            <a:endParaRPr lang="ru-RU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  <a:p>
            <a:pPr algn="l"/>
            <a:r>
              <a:rPr lang="ru-RU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x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ru-RU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=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ru-RU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inherit"/>
              </a:rPr>
              <a:t>7</a:t>
            </a:r>
            <a:endParaRPr lang="ru-RU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E5B14-AE17-BE4E-CBEA-219C5C40161E}"/>
              </a:ext>
            </a:extLst>
          </p:cNvPr>
          <p:cNvSpPr txBox="1"/>
          <p:nvPr/>
        </p:nvSpPr>
        <p:spPr>
          <a:xfrm>
            <a:off x="274320" y="24224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= є оператором присвоювання, який присвоює значення 7 змінній х.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6A580E6-3164-077A-3084-D8350701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12046"/>
              </p:ext>
            </p:extLst>
          </p:nvPr>
        </p:nvGraphicFramePr>
        <p:xfrm>
          <a:off x="4978398" y="2936052"/>
          <a:ext cx="6939282" cy="37357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34161">
                  <a:extLst>
                    <a:ext uri="{9D8B030D-6E8A-4147-A177-3AD203B41FA5}">
                      <a16:colId xmlns:a16="http://schemas.microsoft.com/office/drawing/2014/main" val="1671748510"/>
                    </a:ext>
                  </a:extLst>
                </a:gridCol>
                <a:gridCol w="3092027">
                  <a:extLst>
                    <a:ext uri="{9D8B030D-6E8A-4147-A177-3AD203B41FA5}">
                      <a16:colId xmlns:a16="http://schemas.microsoft.com/office/drawing/2014/main" val="2112993212"/>
                    </a:ext>
                  </a:extLst>
                </a:gridCol>
                <a:gridCol w="2313094">
                  <a:extLst>
                    <a:ext uri="{9D8B030D-6E8A-4147-A177-3AD203B41FA5}">
                      <a16:colId xmlns:a16="http://schemas.microsoft.com/office/drawing/2014/main" val="1923063133"/>
                    </a:ext>
                  </a:extLst>
                </a:gridCol>
              </a:tblGrid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F7E999"/>
                          </a:solidFill>
                          <a:effectLst/>
                        </a:rPr>
                        <a:t>Оператор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1" dirty="0">
                          <a:solidFill>
                            <a:srgbClr val="F7E999"/>
                          </a:solidFill>
                          <a:effectLst/>
                        </a:rPr>
                        <a:t>Операція</a:t>
                      </a:r>
                      <a:endParaRPr lang="uk-UA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F7E999"/>
                          </a:solidFill>
                          <a:effectLst/>
                        </a:rPr>
                        <a:t>Приклад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236513892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Присвоювання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 4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1802011366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+=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Додавання 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+=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2 → a = a + 2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4172340633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−=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Віднімання 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 dirty="0">
                          <a:solidFill>
                            <a:srgbClr val="000000"/>
                          </a:solidFill>
                          <a:effectLst/>
                        </a:rPr>
                        <a:t>−=</a:t>
                      </a:r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 4 → a = a − 4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637235781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*=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Множення 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*=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5 → a = a * 5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470093096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/=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Ділення із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/=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6 → a = a / 6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106276192"/>
                  </a:ext>
                </a:extLst>
              </a:tr>
              <a:tr h="54082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%=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>
                          <a:solidFill>
                            <a:srgbClr val="000000"/>
                          </a:solidFill>
                          <a:effectLst/>
                        </a:rPr>
                        <a:t>Залишок від ділення з присвоюванням</a:t>
                      </a:r>
                      <a:endParaRPr lang="ru-RU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%=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7 → a = a % 7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812950875"/>
                  </a:ext>
                </a:extLst>
              </a:tr>
              <a:tr h="631846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**=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err="1">
                          <a:solidFill>
                            <a:srgbClr val="000000"/>
                          </a:solidFill>
                          <a:effectLst/>
                        </a:rPr>
                        <a:t>Піднесення</a:t>
                      </a:r>
                      <a:r>
                        <a:rPr lang="ru-RU" sz="1500" b="0" dirty="0">
                          <a:solidFill>
                            <a:srgbClr val="000000"/>
                          </a:solidFill>
                          <a:effectLst/>
                        </a:rPr>
                        <a:t> до </a:t>
                      </a:r>
                      <a:r>
                        <a:rPr lang="ru-RU" sz="1500" b="0" dirty="0" err="1">
                          <a:solidFill>
                            <a:srgbClr val="000000"/>
                          </a:solidFill>
                          <a:effectLst/>
                        </a:rPr>
                        <a:t>степеня</a:t>
                      </a:r>
                      <a:r>
                        <a:rPr lang="ru-RU" sz="1500" b="0" dirty="0">
                          <a:solidFill>
                            <a:srgbClr val="000000"/>
                          </a:solidFill>
                          <a:effectLst/>
                        </a:rPr>
                        <a:t> з </a:t>
                      </a:r>
                      <a:r>
                        <a:rPr lang="ru-RU" sz="1500" b="0" dirty="0" err="1">
                          <a:solidFill>
                            <a:srgbClr val="000000"/>
                          </a:solidFill>
                          <a:effectLst/>
                        </a:rPr>
                        <a:t>присвоюванням</a:t>
                      </a:r>
                      <a:endParaRPr lang="ru-RU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 dirty="0">
                          <a:solidFill>
                            <a:srgbClr val="000000"/>
                          </a:solidFill>
                          <a:effectLst/>
                        </a:rPr>
                        <a:t>**=</a:t>
                      </a:r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 8 → a = a ** 8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6505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09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E3F2D-8A84-1E9E-D45C-57C24EF5738B}"/>
              </a:ext>
            </a:extLst>
          </p:cNvPr>
          <p:cNvSpPr txBox="1"/>
          <p:nvPr/>
        </p:nvSpPr>
        <p:spPr>
          <a:xfrm>
            <a:off x="0" y="18617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присвоювання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. Приклад</a:t>
            </a:r>
            <a:endParaRPr lang="en-US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728F-BC3F-D6A5-7B23-50323B637B75}"/>
              </a:ext>
            </a:extLst>
          </p:cNvPr>
          <p:cNvSpPr txBox="1"/>
          <p:nvPr/>
        </p:nvSpPr>
        <p:spPr>
          <a:xfrm>
            <a:off x="670560" y="95135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Присвоюємо значення 12 змінній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Присвоюємо значення 7 змінній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Присвоюємо суму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+ b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змінній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= a + b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078CA-ED13-F942-A1E8-F0D77312E857}"/>
              </a:ext>
            </a:extLst>
          </p:cNvPr>
          <p:cNvSpPr txBox="1"/>
          <p:nvPr/>
        </p:nvSpPr>
        <p:spPr>
          <a:xfrm>
            <a:off x="670560" y="4214614"/>
            <a:ext cx="18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19</a:t>
            </a:r>
          </a:p>
        </p:txBody>
      </p:sp>
    </p:spTree>
    <p:extLst>
      <p:ext uri="{BB962C8B-B14F-4D97-AF65-F5344CB8AC3E}">
        <p14:creationId xmlns:p14="http://schemas.microsoft.com/office/powerpoint/2010/main" val="8523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53AE6E-F513-351C-8F79-4DB0D8DFA06C}"/>
              </a:ext>
            </a:extLst>
          </p:cNvPr>
          <p:cNvSpPr txBox="1"/>
          <p:nvPr/>
        </p:nvSpPr>
        <p:spPr>
          <a:xfrm>
            <a:off x="0" y="3690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порівняння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E81D3-36BE-DB96-1A0A-A4BA6A636205}"/>
              </a:ext>
            </a:extLst>
          </p:cNvPr>
          <p:cNvSpPr txBox="1"/>
          <p:nvPr/>
        </p:nvSpPr>
        <p:spPr>
          <a:xfrm>
            <a:off x="528320" y="13251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inherit"/>
              </a:rPr>
              <a:t>5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inherit"/>
              </a:rPr>
              <a:t>2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8C736E3-839E-C033-55C5-BA327D8A4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92075"/>
              </p:ext>
            </p:extLst>
          </p:nvPr>
        </p:nvGraphicFramePr>
        <p:xfrm>
          <a:off x="2217420" y="2975134"/>
          <a:ext cx="7757160" cy="298704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4086191610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416802367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856103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==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==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4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!=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Не 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!=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5 → 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34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Більше ніж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61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Менше ніж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68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Більше або 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&gt;=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73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Менше або 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&lt;=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3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99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DABB5-7EB4-19A5-C74C-0523EC1C15A6}"/>
              </a:ext>
            </a:extLst>
          </p:cNvPr>
          <p:cNvSpPr txBox="1"/>
          <p:nvPr/>
        </p:nvSpPr>
        <p:spPr>
          <a:xfrm>
            <a:off x="0" y="3690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порівняння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. Приклади</a:t>
            </a:r>
            <a:endParaRPr lang="en-US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AFDE-8E87-DE13-E360-7BF123E4A7E4}"/>
              </a:ext>
            </a:extLst>
          </p:cNvPr>
          <p:cNvSpPr txBox="1"/>
          <p:nvPr/>
        </p:nvSpPr>
        <p:spPr>
          <a:xfrm>
            <a:off x="412954" y="8566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4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Оператор Дорівнює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'a == b ='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Оператор Не дорівнює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 != b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!=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Оператор Більше ніж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'a &gt; b ='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Оператор Менше ніж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 &lt; b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&lt;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Оператор Більше або Дорівнює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'a &gt;= b ='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Оператор Менше або Дорівнює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 &lt;= b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&lt;=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6F706-9AFE-8EE0-FFD2-C8A83FE2ACF0}"/>
              </a:ext>
            </a:extLst>
          </p:cNvPr>
          <p:cNvSpPr txBox="1"/>
          <p:nvPr/>
        </p:nvSpPr>
        <p:spPr>
          <a:xfrm>
            <a:off x="5417574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== b = False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!= b = True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&gt; b = True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&lt; b = False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&gt;= b = True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&lt;= b = 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7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C2839-06BA-D100-665F-611FDEB1F86B}"/>
              </a:ext>
            </a:extLst>
          </p:cNvPr>
          <p:cNvSpPr txBox="1"/>
          <p:nvPr/>
        </p:nvSpPr>
        <p:spPr>
          <a:xfrm>
            <a:off x="0" y="41510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Логічні оператори в </a:t>
            </a:r>
            <a:r>
              <a:rPr lang="en-US" sz="28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8494-DCFD-30A1-FA2D-4E19C3BA9790}"/>
              </a:ext>
            </a:extLst>
          </p:cNvPr>
          <p:cNvSpPr txBox="1"/>
          <p:nvPr/>
        </p:nvSpPr>
        <p:spPr>
          <a:xfrm>
            <a:off x="334297" y="93846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5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6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6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7CAC569-5952-8309-046C-D92A9BE7B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02319"/>
              </p:ext>
            </p:extLst>
          </p:nvPr>
        </p:nvGraphicFramePr>
        <p:xfrm>
          <a:off x="334297" y="2508019"/>
          <a:ext cx="7757160" cy="417576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3014085756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328909742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167804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11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and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Логічне І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:</a:t>
                      </a:r>
                      <a:b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обидва операнди дорівнюють 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or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or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Логічне АБО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:</a:t>
                      </a:r>
                      <a:b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хоча б один з операндів дорівнює 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a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Логічне НЕ</a:t>
                      </a:r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:</a:t>
                      </a:r>
                      <a:b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операнд дорівнює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False, </a:t>
                      </a:r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 навпаки.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21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50ED9D-BCA1-0C64-FE3D-93EE46F580A3}"/>
              </a:ext>
            </a:extLst>
          </p:cNvPr>
          <p:cNvSpPr txBox="1"/>
          <p:nvPr/>
        </p:nvSpPr>
        <p:spPr>
          <a:xfrm>
            <a:off x="8288594" y="2508019"/>
            <a:ext cx="36772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# Логічне І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False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False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Логічне АБО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or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Логічне НЕ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not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  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False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79357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1203</Words>
  <Application>Microsoft Office PowerPoint</Application>
  <PresentationFormat>Широкоэкранный</PresentationFormat>
  <Paragraphs>267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Monaco</vt:lpstr>
      <vt:lpstr>Open Sans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2024-08-09T13:23:15Z</dcterms:created>
  <dcterms:modified xsi:type="dcterms:W3CDTF">2024-08-10T22:50:35Z</dcterms:modified>
</cp:coreProperties>
</file>