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A9ED3-A90D-CE8C-63E8-41212BDC9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9B6245-C0EC-A58C-9E5E-4D5918186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B0F3A-F1B7-FB30-F7A8-69F422E9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75DC1-39EE-D65D-BDD6-549EEA0A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0F53F-3957-8BE9-ECF4-E1CDE916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17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10C7-8538-09B2-29A5-5A953708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04105D-A4B2-3311-1C17-6A93CAF5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1B18F-9C9C-71E0-E855-184B55C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BEDA0-BC15-70DA-DEB7-140C0919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E36FE-7D91-C552-1FCE-D39F0BA7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48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134679-1A53-8FA3-11D0-97CADBE73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26F29C-043A-7FB8-5EDE-F36836CD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970F2-EF3A-0EC9-B5B1-1D29E77C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CF663-EB28-E935-AD92-3EED4FF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337CF-9062-7ACE-887B-982E4831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8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68135-1EF8-8E5F-286E-315B8488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D24C3-32EE-3B15-87E0-2ABB661C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296F69-1833-C615-4048-ECF81BA4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D4774-DA44-B28A-8AB9-574B3B33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FC1F4-4293-AE40-2A39-D95FD7B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788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FB6FE-305E-EDD1-0285-572AE4E4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BE597-0CE3-EB2C-73D9-3679942C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C126C-1E8D-EA26-A86C-80691EF0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87B1E-4DCF-87C3-E18F-245228A1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5983D-D6AA-8019-E3C2-BEA82618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15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FE5CE-32B9-BBD8-0DD1-F7FFB76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EECF4-2ADB-F68D-487A-5584FD5A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7E9B22-B217-A308-E59E-3B7775D9D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154813-94B6-DA2E-3731-F303E9E6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2600E1-1EC3-459B-B71F-94F18469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9B27C-253D-3BD3-CFFD-AB0468EF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74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AE82F-9DDC-2240-343E-239F1A39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3EEEB-8506-A52C-DF4C-045BC706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873D4-CBBE-82EF-EC4E-6309AE4B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8FBD57-BA86-B651-D049-B0685C3C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DF45CD-CCC1-8249-5DB3-EAE6B453A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C09563-A480-0A59-9EB5-34C5C0B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A0688F-BBCD-04F6-0CE4-B81BCE6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30B7E7-975E-616E-80FD-5A1C2CA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735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42A86-E91C-98FF-1DAC-CCC009BD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94474C-366A-721E-8237-7145868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E897AB-1A3D-FF09-627D-D1F7C19D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7337D4-792E-AEBD-637D-8281BE5A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81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C0C061-DEC6-59B1-4FA8-0D22BC4A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6B6743-5B92-D29C-22A1-9378FBA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EBE850-463B-83E5-E8A1-5F0D3FA9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03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15573-B19D-2C81-2D61-333F36D7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AD29C-2FBB-AB13-9E48-AF7C1B31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6B70B-FF4E-3BF0-B708-6E17B81B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48F249-5C60-3216-56D4-3824353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0F6-E936-2005-D81E-14E2CC6D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6C90F-2ABC-5082-F7A9-CA94BA0E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331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05FA8-BFE2-D69D-48EF-FEDA168A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5D7F16-1DA6-A9F2-4990-0852008B6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C73E9-8A88-E880-D014-EA75637FE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4F5C5-7119-BAD2-A176-AFE3DDE5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638CE6-C191-AE2D-0EFA-ED79CD9C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213F49-35FB-BAB8-6C28-DDED375A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41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ED2E5-19D0-F1E1-552A-29941C12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C1E978-7C2A-CB7C-90E3-7F4295E0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CE6B-B327-89D4-9E8C-4A67245A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02179-E3FC-4292-9529-E5BFC3F91D08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6069A-3D8C-93B4-89FE-E00A50811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05FCA-5617-7B15-166F-616BBF79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FCB7D-9E73-4FB4-960B-8308453AE6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4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81042" y="3568704"/>
            <a:ext cx="7429919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Умові 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8860E-3B09-F035-CDD8-CEDFE13A0FDB}"/>
              </a:ext>
            </a:extLst>
          </p:cNvPr>
          <p:cNvSpPr txBox="1"/>
          <p:nvPr/>
        </p:nvSpPr>
        <p:spPr>
          <a:xfrm>
            <a:off x="0" y="18896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Вкладені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01B9A-581B-172D-9312-BF94EE71C98E}"/>
              </a:ext>
            </a:extLst>
          </p:cNvPr>
          <p:cNvSpPr txBox="1"/>
          <p:nvPr/>
        </p:nvSpPr>
        <p:spPr>
          <a:xfrm>
            <a:off x="167147" y="964861"/>
            <a:ext cx="10402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Розглянемо приклад використання вкладеного оператора </a:t>
            </a:r>
            <a:r>
              <a:rPr lang="uk-UA" sz="2000" dirty="0" err="1"/>
              <a:t>if</a:t>
            </a:r>
            <a:r>
              <a:rPr lang="uk-UA" sz="2000" dirty="0"/>
              <a:t> в </a:t>
            </a:r>
            <a:r>
              <a:rPr lang="uk-UA" sz="2000" dirty="0" err="1"/>
              <a:t>Python</a:t>
            </a:r>
            <a:r>
              <a:rPr lang="uk-UA" sz="20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4CEBC-4A06-3623-6229-D207BCE642A5}"/>
              </a:ext>
            </a:extLst>
          </p:cNvPr>
          <p:cNvSpPr txBox="1"/>
          <p:nvPr/>
        </p:nvSpPr>
        <p:spPr>
          <a:xfrm>
            <a:off x="167147" y="156343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10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Зовнішній оператор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if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0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Внутрішній оператор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if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0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'Number is 0'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Внутрішній оператор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else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'Number is positive'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Зовнішній оператор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else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'Number is negative'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8E75-2313-DFF8-0F6F-D691D9004DD4}"/>
              </a:ext>
            </a:extLst>
          </p:cNvPr>
          <p:cNvSpPr txBox="1"/>
          <p:nvPr/>
        </p:nvSpPr>
        <p:spPr>
          <a:xfrm>
            <a:off x="471949" y="58107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	</a:t>
            </a:r>
            <a:r>
              <a:rPr lang="uk-UA" dirty="0" err="1"/>
              <a:t>Number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positive</a:t>
            </a:r>
            <a:r>
              <a:rPr lang="uk-UA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41867-F580-4E95-814A-B8CB4277193B}"/>
              </a:ext>
            </a:extLst>
          </p:cNvPr>
          <p:cNvSpPr txBox="1"/>
          <p:nvPr/>
        </p:nvSpPr>
        <p:spPr>
          <a:xfrm>
            <a:off x="5624051" y="56614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використали вкладений оператор </a:t>
            </a:r>
            <a:r>
              <a:rPr lang="uk-UA" dirty="0" err="1"/>
              <a:t>if</a:t>
            </a:r>
            <a:r>
              <a:rPr lang="uk-UA" dirty="0"/>
              <a:t>, щоб перевірити, чи є значення змінної </a:t>
            </a:r>
            <a:r>
              <a:rPr lang="uk-UA" dirty="0" err="1"/>
              <a:t>number</a:t>
            </a:r>
            <a:r>
              <a:rPr lang="uk-UA" dirty="0"/>
              <a:t> додатним, від’ємним чи рівним 0.</a:t>
            </a:r>
          </a:p>
        </p:txBody>
      </p:sp>
    </p:spTree>
    <p:extLst>
      <p:ext uri="{BB962C8B-B14F-4D97-AF65-F5344CB8AC3E}">
        <p14:creationId xmlns:p14="http://schemas.microsoft.com/office/powerpoint/2010/main" val="256931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04012-4B4B-2D65-0B59-12604E78D74B}"/>
              </a:ext>
            </a:extLst>
          </p:cNvPr>
          <p:cNvSpPr txBox="1"/>
          <p:nvPr/>
        </p:nvSpPr>
        <p:spPr>
          <a:xfrm>
            <a:off x="0" y="17743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pass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BC809-2AF6-D687-20B5-42B9E22DB079}"/>
              </a:ext>
            </a:extLst>
          </p:cNvPr>
          <p:cNvSpPr txBox="1"/>
          <p:nvPr/>
        </p:nvSpPr>
        <p:spPr>
          <a:xfrm>
            <a:off x="275303" y="9516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pass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порожній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як “заглушку”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майбутнього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Припустимо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маємо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визначена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але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визначимо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майбутньому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У таких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випадках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pass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30362-68EB-6454-5A16-221FC07FE6B9}"/>
              </a:ext>
            </a:extLst>
          </p:cNvPr>
          <p:cNvSpPr txBox="1"/>
          <p:nvPr/>
        </p:nvSpPr>
        <p:spPr>
          <a:xfrm>
            <a:off x="6223819" y="427409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10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Використовуємо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pass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всередині конструкції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if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10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pass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'Hello'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05CC9-1BDD-EF75-234B-17A2BB04C2E1}"/>
              </a:ext>
            </a:extLst>
          </p:cNvPr>
          <p:cNvSpPr txBox="1"/>
          <p:nvPr/>
        </p:nvSpPr>
        <p:spPr>
          <a:xfrm>
            <a:off x="9792930" y="5659087"/>
            <a:ext cx="22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Результат</a:t>
            </a:r>
          </a:p>
          <a:p>
            <a:r>
              <a:rPr lang="uk-UA" dirty="0"/>
              <a:t>	</a:t>
            </a:r>
            <a:r>
              <a:rPr lang="en-US" dirty="0"/>
              <a:t>Hello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74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4F72F-C456-AE79-9A96-DB0AFA9F5631}"/>
              </a:ext>
            </a:extLst>
          </p:cNvPr>
          <p:cNvSpPr txBox="1"/>
          <p:nvPr/>
        </p:nvSpPr>
        <p:spPr>
          <a:xfrm>
            <a:off x="0" y="17743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pass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5E7E1-ABBD-71BB-A584-9FC550D19B0B}"/>
              </a:ext>
            </a:extLst>
          </p:cNvPr>
          <p:cNvSpPr txBox="1"/>
          <p:nvPr/>
        </p:nvSpPr>
        <p:spPr>
          <a:xfrm>
            <a:off x="1248696" y="1009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Зверніть увагу, що ми використали оператор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pass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всередині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конструкції </a:t>
            </a:r>
            <a:r>
              <a:rPr lang="en-US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Але нічого не відбувається при виконанні оператора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pass (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виходить ситуація 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NOP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скор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від </a:t>
            </a:r>
            <a:r>
              <a:rPr lang="uk-UA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“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 Operation”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).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Просто виконується наступний код.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Тепер виконаємо той самий код, але замість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pass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напишемо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коментар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DDB32-0CFD-3D75-4DA4-11276160AE30}"/>
              </a:ext>
            </a:extLst>
          </p:cNvPr>
          <p:cNvSpPr txBox="1"/>
          <p:nvPr/>
        </p:nvSpPr>
        <p:spPr>
          <a:xfrm>
            <a:off x="1248696" y="333104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10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Тут буде код, але трохи пізніше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uk-UA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'Hello'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A8DD4-B5ED-EF8D-E7D6-19594E236F0C}"/>
              </a:ext>
            </a:extLst>
          </p:cNvPr>
          <p:cNvSpPr txBox="1"/>
          <p:nvPr/>
        </p:nvSpPr>
        <p:spPr>
          <a:xfrm>
            <a:off x="5417574" y="50391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отримаємо повідомлення про помилку: </a:t>
            </a:r>
            <a:r>
              <a:rPr lang="uk-UA" dirty="0" err="1"/>
              <a:t>IndentationError</a:t>
            </a:r>
            <a:r>
              <a:rPr lang="uk-UA" dirty="0"/>
              <a:t>: </a:t>
            </a:r>
            <a:r>
              <a:rPr lang="uk-UA" dirty="0" err="1"/>
              <a:t>expected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indented</a:t>
            </a:r>
            <a:r>
              <a:rPr lang="uk-UA" dirty="0"/>
              <a:t> </a:t>
            </a:r>
            <a:r>
              <a:rPr lang="uk-UA" dirty="0" err="1"/>
              <a:t>block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DE1A6-3033-9ECA-3C7C-B7EF13E50FB4}"/>
              </a:ext>
            </a:extLst>
          </p:cNvPr>
          <p:cNvSpPr txBox="1"/>
          <p:nvPr/>
        </p:nvSpPr>
        <p:spPr>
          <a:xfrm>
            <a:off x="8554065" y="1200241"/>
            <a:ext cx="36870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Різниця між коментарем та оператором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pass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у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полягає в тому, що хоча інтерпретатор повністю ігнорує коментар, оператор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pass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не ігнорується.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72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12A12-AAE2-544D-8063-DC5BA223F273}"/>
              </a:ext>
            </a:extLst>
          </p:cNvPr>
          <p:cNvSpPr txBox="1"/>
          <p:nvPr/>
        </p:nvSpPr>
        <p:spPr>
          <a:xfrm>
            <a:off x="0" y="17743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pass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B009E-825A-EC56-FB53-E906D04C6D86}"/>
              </a:ext>
            </a:extLst>
          </p:cNvPr>
          <p:cNvSpPr txBox="1"/>
          <p:nvPr/>
        </p:nvSpPr>
        <p:spPr>
          <a:xfrm>
            <a:off x="609600" y="109183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Також ми можемо використати оператор </a:t>
            </a:r>
            <a:r>
              <a:rPr lang="uk-UA" dirty="0" err="1"/>
              <a:t>pass</a:t>
            </a:r>
            <a:r>
              <a:rPr lang="uk-UA" dirty="0"/>
              <a:t> у функції чи класі. Наприклад, у функції: </a:t>
            </a:r>
          </a:p>
          <a:p>
            <a:endParaRPr lang="uk-UA" dirty="0"/>
          </a:p>
          <a:p>
            <a:r>
              <a:rPr lang="uk-UA" dirty="0" err="1"/>
              <a:t>def</a:t>
            </a:r>
            <a:r>
              <a:rPr lang="uk-UA" dirty="0"/>
              <a:t> </a:t>
            </a:r>
            <a:r>
              <a:rPr lang="uk-UA" dirty="0" err="1"/>
              <a:t>function</a:t>
            </a:r>
            <a:r>
              <a:rPr lang="uk-UA" dirty="0"/>
              <a:t>(</a:t>
            </a:r>
            <a:r>
              <a:rPr lang="uk-UA" dirty="0" err="1"/>
              <a:t>args</a:t>
            </a:r>
            <a:r>
              <a:rPr lang="uk-UA" dirty="0"/>
              <a:t>):     </a:t>
            </a:r>
          </a:p>
          <a:p>
            <a:r>
              <a:rPr lang="uk-UA" dirty="0"/>
              <a:t>	</a:t>
            </a:r>
            <a:r>
              <a:rPr lang="uk-UA" dirty="0" err="1"/>
              <a:t>pass</a:t>
            </a:r>
            <a:r>
              <a:rPr lang="uk-UA" dirty="0"/>
              <a:t> </a:t>
            </a:r>
          </a:p>
          <a:p>
            <a:endParaRPr lang="uk-UA" dirty="0"/>
          </a:p>
          <a:p>
            <a:r>
              <a:rPr lang="uk-UA" dirty="0"/>
              <a:t>У класі:  </a:t>
            </a:r>
          </a:p>
          <a:p>
            <a:r>
              <a:rPr lang="uk-UA" dirty="0" err="1"/>
              <a:t>class</a:t>
            </a:r>
            <a:r>
              <a:rPr lang="uk-UA" dirty="0"/>
              <a:t> </a:t>
            </a:r>
            <a:r>
              <a:rPr lang="uk-UA" dirty="0" err="1"/>
              <a:t>Example</a:t>
            </a:r>
            <a:r>
              <a:rPr lang="uk-UA" dirty="0"/>
              <a:t>:     </a:t>
            </a:r>
          </a:p>
          <a:p>
            <a:r>
              <a:rPr lang="uk-UA" dirty="0"/>
              <a:t>	</a:t>
            </a:r>
            <a:r>
              <a:rPr lang="uk-UA" dirty="0" err="1"/>
              <a:t>pass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2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5FAAC-684F-1EC3-2F51-554CAB14C739}"/>
              </a:ext>
            </a:extLst>
          </p:cNvPr>
          <p:cNvSpPr txBox="1"/>
          <p:nvPr/>
        </p:nvSpPr>
        <p:spPr>
          <a:xfrm>
            <a:off x="0" y="34627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76774-4A95-F4C5-7255-42870E7A5869}"/>
              </a:ext>
            </a:extLst>
          </p:cNvPr>
          <p:cNvSpPr txBox="1"/>
          <p:nvPr/>
        </p:nvSpPr>
        <p:spPr>
          <a:xfrm>
            <a:off x="137650" y="16236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uk-UA" b="0" i="0" dirty="0">
                <a:solidFill>
                  <a:srgbClr val="FFFFFF"/>
                </a:solidFill>
                <a:effectLst/>
                <a:latin typeface="Monaco"/>
              </a:rPr>
              <a:t>умова</a:t>
            </a:r>
            <a:r>
              <a:rPr lang="uk-UA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uk-UA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блок коду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4A8FF-E2E2-47E0-05FB-AB00C5B1D7A3}"/>
              </a:ext>
            </a:extLst>
          </p:cNvPr>
          <p:cNvSpPr txBox="1"/>
          <p:nvPr/>
        </p:nvSpPr>
        <p:spPr>
          <a:xfrm>
            <a:off x="137650" y="1174756"/>
            <a:ext cx="44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Синтаксис оператора </a:t>
            </a:r>
            <a:r>
              <a:rPr lang="en-US" dirty="0"/>
              <a:t>if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88F60-54B7-41A1-622F-D0003383FC54}"/>
              </a:ext>
            </a:extLst>
          </p:cNvPr>
          <p:cNvSpPr txBox="1"/>
          <p:nvPr/>
        </p:nvSpPr>
        <p:spPr>
          <a:xfrm>
            <a:off x="137650" y="2349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Оператор </a:t>
            </a:r>
            <a:r>
              <a:rPr lang="uk-UA" dirty="0" err="1"/>
              <a:t>if</a:t>
            </a:r>
            <a:r>
              <a:rPr lang="uk-UA" dirty="0"/>
              <a:t> оцінює умову: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86FBB-ACF9-0EF1-5245-5FE21E912584}"/>
              </a:ext>
            </a:extLst>
          </p:cNvPr>
          <p:cNvSpPr txBox="1"/>
          <p:nvPr/>
        </p:nvSpPr>
        <p:spPr>
          <a:xfrm>
            <a:off x="137650" y="29009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умова обчислюється як </a:t>
            </a:r>
            <a:r>
              <a:rPr lang="uk-UA" dirty="0" err="1"/>
              <a:t>True</a:t>
            </a:r>
            <a:r>
              <a:rPr lang="uk-UA" dirty="0"/>
              <a:t>, виконується код всередині оператора </a:t>
            </a:r>
            <a:r>
              <a:rPr lang="uk-UA" dirty="0" err="1"/>
              <a:t>if</a:t>
            </a:r>
            <a:r>
              <a:rPr lang="uk-UA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F5127-11F5-7BB1-7FB5-9C48DDB9D6A2}"/>
              </a:ext>
            </a:extLst>
          </p:cNvPr>
          <p:cNvSpPr txBox="1"/>
          <p:nvPr/>
        </p:nvSpPr>
        <p:spPr>
          <a:xfrm>
            <a:off x="137650" y="37294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умова обчислюється як </a:t>
            </a:r>
            <a:r>
              <a:rPr lang="uk-UA" dirty="0" err="1"/>
              <a:t>False</a:t>
            </a:r>
            <a:r>
              <a:rPr lang="uk-UA" dirty="0"/>
              <a:t>, код всередині оператора </a:t>
            </a:r>
            <a:r>
              <a:rPr lang="uk-UA" dirty="0" err="1"/>
              <a:t>if</a:t>
            </a:r>
            <a:r>
              <a:rPr lang="uk-UA" dirty="0"/>
              <a:t> пропускається.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A04531-18AE-73B2-265A-8122FE5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0" y="4171701"/>
            <a:ext cx="5553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AD7B8-35D6-0BC9-6022-435825BDA768}"/>
              </a:ext>
            </a:extLst>
          </p:cNvPr>
          <p:cNvSpPr txBox="1"/>
          <p:nvPr/>
        </p:nvSpPr>
        <p:spPr>
          <a:xfrm>
            <a:off x="0" y="34627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02888-7658-0FD0-3FB8-63B23CD1412C}"/>
              </a:ext>
            </a:extLst>
          </p:cNvPr>
          <p:cNvSpPr txBox="1"/>
          <p:nvPr/>
        </p:nvSpPr>
        <p:spPr>
          <a:xfrm>
            <a:off x="196644" y="1122176"/>
            <a:ext cx="771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if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Python: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FF0A9-6E9A-A4C3-A19A-FBB0847437BC}"/>
              </a:ext>
            </a:extLst>
          </p:cNvPr>
          <p:cNvSpPr txBox="1"/>
          <p:nvPr/>
        </p:nvSpPr>
        <p:spPr>
          <a:xfrm>
            <a:off x="196644" y="162107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15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en-US" b="0" i="1" dirty="0" err="1">
                <a:solidFill>
                  <a:srgbClr val="57A64A"/>
                </a:solidFill>
                <a:effectLst/>
                <a:latin typeface="inherit"/>
              </a:rPr>
              <a:t>Перевіряємо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57A64A"/>
                </a:solidFill>
                <a:effectLst/>
                <a:latin typeface="inherit"/>
              </a:rPr>
              <a:t>чи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57A64A"/>
                </a:solidFill>
                <a:effectLst/>
                <a:latin typeface="inherit"/>
              </a:rPr>
              <a:t>більше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 0 </a:t>
            </a:r>
            <a:r>
              <a:rPr lang="en-US" b="0" i="1" dirty="0" err="1">
                <a:solidFill>
                  <a:srgbClr val="57A64A"/>
                </a:solidFill>
                <a:effectLst/>
                <a:latin typeface="inherit"/>
              </a:rPr>
              <a:t>значення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57A64A"/>
                </a:solidFill>
                <a:effectLst/>
                <a:latin typeface="inherit"/>
              </a:rPr>
              <a:t>змінної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 number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0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'Number is positive.'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'The if statement is easy'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B6B6C-85CE-4EBE-A369-8BDDFC31DD21}"/>
              </a:ext>
            </a:extLst>
          </p:cNvPr>
          <p:cNvSpPr txBox="1"/>
          <p:nvPr/>
        </p:nvSpPr>
        <p:spPr>
          <a:xfrm>
            <a:off x="196644" y="38662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Результат</a:t>
            </a:r>
            <a:r>
              <a:rPr lang="en-US" dirty="0"/>
              <a:t>:  </a:t>
            </a:r>
          </a:p>
          <a:p>
            <a:r>
              <a:rPr lang="en-US" dirty="0"/>
              <a:t>	Number is positive. </a:t>
            </a:r>
          </a:p>
          <a:p>
            <a:r>
              <a:rPr lang="en-US" dirty="0"/>
              <a:t>	The if statement is easy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91308-B8A7-CE0F-8270-A44B5E6DFEC0}"/>
              </a:ext>
            </a:extLst>
          </p:cNvPr>
          <p:cNvSpPr txBox="1"/>
          <p:nvPr/>
        </p:nvSpPr>
        <p:spPr>
          <a:xfrm>
            <a:off x="7580670" y="992607"/>
            <a:ext cx="2851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змінну з ім’ям </a:t>
            </a:r>
            <a:r>
              <a:rPr lang="uk-UA" dirty="0" err="1"/>
              <a:t>number</a:t>
            </a:r>
            <a:r>
              <a:rPr lang="uk-UA" dirty="0"/>
              <a:t>. Зверніть увагу на умову: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8ACF0-E2D7-F730-AAD7-E9A1354619CB}"/>
              </a:ext>
            </a:extLst>
          </p:cNvPr>
          <p:cNvSpPr txBox="1"/>
          <p:nvPr/>
        </p:nvSpPr>
        <p:spPr>
          <a:xfrm>
            <a:off x="7580670" y="2192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23232"/>
                </a:highlight>
                <a:latin typeface="Monaco"/>
              </a:rPr>
              <a:t>0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12FFB-28E4-C243-9547-64EF159CD35D}"/>
              </a:ext>
            </a:extLst>
          </p:cNvPr>
          <p:cNvSpPr txBox="1"/>
          <p:nvPr/>
        </p:nvSpPr>
        <p:spPr>
          <a:xfrm>
            <a:off x="7580670" y="2913738"/>
            <a:ext cx="34412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Оскільки </a:t>
            </a:r>
            <a:r>
              <a:rPr lang="uk-UA" dirty="0" err="1"/>
              <a:t>number</a:t>
            </a:r>
            <a:r>
              <a:rPr lang="uk-UA" dirty="0"/>
              <a:t> більше 0, то результатом умови є </a:t>
            </a:r>
            <a:r>
              <a:rPr lang="uk-UA" dirty="0" err="1"/>
              <a:t>True</a:t>
            </a:r>
            <a:r>
              <a:rPr lang="uk-UA" dirty="0"/>
              <a:t>.  Якщо змінимо значення змінної на від’ємне, наприклад, на -10: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AAA78-E1C8-95E2-1BFD-12E8395318EA}"/>
              </a:ext>
            </a:extLst>
          </p:cNvPr>
          <p:cNvSpPr txBox="1"/>
          <p:nvPr/>
        </p:nvSpPr>
        <p:spPr>
          <a:xfrm>
            <a:off x="7580670" y="4472771"/>
            <a:ext cx="683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-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23232"/>
                </a:highlight>
                <a:latin typeface="Monaco"/>
              </a:rPr>
              <a:t>10</a:t>
            </a:r>
            <a:endParaRPr lang="uk-U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FBDC-0B7E-ECCB-F1CF-0733DB5CEB6F}"/>
              </a:ext>
            </a:extLst>
          </p:cNvPr>
          <p:cNvSpPr txBox="1"/>
          <p:nvPr/>
        </p:nvSpPr>
        <p:spPr>
          <a:xfrm>
            <a:off x="7728155" y="5191432"/>
            <a:ext cx="205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  <a:highlight>
                  <a:srgbClr val="F5F2F0"/>
                </a:highlight>
                <a:latin typeface="Courier New" panose="02070309020205020404" pitchFamily="49" charset="0"/>
              </a:rPr>
              <a:t>Результат: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The if statement is easy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71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CFA79-0A19-CABE-FB0F-788413306CA1}"/>
              </a:ext>
            </a:extLst>
          </p:cNvPr>
          <p:cNvSpPr txBox="1"/>
          <p:nvPr/>
        </p:nvSpPr>
        <p:spPr>
          <a:xfrm>
            <a:off x="0" y="4151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…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6F1B4-B557-4356-E537-CDADFF2431CD}"/>
              </a:ext>
            </a:extLst>
          </p:cNvPr>
          <p:cNvSpPr txBox="1"/>
          <p:nvPr/>
        </p:nvSpPr>
        <p:spPr>
          <a:xfrm>
            <a:off x="501445" y="1220499"/>
            <a:ext cx="49947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Оператор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може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мати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необов’язкову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умову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else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 Синтаксис оператора 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...</a:t>
            </a:r>
            <a:r>
              <a:rPr lang="ru-RU" sz="2000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else</a:t>
            </a:r>
            <a:r>
              <a:rPr lang="ru-RU" sz="2000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0B671-351B-2900-E1FA-1C2E1149EDBD}"/>
              </a:ext>
            </a:extLst>
          </p:cNvPr>
          <p:cNvSpPr txBox="1"/>
          <p:nvPr/>
        </p:nvSpPr>
        <p:spPr>
          <a:xfrm>
            <a:off x="501445" y="223616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uk-UA" b="0" i="0" dirty="0">
                <a:solidFill>
                  <a:srgbClr val="FFFFFF"/>
                </a:solidFill>
                <a:effectLst/>
                <a:latin typeface="Monaco"/>
              </a:rPr>
              <a:t>умова</a:t>
            </a:r>
            <a:r>
              <a:rPr lang="uk-UA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uk-UA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блок коду, якщо умова =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блок коду, якщо умова =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2945-612C-DCFC-3DD4-A2BA883A545B}"/>
              </a:ext>
            </a:extLst>
          </p:cNvPr>
          <p:cNvSpPr txBox="1"/>
          <p:nvPr/>
        </p:nvSpPr>
        <p:spPr>
          <a:xfrm>
            <a:off x="5378245" y="122049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Оператор </a:t>
            </a:r>
            <a:r>
              <a:rPr lang="uk-UA" sz="2000" dirty="0" err="1"/>
              <a:t>if</a:t>
            </a:r>
            <a:r>
              <a:rPr lang="uk-UA" sz="2000" dirty="0"/>
              <a:t>...</a:t>
            </a:r>
            <a:r>
              <a:rPr lang="uk-UA" sz="2000" dirty="0" err="1"/>
              <a:t>else</a:t>
            </a:r>
            <a:r>
              <a:rPr lang="uk-UA" sz="2000" dirty="0"/>
              <a:t> оцінює вказану умову:  </a:t>
            </a:r>
          </a:p>
          <a:p>
            <a:r>
              <a:rPr lang="uk-UA" sz="2000" dirty="0"/>
              <a:t>Якщо умова обчислюється як </a:t>
            </a:r>
            <a:r>
              <a:rPr lang="uk-UA" sz="2000" dirty="0" err="1"/>
              <a:t>True</a:t>
            </a:r>
            <a:r>
              <a:rPr lang="uk-UA" sz="2000" dirty="0"/>
              <a:t>:     </a:t>
            </a:r>
          </a:p>
          <a:p>
            <a:r>
              <a:rPr lang="uk-UA" sz="2000" dirty="0"/>
              <a:t>	код всередині </a:t>
            </a:r>
            <a:r>
              <a:rPr lang="uk-UA" sz="2000" dirty="0" err="1"/>
              <a:t>if</a:t>
            </a:r>
            <a:r>
              <a:rPr lang="uk-UA" sz="2000" dirty="0"/>
              <a:t> виконується;    </a:t>
            </a:r>
          </a:p>
          <a:p>
            <a:r>
              <a:rPr lang="uk-UA" sz="2000" dirty="0"/>
              <a:t>	код всередині </a:t>
            </a:r>
            <a:r>
              <a:rPr lang="uk-UA" sz="2000" dirty="0" err="1"/>
              <a:t>else</a:t>
            </a:r>
            <a:r>
              <a:rPr lang="uk-UA" sz="2000" dirty="0"/>
              <a:t> пропускається. </a:t>
            </a:r>
          </a:p>
          <a:p>
            <a:r>
              <a:rPr lang="uk-UA" sz="2000" dirty="0"/>
              <a:t> Якщо умова обчислюється як </a:t>
            </a:r>
            <a:r>
              <a:rPr lang="uk-UA" sz="2000" dirty="0" err="1"/>
              <a:t>False</a:t>
            </a:r>
            <a:r>
              <a:rPr lang="uk-UA" sz="2000" dirty="0"/>
              <a:t>:     </a:t>
            </a:r>
          </a:p>
          <a:p>
            <a:r>
              <a:rPr lang="uk-UA" sz="2000" dirty="0"/>
              <a:t>	код всередині </a:t>
            </a:r>
            <a:r>
              <a:rPr lang="uk-UA" sz="2000" dirty="0" err="1"/>
              <a:t>if</a:t>
            </a:r>
            <a:r>
              <a:rPr lang="uk-UA" sz="2000" dirty="0"/>
              <a:t> пропускається;     </a:t>
            </a:r>
          </a:p>
          <a:p>
            <a:r>
              <a:rPr lang="uk-UA" sz="2000" dirty="0"/>
              <a:t>	код всередині </a:t>
            </a:r>
            <a:r>
              <a:rPr lang="uk-UA" sz="2000" dirty="0" err="1"/>
              <a:t>else</a:t>
            </a:r>
            <a:r>
              <a:rPr lang="uk-UA" sz="2000" dirty="0"/>
              <a:t> виконується.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02155-0182-2D78-7B4B-3D7D9D05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8" y="3811814"/>
            <a:ext cx="4513433" cy="27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26B20-E8A6-3214-2D2C-9A77E1607D1B}"/>
              </a:ext>
            </a:extLst>
          </p:cNvPr>
          <p:cNvSpPr txBox="1"/>
          <p:nvPr/>
        </p:nvSpPr>
        <p:spPr>
          <a:xfrm>
            <a:off x="0" y="4151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…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CF102-B337-AE29-75C5-24CB135C9A67}"/>
              </a:ext>
            </a:extLst>
          </p:cNvPr>
          <p:cNvSpPr txBox="1"/>
          <p:nvPr/>
        </p:nvSpPr>
        <p:spPr>
          <a:xfrm>
            <a:off x="216310" y="1060982"/>
            <a:ext cx="846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Розглянемо приклад використання оператора </a:t>
            </a:r>
            <a:r>
              <a:rPr lang="uk-UA" dirty="0" err="1"/>
              <a:t>if</a:t>
            </a:r>
            <a:r>
              <a:rPr lang="uk-UA" dirty="0"/>
              <a:t>...</a:t>
            </a:r>
            <a:r>
              <a:rPr lang="uk-UA" dirty="0" err="1"/>
              <a:t>else</a:t>
            </a:r>
            <a:r>
              <a:rPr lang="uk-UA" dirty="0"/>
              <a:t> 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3950B-CACD-C84B-A6CC-DBC93A619D52}"/>
              </a:ext>
            </a:extLst>
          </p:cNvPr>
          <p:cNvSpPr txBox="1"/>
          <p:nvPr/>
        </p:nvSpPr>
        <p:spPr>
          <a:xfrm>
            <a:off x="216310" y="164007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15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0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'Positive number'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'Negative number'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'This statement is always executed'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4265D-AAF3-C71D-913E-FF6B11DBAB8B}"/>
              </a:ext>
            </a:extLst>
          </p:cNvPr>
          <p:cNvSpPr txBox="1"/>
          <p:nvPr/>
        </p:nvSpPr>
        <p:spPr>
          <a:xfrm>
            <a:off x="658762" y="44351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endParaRPr lang="uk-UA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uk-UA" dirty="0">
                <a:solidFill>
                  <a:srgbClr val="252525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Positive number </a:t>
            </a:r>
            <a:endParaRPr lang="uk-UA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uk-UA" dirty="0">
                <a:solidFill>
                  <a:srgbClr val="252525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This statement is always executed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36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422D8-00F7-E0A2-6543-6BFC753D79C9}"/>
              </a:ext>
            </a:extLst>
          </p:cNvPr>
          <p:cNvSpPr txBox="1"/>
          <p:nvPr/>
        </p:nvSpPr>
        <p:spPr>
          <a:xfrm>
            <a:off x="0" y="4151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…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A57FA-766C-3727-48B9-408002D78097}"/>
              </a:ext>
            </a:extLst>
          </p:cNvPr>
          <p:cNvSpPr txBox="1"/>
          <p:nvPr/>
        </p:nvSpPr>
        <p:spPr>
          <a:xfrm>
            <a:off x="324464" y="1061433"/>
            <a:ext cx="868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створили змінну з ім’ям </a:t>
            </a:r>
            <a:r>
              <a:rPr lang="uk-UA" dirty="0" err="1"/>
              <a:t>number</a:t>
            </a:r>
            <a:r>
              <a:rPr lang="uk-UA" dirty="0"/>
              <a:t>. Зверніть увагу на умову: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1B7F7F1-B2F0-097A-6B12-ECE5519E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18563"/>
              </p:ext>
            </p:extLst>
          </p:nvPr>
        </p:nvGraphicFramePr>
        <p:xfrm>
          <a:off x="324464" y="1524884"/>
          <a:ext cx="7615337" cy="365760"/>
        </p:xfrm>
        <a:graphic>
          <a:graphicData uri="http://schemas.openxmlformats.org/drawingml/2006/table">
            <a:tbl>
              <a:tblPr/>
              <a:tblGrid>
                <a:gridCol w="7615337">
                  <a:extLst>
                    <a:ext uri="{9D8B030D-6E8A-4147-A177-3AD203B41FA5}">
                      <a16:colId xmlns:a16="http://schemas.microsoft.com/office/drawing/2014/main" val="4176832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262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40DA775-F748-AB15-6822-5791AF2D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3324-FA2D-FFCB-B228-0689962C8400}"/>
              </a:ext>
            </a:extLst>
          </p:cNvPr>
          <p:cNvSpPr txBox="1"/>
          <p:nvPr/>
        </p:nvSpPr>
        <p:spPr>
          <a:xfrm>
            <a:off x="324464" y="19847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Оскільки значенням змінної </a:t>
            </a:r>
            <a:r>
              <a:rPr lang="uk-UA" dirty="0" err="1"/>
              <a:t>number</a:t>
            </a:r>
            <a:r>
              <a:rPr lang="uk-UA" dirty="0"/>
              <a:t> є 15, то умова дорівнює </a:t>
            </a:r>
            <a:r>
              <a:rPr lang="uk-UA" dirty="0" err="1"/>
              <a:t>True</a:t>
            </a:r>
            <a:r>
              <a:rPr lang="uk-UA" dirty="0"/>
              <a:t>. Отже, код всередині оператора </a:t>
            </a:r>
            <a:r>
              <a:rPr lang="uk-UA" dirty="0" err="1"/>
              <a:t>if</a:t>
            </a:r>
            <a:r>
              <a:rPr lang="uk-UA" dirty="0"/>
              <a:t> виконується.  Якщо ми змінимо значення змінної </a:t>
            </a:r>
            <a:r>
              <a:rPr lang="uk-UA" dirty="0" err="1"/>
              <a:t>number</a:t>
            </a:r>
            <a:r>
              <a:rPr lang="uk-UA" dirty="0"/>
              <a:t> на від’ємне число, наприклад, на -10: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913C092-9655-ECF1-9004-041DA60EB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34243"/>
              </p:ext>
            </p:extLst>
          </p:nvPr>
        </p:nvGraphicFramePr>
        <p:xfrm>
          <a:off x="324464" y="331863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03964666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238688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592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0F5EEB-402B-3650-204B-51DC9EBFB6D8}"/>
              </a:ext>
            </a:extLst>
          </p:cNvPr>
          <p:cNvSpPr txBox="1"/>
          <p:nvPr/>
        </p:nvSpPr>
        <p:spPr>
          <a:xfrm>
            <a:off x="245806" y="39188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То результат виконання програми буде наступним: </a:t>
            </a:r>
          </a:p>
          <a:p>
            <a:endParaRPr lang="uk-UA" dirty="0"/>
          </a:p>
          <a:p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negative</a:t>
            </a:r>
            <a:r>
              <a:rPr lang="uk-UA" dirty="0"/>
              <a:t>. </a:t>
            </a:r>
          </a:p>
          <a:p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statement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always</a:t>
            </a:r>
            <a:r>
              <a:rPr lang="uk-UA" dirty="0"/>
              <a:t> </a:t>
            </a:r>
            <a:r>
              <a:rPr lang="uk-UA" dirty="0" err="1"/>
              <a:t>executed</a:t>
            </a:r>
            <a:r>
              <a:rPr lang="uk-UA" dirty="0"/>
              <a:t>.  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Тут умова обчислюється як </a:t>
            </a:r>
            <a:r>
              <a:rPr lang="uk-UA" dirty="0" err="1"/>
              <a:t>False</a:t>
            </a:r>
            <a:r>
              <a:rPr lang="uk-UA" dirty="0"/>
              <a:t>. Отже, код всередині </a:t>
            </a:r>
            <a:r>
              <a:rPr lang="uk-UA" dirty="0" err="1"/>
              <a:t>if</a:t>
            </a:r>
            <a:r>
              <a:rPr lang="uk-UA" dirty="0"/>
              <a:t> пропускається, а код всередині </a:t>
            </a:r>
            <a:r>
              <a:rPr lang="uk-UA" dirty="0" err="1"/>
              <a:t>else</a:t>
            </a:r>
            <a:r>
              <a:rPr lang="uk-UA" dirty="0"/>
              <a:t> виконується.</a:t>
            </a:r>
          </a:p>
        </p:txBody>
      </p:sp>
    </p:spTree>
    <p:extLst>
      <p:ext uri="{BB962C8B-B14F-4D97-AF65-F5344CB8AC3E}">
        <p14:creationId xmlns:p14="http://schemas.microsoft.com/office/powerpoint/2010/main" val="123841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BECF0-45B6-ADB3-E939-3E260699AC14}"/>
              </a:ext>
            </a:extLst>
          </p:cNvPr>
          <p:cNvSpPr txBox="1"/>
          <p:nvPr/>
        </p:nvSpPr>
        <p:spPr>
          <a:xfrm>
            <a:off x="0" y="2086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…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…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F4019-AB1F-8957-B678-37BD1BD01FD0}"/>
              </a:ext>
            </a:extLst>
          </p:cNvPr>
          <p:cNvSpPr txBox="1"/>
          <p:nvPr/>
        </p:nvSpPr>
        <p:spPr>
          <a:xfrm>
            <a:off x="442451" y="1060640"/>
            <a:ext cx="5545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Оператор </a:t>
            </a:r>
            <a:r>
              <a:rPr lang="uk-UA" dirty="0" err="1"/>
              <a:t>if</a:t>
            </a:r>
            <a:r>
              <a:rPr lang="uk-UA" dirty="0"/>
              <a:t>...</a:t>
            </a:r>
            <a:r>
              <a:rPr lang="uk-UA" dirty="0" err="1"/>
              <a:t>else</a:t>
            </a:r>
            <a:r>
              <a:rPr lang="uk-UA" dirty="0"/>
              <a:t> використовується для виконання блоку коду серед двох альтернатив.  Однак, якщо потрібно зробити вибір у випадках, коли альтернатив більше ніж дві, то використовується оператор </a:t>
            </a:r>
            <a:r>
              <a:rPr lang="uk-UA" dirty="0" err="1"/>
              <a:t>if</a:t>
            </a:r>
            <a:r>
              <a:rPr lang="uk-UA" dirty="0"/>
              <a:t>...</a:t>
            </a:r>
            <a:r>
              <a:rPr lang="uk-UA" dirty="0" err="1"/>
              <a:t>elif</a:t>
            </a:r>
            <a:r>
              <a:rPr lang="uk-UA" dirty="0"/>
              <a:t>...</a:t>
            </a:r>
            <a:r>
              <a:rPr lang="uk-UA" dirty="0" err="1"/>
              <a:t>else</a:t>
            </a:r>
            <a:r>
              <a:rPr lang="uk-UA" dirty="0"/>
              <a:t>.  Синтаксис оператора </a:t>
            </a:r>
            <a:r>
              <a:rPr lang="uk-UA" dirty="0" err="1"/>
              <a:t>if</a:t>
            </a:r>
            <a:r>
              <a:rPr lang="uk-UA" dirty="0"/>
              <a:t>...</a:t>
            </a:r>
            <a:r>
              <a:rPr lang="uk-UA" dirty="0" err="1"/>
              <a:t>elif</a:t>
            </a:r>
            <a:r>
              <a:rPr lang="uk-UA" dirty="0"/>
              <a:t>...</a:t>
            </a:r>
            <a:r>
              <a:rPr lang="uk-UA" dirty="0" err="1"/>
              <a:t>else</a:t>
            </a:r>
            <a:r>
              <a:rPr lang="uk-UA" dirty="0"/>
              <a:t> наступний: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5EF4E4E-EA7B-8E4C-4DB9-B2656650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02283"/>
              </p:ext>
            </p:extLst>
          </p:nvPr>
        </p:nvGraphicFramePr>
        <p:xfrm>
          <a:off x="653854" y="3020650"/>
          <a:ext cx="3674539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156838884"/>
                    </a:ext>
                  </a:extLst>
                </a:gridCol>
                <a:gridCol w="3466259">
                  <a:extLst>
                    <a:ext uri="{9D8B030D-6E8A-4147-A177-3AD203B41FA5}">
                      <a16:colId xmlns:a16="http://schemas.microsoft.com/office/drawing/2014/main" val="2047740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умова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блок коду 1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elif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умова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блок коду 2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блок коду 3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270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701D9C-EFB5-5F5C-0422-0CF175BBAFA1}"/>
              </a:ext>
            </a:extLst>
          </p:cNvPr>
          <p:cNvSpPr txBox="1"/>
          <p:nvPr/>
        </p:nvSpPr>
        <p:spPr>
          <a:xfrm>
            <a:off x="226142" y="5325936"/>
            <a:ext cx="117397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/>
              <a:t>Розглянемо детально:     </a:t>
            </a:r>
          </a:p>
          <a:p>
            <a:r>
              <a:rPr lang="uk-UA" sz="1600" dirty="0"/>
              <a:t>	Якщо умова1 обчислюється як </a:t>
            </a:r>
            <a:r>
              <a:rPr lang="uk-UA" sz="1600" dirty="0" err="1"/>
              <a:t>True</a:t>
            </a:r>
            <a:r>
              <a:rPr lang="uk-UA" sz="1600" dirty="0"/>
              <a:t>, то виконується блок коду 1.     </a:t>
            </a:r>
          </a:p>
          <a:p>
            <a:r>
              <a:rPr lang="uk-UA" sz="1600" dirty="0"/>
              <a:t>	Якщо умова1 обчислюється як </a:t>
            </a:r>
            <a:r>
              <a:rPr lang="uk-UA" sz="1600" dirty="0" err="1"/>
              <a:t>False</a:t>
            </a:r>
            <a:r>
              <a:rPr lang="uk-UA" sz="1600" dirty="0"/>
              <a:t>, то обчислюється умова2.     </a:t>
            </a:r>
          </a:p>
          <a:p>
            <a:r>
              <a:rPr lang="uk-UA" sz="1600" dirty="0"/>
              <a:t>		Якщо умова2 обчислюється як </a:t>
            </a:r>
            <a:r>
              <a:rPr lang="uk-UA" sz="1600" dirty="0" err="1"/>
              <a:t>True</a:t>
            </a:r>
            <a:r>
              <a:rPr lang="uk-UA" sz="1600" dirty="0"/>
              <a:t>, то виконується блок коду 2.    </a:t>
            </a:r>
          </a:p>
          <a:p>
            <a:r>
              <a:rPr lang="uk-UA" sz="1600" dirty="0"/>
              <a:t>		 Якщо умова2 обчислюється як </a:t>
            </a:r>
            <a:r>
              <a:rPr lang="uk-UA" sz="1600" dirty="0" err="1"/>
              <a:t>False</a:t>
            </a:r>
            <a:r>
              <a:rPr lang="uk-UA" sz="1600" dirty="0"/>
              <a:t>, то виконується блок коду 3.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4F3C91-5EC3-89C6-F277-577469AE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61" y="2238809"/>
            <a:ext cx="6480838" cy="27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E894F-6077-7591-B843-8F013A69F90D}"/>
              </a:ext>
            </a:extLst>
          </p:cNvPr>
          <p:cNvSpPr txBox="1"/>
          <p:nvPr/>
        </p:nvSpPr>
        <p:spPr>
          <a:xfrm>
            <a:off x="0" y="2086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if…elif…else в Python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47EC-C139-6DE6-B439-53DF10EED7B9}"/>
              </a:ext>
            </a:extLst>
          </p:cNvPr>
          <p:cNvSpPr txBox="1"/>
          <p:nvPr/>
        </p:nvSpPr>
        <p:spPr>
          <a:xfrm>
            <a:off x="373626" y="1004190"/>
            <a:ext cx="1028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Розглянемо приклад використання оператора </a:t>
            </a:r>
            <a:r>
              <a:rPr lang="uk-UA" dirty="0" err="1"/>
              <a:t>if</a:t>
            </a:r>
            <a:r>
              <a:rPr lang="uk-UA" dirty="0"/>
              <a:t>...</a:t>
            </a:r>
            <a:r>
              <a:rPr lang="uk-UA" dirty="0" err="1"/>
              <a:t>elif</a:t>
            </a:r>
            <a:r>
              <a:rPr lang="uk-UA" dirty="0"/>
              <a:t>...</a:t>
            </a:r>
            <a:r>
              <a:rPr lang="uk-UA" dirty="0" err="1"/>
              <a:t>else</a:t>
            </a:r>
            <a:r>
              <a:rPr lang="uk-UA" dirty="0"/>
              <a:t> 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3DAC3-2223-DD81-F860-7DEAD9D129C3}"/>
              </a:ext>
            </a:extLst>
          </p:cNvPr>
          <p:cNvSpPr txBox="1"/>
          <p:nvPr/>
        </p:nvSpPr>
        <p:spPr>
          <a:xfrm>
            <a:off x="373626" y="152275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0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0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"Positive number"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 err="1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elif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0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'Zero'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'Negative number'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'This statement is always executed'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12EE8-05D7-1AEA-9FE6-2DADC3323702}"/>
              </a:ext>
            </a:extLst>
          </p:cNvPr>
          <p:cNvSpPr txBox="1"/>
          <p:nvPr/>
        </p:nvSpPr>
        <p:spPr>
          <a:xfrm>
            <a:off x="373626" y="48113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	</a:t>
            </a:r>
            <a:r>
              <a:rPr lang="uk-UA" dirty="0" err="1"/>
              <a:t>Zero</a:t>
            </a:r>
            <a:r>
              <a:rPr lang="uk-UA" dirty="0"/>
              <a:t> </a:t>
            </a:r>
          </a:p>
          <a:p>
            <a:r>
              <a:rPr lang="uk-UA" dirty="0"/>
              <a:t>	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statement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always</a:t>
            </a:r>
            <a:r>
              <a:rPr lang="uk-UA" dirty="0"/>
              <a:t> </a:t>
            </a:r>
            <a:r>
              <a:rPr lang="uk-UA" dirty="0" err="1"/>
              <a:t>executed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B2A7-05F6-5354-32DB-8EF579552781}"/>
              </a:ext>
            </a:extLst>
          </p:cNvPr>
          <p:cNvSpPr txBox="1"/>
          <p:nvPr/>
        </p:nvSpPr>
        <p:spPr>
          <a:xfrm>
            <a:off x="5722374" y="56539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створили змінну </a:t>
            </a:r>
            <a:r>
              <a:rPr lang="uk-UA" dirty="0" err="1"/>
              <a:t>number</a:t>
            </a:r>
            <a:r>
              <a:rPr lang="uk-UA" dirty="0"/>
              <a:t> зі значенням 0. Ми маємо дві умови. Спрацьовує друга умова (обчислюється як </a:t>
            </a:r>
            <a:r>
              <a:rPr lang="uk-UA" dirty="0" err="1"/>
              <a:t>True</a:t>
            </a:r>
            <a:r>
              <a:rPr lang="uk-UA" dirty="0"/>
              <a:t>), і виконується код всередині оператора </a:t>
            </a:r>
            <a:r>
              <a:rPr lang="uk-UA" dirty="0" err="1"/>
              <a:t>elif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2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0054-BF90-A5D6-D349-E2B923A405EC}"/>
              </a:ext>
            </a:extLst>
          </p:cNvPr>
          <p:cNvSpPr txBox="1"/>
          <p:nvPr/>
        </p:nvSpPr>
        <p:spPr>
          <a:xfrm>
            <a:off x="0" y="18896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Вкладені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96423-6884-2128-F868-A59733A2D4F9}"/>
              </a:ext>
            </a:extLst>
          </p:cNvPr>
          <p:cNvSpPr txBox="1"/>
          <p:nvPr/>
        </p:nvSpPr>
        <p:spPr>
          <a:xfrm>
            <a:off x="265471" y="8352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також можемо використовувати один оператор </a:t>
            </a:r>
            <a:r>
              <a:rPr lang="uk-UA" dirty="0" err="1"/>
              <a:t>if</a:t>
            </a:r>
            <a:r>
              <a:rPr lang="uk-UA" dirty="0"/>
              <a:t> всередині іншого оператора </a:t>
            </a:r>
            <a:r>
              <a:rPr lang="uk-UA" dirty="0" err="1"/>
              <a:t>if</a:t>
            </a:r>
            <a:r>
              <a:rPr lang="uk-UA" dirty="0"/>
              <a:t>. Це називається вкладеним оператором </a:t>
            </a:r>
            <a:r>
              <a:rPr lang="uk-UA" dirty="0" err="1"/>
              <a:t>if</a:t>
            </a:r>
            <a:r>
              <a:rPr lang="uk-UA" dirty="0"/>
              <a:t>.  Синтаксис вкладеного оператора </a:t>
            </a:r>
            <a:r>
              <a:rPr lang="uk-UA" dirty="0" err="1"/>
              <a:t>if</a:t>
            </a:r>
            <a:r>
              <a:rPr lang="uk-UA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6E97D-A555-1FDA-A81D-682726DA5F65}"/>
              </a:ext>
            </a:extLst>
          </p:cNvPr>
          <p:cNvSpPr txBox="1"/>
          <p:nvPr/>
        </p:nvSpPr>
        <p:spPr>
          <a:xfrm>
            <a:off x="265471" y="214049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ru-RU" b="0" i="1" dirty="0" err="1">
                <a:solidFill>
                  <a:srgbClr val="57A64A"/>
                </a:solidFill>
                <a:effectLst/>
                <a:latin typeface="inherit"/>
              </a:rPr>
              <a:t>Зовнішній</a:t>
            </a:r>
            <a:r>
              <a:rPr lang="ru-RU" b="0" i="1" dirty="0">
                <a:solidFill>
                  <a:srgbClr val="57A64A"/>
                </a:solidFill>
                <a:effectLst/>
                <a:latin typeface="inherit"/>
              </a:rPr>
              <a:t> оператор </a:t>
            </a:r>
            <a:r>
              <a:rPr lang="ru-RU" b="0" i="1" dirty="0" err="1">
                <a:solidFill>
                  <a:srgbClr val="57A64A"/>
                </a:solidFill>
                <a:effectLst/>
                <a:latin typeface="inherit"/>
              </a:rPr>
              <a:t>if</a:t>
            </a:r>
            <a:endParaRPr lang="ru-RU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ru-RU" b="0" i="0" dirty="0" err="1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умова</a:t>
            </a:r>
            <a:r>
              <a:rPr lang="ru-RU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r>
              <a:rPr lang="ru-RU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ru-RU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ru-RU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ru-RU" b="0" i="1" dirty="0">
                <a:solidFill>
                  <a:srgbClr val="57A64A"/>
                </a:solidFill>
                <a:effectLst/>
                <a:latin typeface="inherit"/>
              </a:rPr>
              <a:t># блок коду</a:t>
            </a:r>
            <a:endParaRPr lang="ru-RU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ru-RU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ru-RU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ru-RU" b="0" i="1" dirty="0" err="1">
                <a:solidFill>
                  <a:srgbClr val="57A64A"/>
                </a:solidFill>
                <a:effectLst/>
                <a:latin typeface="inherit"/>
              </a:rPr>
              <a:t>Внутрішній</a:t>
            </a:r>
            <a:r>
              <a:rPr lang="ru-RU" b="0" i="1" dirty="0">
                <a:solidFill>
                  <a:srgbClr val="57A64A"/>
                </a:solidFill>
                <a:effectLst/>
                <a:latin typeface="inherit"/>
              </a:rPr>
              <a:t> оператор </a:t>
            </a:r>
            <a:r>
              <a:rPr lang="ru-RU" b="0" i="1" dirty="0" err="1">
                <a:solidFill>
                  <a:srgbClr val="57A64A"/>
                </a:solidFill>
                <a:effectLst/>
                <a:latin typeface="inherit"/>
              </a:rPr>
              <a:t>if</a:t>
            </a:r>
            <a:endParaRPr lang="ru-RU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ru-RU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ru-RU" b="0" i="0" dirty="0" err="1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умова</a:t>
            </a:r>
            <a:r>
              <a:rPr lang="ru-RU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ru-RU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endParaRPr lang="ru-RU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ru-RU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ru-RU" b="0" i="1" dirty="0">
                <a:solidFill>
                  <a:srgbClr val="57A64A"/>
                </a:solidFill>
                <a:effectLst/>
                <a:latin typeface="inherit"/>
              </a:rPr>
              <a:t># блок коду</a:t>
            </a:r>
            <a:endParaRPr lang="ru-RU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A787E-04E2-8977-7173-CAAE8A946585}"/>
              </a:ext>
            </a:extLst>
          </p:cNvPr>
          <p:cNvSpPr txBox="1"/>
          <p:nvPr/>
        </p:nvSpPr>
        <p:spPr>
          <a:xfrm>
            <a:off x="299883" y="4276691"/>
            <a:ext cx="1159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Примітки:     </a:t>
            </a:r>
          </a:p>
          <a:p>
            <a:r>
              <a:rPr lang="uk-UA" dirty="0"/>
              <a:t>	За потреби ми можемо додати оператори </a:t>
            </a:r>
            <a:r>
              <a:rPr lang="uk-UA" dirty="0" err="1"/>
              <a:t>else</a:t>
            </a:r>
            <a:r>
              <a:rPr lang="uk-UA" dirty="0"/>
              <a:t> та </a:t>
            </a:r>
            <a:r>
              <a:rPr lang="uk-UA" dirty="0" err="1"/>
              <a:t>elif</a:t>
            </a:r>
            <a:r>
              <a:rPr lang="uk-UA" dirty="0"/>
              <a:t> у внутрішній оператор </a:t>
            </a:r>
            <a:r>
              <a:rPr lang="uk-UA" dirty="0" err="1"/>
              <a:t>if</a:t>
            </a:r>
            <a:r>
              <a:rPr lang="uk-UA" dirty="0"/>
              <a:t>.     </a:t>
            </a:r>
          </a:p>
          <a:p>
            <a:r>
              <a:rPr lang="uk-UA" dirty="0"/>
              <a:t>	Ми також можемо додати внутрішній оператор </a:t>
            </a:r>
            <a:r>
              <a:rPr lang="uk-UA" dirty="0" err="1"/>
              <a:t>if</a:t>
            </a:r>
            <a:r>
              <a:rPr lang="uk-UA" dirty="0"/>
              <a:t> до зовнішнього оператора </a:t>
            </a:r>
            <a:r>
              <a:rPr lang="uk-UA" dirty="0" err="1"/>
              <a:t>else</a:t>
            </a:r>
            <a:r>
              <a:rPr lang="uk-UA" dirty="0"/>
              <a:t> або </a:t>
            </a:r>
            <a:r>
              <a:rPr lang="uk-UA" dirty="0" err="1"/>
              <a:t>elif</a:t>
            </a:r>
            <a:r>
              <a:rPr lang="uk-UA" dirty="0"/>
              <a:t> (якщо вони існують).     </a:t>
            </a:r>
            <a:br>
              <a:rPr lang="uk-UA" dirty="0"/>
            </a:br>
            <a:r>
              <a:rPr lang="uk-UA" dirty="0"/>
              <a:t>	Ми можемо зробити декілька рівнів вкладеності операторів </a:t>
            </a:r>
            <a:r>
              <a:rPr lang="uk-UA" dirty="0" err="1"/>
              <a:t>if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326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1081</Words>
  <Application>Microsoft Office PowerPoint</Application>
  <PresentationFormat>Широкоэкранный</PresentationFormat>
  <Paragraphs>170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Monaco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10</cp:revision>
  <dcterms:created xsi:type="dcterms:W3CDTF">2024-08-10T22:57:07Z</dcterms:created>
  <dcterms:modified xsi:type="dcterms:W3CDTF">2024-08-13T16:24:33Z</dcterms:modified>
</cp:coreProperties>
</file>