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F02F6-7CF2-C3F9-012C-31E6994C5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F7ADEE-2565-2137-4163-A6B98D10B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F0548-9915-8BD7-31AE-BB164DD4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B34A5-E4B6-C9CA-DD06-699000E6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8D596-0FA7-F68E-DEF8-0548EC73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077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3FB21-DCA9-DDA7-81F3-B9B05004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49A55-1D38-0075-3929-04D51065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4F409F-CE22-4B3A-A606-09845A60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EABC6-6BC3-5B8F-0D0D-06249530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DBBA73-E0B9-578D-9963-0D37E8CC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328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2104FE-65A9-4FD6-B062-8EC45853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CB395A-1C9E-8BB4-17C5-D85EFEC1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4E0BD-F251-A7EA-0A90-E373C8A5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0CB7D-B874-7A7A-459A-394B055C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05B4E-1007-8A31-9F83-D359AE13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75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8C437-31E7-4A69-AE9A-C80B8A42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80F1E-18B5-2031-5C06-C7489925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B2F27D-E37C-493C-2F77-517F4A75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8EBE1-8AB4-9C1C-01C2-C7B7A2F4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C0794-8206-4DAE-92B6-B2BD4757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1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0422F-3003-128F-82CA-8E72E991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FB12B-6E26-8245-10F4-3E6AFB614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B260FC-E5D4-E6E5-A386-0DCA08E9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F11EE-106C-AC90-D884-ADDD582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5D19CB-2810-BB30-9FE3-CBCB2F27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169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7BF75-F9FB-A1BC-96C0-BE3C25EA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E3987-532A-641A-C5BA-656EB93DE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2F4CCE-7595-CE06-A6EF-F54873AEC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4DABEA-0CE5-E4BF-617D-0A74106E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1EC2BC-7F2C-2A27-5429-050077D0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70FB2C-25ED-987A-647C-10F8B164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5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0E3C4-41FD-DEB6-149F-1E29A4B0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550084-7CC9-24CB-C19A-0A2615BE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21CF28-5225-5D07-5AFE-94BF713F8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94BF2D-E49A-1252-15A4-B8ADA0B1D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5348E-121D-20F3-404C-8C3C8E540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F85341-62ED-9EB1-32B0-809BD35F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916303-F956-05C8-212D-A39FD58F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3F2F61-0BA2-B96A-C33A-48A79273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60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5E045-AB41-C55C-6848-50CFA62E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8F7AA7-D066-5AD0-9FB9-C3A83FA0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53A59E-CC51-8BC0-8223-256E5144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AA9916-1875-07BD-312A-FCAFD34E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752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47FF3E-C5E2-21B4-822F-1AEE0743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5A78B6-C94F-21A6-D956-8B779354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1CBBE2-6874-05F0-EA8E-C87C3557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91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50E7A-D0C8-869F-68C0-8F50A3C7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DB692-D6B9-AF81-BFD6-410C37E6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4BDD89-EF2F-F287-B024-8B3E216B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818E10-2E11-E991-50AB-D56DE591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FB37B8-D569-ED95-ECD5-2972766F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64F9DE-DBA1-A149-58AF-C86D4B35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52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626A9-3480-A5EA-FE0F-DD3C9472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13F117-CF1E-B7DA-3B9B-406789068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C2FEE5-6A2A-7A8B-A3E9-63E0437A3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2E68E6-194B-F69C-787F-23E750DB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0ED46A-721C-F8E1-8B05-63686CE2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FFEDF-553B-EAB4-89B4-6E5AFD5A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868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A0A4B-907A-DCF9-B8DA-FE073496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E5B8EF-96D0-4F18-6A8E-F33C3E0B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35E52-156C-5D6D-3AE2-DDC7CC6F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71396-301D-4E90-87DE-BC66976D8224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58EA3A-1494-822A-A810-7A173680E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B33B4-C8FA-8747-4D0F-7E5737E4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6703D-7146-4438-89EB-3B66B2F4B4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35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9734" y="3568704"/>
            <a:ext cx="11392542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ru-RU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Цикли, 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break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continue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62004-55F9-A39F-946B-01E5E5064421}"/>
              </a:ext>
            </a:extLst>
          </p:cNvPr>
          <p:cNvSpPr txBox="1"/>
          <p:nvPr/>
        </p:nvSpPr>
        <p:spPr>
          <a:xfrm>
            <a:off x="0" y="31508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31142-F0AD-F154-7E96-403C8303630E}"/>
              </a:ext>
            </a:extLst>
          </p:cNvPr>
          <p:cNvSpPr txBox="1"/>
          <p:nvPr/>
        </p:nvSpPr>
        <p:spPr>
          <a:xfrm>
            <a:off x="216310" y="9614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блоку коду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певну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кількість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разів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Він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будь-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якими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послідовностями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такими як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списки, </a:t>
            </a:r>
            <a:r>
              <a:rPr lang="ru-RU" b="1" i="0" u="none" strike="noStrike" dirty="0" err="1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кортежі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рядки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та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09495-B27F-3B05-D5B2-0025BB80FDE7}"/>
              </a:ext>
            </a:extLst>
          </p:cNvPr>
          <p:cNvSpPr txBox="1"/>
          <p:nvPr/>
        </p:nvSpPr>
        <p:spPr>
          <a:xfrm>
            <a:off x="216310" y="2312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Синтаксис циклу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for: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7174EEC-6062-3672-9369-90B4EC9D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48882"/>
              </p:ext>
            </p:extLst>
          </p:nvPr>
        </p:nvGraphicFramePr>
        <p:xfrm>
          <a:off x="216310" y="2833043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58175802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287084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val</a:t>
                      </a:r>
                      <a:r>
                        <a:rPr lang="ru-RU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послідовність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блок коду для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виконання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2927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D7547B-B792-3CF0-B67A-93D430D97591}"/>
              </a:ext>
            </a:extLst>
          </p:cNvPr>
          <p:cNvSpPr txBox="1"/>
          <p:nvPr/>
        </p:nvSpPr>
        <p:spPr>
          <a:xfrm>
            <a:off x="216310" y="36241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</a:t>
            </a:r>
            <a:r>
              <a:rPr lang="uk-UA" dirty="0" err="1"/>
              <a:t>val</a:t>
            </a:r>
            <a:r>
              <a:rPr lang="uk-UA" dirty="0"/>
              <a:t> отримує доступ до кожного елемента послідовність на кожній ітерації. Цикл продовжується доти, доки не буде досягнутий останній елемент у послідовність.</a:t>
            </a:r>
          </a:p>
        </p:txBody>
      </p:sp>
    </p:spTree>
    <p:extLst>
      <p:ext uri="{BB962C8B-B14F-4D97-AF65-F5344CB8AC3E}">
        <p14:creationId xmlns:p14="http://schemas.microsoft.com/office/powerpoint/2010/main" val="172935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0D1617-7678-C43B-8A2E-2A33139F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4" y="667364"/>
            <a:ext cx="4829175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727C5-4F33-3AEE-A0F2-46FAF63D0BC6}"/>
              </a:ext>
            </a:extLst>
          </p:cNvPr>
          <p:cNvSpPr txBox="1"/>
          <p:nvPr/>
        </p:nvSpPr>
        <p:spPr>
          <a:xfrm>
            <a:off x="0" y="2103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C5066-75D3-70A1-9590-7FE73A718ACC}"/>
              </a:ext>
            </a:extLst>
          </p:cNvPr>
          <p:cNvSpPr txBox="1"/>
          <p:nvPr/>
        </p:nvSpPr>
        <p:spPr>
          <a:xfrm>
            <a:off x="4767890" y="888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списком: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2108B5-9580-5A5D-C436-6F9868137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74872"/>
              </p:ext>
            </p:extLst>
          </p:nvPr>
        </p:nvGraphicFramePr>
        <p:xfrm>
          <a:off x="4767890" y="1853929"/>
          <a:ext cx="7296292" cy="1463040"/>
        </p:xfrm>
        <a:graphic>
          <a:graphicData uri="http://schemas.openxmlformats.org/drawingml/2006/table">
            <a:tbl>
              <a:tblPr/>
              <a:tblGrid>
                <a:gridCol w="258707">
                  <a:extLst>
                    <a:ext uri="{9D8B030D-6E8A-4147-A177-3AD203B41FA5}">
                      <a16:colId xmlns:a16="http://schemas.microsoft.com/office/drawing/2014/main" val="2867373609"/>
                    </a:ext>
                  </a:extLst>
                </a:gridCol>
                <a:gridCol w="7037585">
                  <a:extLst>
                    <a:ext uri="{9D8B030D-6E8A-4147-A177-3AD203B41FA5}">
                      <a16:colId xmlns:a16="http://schemas.microsoft.com/office/drawing/2014/main" val="220040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'Go'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'JavaScript'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елементів списку, використовуючи цикл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for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84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B710F0-BCED-2463-15A9-A66DDB857376}"/>
              </a:ext>
            </a:extLst>
          </p:cNvPr>
          <p:cNvSpPr txBox="1"/>
          <p:nvPr/>
        </p:nvSpPr>
        <p:spPr>
          <a:xfrm>
            <a:off x="4767890" y="345101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	</a:t>
            </a:r>
            <a:r>
              <a:rPr lang="uk-UA" dirty="0" err="1"/>
              <a:t>Swift</a:t>
            </a:r>
            <a:r>
              <a:rPr lang="uk-UA" dirty="0"/>
              <a:t> </a:t>
            </a:r>
          </a:p>
          <a:p>
            <a:r>
              <a:rPr lang="uk-UA" dirty="0"/>
              <a:t>	</a:t>
            </a:r>
            <a:r>
              <a:rPr lang="uk-UA" dirty="0" err="1"/>
              <a:t>Python</a:t>
            </a:r>
            <a:r>
              <a:rPr lang="uk-UA" dirty="0"/>
              <a:t> </a:t>
            </a:r>
          </a:p>
          <a:p>
            <a:r>
              <a:rPr lang="uk-UA" dirty="0"/>
              <a:t>	</a:t>
            </a:r>
            <a:r>
              <a:rPr lang="uk-UA" dirty="0" err="1"/>
              <a:t>Go</a:t>
            </a:r>
            <a:r>
              <a:rPr lang="uk-UA" dirty="0"/>
              <a:t> </a:t>
            </a:r>
          </a:p>
          <a:p>
            <a:r>
              <a:rPr lang="uk-UA" dirty="0"/>
              <a:t>	</a:t>
            </a:r>
            <a:r>
              <a:rPr lang="uk-UA" dirty="0" err="1"/>
              <a:t>JavaScript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A4311-195E-36BE-26A6-23BBE5E27331}"/>
              </a:ext>
            </a:extLst>
          </p:cNvPr>
          <p:cNvSpPr txBox="1"/>
          <p:nvPr/>
        </p:nvSpPr>
        <p:spPr>
          <a:xfrm>
            <a:off x="249954" y="5582563"/>
            <a:ext cx="11814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список </a:t>
            </a:r>
            <a:r>
              <a:rPr lang="uk-UA" dirty="0" err="1"/>
              <a:t>language</a:t>
            </a:r>
            <a:r>
              <a:rPr lang="uk-UA" dirty="0"/>
              <a:t>. Спочатку значенням </a:t>
            </a:r>
            <a:r>
              <a:rPr lang="uk-UA" dirty="0" err="1"/>
              <a:t>language</a:t>
            </a:r>
            <a:r>
              <a:rPr lang="uk-UA" dirty="0"/>
              <a:t> є перший елемент списку, тобто </a:t>
            </a:r>
            <a:r>
              <a:rPr lang="uk-UA" dirty="0" err="1"/>
              <a:t>Swift</a:t>
            </a:r>
            <a:r>
              <a:rPr lang="uk-UA" dirty="0"/>
              <a:t>, після чого виконується код всередині циклу — оператор </a:t>
            </a:r>
            <a:r>
              <a:rPr lang="uk-UA" dirty="0" err="1"/>
              <a:t>print</a:t>
            </a:r>
            <a:r>
              <a:rPr lang="uk-UA" dirty="0"/>
              <a:t>. Потім </a:t>
            </a:r>
            <a:r>
              <a:rPr lang="uk-UA" dirty="0" err="1"/>
              <a:t>language</a:t>
            </a:r>
            <a:r>
              <a:rPr lang="uk-UA" dirty="0"/>
              <a:t> оновлюється значенням наступного елемента списку, і оператор </a:t>
            </a:r>
            <a:r>
              <a:rPr lang="uk-UA" dirty="0" err="1"/>
              <a:t>print</a:t>
            </a:r>
            <a:r>
              <a:rPr lang="uk-UA" dirty="0"/>
              <a:t> виконується знову. Таким чином, цикл виконується доти, доки не буде досягнутий останній елемент списку.</a:t>
            </a:r>
          </a:p>
        </p:txBody>
      </p:sp>
    </p:spTree>
    <p:extLst>
      <p:ext uri="{BB962C8B-B14F-4D97-AF65-F5344CB8AC3E}">
        <p14:creationId xmlns:p14="http://schemas.microsoft.com/office/powerpoint/2010/main" val="249055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9C2CF0-3E01-F3C1-27F0-38AA479DDE17}"/>
              </a:ext>
            </a:extLst>
          </p:cNvPr>
          <p:cNvSpPr txBox="1"/>
          <p:nvPr/>
        </p:nvSpPr>
        <p:spPr>
          <a:xfrm>
            <a:off x="0" y="9063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та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range()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B3606-514C-B86C-A287-FA5B4A5E79D7}"/>
              </a:ext>
            </a:extLst>
          </p:cNvPr>
          <p:cNvSpPr txBox="1"/>
          <p:nvPr/>
        </p:nvSpPr>
        <p:spPr>
          <a:xfrm>
            <a:off x="383458" y="9172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Діапазон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ряд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двома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числовими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інтервалами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У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вбудована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range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діапазону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0F324-E8E6-B75C-C2C6-B5ABB6DB8015}"/>
              </a:ext>
            </a:extLst>
          </p:cNvPr>
          <p:cNvSpPr txBox="1"/>
          <p:nvPr/>
        </p:nvSpPr>
        <p:spPr>
          <a:xfrm>
            <a:off x="383458" y="2297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DB76B"/>
                </a:solidFill>
                <a:effectLst/>
                <a:highlight>
                  <a:srgbClr val="323232"/>
                </a:highlight>
                <a:latin typeface="Monaco"/>
              </a:rPr>
              <a:t>values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23232"/>
                </a:highlight>
                <a:latin typeface="Monaco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23232"/>
                </a:highlight>
                <a:latin typeface="Monaco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highlight>
                  <a:srgbClr val="323232"/>
                </a:highlight>
                <a:latin typeface="Monaco"/>
              </a:rPr>
              <a:t>range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23232"/>
                </a:highlight>
                <a:latin typeface="Monaco"/>
              </a:rPr>
              <a:t>(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23232"/>
                </a:highlight>
                <a:latin typeface="Monaco"/>
              </a:rPr>
              <a:t>4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23232"/>
                </a:highlight>
                <a:latin typeface="Monaco"/>
              </a:rPr>
              <a:t>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AABE5-7E42-5A8F-8DA9-6620708479EA}"/>
              </a:ext>
            </a:extLst>
          </p:cNvPr>
          <p:cNvSpPr txBox="1"/>
          <p:nvPr/>
        </p:nvSpPr>
        <p:spPr>
          <a:xfrm>
            <a:off x="462117" y="28474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4 всередині </a:t>
            </a:r>
            <a:r>
              <a:rPr lang="uk-UA" dirty="0" err="1"/>
              <a:t>range</a:t>
            </a:r>
            <a:r>
              <a:rPr lang="uk-UA" dirty="0"/>
              <a:t>() визначає діапазон, що містить значення 0, 1, 2, 3.  У </a:t>
            </a:r>
            <a:r>
              <a:rPr lang="uk-UA" dirty="0" err="1"/>
              <a:t>Python</a:t>
            </a:r>
            <a:r>
              <a:rPr lang="uk-UA" dirty="0"/>
              <a:t> ми можемо використовувати цикл для діапазонів значень. Наприклад: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77B1A828-C678-0FB2-93DA-70C8D21A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09641"/>
              </p:ext>
            </p:extLst>
          </p:nvPr>
        </p:nvGraphicFramePr>
        <p:xfrm>
          <a:off x="462117" y="3950987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04064962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771265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Використовуємо функцію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range()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для визначення діапазону значень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values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Виконуємо ітерації з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= 0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до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= 3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776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D9C3302-5EB2-00C3-0BFF-92AC86B53584}"/>
              </a:ext>
            </a:extLst>
          </p:cNvPr>
          <p:cNvSpPr txBox="1"/>
          <p:nvPr/>
        </p:nvSpPr>
        <p:spPr>
          <a:xfrm>
            <a:off x="9301317" y="3950987"/>
            <a:ext cx="19664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	0 </a:t>
            </a:r>
          </a:p>
          <a:p>
            <a:r>
              <a:rPr lang="uk-UA" dirty="0"/>
              <a:t>	1 </a:t>
            </a:r>
          </a:p>
          <a:p>
            <a:r>
              <a:rPr lang="uk-UA" dirty="0"/>
              <a:t>	2 </a:t>
            </a:r>
          </a:p>
          <a:p>
            <a:r>
              <a:rPr lang="uk-UA" dirty="0"/>
              <a:t>	3</a:t>
            </a:r>
          </a:p>
        </p:txBody>
      </p:sp>
    </p:spTree>
    <p:extLst>
      <p:ext uri="{BB962C8B-B14F-4D97-AF65-F5344CB8AC3E}">
        <p14:creationId xmlns:p14="http://schemas.microsoft.com/office/powerpoint/2010/main" val="141098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33F0F-6415-64CF-57C8-7D0CC480A468}"/>
              </a:ext>
            </a:extLst>
          </p:cNvPr>
          <p:cNvSpPr txBox="1"/>
          <p:nvPr/>
        </p:nvSpPr>
        <p:spPr>
          <a:xfrm>
            <a:off x="216309" y="73696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використали цикл для перебору значень в діапазоні від 0 до 3.  Значення i встановлюється рівним 0 і оновлюється до наступного значення діапазону на кожній ітерації. Цей процес триває доти, доки не буде досягнуто значення 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CB391-122F-63AC-16BE-C889DAA93ACB}"/>
              </a:ext>
            </a:extLst>
          </p:cNvPr>
          <p:cNvSpPr txBox="1"/>
          <p:nvPr/>
        </p:nvSpPr>
        <p:spPr>
          <a:xfrm>
            <a:off x="0" y="9063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та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range()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D010BCE-BDBE-5962-8FBD-CD23DD57A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05212"/>
              </p:ext>
            </p:extLst>
          </p:nvPr>
        </p:nvGraphicFramePr>
        <p:xfrm>
          <a:off x="2217420" y="2245831"/>
          <a:ext cx="7757160" cy="3657600"/>
        </p:xfrm>
        <a:graphic>
          <a:graphicData uri="http://schemas.openxmlformats.org/drawingml/2006/table">
            <a:tbl>
              <a:tblPr/>
              <a:tblGrid>
                <a:gridCol w="2585720">
                  <a:extLst>
                    <a:ext uri="{9D8B030D-6E8A-4147-A177-3AD203B41FA5}">
                      <a16:colId xmlns:a16="http://schemas.microsoft.com/office/drawing/2014/main" val="4243166788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1366100440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4067098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Ітерація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Умова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Дія</a:t>
                      </a:r>
                      <a:endParaRPr lang="uk-UA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0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Виводиться 0. Змінна i збільшується до </a:t>
                      </a:r>
                      <a:r>
                        <a:rPr lang="ru-RU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1</a:t>
                      </a:r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91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Виводиться 1. Змінна i збільшується до </a:t>
                      </a:r>
                      <a:r>
                        <a:rPr lang="ru-RU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</a:t>
                      </a:r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0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Виводиться 2. Змінна i збільшується до </a:t>
                      </a:r>
                      <a:r>
                        <a:rPr lang="ru-RU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3</a:t>
                      </a:r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255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Виводиться 3. Змінна i збільшується до </a:t>
                      </a:r>
                      <a:r>
                        <a:rPr lang="ru-RU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4</a:t>
                      </a:r>
                      <a:r>
                        <a:rPr lang="ru-RU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78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5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False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Цикл завершено.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2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5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95D97B-E46D-8895-35B0-E4E0C243324F}"/>
              </a:ext>
            </a:extLst>
          </p:cNvPr>
          <p:cNvSpPr txBox="1"/>
          <p:nvPr/>
        </p:nvSpPr>
        <p:spPr>
          <a:xfrm>
            <a:off x="0" y="14963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та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B2E68-35D4-5264-1AA7-C6F34353D4D9}"/>
              </a:ext>
            </a:extLst>
          </p:cNvPr>
          <p:cNvSpPr txBox="1"/>
          <p:nvPr/>
        </p:nvSpPr>
        <p:spPr>
          <a:xfrm>
            <a:off x="255639" y="79596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також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необов’язковий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блок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else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виконується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після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завершення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80EF087-38C5-6113-5730-42C953E11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79838"/>
              </p:ext>
            </p:extLst>
          </p:nvPr>
        </p:nvGraphicFramePr>
        <p:xfrm>
          <a:off x="255640" y="1834756"/>
          <a:ext cx="4419012" cy="1737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87141887"/>
                    </a:ext>
                  </a:extLst>
                </a:gridCol>
                <a:gridCol w="4210732">
                  <a:extLst>
                    <a:ext uri="{9D8B030D-6E8A-4147-A177-3AD203B41FA5}">
                      <a16:colId xmlns:a16="http://schemas.microsoft.com/office/drawing/2014/main" val="1994059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digits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digits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"No items left."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258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62754E-6935-77AC-D4EA-533015B86D29}"/>
              </a:ext>
            </a:extLst>
          </p:cNvPr>
          <p:cNvSpPr txBox="1"/>
          <p:nvPr/>
        </p:nvSpPr>
        <p:spPr>
          <a:xfrm>
            <a:off x="255639" y="379739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	0 </a:t>
            </a:r>
          </a:p>
          <a:p>
            <a:r>
              <a:rPr lang="uk-UA" dirty="0"/>
              <a:t>	1 </a:t>
            </a:r>
          </a:p>
          <a:p>
            <a:r>
              <a:rPr lang="uk-UA" dirty="0"/>
              <a:t>	4 </a:t>
            </a:r>
          </a:p>
          <a:p>
            <a:r>
              <a:rPr lang="uk-UA" dirty="0"/>
              <a:t>	</a:t>
            </a:r>
            <a:r>
              <a:rPr lang="uk-UA" dirty="0" err="1"/>
              <a:t>No</a:t>
            </a:r>
            <a:r>
              <a:rPr lang="uk-UA" dirty="0"/>
              <a:t> </a:t>
            </a:r>
            <a:r>
              <a:rPr lang="uk-UA" dirty="0" err="1"/>
              <a:t>items</a:t>
            </a:r>
            <a:r>
              <a:rPr lang="uk-UA" dirty="0"/>
              <a:t> </a:t>
            </a:r>
            <a:r>
              <a:rPr lang="uk-UA" dirty="0" err="1"/>
              <a:t>left</a:t>
            </a:r>
            <a:r>
              <a:rPr lang="uk-UA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5A6DA-BBD6-8341-EFF0-FB55BB178367}"/>
              </a:ext>
            </a:extLst>
          </p:cNvPr>
          <p:cNvSpPr txBox="1"/>
          <p:nvPr/>
        </p:nvSpPr>
        <p:spPr>
          <a:xfrm>
            <a:off x="255639" y="55000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цикл </a:t>
            </a:r>
            <a:r>
              <a:rPr lang="uk-UA" dirty="0" err="1"/>
              <a:t>for</a:t>
            </a:r>
            <a:r>
              <a:rPr lang="uk-UA" dirty="0"/>
              <a:t> виводить усі елементи списку </a:t>
            </a:r>
            <a:r>
              <a:rPr lang="uk-UA" dirty="0" err="1"/>
              <a:t>digits</a:t>
            </a:r>
            <a:r>
              <a:rPr lang="uk-UA" dirty="0"/>
              <a:t>. Після завершення циклу інтерпретатор виконує блок </a:t>
            </a:r>
            <a:r>
              <a:rPr lang="uk-UA" dirty="0" err="1"/>
              <a:t>else</a:t>
            </a:r>
            <a:r>
              <a:rPr lang="uk-UA" dirty="0"/>
              <a:t> і виводить </a:t>
            </a:r>
            <a:r>
              <a:rPr lang="uk-UA" dirty="0" err="1"/>
              <a:t>No</a:t>
            </a:r>
            <a:r>
              <a:rPr lang="uk-UA" dirty="0"/>
              <a:t> </a:t>
            </a:r>
            <a:r>
              <a:rPr lang="uk-UA" dirty="0" err="1"/>
              <a:t>items</a:t>
            </a:r>
            <a:r>
              <a:rPr lang="uk-UA" dirty="0"/>
              <a:t> </a:t>
            </a:r>
            <a:r>
              <a:rPr lang="uk-UA" dirty="0" err="1"/>
              <a:t>left</a:t>
            </a:r>
            <a:r>
              <a:rPr lang="uk-UA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9BC0B-956F-5DB7-F4F8-F568791DDE29}"/>
              </a:ext>
            </a:extLst>
          </p:cNvPr>
          <p:cNvSpPr txBox="1"/>
          <p:nvPr/>
        </p:nvSpPr>
        <p:spPr>
          <a:xfrm>
            <a:off x="9360309" y="2366237"/>
            <a:ext cx="17599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Блок </a:t>
            </a:r>
            <a:r>
              <a:rPr lang="uk-UA" dirty="0" err="1"/>
              <a:t>else</a:t>
            </a:r>
            <a:r>
              <a:rPr lang="uk-UA" dirty="0"/>
              <a:t> не виконуватиметься, якщо цикл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зупинено</a:t>
            </a:r>
            <a:r>
              <a:rPr lang="uk-UA" dirty="0"/>
              <a:t> оператором </a:t>
            </a:r>
            <a:r>
              <a:rPr lang="uk-UA" dirty="0" err="1"/>
              <a:t>break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73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EF7A7-8BE9-2F98-F203-51558A5CEF9B}"/>
              </a:ext>
            </a:extLst>
          </p:cNvPr>
          <p:cNvSpPr txBox="1"/>
          <p:nvPr/>
        </p:nvSpPr>
        <p:spPr>
          <a:xfrm>
            <a:off x="0" y="24625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break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3F31A-7CBD-A670-23D5-9AF2017D6136}"/>
              </a:ext>
            </a:extLst>
          </p:cNvPr>
          <p:cNvSpPr txBox="1"/>
          <p:nvPr/>
        </p:nvSpPr>
        <p:spPr>
          <a:xfrm>
            <a:off x="265471" y="11213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break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негайного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завершення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циклу.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Синтаксис оператора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break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наступний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0AE9579-0A2A-D4D7-47C3-298CF3DD0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05222"/>
              </p:ext>
            </p:extLst>
          </p:nvPr>
        </p:nvGraphicFramePr>
        <p:xfrm>
          <a:off x="265471" y="2273397"/>
          <a:ext cx="180153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82861518"/>
                    </a:ext>
                  </a:extLst>
                </a:gridCol>
                <a:gridCol w="1593250">
                  <a:extLst>
                    <a:ext uri="{9D8B030D-6E8A-4147-A177-3AD203B41FA5}">
                      <a16:colId xmlns:a16="http://schemas.microsoft.com/office/drawing/2014/main" val="1714573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break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82889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6D4894-868F-9807-94DB-4E34AB61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166" y="1946022"/>
            <a:ext cx="4470778" cy="45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AE8EA-CA26-0797-52D6-75A898AF2BEA}"/>
              </a:ext>
            </a:extLst>
          </p:cNvPr>
          <p:cNvSpPr txBox="1"/>
          <p:nvPr/>
        </p:nvSpPr>
        <p:spPr>
          <a:xfrm>
            <a:off x="0" y="28728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break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та цикл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C6F27-4953-5509-4E42-5532A0D7C4F4}"/>
              </a:ext>
            </a:extLst>
          </p:cNvPr>
          <p:cNvSpPr txBox="1"/>
          <p:nvPr/>
        </p:nvSpPr>
        <p:spPr>
          <a:xfrm>
            <a:off x="167148" y="10328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break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із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циклом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завершення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циклу 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досягненні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певної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умови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C73724-CAA3-9444-DCB3-AEBFE6C8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0135"/>
              </p:ext>
            </p:extLst>
          </p:nvPr>
        </p:nvGraphicFramePr>
        <p:xfrm>
          <a:off x="167149" y="2102095"/>
          <a:ext cx="3859479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200236312"/>
                    </a:ext>
                  </a:extLst>
                </a:gridCol>
                <a:gridCol w="3651199">
                  <a:extLst>
                    <a:ext uri="{9D8B030D-6E8A-4147-A177-3AD203B41FA5}">
                      <a16:colId xmlns:a16="http://schemas.microsoft.com/office/drawing/2014/main" val="326470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break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9144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307F06-89B9-2ECA-4043-4B8AB71F854D}"/>
              </a:ext>
            </a:extLst>
          </p:cNvPr>
          <p:cNvSpPr txBox="1"/>
          <p:nvPr/>
        </p:nvSpPr>
        <p:spPr>
          <a:xfrm>
            <a:off x="167148" y="346033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0 </a:t>
            </a:r>
          </a:p>
          <a:p>
            <a:r>
              <a:rPr lang="uk-UA" dirty="0"/>
              <a:t>1 </a:t>
            </a:r>
          </a:p>
          <a:p>
            <a:r>
              <a:rPr lang="uk-UA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9AC88-E763-F6DF-3C24-A23E25402873}"/>
              </a:ext>
            </a:extLst>
          </p:cNvPr>
          <p:cNvSpPr txBox="1"/>
          <p:nvPr/>
        </p:nvSpPr>
        <p:spPr>
          <a:xfrm>
            <a:off x="167148" y="48190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використали цикл </a:t>
            </a:r>
            <a:r>
              <a:rPr lang="uk-UA" dirty="0" err="1"/>
              <a:t>for</a:t>
            </a:r>
            <a:r>
              <a:rPr lang="uk-UA" dirty="0"/>
              <a:t> для виводу значення змінної i. Зверніть увагу на використання оператора </a:t>
            </a:r>
            <a:r>
              <a:rPr lang="uk-UA" dirty="0" err="1"/>
              <a:t>break</a:t>
            </a:r>
            <a:r>
              <a:rPr lang="uk-UA" dirty="0"/>
              <a:t>: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DADCEB8-47D3-11B9-391C-5B568D10C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14179"/>
              </p:ext>
            </p:extLst>
          </p:nvPr>
        </p:nvGraphicFramePr>
        <p:xfrm>
          <a:off x="167148" y="5623770"/>
          <a:ext cx="3859480" cy="640080"/>
        </p:xfrm>
        <a:graphic>
          <a:graphicData uri="http://schemas.openxmlformats.org/drawingml/2006/table">
            <a:tbl>
              <a:tblPr/>
              <a:tblGrid>
                <a:gridCol w="215427">
                  <a:extLst>
                    <a:ext uri="{9D8B030D-6E8A-4147-A177-3AD203B41FA5}">
                      <a16:colId xmlns:a16="http://schemas.microsoft.com/office/drawing/2014/main" val="1205954617"/>
                    </a:ext>
                  </a:extLst>
                </a:gridCol>
                <a:gridCol w="3644053">
                  <a:extLst>
                    <a:ext uri="{9D8B030D-6E8A-4147-A177-3AD203B41FA5}">
                      <a16:colId xmlns:a16="http://schemas.microsoft.com/office/drawing/2014/main" val="1768654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break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96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F7D38-3B04-492D-9A9C-630565812EF7}"/>
              </a:ext>
            </a:extLst>
          </p:cNvPr>
          <p:cNvSpPr txBox="1"/>
          <p:nvPr/>
        </p:nvSpPr>
        <p:spPr>
          <a:xfrm>
            <a:off x="0" y="17912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break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та цикл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53A96-DB8A-9185-8088-8F66C3BB1124}"/>
              </a:ext>
            </a:extLst>
          </p:cNvPr>
          <p:cNvSpPr txBox="1"/>
          <p:nvPr/>
        </p:nvSpPr>
        <p:spPr>
          <a:xfrm>
            <a:off x="167148" y="825459"/>
            <a:ext cx="11857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також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завершити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while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break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AB9A886-2462-8A55-A186-E4F925C8A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68372"/>
              </p:ext>
            </p:extLst>
          </p:nvPr>
        </p:nvGraphicFramePr>
        <p:xfrm>
          <a:off x="167147" y="1471790"/>
          <a:ext cx="4306529" cy="2560320"/>
        </p:xfrm>
        <a:graphic>
          <a:graphicData uri="http://schemas.openxmlformats.org/drawingml/2006/table">
            <a:tbl>
              <a:tblPr/>
              <a:tblGrid>
                <a:gridCol w="244417">
                  <a:extLst>
                    <a:ext uri="{9D8B030D-6E8A-4147-A177-3AD203B41FA5}">
                      <a16:colId xmlns:a16="http://schemas.microsoft.com/office/drawing/2014/main" val="3427456803"/>
                    </a:ext>
                  </a:extLst>
                </a:gridCol>
                <a:gridCol w="4062112">
                  <a:extLst>
                    <a:ext uri="{9D8B030D-6E8A-4147-A177-3AD203B41FA5}">
                      <a16:colId xmlns:a16="http://schemas.microsoft.com/office/drawing/2014/main" val="768828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nn-NO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nn-NO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nn-NO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&lt;=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nn-NO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nn-NO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nn-NO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nn-NO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nn-NO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'6 * '</a:t>
                      </a:r>
                      <a:r>
                        <a:rPr lang="nn-NO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,(</a:t>
                      </a:r>
                      <a:r>
                        <a:rPr lang="nn-NO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nn-NO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),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'='</a:t>
                      </a:r>
                      <a:r>
                        <a:rPr lang="nn-NO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nn-NO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*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nn-NO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nn-NO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nn-NO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nn-NO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if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&gt;=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nn-NO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nn-NO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nn-NO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break</a:t>
                      </a:r>
                      <a:endParaRPr lang="nn-NO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endParaRPr lang="nn-NO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nn-NO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nn-NO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nn-NO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nn-NO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9052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190E61C-F88D-4A76-E79E-7F2F89F65500}"/>
              </a:ext>
            </a:extLst>
          </p:cNvPr>
          <p:cNvSpPr txBox="1"/>
          <p:nvPr/>
        </p:nvSpPr>
        <p:spPr>
          <a:xfrm>
            <a:off x="167147" y="427821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Результат: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6 * 1 = 6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6 * 2 = 12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6 * 3 = 18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6 * 4 = 24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6 * 5 = 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6C36D-F343-63B8-78A0-37D098A3C324}"/>
              </a:ext>
            </a:extLst>
          </p:cNvPr>
          <p:cNvSpPr txBox="1"/>
          <p:nvPr/>
        </p:nvSpPr>
        <p:spPr>
          <a:xfrm>
            <a:off x="5329084" y="16564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Тут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використали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while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знайти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перші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5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множників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числа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6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Зверніть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увагу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break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68D82-39F2-FA2D-2DC0-E0559BC6EE67}"/>
              </a:ext>
            </a:extLst>
          </p:cNvPr>
          <p:cNvSpPr txBox="1"/>
          <p:nvPr/>
        </p:nvSpPr>
        <p:spPr>
          <a:xfrm>
            <a:off x="5329084" y="42779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Якщо i більше або дорівнює 5, цикл </a:t>
            </a:r>
            <a:r>
              <a:rPr lang="uk-UA" dirty="0" err="1"/>
              <a:t>while</a:t>
            </a:r>
            <a:r>
              <a:rPr lang="uk-UA" dirty="0"/>
              <a:t> завершується.</a:t>
            </a:r>
          </a:p>
        </p:txBody>
      </p:sp>
    </p:spTree>
    <p:extLst>
      <p:ext uri="{BB962C8B-B14F-4D97-AF65-F5344CB8AC3E}">
        <p14:creationId xmlns:p14="http://schemas.microsoft.com/office/powerpoint/2010/main" val="173464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B8B09C-D0CA-E168-3524-DB9066E9FDFC}"/>
              </a:ext>
            </a:extLst>
          </p:cNvPr>
          <p:cNvSpPr txBox="1"/>
          <p:nvPr/>
        </p:nvSpPr>
        <p:spPr>
          <a:xfrm>
            <a:off x="0" y="22659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continue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C264B-16BF-AA06-C53E-0AA01AEB7B98}"/>
              </a:ext>
            </a:extLst>
          </p:cNvPr>
          <p:cNvSpPr txBox="1"/>
          <p:nvPr/>
        </p:nvSpPr>
        <p:spPr>
          <a:xfrm>
            <a:off x="334296" y="10033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continue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пропуску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поточної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ітерації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циклу, та переходу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наступної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ітерації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A8218-96CA-27EB-218F-09650D045F84}"/>
              </a:ext>
            </a:extLst>
          </p:cNvPr>
          <p:cNvSpPr txBox="1"/>
          <p:nvPr/>
        </p:nvSpPr>
        <p:spPr>
          <a:xfrm>
            <a:off x="334296" y="2135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Синтаксис оператора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continue:</a:t>
            </a: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F7CAA8B-4420-BDC0-4367-1576643D1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95266"/>
              </p:ext>
            </p:extLst>
          </p:nvPr>
        </p:nvGraphicFramePr>
        <p:xfrm>
          <a:off x="334297" y="2714155"/>
          <a:ext cx="4437981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869960543"/>
                    </a:ext>
                  </a:extLst>
                </a:gridCol>
                <a:gridCol w="4229701">
                  <a:extLst>
                    <a:ext uri="{9D8B030D-6E8A-4147-A177-3AD203B41FA5}">
                      <a16:colId xmlns:a16="http://schemas.microsoft.com/office/drawing/2014/main" val="938520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continue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6944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5E0ED0-0E96-4528-7E9D-18A5D072DE38}"/>
              </a:ext>
            </a:extLst>
          </p:cNvPr>
          <p:cNvSpPr txBox="1"/>
          <p:nvPr/>
        </p:nvSpPr>
        <p:spPr>
          <a:xfrm>
            <a:off x="334296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Робота оператора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continue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Python:</a:t>
            </a:r>
            <a:endParaRPr lang="uk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2B2C5A5-A5E9-4DE4-45FB-85A7AE9D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14" y="2797288"/>
            <a:ext cx="3831089" cy="36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8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B84E3C-BFA2-5F30-B290-F360980DFAC5}"/>
              </a:ext>
            </a:extLst>
          </p:cNvPr>
          <p:cNvSpPr txBox="1"/>
          <p:nvPr/>
        </p:nvSpPr>
        <p:spPr>
          <a:xfrm>
            <a:off x="0" y="32661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continue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та цикл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34B3A-8644-EEFD-997A-5D1D4A3891FD}"/>
              </a:ext>
            </a:extLst>
          </p:cNvPr>
          <p:cNvSpPr txBox="1"/>
          <p:nvPr/>
        </p:nvSpPr>
        <p:spPr>
          <a:xfrm>
            <a:off x="412955" y="97294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continue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із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циклом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пропустити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поточну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ітерацію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циклу та перейти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наступної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BCEBB97-DDC2-4742-D355-7D398AD3E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89150"/>
              </p:ext>
            </p:extLst>
          </p:nvPr>
        </p:nvGraphicFramePr>
        <p:xfrm>
          <a:off x="412955" y="2099244"/>
          <a:ext cx="5689819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891918617"/>
                    </a:ext>
                  </a:extLst>
                </a:gridCol>
                <a:gridCol w="5481539">
                  <a:extLst>
                    <a:ext uri="{9D8B030D-6E8A-4147-A177-3AD203B41FA5}">
                      <a16:colId xmlns:a16="http://schemas.microsoft.com/office/drawing/2014/main" val="2968374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continue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4015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FC6492-FCE9-54DC-FB64-68168A493B03}"/>
              </a:ext>
            </a:extLst>
          </p:cNvPr>
          <p:cNvSpPr txBox="1"/>
          <p:nvPr/>
        </p:nvSpPr>
        <p:spPr>
          <a:xfrm>
            <a:off x="7334865" y="18962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0 </a:t>
            </a:r>
          </a:p>
          <a:p>
            <a:r>
              <a:rPr lang="uk-UA" dirty="0"/>
              <a:t>1 </a:t>
            </a:r>
          </a:p>
          <a:p>
            <a:r>
              <a:rPr lang="uk-UA" dirty="0"/>
              <a:t>2 </a:t>
            </a:r>
          </a:p>
          <a:p>
            <a:r>
              <a:rPr lang="uk-U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175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2C6811-D62E-C77E-C6AA-71F4A2227A13}"/>
              </a:ext>
            </a:extLst>
          </p:cNvPr>
          <p:cNvSpPr txBox="1"/>
          <p:nvPr/>
        </p:nvSpPr>
        <p:spPr>
          <a:xfrm>
            <a:off x="314632" y="104012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повторення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певного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блоку коду.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нам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показати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певне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повідомлення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100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разів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цикл.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простий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приклад,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але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зробити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багато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речей.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73A15-F045-02A4-E59D-D8AF8810AE8C}"/>
              </a:ext>
            </a:extLst>
          </p:cNvPr>
          <p:cNvSpPr txBox="1"/>
          <p:nvPr/>
        </p:nvSpPr>
        <p:spPr>
          <a:xfrm>
            <a:off x="0" y="12827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</a:t>
            </a:r>
            <a:r>
              <a:rPr lang="uk-UA" sz="3600" b="1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и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D231-CE38-DCB2-1668-F4E8AE633414}"/>
              </a:ext>
            </a:extLst>
          </p:cNvPr>
          <p:cNvSpPr txBox="1"/>
          <p:nvPr/>
        </p:nvSpPr>
        <p:spPr>
          <a:xfrm>
            <a:off x="314632" y="54573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Є 2 типи циклів у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while.</a:t>
            </a:r>
          </a:p>
        </p:txBody>
      </p:sp>
    </p:spTree>
    <p:extLst>
      <p:ext uri="{BB962C8B-B14F-4D97-AF65-F5344CB8AC3E}">
        <p14:creationId xmlns:p14="http://schemas.microsoft.com/office/powerpoint/2010/main" val="3002249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5C671-1DCD-1225-9515-F4E8FA2E0371}"/>
              </a:ext>
            </a:extLst>
          </p:cNvPr>
          <p:cNvSpPr txBox="1"/>
          <p:nvPr/>
        </p:nvSpPr>
        <p:spPr>
          <a:xfrm>
            <a:off x="0" y="14430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continue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та 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9B43FAC-E360-298B-A17F-407AB5488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53326"/>
              </p:ext>
            </p:extLst>
          </p:nvPr>
        </p:nvGraphicFramePr>
        <p:xfrm>
          <a:off x="265472" y="1061448"/>
          <a:ext cx="7837990" cy="3657600"/>
        </p:xfrm>
        <a:graphic>
          <a:graphicData uri="http://schemas.openxmlformats.org/drawingml/2006/table">
            <a:tbl>
              <a:tblPr/>
              <a:tblGrid>
                <a:gridCol w="282089">
                  <a:extLst>
                    <a:ext uri="{9D8B030D-6E8A-4147-A177-3AD203B41FA5}">
                      <a16:colId xmlns:a16="http://schemas.microsoft.com/office/drawing/2014/main" val="1615207403"/>
                    </a:ext>
                  </a:extLst>
                </a:gridCol>
                <a:gridCol w="7555901">
                  <a:extLst>
                    <a:ext uri="{9D8B030D-6E8A-4147-A177-3AD203B41FA5}">
                      <a16:colId xmlns:a16="http://schemas.microsoft.com/office/drawing/2014/main" val="3409103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Виводимо на екран непарні числа від 1 до 10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pt-BR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pt-BR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pt-BR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+=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pt-BR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if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pt-BR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%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pt-BR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==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continue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pt-BR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pt-BR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638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E6C0AF-EEFD-EE28-0112-148F43F3818B}"/>
              </a:ext>
            </a:extLst>
          </p:cNvPr>
          <p:cNvSpPr txBox="1"/>
          <p:nvPr/>
        </p:nvSpPr>
        <p:spPr>
          <a:xfrm>
            <a:off x="8445910" y="1019661"/>
            <a:ext cx="36182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1 </a:t>
            </a:r>
          </a:p>
          <a:p>
            <a:r>
              <a:rPr lang="uk-UA" dirty="0"/>
              <a:t>3 </a:t>
            </a:r>
          </a:p>
          <a:p>
            <a:r>
              <a:rPr lang="uk-UA" dirty="0"/>
              <a:t>5 </a:t>
            </a:r>
          </a:p>
          <a:p>
            <a:r>
              <a:rPr lang="uk-UA" dirty="0"/>
              <a:t>7 </a:t>
            </a:r>
          </a:p>
          <a:p>
            <a:r>
              <a:rPr lang="uk-UA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8809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A95A8-C4D3-83C6-CA32-1855A0A63410}"/>
              </a:ext>
            </a:extLst>
          </p:cNvPr>
          <p:cNvSpPr txBox="1"/>
          <p:nvPr/>
        </p:nvSpPr>
        <p:spPr>
          <a:xfrm>
            <a:off x="0" y="22828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5204F-4BD1-6BB7-7869-90FD32AC5B05}"/>
              </a:ext>
            </a:extLst>
          </p:cNvPr>
          <p:cNvSpPr txBox="1"/>
          <p:nvPr/>
        </p:nvSpPr>
        <p:spPr>
          <a:xfrm>
            <a:off x="501446" y="9738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while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блоку коду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доки не буде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досягнуто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певної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умови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Синтаксис циклу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while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ru-RU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3D261D1-41BF-1E05-BA77-1F09C880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19582"/>
              </p:ext>
            </p:extLst>
          </p:nvPr>
        </p:nvGraphicFramePr>
        <p:xfrm>
          <a:off x="501446" y="2235912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33525054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31643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умова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блок коду для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виконання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42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8D8E61-4EC2-AB57-45F8-6F8938D27D2A}"/>
              </a:ext>
            </a:extLst>
          </p:cNvPr>
          <p:cNvSpPr txBox="1"/>
          <p:nvPr/>
        </p:nvSpPr>
        <p:spPr>
          <a:xfrm>
            <a:off x="501446" y="3429000"/>
            <a:ext cx="109039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Алгоритм дій:     </a:t>
            </a:r>
          </a:p>
          <a:p>
            <a:r>
              <a:rPr lang="uk-UA" dirty="0"/>
              <a:t>	Спочатку цикл </a:t>
            </a:r>
            <a:r>
              <a:rPr lang="uk-UA" dirty="0" err="1"/>
              <a:t>while</a:t>
            </a:r>
            <a:r>
              <a:rPr lang="uk-UA" dirty="0"/>
              <a:t> обробляє умову.     </a:t>
            </a:r>
          </a:p>
          <a:p>
            <a:r>
              <a:rPr lang="uk-UA" dirty="0"/>
              <a:t>	Якщо умова обчислюється як </a:t>
            </a:r>
            <a:r>
              <a:rPr lang="uk-UA" dirty="0" err="1"/>
              <a:t>True</a:t>
            </a:r>
            <a:r>
              <a:rPr lang="uk-UA" dirty="0"/>
              <a:t>, то виконується код всередині циклу </a:t>
            </a:r>
            <a:r>
              <a:rPr lang="uk-UA" dirty="0" err="1"/>
              <a:t>while</a:t>
            </a:r>
            <a:r>
              <a:rPr lang="uk-UA" dirty="0"/>
              <a:t>.     </a:t>
            </a:r>
          </a:p>
          <a:p>
            <a:r>
              <a:rPr lang="uk-UA" dirty="0"/>
              <a:t>	Потім умова повторно обробляється. Цей процес триває доти, доки умова не стане </a:t>
            </a:r>
            <a:r>
              <a:rPr lang="uk-UA" dirty="0" err="1"/>
              <a:t>False</a:t>
            </a:r>
            <a:r>
              <a:rPr lang="uk-UA" dirty="0"/>
              <a:t>.     </a:t>
            </a:r>
          </a:p>
          <a:p>
            <a:r>
              <a:rPr lang="uk-UA" dirty="0"/>
              <a:t>	Якщо умова обчислюється як </a:t>
            </a:r>
            <a:r>
              <a:rPr lang="uk-UA" dirty="0" err="1"/>
              <a:t>False</a:t>
            </a:r>
            <a:r>
              <a:rPr lang="uk-UA" dirty="0"/>
              <a:t>, цикл завершує своє виконання.</a:t>
            </a:r>
          </a:p>
        </p:txBody>
      </p:sp>
    </p:spTree>
    <p:extLst>
      <p:ext uri="{BB962C8B-B14F-4D97-AF65-F5344CB8AC3E}">
        <p14:creationId xmlns:p14="http://schemas.microsoft.com/office/powerpoint/2010/main" val="326465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B60CB-BDD4-B58D-E69E-83AF7048B42F}"/>
              </a:ext>
            </a:extLst>
          </p:cNvPr>
          <p:cNvSpPr txBox="1"/>
          <p:nvPr/>
        </p:nvSpPr>
        <p:spPr>
          <a:xfrm>
            <a:off x="0" y="22828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44CBC5-D258-4C58-0894-A8035C85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0" y="1122260"/>
            <a:ext cx="4711800" cy="4613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6EB32-C23C-3042-368D-C3896A6D05F7}"/>
              </a:ext>
            </a:extLst>
          </p:cNvPr>
          <p:cNvSpPr txBox="1"/>
          <p:nvPr/>
        </p:nvSpPr>
        <p:spPr>
          <a:xfrm>
            <a:off x="5443230" y="132187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# У цій програмі ми виводимо числа від 1 до 5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uk-UA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# Ініціалізація змінних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 err="1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i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5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Цикл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while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з </a:t>
            </a:r>
            <a:r>
              <a:rPr lang="en-US" b="0" i="1" dirty="0" err="1">
                <a:solidFill>
                  <a:srgbClr val="57A64A"/>
                </a:solidFill>
                <a:effectLst/>
                <a:latin typeface="inherit"/>
              </a:rPr>
              <a:t>i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 = 1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до 5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while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 err="1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i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&lt;=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n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BDB76B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 err="1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i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 err="1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i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+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47FC6-5E81-A3FE-F4E7-3A98A02D4C71}"/>
              </a:ext>
            </a:extLst>
          </p:cNvPr>
          <p:cNvSpPr txBox="1"/>
          <p:nvPr/>
        </p:nvSpPr>
        <p:spPr>
          <a:xfrm>
            <a:off x="5364570" y="442866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1 </a:t>
            </a:r>
          </a:p>
          <a:p>
            <a:r>
              <a:rPr lang="uk-UA" dirty="0"/>
              <a:t>2 </a:t>
            </a:r>
          </a:p>
          <a:p>
            <a:r>
              <a:rPr lang="uk-UA" dirty="0"/>
              <a:t>3 </a:t>
            </a:r>
          </a:p>
          <a:p>
            <a:r>
              <a:rPr lang="uk-UA" dirty="0"/>
              <a:t>4 </a:t>
            </a:r>
          </a:p>
          <a:p>
            <a:r>
              <a:rPr lang="uk-U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5693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86111B7-F6C8-FCA4-AA0D-E1051269A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73451"/>
              </p:ext>
            </p:extLst>
          </p:nvPr>
        </p:nvGraphicFramePr>
        <p:xfrm>
          <a:off x="1769806" y="1364014"/>
          <a:ext cx="8652387" cy="4369992"/>
        </p:xfrm>
        <a:graphic>
          <a:graphicData uri="http://schemas.openxmlformats.org/drawingml/2006/table">
            <a:tbl>
              <a:tblPr/>
              <a:tblGrid>
                <a:gridCol w="2884129">
                  <a:extLst>
                    <a:ext uri="{9D8B030D-6E8A-4147-A177-3AD203B41FA5}">
                      <a16:colId xmlns:a16="http://schemas.microsoft.com/office/drawing/2014/main" val="1442633124"/>
                    </a:ext>
                  </a:extLst>
                </a:gridCol>
                <a:gridCol w="2884129">
                  <a:extLst>
                    <a:ext uri="{9D8B030D-6E8A-4147-A177-3AD203B41FA5}">
                      <a16:colId xmlns:a16="http://schemas.microsoft.com/office/drawing/2014/main" val="4057025769"/>
                    </a:ext>
                  </a:extLst>
                </a:gridCol>
                <a:gridCol w="2884129">
                  <a:extLst>
                    <a:ext uri="{9D8B030D-6E8A-4147-A177-3AD203B41FA5}">
                      <a16:colId xmlns:a16="http://schemas.microsoft.com/office/drawing/2014/main" val="1014460148"/>
                    </a:ext>
                  </a:extLst>
                </a:gridCol>
              </a:tblGrid>
              <a:tr h="400781">
                <a:tc>
                  <a:txBody>
                    <a:bodyPr/>
                    <a:lstStyle/>
                    <a:p>
                      <a:pPr algn="ctr"/>
                      <a:r>
                        <a:rPr lang="uk-UA" sz="17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Змінні</a:t>
                      </a:r>
                      <a:endParaRPr lang="uk-UA" sz="17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7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Умова: </a:t>
                      </a:r>
                      <a:r>
                        <a:rPr lang="en-US" sz="17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 &lt;= n</a:t>
                      </a:r>
                      <a:endParaRPr lang="en-US" sz="17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7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Дія</a:t>
                      </a:r>
                      <a:endParaRPr lang="uk-UA" sz="17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97065"/>
                  </a:ext>
                </a:extLst>
              </a:tr>
              <a:tr h="658426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 = 1</a:t>
                      </a:r>
                      <a:b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 = 5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Виводиться 1. Змінна i збільшується до </a:t>
                      </a:r>
                      <a:r>
                        <a:rPr lang="ru-RU" sz="17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2</a:t>
                      </a:r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63653"/>
                  </a:ext>
                </a:extLst>
              </a:tr>
              <a:tr h="658426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 = 2</a:t>
                      </a:r>
                      <a:b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 = 5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Виводиться 2. Змінна i збільшується до </a:t>
                      </a:r>
                      <a:r>
                        <a:rPr lang="ru-RU" sz="17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3</a:t>
                      </a:r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63608"/>
                  </a:ext>
                </a:extLst>
              </a:tr>
              <a:tr h="658426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 = 3</a:t>
                      </a:r>
                      <a:b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 = 5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Виводиться 3. Змінна i збільшується до </a:t>
                      </a:r>
                      <a:r>
                        <a:rPr lang="ru-RU" sz="17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4</a:t>
                      </a:r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593119"/>
                  </a:ext>
                </a:extLst>
              </a:tr>
              <a:tr h="658426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 = 4</a:t>
                      </a:r>
                      <a:b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 = 5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Виводиться 4. Змінна i збільшується до </a:t>
                      </a:r>
                      <a:r>
                        <a:rPr lang="ru-RU" sz="17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5</a:t>
                      </a:r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03436"/>
                  </a:ext>
                </a:extLst>
              </a:tr>
              <a:tr h="658426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</a:t>
                      </a: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= 5</a:t>
                      </a:r>
                      <a:b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 = 5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Виводиться 5. Змінна i збільшується до </a:t>
                      </a:r>
                      <a:r>
                        <a:rPr lang="ru-RU" sz="17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6</a:t>
                      </a:r>
                      <a:r>
                        <a:rPr lang="ru-RU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381708"/>
                  </a:ext>
                </a:extLst>
              </a:tr>
              <a:tr h="658426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 = 6</a:t>
                      </a:r>
                      <a:b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</a:b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n = 5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False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7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Цикл завершено.</a:t>
                      </a:r>
                    </a:p>
                  </a:txBody>
                  <a:tcPr marL="71568" marR="71568" marT="71568" marB="715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540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884E4-5E72-3ACB-D52B-7414797E9F70}"/>
              </a:ext>
            </a:extLst>
          </p:cNvPr>
          <p:cNvSpPr txBox="1"/>
          <p:nvPr/>
        </p:nvSpPr>
        <p:spPr>
          <a:xfrm>
            <a:off x="0" y="22828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1100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5E56E0-F5E9-86B8-42F9-754B22E80C71}"/>
              </a:ext>
            </a:extLst>
          </p:cNvPr>
          <p:cNvSpPr txBox="1"/>
          <p:nvPr/>
        </p:nvSpPr>
        <p:spPr>
          <a:xfrm>
            <a:off x="285136" y="116684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# У цій програмі ми обчислюємо суму чисел доти,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доки користувач не введе 0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uk-UA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total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0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input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'Enter a number: 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Додаємо числа, доки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number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не дорівнюватиме 0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while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!=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0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total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+=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CDCDC"/>
                </a:solidFill>
                <a:effectLst/>
                <a:highlight>
                  <a:srgbClr val="353535"/>
                </a:highlight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total = total + number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Запитуємо користувацький ввід</a:t>
            </a:r>
            <a:endParaRPr lang="uk-UA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uk-UA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number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'Enter a number: 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'total ='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total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1D886-4240-BD03-3F54-E29581BFFF78}"/>
              </a:ext>
            </a:extLst>
          </p:cNvPr>
          <p:cNvSpPr txBox="1"/>
          <p:nvPr/>
        </p:nvSpPr>
        <p:spPr>
          <a:xfrm>
            <a:off x="0" y="22828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DBA66-229C-363D-F994-71DD45679F9C}"/>
              </a:ext>
            </a:extLst>
          </p:cNvPr>
          <p:cNvSpPr txBox="1"/>
          <p:nvPr/>
        </p:nvSpPr>
        <p:spPr>
          <a:xfrm>
            <a:off x="8711381" y="3936831"/>
            <a:ext cx="312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Enter</a:t>
            </a:r>
            <a:r>
              <a:rPr lang="uk-UA" dirty="0"/>
              <a:t> a </a:t>
            </a:r>
            <a:r>
              <a:rPr lang="uk-UA" dirty="0" err="1"/>
              <a:t>number</a:t>
            </a:r>
            <a:r>
              <a:rPr lang="uk-UA" dirty="0"/>
              <a:t>: 12 </a:t>
            </a:r>
          </a:p>
          <a:p>
            <a:r>
              <a:rPr lang="uk-UA" dirty="0" err="1"/>
              <a:t>Enter</a:t>
            </a:r>
            <a:r>
              <a:rPr lang="uk-UA" dirty="0"/>
              <a:t> a </a:t>
            </a:r>
            <a:r>
              <a:rPr lang="uk-UA" dirty="0" err="1"/>
              <a:t>number</a:t>
            </a:r>
            <a:r>
              <a:rPr lang="uk-UA" dirty="0"/>
              <a:t>: 4 </a:t>
            </a:r>
          </a:p>
          <a:p>
            <a:r>
              <a:rPr lang="uk-UA" dirty="0" err="1"/>
              <a:t>Enter</a:t>
            </a:r>
            <a:r>
              <a:rPr lang="uk-UA" dirty="0"/>
              <a:t> a </a:t>
            </a:r>
            <a:r>
              <a:rPr lang="uk-UA" dirty="0" err="1"/>
              <a:t>number</a:t>
            </a:r>
            <a:r>
              <a:rPr lang="uk-UA" dirty="0"/>
              <a:t>: -5 </a:t>
            </a:r>
          </a:p>
          <a:p>
            <a:r>
              <a:rPr lang="uk-UA" dirty="0" err="1"/>
              <a:t>Enter</a:t>
            </a:r>
            <a:r>
              <a:rPr lang="uk-UA" dirty="0"/>
              <a:t> a </a:t>
            </a:r>
            <a:r>
              <a:rPr lang="uk-UA" dirty="0" err="1"/>
              <a:t>number</a:t>
            </a:r>
            <a:r>
              <a:rPr lang="uk-UA" dirty="0"/>
              <a:t>: 0 </a:t>
            </a:r>
          </a:p>
          <a:p>
            <a:r>
              <a:rPr lang="uk-UA" dirty="0" err="1"/>
              <a:t>total</a:t>
            </a:r>
            <a:r>
              <a:rPr lang="uk-UA" dirty="0"/>
              <a:t> = 11</a:t>
            </a:r>
          </a:p>
        </p:txBody>
      </p:sp>
    </p:spTree>
    <p:extLst>
      <p:ext uri="{BB962C8B-B14F-4D97-AF65-F5344CB8AC3E}">
        <p14:creationId xmlns:p14="http://schemas.microsoft.com/office/powerpoint/2010/main" val="131343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847762-B1F2-67F2-5949-8E57F504878F}"/>
              </a:ext>
            </a:extLst>
          </p:cNvPr>
          <p:cNvSpPr txBox="1"/>
          <p:nvPr/>
        </p:nvSpPr>
        <p:spPr>
          <a:xfrm>
            <a:off x="0" y="28728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Нескінченний 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у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ED8D1-AEE0-EE4F-4346-5418D47A06FE}"/>
              </a:ext>
            </a:extLst>
          </p:cNvPr>
          <p:cNvSpPr txBox="1"/>
          <p:nvPr/>
        </p:nvSpPr>
        <p:spPr>
          <a:xfrm>
            <a:off x="6744929" y="1538717"/>
            <a:ext cx="48964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age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32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Умова для перевірки завжди дорівнює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True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while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age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&gt;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18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'You can vote'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4F55-89AF-4DC2-8DE9-48F1F7778461}"/>
              </a:ext>
            </a:extLst>
          </p:cNvPr>
          <p:cNvSpPr txBox="1"/>
          <p:nvPr/>
        </p:nvSpPr>
        <p:spPr>
          <a:xfrm>
            <a:off x="0" y="318779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 частиною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else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496CE-484B-5E68-F2E3-FA3AA5CE311E}"/>
              </a:ext>
            </a:extLst>
          </p:cNvPr>
          <p:cNvSpPr txBox="1"/>
          <p:nvPr/>
        </p:nvSpPr>
        <p:spPr>
          <a:xfrm>
            <a:off x="6744929" y="439207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counter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0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while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counter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&lt;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3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'Inside loop'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counter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counter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+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1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else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'Inside else'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57DB3-F3FF-95B5-36B0-7874AE0121C1}"/>
              </a:ext>
            </a:extLst>
          </p:cNvPr>
          <p:cNvSpPr txBox="1"/>
          <p:nvPr/>
        </p:nvSpPr>
        <p:spPr>
          <a:xfrm>
            <a:off x="683341" y="4669077"/>
            <a:ext cx="21188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Inside</a:t>
            </a:r>
            <a:r>
              <a:rPr lang="uk-UA" dirty="0"/>
              <a:t> </a:t>
            </a:r>
            <a:r>
              <a:rPr lang="uk-UA" dirty="0" err="1"/>
              <a:t>loop</a:t>
            </a:r>
            <a:r>
              <a:rPr lang="uk-UA" dirty="0"/>
              <a:t> </a:t>
            </a:r>
          </a:p>
          <a:p>
            <a:r>
              <a:rPr lang="uk-UA" dirty="0" err="1"/>
              <a:t>Inside</a:t>
            </a:r>
            <a:r>
              <a:rPr lang="uk-UA" dirty="0"/>
              <a:t> </a:t>
            </a:r>
            <a:r>
              <a:rPr lang="uk-UA" dirty="0" err="1"/>
              <a:t>loop</a:t>
            </a:r>
            <a:r>
              <a:rPr lang="uk-UA" dirty="0"/>
              <a:t> </a:t>
            </a:r>
          </a:p>
          <a:p>
            <a:r>
              <a:rPr lang="uk-UA" dirty="0" err="1"/>
              <a:t>Inside</a:t>
            </a:r>
            <a:r>
              <a:rPr lang="uk-UA" dirty="0"/>
              <a:t> </a:t>
            </a:r>
            <a:r>
              <a:rPr lang="uk-UA" dirty="0" err="1"/>
              <a:t>loop</a:t>
            </a:r>
            <a:r>
              <a:rPr lang="uk-UA" dirty="0"/>
              <a:t> </a:t>
            </a:r>
          </a:p>
          <a:p>
            <a:r>
              <a:rPr lang="uk-UA" dirty="0" err="1"/>
              <a:t>Inside</a:t>
            </a:r>
            <a:r>
              <a:rPr lang="uk-UA" dirty="0"/>
              <a:t> </a:t>
            </a:r>
            <a:r>
              <a:rPr lang="uk-UA" dirty="0" err="1"/>
              <a:t>else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847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2B364-4502-A107-1B2C-0C681A0F49AD}"/>
              </a:ext>
            </a:extLst>
          </p:cNvPr>
          <p:cNvSpPr txBox="1"/>
          <p:nvPr/>
        </p:nvSpPr>
        <p:spPr>
          <a:xfrm>
            <a:off x="0" y="9063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Цикл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 частиною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else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5E4C3-769E-4CD7-2020-9CA2A962B9E3}"/>
              </a:ext>
            </a:extLst>
          </p:cNvPr>
          <p:cNvSpPr txBox="1"/>
          <p:nvPr/>
        </p:nvSpPr>
        <p:spPr>
          <a:xfrm>
            <a:off x="5869858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counter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0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while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latin typeface="inherit"/>
              </a:rPr>
              <a:t>counter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&lt;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latin typeface="inherit"/>
              </a:rPr>
              <a:t>3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Цикл завершує своє виконання через оператор </a:t>
            </a:r>
            <a:r>
              <a:rPr lang="en-US" b="0" i="1" dirty="0">
                <a:solidFill>
                  <a:srgbClr val="57A64A"/>
                </a:solidFill>
                <a:effectLst/>
                <a:highlight>
                  <a:srgbClr val="353535"/>
                </a:highlight>
                <a:latin typeface="inherit"/>
              </a:rPr>
              <a:t>break.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#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Блок </a:t>
            </a:r>
            <a:r>
              <a:rPr lang="en-US" b="0" i="1" dirty="0">
                <a:solidFill>
                  <a:srgbClr val="57A64A"/>
                </a:solidFill>
                <a:effectLst/>
                <a:latin typeface="inherit"/>
              </a:rPr>
              <a:t>else </a:t>
            </a:r>
            <a:r>
              <a:rPr lang="uk-UA" b="0" i="1" dirty="0">
                <a:solidFill>
                  <a:srgbClr val="57A64A"/>
                </a:solidFill>
                <a:effectLst/>
                <a:latin typeface="inherit"/>
              </a:rPr>
              <a:t>не виконується </a:t>
            </a:r>
            <a:endParaRPr lang="uk-UA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uk-UA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>
                <a:solidFill>
                  <a:srgbClr val="20B0DA"/>
                </a:solidFill>
                <a:effectLst/>
                <a:highlight>
                  <a:srgbClr val="353535"/>
                </a:highlight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counter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break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353535"/>
                </a:highlight>
                <a:latin typeface="Monaco"/>
              </a:rPr>
              <a:t> </a:t>
            </a: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inherit"/>
              </a:rPr>
              <a:t>'Inside loop'</a:t>
            </a:r>
            <a:r>
              <a:rPr lang="en-US" b="0" i="0" dirty="0">
                <a:solidFill>
                  <a:srgbClr val="D8D8D8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counter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=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BDB76B"/>
                </a:solidFill>
                <a:effectLst/>
                <a:highlight>
                  <a:srgbClr val="353535"/>
                </a:highlight>
                <a:latin typeface="inherit"/>
              </a:rPr>
              <a:t>counter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DADADA"/>
                </a:solidFill>
                <a:effectLst/>
                <a:highlight>
                  <a:srgbClr val="353535"/>
                </a:highlight>
                <a:latin typeface="inherit"/>
              </a:rPr>
              <a:t>+</a:t>
            </a:r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 </a:t>
            </a:r>
            <a:r>
              <a:rPr lang="en-US" b="0" i="0" dirty="0">
                <a:solidFill>
                  <a:srgbClr val="E7A37A"/>
                </a:solidFill>
                <a:effectLst/>
                <a:highlight>
                  <a:srgbClr val="353535"/>
                </a:highlight>
                <a:latin typeface="inherit"/>
              </a:rPr>
              <a:t>1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  <a:p>
            <a:pPr algn="l"/>
            <a:r>
              <a:rPr lang="en-US" b="0" i="0" dirty="0">
                <a:solidFill>
                  <a:srgbClr val="20B0DA"/>
                </a:solidFill>
                <a:effectLst/>
                <a:latin typeface="inherit"/>
              </a:rPr>
              <a:t>else</a:t>
            </a:r>
            <a:r>
              <a:rPr lang="en-US" b="0" i="0" dirty="0">
                <a:solidFill>
                  <a:srgbClr val="DADADA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algn="l"/>
            <a:r>
              <a:rPr lang="en-US" b="0" i="0" dirty="0">
                <a:solidFill>
                  <a:srgbClr val="006FE0"/>
                </a:solidFill>
                <a:effectLst/>
                <a:highlight>
                  <a:srgbClr val="353535"/>
                </a:highlight>
                <a:latin typeface="inherit"/>
              </a:rPr>
              <a:t>    </a:t>
            </a:r>
            <a:r>
              <a:rPr lang="en-US" b="0" i="0" dirty="0">
                <a:solidFill>
                  <a:srgbClr val="569CD6"/>
                </a:solidFill>
                <a:effectLst/>
                <a:highlight>
                  <a:srgbClr val="353535"/>
                </a:highlight>
                <a:latin typeface="inherit"/>
              </a:rPr>
              <a:t>print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highlight>
                  <a:srgbClr val="353535"/>
                </a:highlight>
                <a:latin typeface="inherit"/>
              </a:rPr>
              <a:t>'Inside else'</a:t>
            </a:r>
            <a:r>
              <a:rPr lang="en-US" b="0" i="0" dirty="0">
                <a:solidFill>
                  <a:srgbClr val="D8D8D8"/>
                </a:solidFill>
                <a:effectLst/>
                <a:highlight>
                  <a:srgbClr val="353535"/>
                </a:highlight>
                <a:latin typeface="inherit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highlight>
                <a:srgbClr val="353535"/>
              </a:highlight>
              <a:latin typeface="Monac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41395-FCD1-9844-DFAB-0C618520F25B}"/>
              </a:ext>
            </a:extLst>
          </p:cNvPr>
          <p:cNvSpPr txBox="1"/>
          <p:nvPr/>
        </p:nvSpPr>
        <p:spPr>
          <a:xfrm>
            <a:off x="0" y="6121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	</a:t>
            </a:r>
            <a:r>
              <a:rPr lang="uk-UA" dirty="0" err="1"/>
              <a:t>Inside</a:t>
            </a:r>
            <a:r>
              <a:rPr lang="uk-UA" dirty="0"/>
              <a:t> </a:t>
            </a:r>
            <a:r>
              <a:rPr lang="uk-UA" dirty="0" err="1"/>
              <a:t>loop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949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B8EBD5-E5A3-3DEC-B532-52DECB7273D4}"/>
              </a:ext>
            </a:extLst>
          </p:cNvPr>
          <p:cNvSpPr txBox="1"/>
          <p:nvPr/>
        </p:nvSpPr>
        <p:spPr>
          <a:xfrm>
            <a:off x="0" y="23812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for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проти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while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CFA2F-C58E-E0AB-97EF-87B476C5FF5A}"/>
              </a:ext>
            </a:extLst>
          </p:cNvPr>
          <p:cNvSpPr txBox="1"/>
          <p:nvPr/>
        </p:nvSpPr>
        <p:spPr>
          <a:xfrm>
            <a:off x="186813" y="8844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зазвичай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коли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відома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кількість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ітерацій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088537F-AC70-CF77-B233-5A8EADDA9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27590"/>
              </p:ext>
            </p:extLst>
          </p:nvPr>
        </p:nvGraphicFramePr>
        <p:xfrm>
          <a:off x="186813" y="1719914"/>
          <a:ext cx="7895283" cy="9144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51009035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284186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Даний цикл повторюється 4 рази (від 0 до 3)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171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B4AA6-9C9A-CAC4-A820-713E3D62C62D}"/>
              </a:ext>
            </a:extLst>
          </p:cNvPr>
          <p:cNvSpPr txBox="1"/>
          <p:nvPr/>
        </p:nvSpPr>
        <p:spPr>
          <a:xfrm>
            <a:off x="186813" y="34697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while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зазвичай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коли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кількість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ітерацій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невідома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4E5DA43-FFBB-671B-27C6-7A758E7AF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47616"/>
              </p:ext>
            </p:extLst>
          </p:nvPr>
        </p:nvGraphicFramePr>
        <p:xfrm>
          <a:off x="186813" y="4311489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6295369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843927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умова</a:t>
                      </a:r>
                      <a:r>
                        <a:rPr lang="ru-RU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Код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виконується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доти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 доки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умова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не стане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False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7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038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1532</Words>
  <Application>Microsoft Office PowerPoint</Application>
  <PresentationFormat>Широкоэкранный</PresentationFormat>
  <Paragraphs>317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Aptos</vt:lpstr>
      <vt:lpstr>Aptos Display</vt:lpstr>
      <vt:lpstr>Arial</vt:lpstr>
      <vt:lpstr>Cascadia Code</vt:lpstr>
      <vt:lpstr>Comfortaa</vt:lpstr>
      <vt:lpstr>inherit</vt:lpstr>
      <vt:lpstr>Monaco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15</cp:revision>
  <dcterms:created xsi:type="dcterms:W3CDTF">2024-08-11T11:42:33Z</dcterms:created>
  <dcterms:modified xsi:type="dcterms:W3CDTF">2024-08-13T00:34:16Z</dcterms:modified>
</cp:coreProperties>
</file>