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B887-252C-6BEA-B39F-5A76AA1A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6C336-67B0-9D26-7B91-251E0E73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F94C9-0143-9921-4619-A1D8E4AB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E9C87-66FB-C3D2-88FB-DFA42C0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505F9-0823-3FC1-4A7D-A6D992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79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D7316-319C-07B9-3455-7E49D8D1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63511-C068-4646-1EE0-850EB9D5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30A70-F608-7811-ED60-A2276139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17DDC-D79D-8B86-4B2E-8CA92ECE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54D72-935C-64B9-B327-7F0A3A9E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9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45521D-6341-3A8F-99E9-B9925DB0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B560F-D1EF-6778-7E04-82CDD5C6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1D8A9-F6D8-2BED-295B-FF95B6DD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5C97B-EB3A-4D5E-D11B-C0ADB071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3B8D8-7993-AEF9-81F9-4E0BDCBD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08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F587-E71D-3087-6A37-D65B0127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6BDA6-C47B-3FF3-A355-AA480EA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4EABB-B653-BC26-FF2E-D3BA9960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87563-FADF-FA6E-E1CE-4686DF32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20347-86FD-06BF-C746-CB8B6D67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5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EE417-8F41-5D49-6E47-738A1AF9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50D28-073C-EDB7-4AD8-7B2DAD28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160AD-C04D-085E-D19E-F7D4DA39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183A5-1736-4FBE-9640-90FCAFD3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0C425-B961-12CF-B7A0-EFF542B5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57F4-D2E6-3EC5-2190-3E27731C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1230A-1F5B-9BBD-BA4C-BF45D4460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7E1B56-684B-966A-1155-6C68FF022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CC8FF6-0B08-878E-349A-64BD55A9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0FF1D-6488-6C85-6672-A43B6E29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F8058B-1F52-6E23-0AFA-32C9A35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37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B6100-83AD-6A08-7ED2-7B348655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198979-51F4-1EA1-B122-FEEC3BA0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B15E38-BF8E-ABEB-3C31-77898FE8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0DE9A1-FECF-7F69-1958-3FF9932DE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18215-E4FB-EB93-7B87-C0F5EA4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47CEF9-D703-A4BC-298D-2BD76E92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C62EF2-188E-8E50-D9D6-7EF58E57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F40BE8-6ED0-D510-A58C-76435C31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5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57BA-7A3D-D035-B6E5-8559EEA6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6EE22-BE3B-B4DD-A019-2303DE08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58E1C5-7373-AEA8-056F-96321D2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FDD47B-5EB0-000A-79D5-20E7BAE4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56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150CCF-E072-9C05-B640-0BD66C71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AA2AED-F69A-07DB-53C0-11097126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DC1276-6661-7DF5-E64D-437B19FC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87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20034-B255-7C66-90D7-09F002B7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4C94A-2BE0-CEC7-E05A-DBFBD60E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63171-ED3B-8B7C-9A93-55A188E56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888F32-F023-F6AA-C119-03282CA7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4FB6B3-F779-7188-F458-295ED9E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C5B35-784F-A01C-2F50-9026783C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50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63CB-61C1-8275-AFCC-DC94FD1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CCDECF-AFBB-0E67-2DCE-1F699D17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1EF28F-5ED2-5803-3C4E-6E6B91C5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95ABA-AE2F-A806-88B2-FBD8457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72514-2BC7-870F-EA4C-9F390809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6A3F6A-9D33-FD28-9D8C-D844AEA2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19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C54F9-C53A-AEB0-D0FF-BAC2106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88EFD1-14DE-49B2-8732-1BEDE63A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66F10-C53D-3CC0-4327-ADA0F715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3F541-C603-432C-850D-26098A256292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7D24B-DB45-583A-758E-406EDDBC0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876DF-3C50-6430-5271-3CE945FE5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E447-B3EB-4349-876E-9F1714BD557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5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85719" y="3568704"/>
            <a:ext cx="8420574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функція. рекурсія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9FAE2-27C0-EB69-F4CF-2CE0C6A84070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C49B6-C5F1-14B3-0E82-3AB33FC56E9B}"/>
              </a:ext>
            </a:extLst>
          </p:cNvPr>
          <p:cNvSpPr txBox="1"/>
          <p:nvPr/>
        </p:nvSpPr>
        <p:spPr>
          <a:xfrm>
            <a:off x="442451" y="92208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знаємо, що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може викликати інші функції. Функція може навіть викликати саму себе. Подібні типи конструкцій називаються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рекурсивними функціями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Нижче наведено приклад рекурсивної функції для знаходження факторіала цілого числа.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A220A-B3AD-967E-6587-DA7D27D0A9B9}"/>
              </a:ext>
            </a:extLst>
          </p:cNvPr>
          <p:cNvSpPr txBox="1"/>
          <p:nvPr/>
        </p:nvSpPr>
        <p:spPr>
          <a:xfrm>
            <a:off x="6538451" y="1568416"/>
            <a:ext cx="4847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Факторіал числа — це добуток всіх цілих чисел від 1 до вказаного числа. Наприклад, факторіал числа 6 дорівнює 1*2*3*4*5*6 = 720.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C4ABA60-9CAB-B404-8ECD-86F07C99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7691"/>
              </p:ext>
            </p:extLst>
          </p:nvPr>
        </p:nvGraphicFramePr>
        <p:xfrm>
          <a:off x="3224139" y="3038715"/>
          <a:ext cx="5737963" cy="3383280"/>
        </p:xfrm>
        <a:graphic>
          <a:graphicData uri="http://schemas.openxmlformats.org/drawingml/2006/table">
            <a:tbl>
              <a:tblPr/>
              <a:tblGrid>
                <a:gridCol w="536698">
                  <a:extLst>
                    <a:ext uri="{9D8B030D-6E8A-4147-A177-3AD203B41FA5}">
                      <a16:colId xmlns:a16="http://schemas.microsoft.com/office/drawing/2014/main" val="3638272934"/>
                    </a:ext>
                  </a:extLst>
                </a:gridCol>
                <a:gridCol w="5201265">
                  <a:extLst>
                    <a:ext uri="{9D8B030D-6E8A-4147-A177-3AD203B41FA5}">
                      <a16:colId xmlns:a16="http://schemas.microsoft.com/office/drawing/2014/main" val="1468636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"""</a:t>
                      </a:r>
                      <a:r>
                        <a:rPr lang="uk-UA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Це рекурсивна функція 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       знаходження факторіала цілого числа."""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"The factorial of"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factorial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296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EA0C53-B989-2A77-C11C-09585847686E}"/>
              </a:ext>
            </a:extLst>
          </p:cNvPr>
          <p:cNvSpPr txBox="1"/>
          <p:nvPr/>
        </p:nvSpPr>
        <p:spPr>
          <a:xfrm>
            <a:off x="8962102" y="3723766"/>
            <a:ext cx="2949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endParaRPr lang="uk-UA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endParaRPr lang="uk-UA" dirty="0">
              <a:solidFill>
                <a:srgbClr val="252525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factorial of 3 is 6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262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BFB9D-2CA0-7109-475B-1A2DBA6646DE}"/>
              </a:ext>
            </a:extLst>
          </p:cNvPr>
          <p:cNvSpPr txBox="1"/>
          <p:nvPr/>
        </p:nvSpPr>
        <p:spPr>
          <a:xfrm>
            <a:off x="235975" y="10221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Ось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зображення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показує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покроковий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процес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того,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відбувається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AFAC6-D8BE-7B44-65C7-F65C19A754CB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14D22-ABD3-0B96-D833-96536241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014" y="1226039"/>
            <a:ext cx="4611312" cy="5189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E54AC-1FF6-F720-E278-735626758882}"/>
              </a:ext>
            </a:extLst>
          </p:cNvPr>
          <p:cNvSpPr txBox="1"/>
          <p:nvPr/>
        </p:nvSpPr>
        <p:spPr>
          <a:xfrm>
            <a:off x="235975" y="20118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Наша рекурсія закінчується, коли число зменшується до 1. Це називається базовою умовою.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Кожна рекурсивна функція повинна мати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базову умову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яка зупиняє рекурсію, інакше функція буде нескінченно викликати саму себе. </a:t>
            </a:r>
          </a:p>
          <a:p>
            <a:pPr algn="l"/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Інтерпретатор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обмежує глибину рекурсії, щоб уникнути нескінченних рекурсій, що призводять до переповнення стека.</a:t>
            </a:r>
          </a:p>
        </p:txBody>
      </p:sp>
    </p:spTree>
    <p:extLst>
      <p:ext uri="{BB962C8B-B14F-4D97-AF65-F5344CB8AC3E}">
        <p14:creationId xmlns:p14="http://schemas.microsoft.com/office/powerpoint/2010/main" val="409866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AA4EB-CFAC-5AF3-95E1-8851DB099736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6133-1296-AF23-D797-C452C793377C}"/>
              </a:ext>
            </a:extLst>
          </p:cNvPr>
          <p:cNvSpPr txBox="1"/>
          <p:nvPr/>
        </p:nvSpPr>
        <p:spPr>
          <a:xfrm>
            <a:off x="550606" y="11204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 замовчуванням максимальна глибина рекурсії дорівнює 1000. Якщо межа перевищена, то виникає помилка </a:t>
            </a:r>
            <a:r>
              <a:rPr lang="uk-UA" dirty="0" err="1"/>
              <a:t>RecursionError</a:t>
            </a:r>
            <a:r>
              <a:rPr lang="uk-UA" dirty="0"/>
              <a:t>. Розглянемо приклад нескінченної рекурсії: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7770A03-A2C8-5991-F196-AAB75DF7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62639"/>
              </p:ext>
            </p:extLst>
          </p:nvPr>
        </p:nvGraphicFramePr>
        <p:xfrm>
          <a:off x="550606" y="2519206"/>
          <a:ext cx="2602888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75734151"/>
                    </a:ext>
                  </a:extLst>
                </a:gridCol>
                <a:gridCol w="2394608">
                  <a:extLst>
                    <a:ext uri="{9D8B030D-6E8A-4147-A177-3AD203B41FA5}">
                      <a16:colId xmlns:a16="http://schemas.microsoft.com/office/drawing/2014/main" val="374182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recursor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093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DA0368-5496-E321-984F-53CD612EE0C0}"/>
              </a:ext>
            </a:extLst>
          </p:cNvPr>
          <p:cNvSpPr txBox="1"/>
          <p:nvPr/>
        </p:nvSpPr>
        <p:spPr>
          <a:xfrm>
            <a:off x="550606" y="384401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3, </a:t>
            </a:r>
            <a:r>
              <a:rPr lang="uk-UA" dirty="0" err="1"/>
              <a:t>in</a:t>
            </a:r>
            <a:r>
              <a:rPr lang="uk-UA" dirty="0"/>
              <a:t>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2, </a:t>
            </a:r>
            <a:r>
              <a:rPr lang="uk-UA" dirty="0" err="1"/>
              <a:t>in</a:t>
            </a:r>
            <a:r>
              <a:rPr lang="uk-UA" dirty="0"/>
              <a:t> a </a:t>
            </a:r>
          </a:p>
          <a:p>
            <a:r>
              <a:rPr lang="uk-UA" dirty="0"/>
              <a:t>[</a:t>
            </a:r>
            <a:r>
              <a:rPr lang="uk-UA" dirty="0" err="1"/>
              <a:t>Previous</a:t>
            </a:r>
            <a:r>
              <a:rPr lang="uk-UA" dirty="0"/>
              <a:t> </a:t>
            </a:r>
            <a:r>
              <a:rPr lang="uk-UA" dirty="0" err="1"/>
              <a:t>line</a:t>
            </a:r>
            <a:r>
              <a:rPr lang="uk-UA" dirty="0"/>
              <a:t> </a:t>
            </a:r>
            <a:r>
              <a:rPr lang="uk-UA" dirty="0" err="1"/>
              <a:t>repeated</a:t>
            </a:r>
            <a:r>
              <a:rPr lang="uk-UA" dirty="0"/>
              <a:t> 996 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times</a:t>
            </a:r>
            <a:r>
              <a:rPr lang="uk-UA" dirty="0"/>
              <a:t>] </a:t>
            </a:r>
          </a:p>
          <a:p>
            <a:r>
              <a:rPr lang="uk-UA" dirty="0" err="1"/>
              <a:t>RecursionError</a:t>
            </a:r>
            <a:r>
              <a:rPr lang="uk-UA" dirty="0"/>
              <a:t>: 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recursion</a:t>
            </a:r>
            <a:r>
              <a:rPr lang="uk-UA" dirty="0"/>
              <a:t> </a:t>
            </a:r>
            <a:r>
              <a:rPr lang="uk-UA" dirty="0" err="1"/>
              <a:t>depth</a:t>
            </a:r>
            <a:r>
              <a:rPr lang="uk-UA" dirty="0"/>
              <a:t> </a:t>
            </a:r>
            <a:r>
              <a:rPr lang="uk-UA" dirty="0" err="1"/>
              <a:t>exceeded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22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18BBD-E0F5-2209-113F-C11FE3B4C3CE}"/>
              </a:ext>
            </a:extLst>
          </p:cNvPr>
          <p:cNvSpPr txBox="1"/>
          <p:nvPr/>
        </p:nvSpPr>
        <p:spPr>
          <a:xfrm>
            <a:off x="668594" y="224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 рекурсії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FEABE-3551-14C2-1C04-DE9CA6A3106A}"/>
              </a:ext>
            </a:extLst>
          </p:cNvPr>
          <p:cNvSpPr txBox="1"/>
          <p:nvPr/>
        </p:nvSpPr>
        <p:spPr>
          <a:xfrm>
            <a:off x="0" y="2757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Рекурсія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64357-C54A-7AD7-3DCA-2D1E57AE7CC6}"/>
              </a:ext>
            </a:extLst>
          </p:cNvPr>
          <p:cNvSpPr txBox="1"/>
          <p:nvPr/>
        </p:nvSpPr>
        <p:spPr>
          <a:xfrm>
            <a:off x="540774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Рекурсивні функції роблять код чистішим.</a:t>
            </a:r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Складну задача можна розбити на простіші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підзадачі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допомогою рекурсії.</a:t>
            </a:r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Генерація послідовності простіша з рекурсією, ніж з використанням будь-якої вкладеної ітерації.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7A427-A685-154E-B1DD-064A11069B2E}"/>
              </a:ext>
            </a:extLst>
          </p:cNvPr>
          <p:cNvSpPr txBox="1"/>
          <p:nvPr/>
        </p:nvSpPr>
        <p:spPr>
          <a:xfrm>
            <a:off x="7452851" y="224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Недоліки рекурсії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69301-82AB-0A3A-213D-27261B4F15CB}"/>
              </a:ext>
            </a:extLst>
          </p:cNvPr>
          <p:cNvSpPr txBox="1"/>
          <p:nvPr/>
        </p:nvSpPr>
        <p:spPr>
          <a:xfrm>
            <a:off x="7030065" y="2690336"/>
            <a:ext cx="4837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Іноді логіку рекурсії важко зрозуміти.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Рекурсивні виклики дорогі (неефективні), тому що забирають багато пам’яті та часу.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Рекурсивні функції важко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відлагоджувати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264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370</Words>
  <Application>Microsoft Office PowerPoint</Application>
  <PresentationFormat>Широкоэкранный</PresentationFormat>
  <Paragraphs>64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2</cp:revision>
  <dcterms:created xsi:type="dcterms:W3CDTF">2024-08-13T16:11:55Z</dcterms:created>
  <dcterms:modified xsi:type="dcterms:W3CDTF">2024-08-13T16:51:43Z</dcterms:modified>
</cp:coreProperties>
</file>