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D68F-78B3-4CFB-2F35-96D75276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46415-D17F-DBB8-A251-73ED01F5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E6369-A912-0822-FBCD-F381CD12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12368-2218-4810-736D-F031250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F7402-9CDB-A631-0D50-D92543E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7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B38C3-3633-CE52-0F24-11BF3F7C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2B9236-B3F1-7559-97C3-3FE760A7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A426C-9929-A7C7-3A93-167C0C5F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52606-501B-CAA1-DB1F-0757FFC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97DAC-6A16-E3C5-8FC6-9AB4317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6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561A22-BBD3-4114-B5E4-734D09DD3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A9211-8CBD-6CCC-83A7-13AB72A0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8578B6-9A22-4A2E-8591-C0455ADC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60523-1551-61B0-4319-9ED8C2D6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45665-B172-9533-B056-C7E1F2C4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01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F21A-05EB-2739-C225-8E333622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57849-E9AF-BF3F-195F-1799D485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29C33-A4B9-73F6-8F4F-219EF6E6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71DA5-DF9D-5D20-3D5D-E3461EF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E6D96-F042-2AC3-893F-F5F9074C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659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ECAE4-E1B6-E651-D0EE-6A4D6D1C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EEE64-09CC-BF15-C401-053B10D2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F708E-3D73-8C71-1606-9FF0646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C3D61B-6C19-479E-919F-81739F14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93431-26F4-3319-0EAB-BB19CEC0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35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BBC90-328F-FE84-A9CF-0E7880D9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867B2-D4D1-DFB0-1783-8FC32C3C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7479AD-EB4E-5B54-6D99-3B28B03C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0430B8-7A2B-4CDE-2F52-FE1A170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720B5F-57F1-FAC6-F7F7-DC3846AA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C354C-AF85-6550-9691-098DFF74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0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B1D7E-E7F4-2DF3-DAE2-051D243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0E146-DD3D-920A-3274-BAD9703C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269124-E3C6-025A-ACEA-718165C9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F17AA5-841B-F66F-3B48-800F1E1F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6B4DB0-3B58-F8BD-E820-7300604CE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2D652-28A7-3F63-A91A-1A3CD87F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CFA216-A9EC-38CD-DB81-3E3F6291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419258-8453-F5FE-FF86-44CC2F5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24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AD1D5-61C2-4109-AD7B-C40869D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0D0AA-2ECA-40C8-77A8-9FDD400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4B248E-0C5B-731B-9F14-356E86C3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16FC07-7ECE-77D8-F0E8-A1895C9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4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0F7145-5061-95A0-4CB7-5BB4B2F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1602BD-F758-746A-3BB7-42D90215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F068B-4B47-C987-FD74-B0D1F8CB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72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B13F2-9039-02B0-60DB-582516EF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3589C-00A3-D80B-26D9-59D5E1AF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0F93B1-9B5C-5336-9539-615770E1E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C51795-8A82-D620-3075-4BDD355E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1DBA68-932D-0F6D-0874-E17688C5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1A42FD-3F7A-D7A7-2EEC-5ADFD863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86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F1005-79B3-12FD-C325-1850E64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043EE7-2904-7AA2-BC3D-E967E167A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C71D08-F53C-682D-556A-73B2B6727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2582BB-222F-3625-06AF-9094271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D4C6C-F0D6-A1D8-1F7A-CDCB1AD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AF3C45-3224-FDD3-A3D4-9F0B3709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7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C5610-C24E-B5AD-A6C4-4EE4CC5B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864F82-B2DC-3B16-536A-4B555936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DDF3B-A03A-AE18-E672-286DCFD6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999B6-8EB0-40A8-929A-26FC9DE29868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9070F-AD6F-B0FF-CE88-01DC703FB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9B91F-8BAB-664E-3E8A-DA6260723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9A932-E8D3-40C5-BCC8-4356009C75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76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nmsurokinformatyky/materiali/dovidniki/mova-python/mova-python-biblioteka-turtle-cerepask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імпорти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98797-C6A4-C521-E26B-C1ACAB7F980F}"/>
              </a:ext>
            </a:extLst>
          </p:cNvPr>
          <p:cNvSpPr txBox="1"/>
          <p:nvPr/>
        </p:nvSpPr>
        <p:spPr>
          <a:xfrm>
            <a:off x="0" y="2650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FE324-7D6A-2F7B-A8EA-075F26417B0F}"/>
              </a:ext>
            </a:extLst>
          </p:cNvPr>
          <p:cNvSpPr txBox="1"/>
          <p:nvPr/>
        </p:nvSpPr>
        <p:spPr>
          <a:xfrm>
            <a:off x="265470" y="788294"/>
            <a:ext cx="1155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D084"/>
                </a:solidFill>
                <a:effectLst/>
                <a:latin typeface="Helvetica Neue"/>
              </a:rPr>
              <a:t>Запускаємо першу черепашку </a:t>
            </a:r>
            <a:r>
              <a:rPr lang="en-US" b="0" i="0" dirty="0">
                <a:solidFill>
                  <a:srgbClr val="00D084"/>
                </a:solidFill>
                <a:effectLst/>
                <a:latin typeface="Helvetica Neue"/>
              </a:rPr>
              <a:t>Turtle </a:t>
            </a:r>
            <a:r>
              <a:rPr lang="uk-UA" b="0" i="0" dirty="0">
                <a:solidFill>
                  <a:srgbClr val="00D084"/>
                </a:solidFill>
                <a:effectLst/>
                <a:latin typeface="Helvetica Neue"/>
              </a:rPr>
              <a:t>жити у свою </a:t>
            </a:r>
            <a:r>
              <a:rPr lang="en-US" b="0" i="0" dirty="0">
                <a:solidFill>
                  <a:srgbClr val="00D084"/>
                </a:solidFill>
                <a:effectLst/>
                <a:latin typeface="Helvetica Neue"/>
              </a:rPr>
              <a:t>Python </a:t>
            </a:r>
            <a:r>
              <a:rPr lang="uk-UA" b="0" i="0" dirty="0">
                <a:solidFill>
                  <a:srgbClr val="00D084"/>
                </a:solidFill>
                <a:effectLst/>
                <a:latin typeface="Helvetica Neue"/>
              </a:rPr>
              <a:t>програму і вчимо її створювати прості рисунки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F0B6C-A9D3-E059-8366-9C0B374A657B}"/>
              </a:ext>
            </a:extLst>
          </p:cNvPr>
          <p:cNvSpPr txBox="1"/>
          <p:nvPr/>
        </p:nvSpPr>
        <p:spPr>
          <a:xfrm>
            <a:off x="265470" y="1157626"/>
            <a:ext cx="11267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Для того,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щоб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програми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малювання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працювали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завжди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повинні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бути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ці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два рядки (один на початку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програми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), 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інший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 самому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кінці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F6C28-7098-14E3-AF24-7B9867A54C8D}"/>
              </a:ext>
            </a:extLst>
          </p:cNvPr>
          <p:cNvSpPr txBox="1"/>
          <p:nvPr/>
        </p:nvSpPr>
        <p:spPr>
          <a:xfrm>
            <a:off x="265469" y="18962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from turtle import * </a:t>
            </a:r>
            <a:endParaRPr lang="uk-UA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.... </a:t>
            </a:r>
            <a:endParaRPr lang="uk-UA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exitonclick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()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F27F9-A9FB-5147-EB89-C2B9EA9B1F0F}"/>
              </a:ext>
            </a:extLst>
          </p:cNvPr>
          <p:cNvSpPr txBox="1"/>
          <p:nvPr/>
        </p:nvSpPr>
        <p:spPr>
          <a:xfrm>
            <a:off x="265469" y="2911953"/>
            <a:ext cx="11267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Перший рядок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підключає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бібліотеку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малювання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.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Другий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буде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малювати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поки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не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клацають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на мишку.</a:t>
            </a:r>
          </a:p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Ось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основні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команди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малювання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2921E-8933-ED78-0FE5-F18BDC87C9E2}"/>
              </a:ext>
            </a:extLst>
          </p:cNvPr>
          <p:cNvSpPr txBox="1"/>
          <p:nvPr/>
        </p:nvSpPr>
        <p:spPr>
          <a:xfrm>
            <a:off x="265468" y="3627019"/>
            <a:ext cx="11680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forward (distance)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Проповзти вперед на 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пікселів; </a:t>
            </a: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backward (distance) 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Проповзти назад на 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пікселів; </a:t>
            </a: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right (angle)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Повернутися направо  на 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angle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градусів; </a:t>
            </a: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left (angle)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Повернутися наліво  на 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angle </a:t>
            </a:r>
            <a:r>
              <a:rPr lang="uk-UA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градусів;</a:t>
            </a: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F1E97-AA13-565E-EEEE-503A8301DBC6}"/>
              </a:ext>
            </a:extLst>
          </p:cNvPr>
          <p:cNvSpPr txBox="1"/>
          <p:nvPr/>
        </p:nvSpPr>
        <p:spPr>
          <a:xfrm>
            <a:off x="8622890" y="6292645"/>
            <a:ext cx="33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C</a:t>
            </a:r>
            <a:r>
              <a:rPr lang="uk-UA" dirty="0">
                <a:hlinkClick r:id="rId2"/>
              </a:rPr>
              <a:t>писок команд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237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9B1224-4FD6-82E6-2EB1-45568EB7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7" y="973854"/>
            <a:ext cx="5353050" cy="536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5A45D-ABB7-DA83-6FE5-C62611905882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61BA7-9C60-6827-0272-775F90F1488D}"/>
              </a:ext>
            </a:extLst>
          </p:cNvPr>
          <p:cNvSpPr txBox="1"/>
          <p:nvPr/>
        </p:nvSpPr>
        <p:spPr>
          <a:xfrm>
            <a:off x="5909187" y="97385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Кути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обчислюються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 градусах. Ось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коло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допоможе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з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цим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розібратися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у поворотах. 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центрі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кола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стоїть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наша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пайтон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-черепашка.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Щоб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їй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повернутися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інший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бік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– треба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прописати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поворот на 180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градусів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(не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важливо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вправо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чи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вліво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).</a:t>
            </a:r>
          </a:p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щоб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піти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вгору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повертаємо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вліво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на 90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градусів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або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вправо на 270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другий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варіант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складніший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</a:p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Вниз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повертаємося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вправо на 90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або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вліво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на 270.</a:t>
            </a:r>
          </a:p>
        </p:txBody>
      </p:sp>
    </p:spTree>
    <p:extLst>
      <p:ext uri="{BB962C8B-B14F-4D97-AF65-F5344CB8AC3E}">
        <p14:creationId xmlns:p14="http://schemas.microsoft.com/office/powerpoint/2010/main" val="10126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34A61-051A-75B2-6631-07F5859C3197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21CB-5B7C-9920-D983-4A97AEA2ADA8}"/>
              </a:ext>
            </a:extLst>
          </p:cNvPr>
          <p:cNvSpPr txBox="1"/>
          <p:nvPr/>
        </p:nvSpPr>
        <p:spPr>
          <a:xfrm>
            <a:off x="324464" y="1014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1: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Почнемо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малювання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з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блискавки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. :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C74C2-76BC-E5B8-2C70-8C145B74FE90}"/>
              </a:ext>
            </a:extLst>
          </p:cNvPr>
          <p:cNvSpPr txBox="1"/>
          <p:nvPr/>
        </p:nvSpPr>
        <p:spPr>
          <a:xfrm>
            <a:off x="324464" y="148512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from turtle import *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left(45)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forward(100)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left(45)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back(100)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right(45)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forward(100) 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exitonclick</a:t>
            </a:r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()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5EE32-5292-98DF-1C0C-5B25142102BE}"/>
              </a:ext>
            </a:extLst>
          </p:cNvPr>
          <p:cNvSpPr txBox="1"/>
          <p:nvPr/>
        </p:nvSpPr>
        <p:spPr>
          <a:xfrm>
            <a:off x="324464" y="41713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444444"/>
                </a:solidFill>
                <a:effectLst/>
                <a:latin typeface="Helvetica Neue"/>
              </a:rPr>
              <a:t>2: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 Спробуйте намалювати квадрат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7197A-4F1D-ABF1-FE7A-3B6CDB2023C6}"/>
              </a:ext>
            </a:extLst>
          </p:cNvPr>
          <p:cNvSpPr txBox="1"/>
          <p:nvPr/>
        </p:nvSpPr>
        <p:spPr>
          <a:xfrm>
            <a:off x="324464" y="46330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444444"/>
                </a:solidFill>
                <a:effectLst/>
                <a:latin typeface="Helvetica Neue"/>
              </a:rPr>
              <a:t>3: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 А тепер прямокутник.</a:t>
            </a:r>
          </a:p>
          <a:p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827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C5C47-4875-2E27-8158-795DB3F51F10}"/>
              </a:ext>
            </a:extLst>
          </p:cNvPr>
          <p:cNvSpPr txBox="1"/>
          <p:nvPr/>
        </p:nvSpPr>
        <p:spPr>
          <a:xfrm>
            <a:off x="334296" y="7185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>
                <a:solidFill>
                  <a:srgbClr val="00D084"/>
                </a:solidFill>
                <a:effectLst/>
                <a:latin typeface="Helvetica Neue"/>
              </a:rPr>
              <a:t>Курсор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0510C-A136-AE31-2E12-EEFE80470598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4CBA1-A2D1-0BDA-81DF-4A32E22C91BC}"/>
              </a:ext>
            </a:extLst>
          </p:cNvPr>
          <p:cNvSpPr txBox="1"/>
          <p:nvPr/>
        </p:nvSpPr>
        <p:spPr>
          <a:xfrm>
            <a:off x="334296" y="1158059"/>
            <a:ext cx="11523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Щоб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курсор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виглядав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веселіше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можна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зробити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його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у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вигляді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черепашки Для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цього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відразу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після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підключення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бібліотеки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треба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написати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: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B172-F64E-E015-725E-899869AB58E2}"/>
              </a:ext>
            </a:extLst>
          </p:cNvPr>
          <p:cNvSpPr txBox="1"/>
          <p:nvPr/>
        </p:nvSpPr>
        <p:spPr>
          <a:xfrm>
            <a:off x="334296" y="18043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shape ("turtle")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33196-4BA0-F2FA-4D8F-6EF81870D4B0}"/>
              </a:ext>
            </a:extLst>
          </p:cNvPr>
          <p:cNvSpPr txBox="1"/>
          <p:nvPr/>
        </p:nvSpPr>
        <p:spPr>
          <a:xfrm>
            <a:off x="334295" y="2173722"/>
            <a:ext cx="11375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Ще курсори можуть бути: “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arrow”, “turtle”, “circle”, “square”, “triangle”, “classic”.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Можете вибрати той, який подобається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066CE-6572-9D71-D7BE-0DEA4DF19E73}"/>
              </a:ext>
            </a:extLst>
          </p:cNvPr>
          <p:cNvSpPr txBox="1"/>
          <p:nvPr/>
        </p:nvSpPr>
        <p:spPr>
          <a:xfrm>
            <a:off x="334296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4: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Змініть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вигляд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курсора на той,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який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більше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до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душі</a:t>
            </a:r>
            <a:endParaRPr lang="ru-RU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br>
              <a:rPr lang="ru-RU" dirty="0"/>
            </a:br>
            <a:endParaRPr lang="uk-UA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33B299F-2A85-93F8-4554-FE59D035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5" y="3567986"/>
            <a:ext cx="4871334" cy="415498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D084"/>
                </a:solidFill>
                <a:effectLst/>
                <a:latin typeface="Helvetica Neue"/>
              </a:rPr>
              <a:t>Кольори, заливка та інші рюші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00D084"/>
              </a:solidFill>
              <a:effectLst/>
              <a:latin typeface="Helvetica Neu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FC91F39-72AE-B3FA-F23D-3D2851B9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5" y="4064400"/>
            <a:ext cx="3131114" cy="292388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inherit"/>
                <a:cs typeface="Courier New" panose="02070309020205020404" pitchFamily="49" charset="0"/>
              </a:rPr>
              <a:t>width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inherit"/>
                <a:cs typeface="Courier New" panose="02070309020205020404" pitchFamily="49" charset="0"/>
              </a:rPr>
              <a:t> (3) - товщина лінії 3 пікселя.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77C7D-C82B-09C6-75B4-DC73C1F2AC24}"/>
              </a:ext>
            </a:extLst>
          </p:cNvPr>
          <p:cNvSpPr txBox="1"/>
          <p:nvPr/>
        </p:nvSpPr>
        <p:spPr>
          <a:xfrm>
            <a:off x="334295" y="45841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Helvetica Neue"/>
              </a:rPr>
              <a:t>Пікселі</a:t>
            </a:r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точки (квадратики), з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яких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складається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зображення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.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Кожне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растрове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зображення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якщо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його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дуже-дуже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сильно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наблизити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буде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складатися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з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квадратиків-пікселів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.</a:t>
            </a:r>
            <a:br>
              <a:rPr lang="ru-RU" dirty="0"/>
            </a:b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 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Helvetica Neue"/>
              </a:rPr>
              <a:t>Наприклад</a:t>
            </a:r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:</a:t>
            </a:r>
            <a:endParaRPr lang="uk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FC4F9F3-3B49-4E1A-02FA-58DB5CFB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49" y="3906199"/>
            <a:ext cx="3276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4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2BDE4-410F-B2ED-E81D-2F5C3F5E6792}"/>
              </a:ext>
            </a:extLst>
          </p:cNvPr>
          <p:cNvSpPr txBox="1"/>
          <p:nvPr/>
        </p:nvSpPr>
        <p:spPr>
          <a:xfrm>
            <a:off x="285135" y="7280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Колір малювання</a:t>
            </a:r>
            <a:endParaRPr lang="uk-UA" b="0" i="0" dirty="0">
              <a:solidFill>
                <a:srgbClr val="00D084"/>
              </a:solidFill>
              <a:effectLst/>
              <a:latin typeface="Helvetica Neue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9492F-F447-35B1-7C4B-5536567C3851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952B75-0804-15ED-9DCF-A3170377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1135843"/>
            <a:ext cx="11063157" cy="353943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  Задати колір лінії можна командою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в дужках вказується назва кольору англійською.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4A6C-5C85-2061-2497-698B275BC0AF}"/>
              </a:ext>
            </a:extLst>
          </p:cNvPr>
          <p:cNvSpPr txBox="1"/>
          <p:nvPr/>
        </p:nvSpPr>
        <p:spPr>
          <a:xfrm>
            <a:off x="285135" y="16513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color('red')    </a:t>
            </a:r>
            <a:endParaRPr lang="ru-RU" b="0" i="0" dirty="0">
              <a:solidFill>
                <a:srgbClr val="069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693E3"/>
                </a:solidFill>
                <a:effectLst/>
                <a:latin typeface="Courier New" panose="02070309020205020404" pitchFamily="49" charset="0"/>
              </a:rPr>
              <a:t>color("blue")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3D372-9A53-83B3-7E99-70A04533E8C5}"/>
              </a:ext>
            </a:extLst>
          </p:cNvPr>
          <p:cNvSpPr txBox="1"/>
          <p:nvPr/>
        </p:nvSpPr>
        <p:spPr>
          <a:xfrm>
            <a:off x="285135" y="24592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Helvetica Neue"/>
              </a:rPr>
              <a:t>Важливо</a:t>
            </a:r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!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Назва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кольору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ОБОВ’ЯЗКОВО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пишеться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одинарних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або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подвійних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лапках.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B1401-555A-CEAB-D444-5D305009A1D8}"/>
              </a:ext>
            </a:extLst>
          </p:cNvPr>
          <p:cNvSpPr txBox="1"/>
          <p:nvPr/>
        </p:nvSpPr>
        <p:spPr>
          <a:xfrm>
            <a:off x="285135" y="31762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5: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Додайте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кольорів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вашим рисункам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F24F7-68FE-E334-ECD1-6B27964E4BB4}"/>
              </a:ext>
            </a:extLst>
          </p:cNvPr>
          <p:cNvSpPr txBox="1"/>
          <p:nvPr/>
        </p:nvSpPr>
        <p:spPr>
          <a:xfrm>
            <a:off x="285135" y="36379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Зупинка і старт малювання</a:t>
            </a:r>
            <a:endParaRPr lang="uk-UA" b="0" i="0" dirty="0">
              <a:solidFill>
                <a:srgbClr val="00D084"/>
              </a:solidFill>
              <a:effectLst/>
              <a:latin typeface="Helvetica Neue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252F2-96DA-08EE-FF8D-0FC721387897}"/>
              </a:ext>
            </a:extLst>
          </p:cNvPr>
          <p:cNvSpPr txBox="1"/>
          <p:nvPr/>
        </p:nvSpPr>
        <p:spPr>
          <a:xfrm>
            <a:off x="285135" y="40996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ми хочемо перейти в якусь точку і не залишити за собою сліду, тобто не малювати, треба підняти черепашку командою </a:t>
            </a:r>
            <a:r>
              <a:rPr lang="uk-UA" dirty="0" err="1"/>
              <a:t>up</a:t>
            </a:r>
            <a:r>
              <a:rPr lang="uk-UA" dirty="0"/>
              <a:t> (), перейти в потрібну точку і потім опустити черепашку </a:t>
            </a:r>
            <a:r>
              <a:rPr lang="uk-UA" dirty="0" err="1"/>
              <a:t>down</a:t>
            </a:r>
            <a:r>
              <a:rPr lang="uk-UA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119747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Урок програмування про модуль Turtle Python Рисунки.  Команди up down Підняти і опустити перо">
            <a:extLst>
              <a:ext uri="{FF2B5EF4-FFF2-40B4-BE49-F238E27FC236}">
                <a16:creationId xmlns:a16="http://schemas.microsoft.com/office/drawing/2014/main" id="{15C862F5-BAC0-3E78-D11D-CA2B668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85825"/>
            <a:ext cx="9753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604DC-D900-3B07-6E33-06831435AF38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</p:spTree>
    <p:extLst>
      <p:ext uri="{BB962C8B-B14F-4D97-AF65-F5344CB8AC3E}">
        <p14:creationId xmlns:p14="http://schemas.microsoft.com/office/powerpoint/2010/main" val="12220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C3BF7-AF07-A049-E555-CBE0B7A8C9CC}"/>
              </a:ext>
            </a:extLst>
          </p:cNvPr>
          <p:cNvSpPr txBox="1"/>
          <p:nvPr/>
        </p:nvSpPr>
        <p:spPr>
          <a:xfrm>
            <a:off x="442452" y="9640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6: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намалює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черепашка,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якщо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запустити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цей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код?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AE02D-337C-136A-C652-CB5FFB57D145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283313-589B-CFCA-DAE4-C952C532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519237"/>
            <a:ext cx="3105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4444-CE4A-9EFF-C9EF-578E567C4823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E655-2B7B-1C14-C162-90959E8DFB3D}"/>
              </a:ext>
            </a:extLst>
          </p:cNvPr>
          <p:cNvSpPr txBox="1"/>
          <p:nvPr/>
        </p:nvSpPr>
        <p:spPr>
          <a:xfrm>
            <a:off x="353961" y="7831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Зображення кола</a:t>
            </a:r>
            <a:endParaRPr lang="uk-UA" b="0" i="0" dirty="0">
              <a:solidFill>
                <a:srgbClr val="00D084"/>
              </a:solidFill>
              <a:effectLst/>
              <a:latin typeface="Helvetica Neue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10AE0-CE0A-0D5B-BB92-085B47BC6F0F}"/>
              </a:ext>
            </a:extLst>
          </p:cNvPr>
          <p:cNvSpPr txBox="1"/>
          <p:nvPr/>
        </p:nvSpPr>
        <p:spPr>
          <a:xfrm>
            <a:off x="353961" y="12448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  circle (50) –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малює коло радіусом 50 пікселів, яке повністю знаходиться зліва від черепашки.</a:t>
            </a:r>
          </a:p>
          <a:p>
            <a:b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</a:b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0F46E9-FD33-B935-DC52-7C8031C4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4" y="2045110"/>
            <a:ext cx="2241142" cy="3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6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25E06-67BA-01DA-F44D-C38344DB44B3}"/>
              </a:ext>
            </a:extLst>
          </p:cNvPr>
          <p:cNvSpPr txBox="1"/>
          <p:nvPr/>
        </p:nvSpPr>
        <p:spPr>
          <a:xfrm>
            <a:off x="363793" y="972997"/>
            <a:ext cx="8377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44444"/>
                </a:solidFill>
                <a:effectLst/>
                <a:latin typeface="Helvetica Neue"/>
              </a:rPr>
              <a:t>7: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Змініть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програму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так,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щоб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вийшла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вісімка</a:t>
            </a:r>
            <a: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  <a:t>, як на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Helvetica Neue"/>
              </a:rPr>
              <a:t>малюнку</a:t>
            </a:r>
            <a:endParaRPr lang="ru-RU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br>
              <a:rPr lang="ru-RU" b="0" i="0" dirty="0">
                <a:solidFill>
                  <a:srgbClr val="444444"/>
                </a:solidFill>
                <a:effectLst/>
                <a:latin typeface="Helvetica Neue"/>
              </a:rPr>
            </a:b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222F7-6256-2C37-88C7-BADC0C3D1487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A0222-AC5E-EF07-DD82-256CFDDD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527379"/>
            <a:ext cx="1885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4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76902-8499-4504-A039-F42C3AACF31C}"/>
              </a:ext>
            </a:extLst>
          </p:cNvPr>
          <p:cNvSpPr txBox="1"/>
          <p:nvPr/>
        </p:nvSpPr>
        <p:spPr>
          <a:xfrm>
            <a:off x="245805" y="5591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>
                <a:solidFill>
                  <a:srgbClr val="00D084"/>
                </a:solidFill>
                <a:effectLst/>
                <a:latin typeface="Helvetica Neue"/>
              </a:rPr>
              <a:t>Цикли для черепашки</a:t>
            </a:r>
            <a:endParaRPr lang="uk-UA" sz="2400" b="0" i="0" dirty="0">
              <a:solidFill>
                <a:srgbClr val="00D084"/>
              </a:solidFill>
              <a:effectLst/>
              <a:latin typeface="Helvetica Neue"/>
            </a:endParaRPr>
          </a:p>
          <a:p>
            <a:br>
              <a:rPr lang="uk-UA" sz="2400" dirty="0"/>
            </a:br>
            <a:endParaRPr lang="uk-U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5474A-3BFA-956F-C71D-0ECEB2C85153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DCB3B1-038A-BDE1-7817-7CF608C9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" y="1151668"/>
            <a:ext cx="9714271" cy="1215717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8: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Можна використовувати цикли для того, щоб черепашка повторила свій малюнок. Спробуйте запустити у себе.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rgbClr val="31313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3CB4C-ADE3-C5D3-46B3-6561027FACBD}"/>
              </a:ext>
            </a:extLst>
          </p:cNvPr>
          <p:cNvSpPr txBox="1"/>
          <p:nvPr/>
        </p:nvSpPr>
        <p:spPr>
          <a:xfrm>
            <a:off x="324464" y="243800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turtle import *</a:t>
            </a:r>
            <a:r>
              <a:rPr lang="en-US" b="0" i="0" dirty="0"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endParaRPr lang="uk-UA" b="0" i="0" dirty="0">
              <a:solidFill>
                <a:srgbClr val="31313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shape("turtle") </a:t>
            </a:r>
            <a:endParaRPr lang="uk-UA" dirty="0"/>
          </a:p>
          <a:p>
            <a:r>
              <a:rPr lang="en-US" dirty="0" err="1"/>
              <a:t>i</a:t>
            </a:r>
            <a:r>
              <a:rPr lang="en-US" dirty="0"/>
              <a:t>=0 </a:t>
            </a:r>
            <a:endParaRPr lang="uk-UA" dirty="0"/>
          </a:p>
          <a:p>
            <a:r>
              <a:rPr lang="en-US" dirty="0"/>
              <a:t>while</a:t>
            </a:r>
            <a:r>
              <a:rPr lang="uk-UA" dirty="0"/>
              <a:t> </a:t>
            </a:r>
            <a:r>
              <a:rPr lang="en-US" dirty="0" err="1"/>
              <a:t>i</a:t>
            </a:r>
            <a:r>
              <a:rPr lang="en-US" dirty="0"/>
              <a:t>&lt;12: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forward(50)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left(90)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forward(50)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left(90)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forward(50)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left(90)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forward(50)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left(90)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/>
              <a:t>left(30)     </a:t>
            </a:r>
            <a:endParaRPr lang="uk-UA" dirty="0"/>
          </a:p>
          <a:p>
            <a:r>
              <a:rPr lang="uk-UA" dirty="0"/>
              <a:t>	</a:t>
            </a:r>
            <a:r>
              <a:rPr lang="en-US" dirty="0" err="1"/>
              <a:t>i</a:t>
            </a:r>
            <a:r>
              <a:rPr lang="en-US" dirty="0"/>
              <a:t>=i+1 </a:t>
            </a:r>
            <a:endParaRPr lang="uk-UA" dirty="0"/>
          </a:p>
          <a:p>
            <a:r>
              <a:rPr lang="en-US" dirty="0" err="1"/>
              <a:t>exitonclick</a:t>
            </a:r>
            <a:r>
              <a:rPr lang="en-US" dirty="0"/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52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DCB4B-C0B9-2882-669C-677E2E505A99}"/>
              </a:ext>
            </a:extLst>
          </p:cNvPr>
          <p:cNvSpPr txBox="1"/>
          <p:nvPr/>
        </p:nvSpPr>
        <p:spPr>
          <a:xfrm>
            <a:off x="0" y="0"/>
            <a:ext cx="12189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Модулі в 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9DCD5-C333-62C2-9E4D-1D1A9F53E698}"/>
              </a:ext>
            </a:extLst>
          </p:cNvPr>
          <p:cNvSpPr txBox="1"/>
          <p:nvPr/>
        </p:nvSpPr>
        <p:spPr>
          <a:xfrm>
            <a:off x="137651" y="931973"/>
            <a:ext cx="11779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Модуль — це файл, який містить код для виконання певного завдання. Модуль може містити змінні, функції, класи тощо. Для створення модуля використовується файл із розширенням .</a:t>
            </a:r>
            <a:r>
              <a:rPr lang="uk-UA" dirty="0" err="1"/>
              <a:t>py</a:t>
            </a:r>
            <a:r>
              <a:rPr lang="uk-UA" dirty="0"/>
              <a:t>. Для імпортування модуля в </a:t>
            </a:r>
            <a:r>
              <a:rPr lang="uk-UA" dirty="0" err="1"/>
              <a:t>Python</a:t>
            </a:r>
            <a:r>
              <a:rPr lang="uk-UA" dirty="0"/>
              <a:t> використовується ключове слово </a:t>
            </a:r>
            <a:r>
              <a:rPr lang="uk-UA" dirty="0" err="1"/>
              <a:t>import</a:t>
            </a:r>
            <a:r>
              <a:rPr lang="uk-UA" dirty="0"/>
              <a:t>. Стандартна бібліотека </a:t>
            </a:r>
            <a:r>
              <a:rPr lang="uk-UA" dirty="0" err="1"/>
              <a:t>Python</a:t>
            </a:r>
            <a:r>
              <a:rPr lang="uk-UA" dirty="0"/>
              <a:t> містить понад 200 модулів.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DEAE-2F37-3D88-F6B4-F628CCE078C9}"/>
              </a:ext>
            </a:extLst>
          </p:cNvPr>
          <p:cNvSpPr txBox="1"/>
          <p:nvPr/>
        </p:nvSpPr>
        <p:spPr>
          <a:xfrm>
            <a:off x="137651" y="2420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Давайте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створимо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модуль.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Напишіть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збережіть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 файл </a:t>
            </a:r>
            <a:r>
              <a:rPr lang="ru-RU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example.py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73074B6-2AA5-C395-7A1A-1A33037A9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38685"/>
              </p:ext>
            </p:extLst>
          </p:nvPr>
        </p:nvGraphicFramePr>
        <p:xfrm>
          <a:off x="137651" y="3171943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86806100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69587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Модуль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в Python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037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F0CB-20E6-320E-DA3F-4E3DAFC37BD8}"/>
              </a:ext>
            </a:extLst>
          </p:cNvPr>
          <p:cNvSpPr txBox="1"/>
          <p:nvPr/>
        </p:nvSpPr>
        <p:spPr>
          <a:xfrm>
            <a:off x="137651" y="52017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ми визначили функцію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 модуля з ім’ям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 приймає два числа та повертає їх суму.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0388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FE20B-2D0F-0930-3232-AB6554F8DC7E}"/>
              </a:ext>
            </a:extLst>
          </p:cNvPr>
          <p:cNvSpPr txBox="1"/>
          <p:nvPr/>
        </p:nvSpPr>
        <p:spPr>
          <a:xfrm>
            <a:off x="98322" y="7092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Основні команди модуля </a:t>
            </a:r>
            <a:r>
              <a:rPr lang="en-US" b="1" i="0" dirty="0">
                <a:solidFill>
                  <a:srgbClr val="00D084"/>
                </a:solidFill>
                <a:effectLst/>
                <a:latin typeface="Helvetica Neue"/>
              </a:rPr>
              <a:t>Turtle </a:t>
            </a:r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у </a:t>
            </a:r>
            <a:r>
              <a:rPr lang="en-US" b="1" i="0" dirty="0">
                <a:solidFill>
                  <a:srgbClr val="00D084"/>
                </a:solidFill>
                <a:effectLst/>
                <a:latin typeface="Helvetica Neue"/>
              </a:rPr>
              <a:t>Python</a:t>
            </a:r>
            <a:br>
              <a:rPr lang="en-US" b="0" i="0" dirty="0">
                <a:solidFill>
                  <a:srgbClr val="00D084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00D084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9238-8D58-7F03-CF49-F9CC70E1A8B8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0342-29AA-E84E-F62A-F7C527A59026}"/>
              </a:ext>
            </a:extLst>
          </p:cNvPr>
          <p:cNvSpPr txBox="1"/>
          <p:nvPr/>
        </p:nvSpPr>
        <p:spPr>
          <a:xfrm>
            <a:off x="98322" y="1047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D084"/>
                </a:solidFill>
                <a:effectLst/>
                <a:latin typeface="Helvetica Neue"/>
              </a:rPr>
              <a:t>Повзаємо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029F6-59BB-28F0-64EA-E462345B6F02}"/>
              </a:ext>
            </a:extLst>
          </p:cNvPr>
          <p:cNvSpPr txBox="1"/>
          <p:nvPr/>
        </p:nvSpPr>
        <p:spPr>
          <a:xfrm>
            <a:off x="98322" y="1497662"/>
            <a:ext cx="116315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forward (distance)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Проповзти вперед на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distance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пікселів;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backward (distance)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Проповзти назад на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distance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пікселів;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right (angle)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Повернутися наліво на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angle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градусів;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left (angle)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Повернутися направо на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angle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градусів;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goto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(x, y)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Перемістити черепашку в точку з координатами (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x, y);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setx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(x)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x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координату черепашки;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sety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(y)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y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координату черепашки;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setheading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to_angle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Повернути черепашку під кутом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Helvetica Neue"/>
              </a:rPr>
              <a:t>to_angle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до вертикалі (0 – наверх, 90 – направо);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home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Повернути черепашку додому – в точку, з координатами (0,0);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circle (radius)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Намалювати коло радіуса |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r |,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центр якої знаходиться зліва від черепашки, якщо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r&gt; 0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і справа, якщо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r &lt;1;</a:t>
            </a:r>
            <a:br>
              <a:rPr lang="en-US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dot (size, color)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Намалювати точку діаметра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size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кольору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color.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Параметр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color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необов’язковий;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undo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Відкотити попередні дії черепашки;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speed (speed)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швидкість черепашки.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speed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має бути від 1 (повільно) до 10 (швидко), або 0 (миттєво);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734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7FC1A-9214-CE8B-2929-4C3690B58564}"/>
              </a:ext>
            </a:extLst>
          </p:cNvPr>
          <p:cNvSpPr txBox="1"/>
          <p:nvPr/>
        </p:nvSpPr>
        <p:spPr>
          <a:xfrm>
            <a:off x="393290" y="665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Малюємо</a:t>
            </a:r>
            <a:endParaRPr lang="uk-UA" b="0" i="0" dirty="0">
              <a:solidFill>
                <a:srgbClr val="00D084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9C9B-E65A-A141-1B20-3A0DE3D9C590}"/>
              </a:ext>
            </a:extLst>
          </p:cNvPr>
          <p:cNvSpPr txBox="1"/>
          <p:nvPr/>
        </p:nvSpPr>
        <p:spPr>
          <a:xfrm>
            <a:off x="0" y="2599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Модуль 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3C943-17BF-B747-7C52-2C8E91AB59F9}"/>
              </a:ext>
            </a:extLst>
          </p:cNvPr>
          <p:cNvSpPr txBox="1"/>
          <p:nvPr/>
        </p:nvSpPr>
        <p:spPr>
          <a:xfrm>
            <a:off x="393290" y="1034375"/>
            <a:ext cx="11611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pendown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Опустити перо;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penup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Підняти перо;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pensize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(width)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діаметр пера в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width;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pencolor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colorstring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колір лінії, яка малює черепашка (наприклад, ‘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brown’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або ‘# 32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c18f’);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fillcolor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colorstring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Встановити колір заповнення;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begin_fill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Почати стежити за черепашкою для заповнення області;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end_fill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Заповнити кольором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Helvetica Neue"/>
              </a:rPr>
              <a:t>fillcolor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область, пройдену черепашкою починаючи з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Helvetica Neue"/>
              </a:rPr>
              <a:t>begin_fill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 ();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showturtle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Показати черепашку;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hideturtle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Сховати черепашку;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write (text)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Вивести текст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text;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62178-E0E6-7889-35E0-1C09E47C0235}"/>
              </a:ext>
            </a:extLst>
          </p:cNvPr>
          <p:cNvSpPr txBox="1"/>
          <p:nvPr/>
        </p:nvSpPr>
        <p:spPr>
          <a:xfrm>
            <a:off x="393290" y="38301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D084"/>
                </a:solidFill>
                <a:effectLst/>
                <a:latin typeface="Helvetica Neue"/>
              </a:rPr>
              <a:t>Дізнатися про черепашку</a:t>
            </a:r>
            <a:endParaRPr lang="uk-UA" b="0" i="0" dirty="0">
              <a:solidFill>
                <a:srgbClr val="00D084"/>
              </a:solidFill>
              <a:effectLst/>
              <a:latin typeface="Helvetica Neue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85069-4C67-5C73-B023-F6991943D41E}"/>
              </a:ext>
            </a:extLst>
          </p:cNvPr>
          <p:cNvSpPr txBox="1"/>
          <p:nvPr/>
        </p:nvSpPr>
        <p:spPr>
          <a:xfrm>
            <a:off x="393290" y="410716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position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поточні координати черепашки;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towards (x, y)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кут між поточним напрямком черепашки й точкою (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x, y);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xcor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x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координату черепашки;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ycor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y 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координату черепашки;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heading ()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поточний кут до вертикалі;</a:t>
            </a:r>
            <a:br>
              <a:rPr lang="uk-UA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distance (x, y)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Отримати відстань до точки (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x, y);</a:t>
            </a:r>
            <a:br>
              <a:rPr lang="en-US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isdown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Дізнатися, чи малює зараз черепашка;</a:t>
            </a:r>
            <a:br>
              <a:rPr lang="uk-UA" dirty="0"/>
            </a:br>
            <a:r>
              <a:rPr lang="en-US" b="1" i="0" dirty="0" err="1">
                <a:solidFill>
                  <a:srgbClr val="444444"/>
                </a:solidFill>
                <a:effectLst/>
                <a:latin typeface="Helvetica Neue"/>
              </a:rPr>
              <a:t>isvisible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 () </a:t>
            </a:r>
            <a:r>
              <a:rPr lang="uk-UA" b="0" i="0" dirty="0">
                <a:solidFill>
                  <a:srgbClr val="444444"/>
                </a:solidFill>
                <a:effectLst/>
                <a:latin typeface="Helvetica Neue"/>
              </a:rPr>
              <a:t>Дізнатися, видима чи зараз черепашка;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60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C88DF-83C2-F525-0EE4-FE03DDB9AAAA}"/>
              </a:ext>
            </a:extLst>
          </p:cNvPr>
          <p:cNvSpPr txBox="1"/>
          <p:nvPr/>
        </p:nvSpPr>
        <p:spPr>
          <a:xfrm>
            <a:off x="0" y="18726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Імпорт модулів в 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9B065-2F23-CA38-F09B-FDB751E24684}"/>
              </a:ext>
            </a:extLst>
          </p:cNvPr>
          <p:cNvSpPr txBox="1"/>
          <p:nvPr/>
        </p:nvSpPr>
        <p:spPr>
          <a:xfrm>
            <a:off x="334295" y="956705"/>
            <a:ext cx="11444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можемо імпортувати визначення з одного модуля до іншого або в інтерактивний інтерпретатор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Для цього використовується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ключове слово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Щоб імпортувати наш раніше визначений модуль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потрібно використати наступну команду: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DBCE9E2-7E13-8ACF-51B8-E3359A85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62516"/>
              </p:ext>
            </p:extLst>
          </p:nvPr>
        </p:nvGraphicFramePr>
        <p:xfrm>
          <a:off x="334295" y="195028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1835602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508090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4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970515-FD7C-2CEE-E9EB-839A28B4686C}"/>
              </a:ext>
            </a:extLst>
          </p:cNvPr>
          <p:cNvSpPr txBox="1"/>
          <p:nvPr/>
        </p:nvSpPr>
        <p:spPr>
          <a:xfrm>
            <a:off x="334295" y="2476485"/>
            <a:ext cx="11444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Цей рядок коду не імпортує імена функцій, визначених у модулі </a:t>
            </a:r>
            <a:r>
              <a:rPr lang="uk-UA" dirty="0" err="1"/>
              <a:t>example</a:t>
            </a:r>
            <a:r>
              <a:rPr lang="uk-UA" dirty="0"/>
              <a:t>, напряму в нашу програму. Цей рядок імпортує лише ім’я модуля </a:t>
            </a:r>
            <a:r>
              <a:rPr lang="uk-UA" dirty="0" err="1"/>
              <a:t>example</a:t>
            </a:r>
            <a:r>
              <a:rPr lang="uk-UA" dirty="0"/>
              <a:t>.  Використовуючи ім’я модуля, ми можемо отримати доступ до функцій модуля за допомогою крапки .. Наприклад: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B2A16B6-0D3D-FA48-A2FF-36DE529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22501"/>
              </p:ext>
            </p:extLst>
          </p:nvPr>
        </p:nvGraphicFramePr>
        <p:xfrm>
          <a:off x="334295" y="363050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35235639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230389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ru-RU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ru-RU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результатом буде 9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816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0820C9-24B7-3F5A-E537-A97B87DA8F38}"/>
              </a:ext>
            </a:extLst>
          </p:cNvPr>
          <p:cNvSpPr txBox="1"/>
          <p:nvPr/>
        </p:nvSpPr>
        <p:spPr>
          <a:xfrm>
            <a:off x="334295" y="4289747"/>
            <a:ext cx="11444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Примітки:</a:t>
            </a:r>
            <a:endParaRPr lang="uk-UA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має безліч стандартних модулів, з якими ви можете ознайомитись в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  <a:hlinkClick r:id="rId2"/>
              </a:rPr>
              <a:t>документації </a:t>
            </a:r>
            <a:r>
              <a:rPr lang="en-US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Стандартні модулі можна імпортувати так само як ми імпортуємо наші власні (користувацькі) модулі.</a:t>
            </a:r>
          </a:p>
        </p:txBody>
      </p:sp>
    </p:spTree>
    <p:extLst>
      <p:ext uri="{BB962C8B-B14F-4D97-AF65-F5344CB8AC3E}">
        <p14:creationId xmlns:p14="http://schemas.microsoft.com/office/powerpoint/2010/main" val="14955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D786E-7529-5ED9-E44F-CA82BF406272}"/>
              </a:ext>
            </a:extLst>
          </p:cNvPr>
          <p:cNvSpPr txBox="1"/>
          <p:nvPr/>
        </p:nvSpPr>
        <p:spPr>
          <a:xfrm>
            <a:off x="0" y="10860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Імпорт модулів із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тандартної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бібліотеки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02938-2D3D-1128-6758-C5E1746E634A}"/>
              </a:ext>
            </a:extLst>
          </p:cNvPr>
          <p:cNvSpPr txBox="1"/>
          <p:nvPr/>
        </p:nvSpPr>
        <p:spPr>
          <a:xfrm>
            <a:off x="312173" y="923835"/>
            <a:ext cx="11388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Стандартна бібліотека </a:t>
            </a:r>
            <a:r>
              <a:rPr lang="uk-UA" dirty="0" err="1"/>
              <a:t>Python</a:t>
            </a:r>
            <a:r>
              <a:rPr lang="uk-UA" dirty="0"/>
              <a:t> містить понад 200 модулів. Припустимо, ми хочемо отримати значення числа Пі. Для цього потрібно імпортувати модуль </a:t>
            </a:r>
            <a:r>
              <a:rPr lang="uk-UA" dirty="0" err="1"/>
              <a:t>math</a:t>
            </a:r>
            <a:r>
              <a:rPr lang="uk-UA" dirty="0"/>
              <a:t>, а потім використовувати виклик </a:t>
            </a:r>
            <a:r>
              <a:rPr lang="uk-UA" dirty="0" err="1"/>
              <a:t>math.pi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388686-6CFD-7A05-6EAD-FDF84C24E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2410"/>
              </p:ext>
            </p:extLst>
          </p:nvPr>
        </p:nvGraphicFramePr>
        <p:xfrm>
          <a:off x="312173" y="1739064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15176204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296145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Імпортуємо модуль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math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зі Стандартної бібліотеки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Python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math.pi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для отримання значення числа Пі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"The value of pi 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787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C0E7A1-B45C-8E82-CF00-E993D7724086}"/>
              </a:ext>
            </a:extLst>
          </p:cNvPr>
          <p:cNvSpPr txBox="1"/>
          <p:nvPr/>
        </p:nvSpPr>
        <p:spPr>
          <a:xfrm>
            <a:off x="312173" y="33766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pi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222314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A4E98-4DEC-18FC-2226-DFFCCE20CEAE}"/>
              </a:ext>
            </a:extLst>
          </p:cNvPr>
          <p:cNvSpPr txBox="1"/>
          <p:nvPr/>
        </p:nvSpPr>
        <p:spPr>
          <a:xfrm>
            <a:off x="0" y="30694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Перейменування модуля в 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9E1D6-0F47-2990-ACDE-6B08D7D914CC}"/>
              </a:ext>
            </a:extLst>
          </p:cNvPr>
          <p:cNvSpPr txBox="1"/>
          <p:nvPr/>
        </p:nvSpPr>
        <p:spPr>
          <a:xfrm>
            <a:off x="186813" y="10763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перейменувати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імпортований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модуль.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57E121D-B98D-E994-25F8-6401C8B5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28599"/>
              </p:ext>
            </p:extLst>
          </p:nvPr>
        </p:nvGraphicFramePr>
        <p:xfrm>
          <a:off x="186813" y="1904141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9676719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245257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Імпортуємо модуль, а потім перейменовуємо його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81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23C9A3-F094-7E85-34CB-DD7D71727EF9}"/>
              </a:ext>
            </a:extLst>
          </p:cNvPr>
          <p:cNvSpPr txBox="1"/>
          <p:nvPr/>
        </p:nvSpPr>
        <p:spPr>
          <a:xfrm>
            <a:off x="186813" y="3395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3.141592653589793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CA801-B1C5-05C0-DE20-7936EF9DDE4D}"/>
              </a:ext>
            </a:extLst>
          </p:cNvPr>
          <p:cNvSpPr txBox="1"/>
          <p:nvPr/>
        </p:nvSpPr>
        <p:spPr>
          <a:xfrm>
            <a:off x="186813" y="3920614"/>
            <a:ext cx="11788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перейменували модуль </a:t>
            </a:r>
            <a:r>
              <a:rPr lang="uk-UA" dirty="0" err="1"/>
              <a:t>math</a:t>
            </a:r>
            <a:r>
              <a:rPr lang="uk-UA" dirty="0"/>
              <a:t> на m. У деяких випадках це може заощадити час при наборі коду.  Зверніть увагу, що після перейменування ім’я </a:t>
            </a:r>
            <a:r>
              <a:rPr lang="uk-UA" dirty="0" err="1"/>
              <a:t>math</a:t>
            </a:r>
            <a:r>
              <a:rPr lang="uk-UA" dirty="0"/>
              <a:t> не розпізнається в нашій області видимості. Відповідно, </a:t>
            </a:r>
            <a:r>
              <a:rPr lang="uk-UA" dirty="0" err="1"/>
              <a:t>math.pi</a:t>
            </a:r>
            <a:r>
              <a:rPr lang="uk-UA" dirty="0"/>
              <a:t> не працюватиме, а </a:t>
            </a:r>
            <a:r>
              <a:rPr lang="uk-UA" dirty="0" err="1"/>
              <a:t>m.pi</a:t>
            </a:r>
            <a:r>
              <a:rPr lang="uk-UA" dirty="0"/>
              <a:t> — працюватиме.</a:t>
            </a:r>
          </a:p>
        </p:txBody>
      </p:sp>
    </p:spTree>
    <p:extLst>
      <p:ext uri="{BB962C8B-B14F-4D97-AF65-F5344CB8AC3E}">
        <p14:creationId xmlns:p14="http://schemas.microsoft.com/office/powerpoint/2010/main" val="7382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D75F1-99CC-3002-4809-8E13B57071BB}"/>
              </a:ext>
            </a:extLst>
          </p:cNvPr>
          <p:cNvSpPr txBox="1"/>
          <p:nvPr/>
        </p:nvSpPr>
        <p:spPr>
          <a:xfrm>
            <a:off x="0" y="1872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… import </a:t>
            </a:r>
            <a:r>
              <a:rPr lang="uk-UA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DE599-9BCD-E1E9-E04D-8823E723859D}"/>
              </a:ext>
            </a:extLst>
          </p:cNvPr>
          <p:cNvSpPr txBox="1"/>
          <p:nvPr/>
        </p:nvSpPr>
        <p:spPr>
          <a:xfrm>
            <a:off x="255639" y="89515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певні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імена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модуля,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імпортуючи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модуль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повністю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8E46BD-2B9B-B4B7-8324-110A86B89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69960"/>
              </p:ext>
            </p:extLst>
          </p:nvPr>
        </p:nvGraphicFramePr>
        <p:xfrm>
          <a:off x="294968" y="1671180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18466575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550842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Імпортуємо тільки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pi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 модуля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math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pi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015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F96165-C0E5-ECE5-202B-3BDFEC3A4CB4}"/>
              </a:ext>
            </a:extLst>
          </p:cNvPr>
          <p:cNvSpPr txBox="1"/>
          <p:nvPr/>
        </p:nvSpPr>
        <p:spPr>
          <a:xfrm>
            <a:off x="329371" y="29895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3.141592653589793 </a:t>
            </a:r>
          </a:p>
          <a:p>
            <a:r>
              <a:rPr lang="uk-UA" dirty="0"/>
              <a:t> Тут ми імпортували лише об’єкт </a:t>
            </a:r>
            <a:r>
              <a:rPr lang="uk-UA" dirty="0" err="1"/>
              <a:t>pi</a:t>
            </a:r>
            <a:r>
              <a:rPr lang="uk-UA" dirty="0"/>
              <a:t> з модуля </a:t>
            </a:r>
            <a:r>
              <a:rPr lang="uk-UA" dirty="0" err="1"/>
              <a:t>math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65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1B5BA-15C6-5E30-7AFA-43C47B0AEA1B}"/>
              </a:ext>
            </a:extLst>
          </p:cNvPr>
          <p:cNvSpPr txBox="1"/>
          <p:nvPr/>
        </p:nvSpPr>
        <p:spPr>
          <a:xfrm>
            <a:off x="0" y="27575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Імпортуємо</a:t>
            </a:r>
            <a:r>
              <a:rPr lang="ru-RU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4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всі</a:t>
            </a:r>
            <a:r>
              <a:rPr lang="ru-RU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4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імена</a:t>
            </a:r>
            <a:r>
              <a:rPr lang="ru-RU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модуля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39D34-0727-F7D4-0378-0B8B3CDF7C01}"/>
              </a:ext>
            </a:extLst>
          </p:cNvPr>
          <p:cNvSpPr txBox="1"/>
          <p:nvPr/>
        </p:nvSpPr>
        <p:spPr>
          <a:xfrm>
            <a:off x="294968" y="10451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імена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із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модуля,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використовуючи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конструкцію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B3F8283-B0E2-C600-244D-FEC7D605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17108"/>
              </p:ext>
            </p:extLst>
          </p:nvPr>
        </p:nvGraphicFramePr>
        <p:xfrm>
          <a:off x="294968" y="2240280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93406907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768433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Імпортуємо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всі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імена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з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модуля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math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"The value of pi 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46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67BD96-E1E0-C7B0-A018-6B1601DBA3D9}"/>
              </a:ext>
            </a:extLst>
          </p:cNvPr>
          <p:cNvSpPr txBox="1"/>
          <p:nvPr/>
        </p:nvSpPr>
        <p:spPr>
          <a:xfrm>
            <a:off x="294968" y="371760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імпортували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модуля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math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Імпорт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всього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вмісту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модуля не є гарною практикою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програмуванні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призвести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дублювання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визначень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ідентифікаторів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ускладнити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421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FAEA9-46E9-0864-789C-58EA7242ADCB}"/>
              </a:ext>
            </a:extLst>
          </p:cNvPr>
          <p:cNvSpPr txBox="1"/>
          <p:nvPr/>
        </p:nvSpPr>
        <p:spPr>
          <a:xfrm>
            <a:off x="0" y="295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Вбудована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dir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A92E3-3073-C356-7221-4EB535EE4B41}"/>
              </a:ext>
            </a:extLst>
          </p:cNvPr>
          <p:cNvSpPr txBox="1"/>
          <p:nvPr/>
        </p:nvSpPr>
        <p:spPr>
          <a:xfrm>
            <a:off x="324464" y="941750"/>
            <a:ext cx="11415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можемо використовувати функцію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для виводу списку всіх імен функцій в модулі. Наприклад, раніше ми визначили функцію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модулі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можемо використовувати функцію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 модулем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наступним чином: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845584-5A15-CBD1-BEF3-CB1814C75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64585"/>
              </p:ext>
            </p:extLst>
          </p:nvPr>
        </p:nvGraphicFramePr>
        <p:xfrm>
          <a:off x="324464" y="2145651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45847961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073285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214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B2A0A-BFFA-6246-16E1-5CFA4C3E039A}"/>
              </a:ext>
            </a:extLst>
          </p:cNvPr>
          <p:cNvSpPr txBox="1"/>
          <p:nvPr/>
        </p:nvSpPr>
        <p:spPr>
          <a:xfrm>
            <a:off x="324464" y="2635496"/>
            <a:ext cx="11336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['__</a:t>
            </a:r>
            <a:r>
              <a:rPr lang="uk-UA" dirty="0" err="1"/>
              <a:t>builtins</a:t>
            </a:r>
            <a:r>
              <a:rPr lang="uk-UA" dirty="0"/>
              <a:t>__', '__</a:t>
            </a:r>
            <a:r>
              <a:rPr lang="uk-UA" dirty="0" err="1"/>
              <a:t>cached</a:t>
            </a:r>
            <a:r>
              <a:rPr lang="uk-UA" dirty="0"/>
              <a:t>__', '__</a:t>
            </a:r>
            <a:r>
              <a:rPr lang="uk-UA" dirty="0" err="1"/>
              <a:t>doc</a:t>
            </a:r>
            <a:r>
              <a:rPr lang="uk-UA" dirty="0"/>
              <a:t>__', '__</a:t>
            </a:r>
            <a:r>
              <a:rPr lang="uk-UA" dirty="0" err="1"/>
              <a:t>file</a:t>
            </a:r>
            <a:r>
              <a:rPr lang="uk-UA" dirty="0"/>
              <a:t>__', '__</a:t>
            </a:r>
            <a:r>
              <a:rPr lang="uk-UA" dirty="0" err="1"/>
              <a:t>initializing</a:t>
            </a:r>
            <a:r>
              <a:rPr lang="uk-UA" dirty="0"/>
              <a:t>__', '__</a:t>
            </a:r>
            <a:r>
              <a:rPr lang="uk-UA" dirty="0" err="1"/>
              <a:t>loader</a:t>
            </a:r>
            <a:r>
              <a:rPr lang="uk-UA" dirty="0"/>
              <a:t>__', '__</a:t>
            </a:r>
            <a:r>
              <a:rPr lang="uk-UA" dirty="0" err="1"/>
              <a:t>name</a:t>
            </a:r>
            <a:r>
              <a:rPr lang="uk-UA" dirty="0"/>
              <a:t>__', '__</a:t>
            </a:r>
            <a:r>
              <a:rPr lang="uk-UA" dirty="0" err="1"/>
              <a:t>package</a:t>
            </a:r>
            <a:r>
              <a:rPr lang="uk-UA" dirty="0"/>
              <a:t>__', '</a:t>
            </a:r>
            <a:r>
              <a:rPr lang="uk-UA" dirty="0" err="1"/>
              <a:t>add</a:t>
            </a:r>
            <a:r>
              <a:rPr lang="uk-UA" dirty="0"/>
              <a:t>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EA2E6-F001-867B-7DB8-905C8A236411}"/>
              </a:ext>
            </a:extLst>
          </p:cNvPr>
          <p:cNvSpPr txBox="1"/>
          <p:nvPr/>
        </p:nvSpPr>
        <p:spPr>
          <a:xfrm>
            <a:off x="324464" y="3405912"/>
            <a:ext cx="1141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бачимо відсортований список ідентифікаторів (разом з функцією </a:t>
            </a:r>
            <a:r>
              <a:rPr lang="uk-UA" dirty="0" err="1"/>
              <a:t>add</a:t>
            </a:r>
            <a:r>
              <a:rPr lang="uk-UA" dirty="0"/>
              <a:t>()) модуля </a:t>
            </a:r>
            <a:r>
              <a:rPr lang="uk-UA" dirty="0" err="1"/>
              <a:t>example</a:t>
            </a:r>
            <a:r>
              <a:rPr lang="uk-UA" dirty="0"/>
              <a:t>. Імена, що починаються зі </a:t>
            </a:r>
            <a:r>
              <a:rPr lang="uk-UA" dirty="0" err="1"/>
              <a:t>знака</a:t>
            </a:r>
            <a:r>
              <a:rPr lang="uk-UA" dirty="0"/>
              <a:t> підкреслення, є атрибутами </a:t>
            </a:r>
            <a:r>
              <a:rPr lang="uk-UA" dirty="0" err="1"/>
              <a:t>Python</a:t>
            </a:r>
            <a:r>
              <a:rPr lang="uk-UA" dirty="0"/>
              <a:t> (не користувацькі), що асоціюються з модулем.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4FA0-256C-5505-8800-0DC559A42A52}"/>
              </a:ext>
            </a:extLst>
          </p:cNvPr>
          <p:cNvSpPr txBox="1"/>
          <p:nvPr/>
        </p:nvSpPr>
        <p:spPr>
          <a:xfrm>
            <a:off x="324464" y="4052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атрибут __</a:t>
            </a:r>
            <a:r>
              <a:rPr lang="uk-UA" dirty="0" err="1"/>
              <a:t>name</a:t>
            </a:r>
            <a:r>
              <a:rPr lang="uk-UA" dirty="0"/>
              <a:t>__ містить ім’я модуля: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2A0E004-011C-1904-A9A1-3E744849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3137"/>
              </p:ext>
            </p:extLst>
          </p:nvPr>
        </p:nvGraphicFramePr>
        <p:xfrm>
          <a:off x="324464" y="4421575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95860580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91376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example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__name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__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413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8D057B3-9C28-B58D-BC22-34C9D6C677CA}"/>
              </a:ext>
            </a:extLst>
          </p:cNvPr>
          <p:cNvSpPr txBox="1"/>
          <p:nvPr/>
        </p:nvSpPr>
        <p:spPr>
          <a:xfrm>
            <a:off x="324464" y="5520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example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33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11B2B-41FB-8A0C-82F7-CBE715C86081}"/>
              </a:ext>
            </a:extLst>
          </p:cNvPr>
          <p:cNvSpPr txBox="1"/>
          <p:nvPr/>
        </p:nvSpPr>
        <p:spPr>
          <a:xfrm>
            <a:off x="285136" y="8656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Всі імена, визначені в нашому поточному просторі імен, можна дізнатися за допомогою функції </a:t>
            </a:r>
            <a:r>
              <a:rPr lang="uk-UA" dirty="0" err="1"/>
              <a:t>dir</a:t>
            </a:r>
            <a:r>
              <a:rPr lang="uk-UA" dirty="0"/>
              <a:t>(), просто не вказуючи аргументи: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11D29-D209-AE40-1AE9-393D64D73309}"/>
              </a:ext>
            </a:extLst>
          </p:cNvPr>
          <p:cNvSpPr txBox="1"/>
          <p:nvPr/>
        </p:nvSpPr>
        <p:spPr>
          <a:xfrm>
            <a:off x="0" y="295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Вбудована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dir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7388D6E-0913-3C1A-C0E0-30C891B0D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2372"/>
              </p:ext>
            </p:extLst>
          </p:nvPr>
        </p:nvGraphicFramePr>
        <p:xfrm>
          <a:off x="285136" y="1923246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48723218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67978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math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79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AC555-C704-C181-A277-393D9712E349}"/>
              </a:ext>
            </a:extLst>
          </p:cNvPr>
          <p:cNvSpPr txBox="1"/>
          <p:nvPr/>
        </p:nvSpPr>
        <p:spPr>
          <a:xfrm>
            <a:off x="285136" y="3995771"/>
            <a:ext cx="993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['__</a:t>
            </a:r>
            <a:r>
              <a:rPr lang="uk-UA" dirty="0" err="1"/>
              <a:t>builtins</a:t>
            </a:r>
            <a:r>
              <a:rPr lang="uk-UA" dirty="0"/>
              <a:t>__', '__</a:t>
            </a:r>
            <a:r>
              <a:rPr lang="uk-UA" dirty="0" err="1"/>
              <a:t>doc</a:t>
            </a:r>
            <a:r>
              <a:rPr lang="uk-UA" dirty="0"/>
              <a:t>__', '__</a:t>
            </a:r>
            <a:r>
              <a:rPr lang="uk-UA" dirty="0" err="1"/>
              <a:t>name</a:t>
            </a:r>
            <a:r>
              <a:rPr lang="uk-UA" dirty="0"/>
              <a:t>__', 'a', 'b', '</a:t>
            </a:r>
            <a:r>
              <a:rPr lang="uk-UA" dirty="0" err="1"/>
              <a:t>math</a:t>
            </a:r>
            <a:r>
              <a:rPr lang="uk-UA" dirty="0"/>
              <a:t>', '</a:t>
            </a:r>
            <a:r>
              <a:rPr lang="uk-UA" dirty="0" err="1"/>
              <a:t>pyscripter</a:t>
            </a:r>
            <a:r>
              <a:rPr lang="uk-UA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898427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1787</Words>
  <Application>Microsoft Office PowerPoint</Application>
  <PresentationFormat>Широкоэкранный</PresentationFormat>
  <Paragraphs>205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Arial</vt:lpstr>
      <vt:lpstr>Cascadia Code</vt:lpstr>
      <vt:lpstr>Comfortaa</vt:lpstr>
      <vt:lpstr>Courier New</vt:lpstr>
      <vt:lpstr>Helvetica Neue</vt:lpstr>
      <vt:lpstr>inherit</vt:lpstr>
      <vt:lpstr>Open Sans</vt:lpstr>
      <vt:lpstr>Segoe UI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4</cp:revision>
  <dcterms:created xsi:type="dcterms:W3CDTF">2024-09-20T11:58:44Z</dcterms:created>
  <dcterms:modified xsi:type="dcterms:W3CDTF">2024-09-23T21:26:41Z</dcterms:modified>
</cp:coreProperties>
</file>