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8ACF1-00B4-3E59-82D2-99F1AD14A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FF9828-3CCB-CBE8-1F17-A95764D44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DE9808-F813-2665-5B85-745757F6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8B22-A0B8-49B3-92C1-DDD386E64D55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C44A5-1743-5994-3546-5BBC02BE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A69B39-ED08-1B00-A535-92A66C0F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585B-AD24-4B08-93D0-1789C9AA9D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3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7875C-3CBE-AB52-4205-75978F57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E27953-AFE1-DE88-C7D0-A60DEA65F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200F20-3E54-969E-384F-02AB9443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8B22-A0B8-49B3-92C1-DDD386E64D55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94053F-997A-882E-E87A-5694DD55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D4CEE3-F245-FC94-D590-623AE773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585B-AD24-4B08-93D0-1789C9AA9D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54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4B7DA2-A2BD-64F9-B8B0-26007EF2E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2F5409-9EEF-A2D3-B98C-5F48E9247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A6372-61FE-F243-D9EF-144CE9E3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8B22-A0B8-49B3-92C1-DDD386E64D55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3E90F9-8FC7-55CE-6BA6-40E6251F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CCF432-8423-370F-FA4C-D9A7394A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585B-AD24-4B08-93D0-1789C9AA9D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358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1EAFA-4CAB-8225-61B5-F9CB783F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4EFDD-8DBB-087F-5A38-8877F6F8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D656D0-C2E3-68C3-71B3-77594A10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8B22-A0B8-49B3-92C1-DDD386E64D55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331F08-F52B-98C2-1FD2-3E612A68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2A431-4DDF-F909-68FB-316E2DF1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585B-AD24-4B08-93D0-1789C9AA9D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90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9E175-D5A7-81C5-F1C7-3D04A7C0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FA970E-F66F-C8D4-05EB-52BDAD8A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8ED405-2643-4223-90D0-A153C7CB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8B22-A0B8-49B3-92C1-DDD386E64D55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1AD81A-AFD3-7CEB-2E6A-713B7748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31D643-1D63-9658-6CBE-D8E51D69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585B-AD24-4B08-93D0-1789C9AA9D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293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1A2A7-E2D4-2EAE-BEBB-ED6EA1B1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00E4F-7488-691E-3DDF-69DAF42A4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F3C92-77B5-4169-F51A-210E00CB5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D8232E-7221-69AA-C64B-F6A35490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8B22-A0B8-49B3-92C1-DDD386E64D55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F9FB41-4983-690D-F674-AC459D8C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82F4A3-88D9-4F94-4183-A05D0D8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585B-AD24-4B08-93D0-1789C9AA9D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89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CC6F8-7B4C-B48A-FBBB-B0DF93DB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537CFA-6B7F-06F4-E6DD-E39187E5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B617E8-7A89-1CF9-F26B-B3A9A2428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E474E6-F5AB-4030-B998-846576E00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F84E77-CB71-014F-86A7-BD5F496D9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E2272B-743A-82A9-1083-DC8CC46E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8B22-A0B8-49B3-92C1-DDD386E64D55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1D6764-B3EB-0367-502F-8B1E8622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600DF-88CE-DF0F-7269-F934212B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585B-AD24-4B08-93D0-1789C9AA9D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864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5A5A4-347A-3DC5-0A76-6FEAF8AE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2BAA7D-B753-54D5-D9BD-7111173B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8B22-A0B8-49B3-92C1-DDD386E64D55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26F7A2-67B8-9678-8D39-32EA9345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95080F-6F98-EB73-C7E6-D0632792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585B-AD24-4B08-93D0-1789C9AA9D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927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3B9178-7E42-4E42-4A73-8F14E97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8B22-A0B8-49B3-92C1-DDD386E64D55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3739E6-94EA-A2F7-67DC-1CC7FED2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45B18C-EE67-C45D-E431-FFF4015D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585B-AD24-4B08-93D0-1789C9AA9D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753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EF76D-4820-0BC8-A836-06003B3C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1F97F-81FF-22E7-7773-9ED2060A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782DC0-4156-1C19-1FFA-062226043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FAACD9-6A56-9CA3-B68C-F8D12A3C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8B22-A0B8-49B3-92C1-DDD386E64D55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E319BF-BAA6-E9F6-656E-BABE1A25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A006EA-B0FC-7DC4-4AB7-AC8D0938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585B-AD24-4B08-93D0-1789C9AA9D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1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00450-AAC4-2E95-5098-7732FE65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C99F30-2B61-1063-5F94-537AE7648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567190-2901-E823-73A7-339975F9A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6ECEB3-A471-F350-63F6-C6C65C5A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8B22-A0B8-49B3-92C1-DDD386E64D55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B6D687-DF05-40A6-A935-C3693187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CA1A36-5A15-8A6A-16B0-63CAC95D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585B-AD24-4B08-93D0-1789C9AA9D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01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F9DB2-4A42-5AD3-9298-1367F7BF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D4A96F-6AF0-2C59-BF81-841B0B05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5D6AF-418D-9D53-EE43-3ED09A911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98B22-A0B8-49B3-92C1-DDD386E64D55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6215D-E97C-5AA1-52C1-8B11CB0E4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03172-8FC6-9938-A64D-87027A51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C585B-AD24-4B08-93D0-1789C9AA9D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43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85720" y="3568704"/>
            <a:ext cx="8420574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обробка </a:t>
            </a:r>
            <a:r>
              <a:rPr lang="uk-UA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вийнятків</a:t>
            </a:r>
            <a:endParaRPr lang="uk-UA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7C591A-8AAF-4B29-F853-627E43ED3229}"/>
              </a:ext>
            </a:extLst>
          </p:cNvPr>
          <p:cNvSpPr txBox="1"/>
          <p:nvPr/>
        </p:nvSpPr>
        <p:spPr>
          <a:xfrm>
            <a:off x="0" y="11843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Користувацькі винятки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0EEA0-DD58-4C1F-D926-CEAED75D4111}"/>
              </a:ext>
            </a:extLst>
          </p:cNvPr>
          <p:cNvSpPr txBox="1"/>
          <p:nvPr/>
        </p:nvSpPr>
        <p:spPr>
          <a:xfrm>
            <a:off x="314631" y="764769"/>
            <a:ext cx="11543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вже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знаємо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про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різні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винятки в Python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і про те,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чому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важливо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обробляти винятки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Однак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іноді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знадобитися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свої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власні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винятки.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B0838-A60A-93EC-6B96-752F4735C8AC}"/>
              </a:ext>
            </a:extLst>
          </p:cNvPr>
          <p:cNvSpPr txBox="1"/>
          <p:nvPr/>
        </p:nvSpPr>
        <p:spPr>
          <a:xfrm>
            <a:off x="0" y="141110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Визначення користувацьких винятків</a:t>
            </a: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DA59E-FF40-C432-8059-C93C526EE11E}"/>
              </a:ext>
            </a:extLst>
          </p:cNvPr>
          <p:cNvSpPr txBox="1"/>
          <p:nvPr/>
        </p:nvSpPr>
        <p:spPr>
          <a:xfrm>
            <a:off x="314630" y="2057431"/>
            <a:ext cx="115430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ми можемо визначити користувацькі винятки, створивши новий клас, який буде дочірнім вбудованому класу </a:t>
            </a:r>
            <a:r>
              <a:rPr lang="uk-UA" dirty="0" err="1"/>
              <a:t>Exception</a:t>
            </a:r>
            <a:r>
              <a:rPr lang="uk-UA" dirty="0"/>
              <a:t>.  </a:t>
            </a:r>
          </a:p>
          <a:p>
            <a:r>
              <a:rPr lang="uk-UA" dirty="0"/>
              <a:t>Синтаксис для визначення користувацьких винятків у </a:t>
            </a:r>
            <a:r>
              <a:rPr lang="uk-UA" dirty="0" err="1"/>
              <a:t>Python</a:t>
            </a:r>
            <a:r>
              <a:rPr lang="uk-UA" dirty="0"/>
              <a:t>: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9B01822-FFB5-FCC9-DEF8-59FFDF062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70305"/>
              </p:ext>
            </p:extLst>
          </p:nvPr>
        </p:nvGraphicFramePr>
        <p:xfrm>
          <a:off x="314631" y="2980761"/>
          <a:ext cx="3736193" cy="25603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818907158"/>
                    </a:ext>
                  </a:extLst>
                </a:gridCol>
                <a:gridCol w="3527913">
                  <a:extLst>
                    <a:ext uri="{9D8B030D-6E8A-4147-A177-3AD203B41FA5}">
                      <a16:colId xmlns:a16="http://schemas.microsoft.com/office/drawing/2014/main" val="2138496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CustomError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Exception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...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pass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try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...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except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CustomError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...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3368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F3DDB8-5193-DD8C-5299-FF57B91887C5}"/>
              </a:ext>
            </a:extLst>
          </p:cNvPr>
          <p:cNvSpPr txBox="1"/>
          <p:nvPr/>
        </p:nvSpPr>
        <p:spPr>
          <a:xfrm>
            <a:off x="4586731" y="3180217"/>
            <a:ext cx="7069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</a:t>
            </a:r>
            <a:r>
              <a:rPr lang="uk-UA" dirty="0" err="1"/>
              <a:t>CustomError</a:t>
            </a:r>
            <a:r>
              <a:rPr lang="uk-UA" dirty="0"/>
              <a:t> – це визначена ​​користувачем помилка, яка </a:t>
            </a:r>
            <a:r>
              <a:rPr lang="uk-UA" dirty="0" err="1"/>
              <a:t>наслідується</a:t>
            </a:r>
            <a:r>
              <a:rPr lang="uk-UA" dirty="0"/>
              <a:t> від класу </a:t>
            </a:r>
            <a:r>
              <a:rPr lang="uk-UA" dirty="0" err="1"/>
              <a:t>Exception</a:t>
            </a:r>
            <a:r>
              <a:rPr lang="uk-UA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B62FB-3502-41FE-3E2C-33A4B4949BD0}"/>
              </a:ext>
            </a:extLst>
          </p:cNvPr>
          <p:cNvSpPr txBox="1"/>
          <p:nvPr/>
        </p:nvSpPr>
        <p:spPr>
          <a:xfrm>
            <a:off x="5515895" y="4708237"/>
            <a:ext cx="65974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Примітка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При розробці великих проектів, гарною практикою є розміщення всіх користувацьких винятків в окремому файлі.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Багато стандартних </a:t>
            </a:r>
            <a:r>
              <a:rPr lang="uk-UA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модулів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визначають свої власні винятки окремо як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exceptions.py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або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errors.py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зазвичай, але не завжди).</a:t>
            </a:r>
          </a:p>
        </p:txBody>
      </p:sp>
    </p:spTree>
    <p:extLst>
      <p:ext uri="{BB962C8B-B14F-4D97-AF65-F5344CB8AC3E}">
        <p14:creationId xmlns:p14="http://schemas.microsoft.com/office/powerpoint/2010/main" val="364763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0C02B-7FD9-100D-8AD4-2C1B6E4DAD55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Визначення користувацьких винятків</a:t>
            </a: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A842E-9962-ECDB-9219-6B98BF545B0B}"/>
              </a:ext>
            </a:extLst>
          </p:cNvPr>
          <p:cNvSpPr txBox="1"/>
          <p:nvPr/>
        </p:nvSpPr>
        <p:spPr>
          <a:xfrm>
            <a:off x="294968" y="90604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користувацького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винятку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Python: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3BC747F-5C79-4CA5-9ABF-5E9CE1B9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67816"/>
              </p:ext>
            </p:extLst>
          </p:nvPr>
        </p:nvGraphicFramePr>
        <p:xfrm>
          <a:off x="294968" y="1754326"/>
          <a:ext cx="4907696" cy="2907134"/>
        </p:xfrm>
        <a:graphic>
          <a:graphicData uri="http://schemas.openxmlformats.org/drawingml/2006/table">
            <a:tbl>
              <a:tblPr/>
              <a:tblGrid>
                <a:gridCol w="418571">
                  <a:extLst>
                    <a:ext uri="{9D8B030D-6E8A-4147-A177-3AD203B41FA5}">
                      <a16:colId xmlns:a16="http://schemas.microsoft.com/office/drawing/2014/main" val="2229458284"/>
                    </a:ext>
                  </a:extLst>
                </a:gridCol>
                <a:gridCol w="4489125">
                  <a:extLst>
                    <a:ext uri="{9D8B030D-6E8A-4147-A177-3AD203B41FA5}">
                      <a16:colId xmlns:a16="http://schemas.microsoft.com/office/drawing/2014/main" val="1143723125"/>
                    </a:ext>
                  </a:extLst>
                </a:gridCol>
              </a:tblGrid>
              <a:tr h="2775872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57254" marR="57254" marT="28627" marB="28627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Визначаємо користувацький виняток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InvalidAgeException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Exception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"Raised when the input value is less than 18"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pass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Потрібно вгадати це число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number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18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try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input_num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input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"Enter a number: 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input_num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number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raise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InvalidAgeException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"Eligible to Vote"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except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InvalidAgeException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"Exception occurred: Invalid Age"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7254" marR="57254" marT="28627" marB="28627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6689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2309F5-6531-F29C-FEF4-9C3AEE8FE178}"/>
              </a:ext>
            </a:extLst>
          </p:cNvPr>
          <p:cNvSpPr txBox="1"/>
          <p:nvPr/>
        </p:nvSpPr>
        <p:spPr>
          <a:xfrm>
            <a:off x="6096000" y="1138965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   </a:t>
            </a:r>
          </a:p>
          <a:p>
            <a:r>
              <a:rPr lang="uk-UA" dirty="0"/>
              <a:t>Якщо введене користувачем значення </a:t>
            </a:r>
            <a:r>
              <a:rPr lang="uk-UA" dirty="0" err="1"/>
              <a:t>input_num</a:t>
            </a:r>
            <a:r>
              <a:rPr lang="uk-UA" dirty="0"/>
              <a:t> більше 18: </a:t>
            </a:r>
          </a:p>
          <a:p>
            <a:r>
              <a:rPr lang="uk-UA" dirty="0" err="1"/>
              <a:t>Enter</a:t>
            </a:r>
            <a:r>
              <a:rPr lang="uk-UA" dirty="0"/>
              <a:t> a </a:t>
            </a:r>
            <a:r>
              <a:rPr lang="uk-UA" dirty="0" err="1"/>
              <a:t>number</a:t>
            </a:r>
            <a:r>
              <a:rPr lang="uk-UA" dirty="0"/>
              <a:t>: 45 </a:t>
            </a:r>
          </a:p>
          <a:p>
            <a:r>
              <a:rPr lang="uk-UA" dirty="0" err="1"/>
              <a:t>Eligible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Vote</a:t>
            </a:r>
            <a:r>
              <a:rPr lang="uk-UA" dirty="0"/>
              <a:t>    </a:t>
            </a:r>
          </a:p>
          <a:p>
            <a:r>
              <a:rPr lang="uk-UA" dirty="0"/>
              <a:t>Якщо введене користувачем значення </a:t>
            </a:r>
            <a:r>
              <a:rPr lang="uk-UA" dirty="0" err="1"/>
              <a:t>input_num</a:t>
            </a:r>
            <a:r>
              <a:rPr lang="uk-UA" dirty="0"/>
              <a:t> менше 18:  </a:t>
            </a:r>
          </a:p>
          <a:p>
            <a:r>
              <a:rPr lang="uk-UA" dirty="0" err="1"/>
              <a:t>Enter</a:t>
            </a:r>
            <a:r>
              <a:rPr lang="uk-UA" dirty="0"/>
              <a:t> a </a:t>
            </a:r>
            <a:r>
              <a:rPr lang="uk-UA" dirty="0" err="1"/>
              <a:t>number</a:t>
            </a:r>
            <a:r>
              <a:rPr lang="uk-UA" dirty="0"/>
              <a:t>: 14 </a:t>
            </a:r>
          </a:p>
          <a:p>
            <a:r>
              <a:rPr lang="uk-UA" dirty="0" err="1"/>
              <a:t>Exception</a:t>
            </a:r>
            <a:r>
              <a:rPr lang="uk-UA" dirty="0"/>
              <a:t> </a:t>
            </a:r>
            <a:r>
              <a:rPr lang="uk-UA" dirty="0" err="1"/>
              <a:t>occurred</a:t>
            </a:r>
            <a:r>
              <a:rPr lang="uk-UA" dirty="0"/>
              <a:t>: </a:t>
            </a:r>
            <a:r>
              <a:rPr lang="uk-UA" dirty="0" err="1"/>
              <a:t>Invalid</a:t>
            </a:r>
            <a:r>
              <a:rPr lang="uk-UA" dirty="0"/>
              <a:t> </a:t>
            </a:r>
            <a:r>
              <a:rPr lang="uk-UA" dirty="0" err="1"/>
              <a:t>Age</a:t>
            </a:r>
            <a:r>
              <a:rPr lang="uk-UA" dirty="0"/>
              <a:t>  </a:t>
            </a:r>
          </a:p>
          <a:p>
            <a:endParaRPr lang="uk-UA" dirty="0"/>
          </a:p>
          <a:p>
            <a:r>
              <a:rPr lang="uk-UA" dirty="0"/>
              <a:t>Тут ми визначили користувацький виняток </a:t>
            </a:r>
            <a:r>
              <a:rPr lang="uk-UA" dirty="0" err="1"/>
              <a:t>InvalidAgeException</a:t>
            </a:r>
            <a:r>
              <a:rPr lang="uk-UA" dirty="0"/>
              <a:t>, створивши новий клас, який є дочірнім класу </a:t>
            </a:r>
            <a:r>
              <a:rPr lang="uk-UA" dirty="0" err="1"/>
              <a:t>Exception</a:t>
            </a:r>
            <a:r>
              <a:rPr lang="uk-UA" dirty="0"/>
              <a:t>. Коли значення </a:t>
            </a:r>
            <a:r>
              <a:rPr lang="uk-UA" dirty="0" err="1"/>
              <a:t>Input_num</a:t>
            </a:r>
            <a:r>
              <a:rPr lang="uk-UA" dirty="0"/>
              <a:t> менше 18, генерується виняток. Коли виникає виняток, решта коду всередині блоку </a:t>
            </a:r>
            <a:r>
              <a:rPr lang="uk-UA" dirty="0" err="1"/>
              <a:t>try</a:t>
            </a:r>
            <a:r>
              <a:rPr lang="uk-UA" dirty="0"/>
              <a:t> пропускається.  Блок </a:t>
            </a:r>
            <a:r>
              <a:rPr lang="uk-UA" dirty="0" err="1"/>
              <a:t>except</a:t>
            </a:r>
            <a:r>
              <a:rPr lang="uk-UA" dirty="0"/>
              <a:t> перехоплює наш користувацький виняток </a:t>
            </a:r>
            <a:r>
              <a:rPr lang="uk-UA" dirty="0" err="1"/>
              <a:t>InvalidAgeException</a:t>
            </a:r>
            <a:r>
              <a:rPr lang="uk-UA" dirty="0"/>
              <a:t>, та виконується код всередині блоку </a:t>
            </a:r>
            <a:r>
              <a:rPr lang="uk-UA" dirty="0" err="1"/>
              <a:t>except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033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D512BE-C32F-9A1B-F405-3DE78A134290}"/>
              </a:ext>
            </a:extLst>
          </p:cNvPr>
          <p:cNvSpPr txBox="1"/>
          <p:nvPr/>
        </p:nvSpPr>
        <p:spPr>
          <a:xfrm>
            <a:off x="0" y="354412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Кастомізація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класів винятків</a:t>
            </a: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A5D88-DD4F-A4A9-872F-A299A6411004}"/>
              </a:ext>
            </a:extLst>
          </p:cNvPr>
          <p:cNvSpPr txBox="1"/>
          <p:nvPr/>
        </p:nvSpPr>
        <p:spPr>
          <a:xfrm>
            <a:off x="373626" y="92468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дізнатися про налаштування (</a:t>
            </a:r>
            <a:r>
              <a:rPr lang="uk-UA" dirty="0" err="1"/>
              <a:t>кастомізацію</a:t>
            </a:r>
            <a:r>
              <a:rPr lang="uk-UA" dirty="0"/>
              <a:t>) класів винятків, необхідно мати базові знання про об’єктно-орієнтоване програмування. Наприклад: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87C4B8A-1127-1A49-1BDD-69B7E1A7F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82517"/>
              </p:ext>
            </p:extLst>
          </p:nvPr>
        </p:nvGraphicFramePr>
        <p:xfrm>
          <a:off x="373626" y="1897101"/>
          <a:ext cx="4907696" cy="2907134"/>
        </p:xfrm>
        <a:graphic>
          <a:graphicData uri="http://schemas.openxmlformats.org/drawingml/2006/table">
            <a:tbl>
              <a:tblPr/>
              <a:tblGrid>
                <a:gridCol w="467732">
                  <a:extLst>
                    <a:ext uri="{9D8B030D-6E8A-4147-A177-3AD203B41FA5}">
                      <a16:colId xmlns:a16="http://schemas.microsoft.com/office/drawing/2014/main" val="4020331444"/>
                    </a:ext>
                  </a:extLst>
                </a:gridCol>
                <a:gridCol w="4439964">
                  <a:extLst>
                    <a:ext uri="{9D8B030D-6E8A-4147-A177-3AD203B41FA5}">
                      <a16:colId xmlns:a16="http://schemas.microsoft.com/office/drawing/2014/main" val="714573818"/>
                    </a:ext>
                  </a:extLst>
                </a:gridCol>
              </a:tblGrid>
              <a:tr h="2756207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57254" marR="57254" marT="28627" marB="28627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SalaryNotInRangeError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Exception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"""</a:t>
                      </a:r>
                      <a:r>
                        <a:rPr lang="uk-UA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Виняток, викликаний помилками у вхідному значенні 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salary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uk-UA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Атрибути: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salary -- </a:t>
                      </a:r>
                      <a:r>
                        <a:rPr lang="uk-UA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значення 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salary, </a:t>
                      </a:r>
                      <a:r>
                        <a:rPr lang="uk-UA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яке викликало помилку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message -- </a:t>
                      </a:r>
                      <a:r>
                        <a:rPr lang="uk-UA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пояснення помилки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    """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salary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"Salary is not in (5000, 15000) range"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salary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salary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message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super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().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salary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input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"Enter salary amount: 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5000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salary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15000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raise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SalaryNotInRangeError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salary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7254" marR="57254" marT="28627" marB="28627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220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C217E0-75D0-3211-D582-26F1E2E6C07C}"/>
              </a:ext>
            </a:extLst>
          </p:cNvPr>
          <p:cNvSpPr txBox="1"/>
          <p:nvPr/>
        </p:nvSpPr>
        <p:spPr>
          <a:xfrm>
            <a:off x="5722374" y="21656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Enter</a:t>
            </a:r>
            <a:r>
              <a:rPr lang="uk-UA" dirty="0"/>
              <a:t> </a:t>
            </a:r>
            <a:r>
              <a:rPr lang="uk-UA" dirty="0" err="1"/>
              <a:t>salary</a:t>
            </a:r>
            <a:r>
              <a:rPr lang="uk-UA" dirty="0"/>
              <a:t> </a:t>
            </a:r>
            <a:r>
              <a:rPr lang="uk-UA" dirty="0" err="1"/>
              <a:t>amount</a:t>
            </a:r>
            <a:r>
              <a:rPr lang="uk-UA" dirty="0"/>
              <a:t>: 2000 </a:t>
            </a:r>
            <a:r>
              <a:rPr lang="uk-UA" dirty="0" err="1"/>
              <a:t>Traceback</a:t>
            </a:r>
            <a:r>
              <a:rPr lang="uk-UA" dirty="0"/>
              <a:t> (</a:t>
            </a: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recent</a:t>
            </a:r>
            <a:r>
              <a:rPr lang="uk-UA" dirty="0"/>
              <a:t> </a:t>
            </a:r>
            <a:r>
              <a:rPr lang="uk-UA" dirty="0" err="1"/>
              <a:t>call</a:t>
            </a:r>
            <a:r>
              <a:rPr lang="uk-UA" dirty="0"/>
              <a:t> </a:t>
            </a:r>
            <a:r>
              <a:rPr lang="uk-UA" dirty="0" err="1"/>
              <a:t>last</a:t>
            </a:r>
            <a:r>
              <a:rPr lang="uk-UA" dirty="0"/>
              <a:t>): </a:t>
            </a:r>
            <a:r>
              <a:rPr lang="uk-UA" dirty="0" err="1"/>
              <a:t>File</a:t>
            </a:r>
            <a:r>
              <a:rPr lang="uk-UA" dirty="0"/>
              <a:t> "&lt;</a:t>
            </a:r>
            <a:r>
              <a:rPr lang="uk-UA" dirty="0" err="1"/>
              <a:t>string</a:t>
            </a:r>
            <a:r>
              <a:rPr lang="uk-UA" dirty="0"/>
              <a:t>&gt;", </a:t>
            </a:r>
            <a:r>
              <a:rPr lang="uk-UA" dirty="0" err="1"/>
              <a:t>line</a:t>
            </a:r>
            <a:r>
              <a:rPr lang="uk-UA" dirty="0"/>
              <a:t> 17, </a:t>
            </a:r>
            <a:r>
              <a:rPr lang="uk-UA" dirty="0" err="1"/>
              <a:t>in</a:t>
            </a:r>
            <a:r>
              <a:rPr lang="uk-UA" dirty="0"/>
              <a:t> &lt;</a:t>
            </a:r>
            <a:r>
              <a:rPr lang="uk-UA" dirty="0" err="1"/>
              <a:t>module</a:t>
            </a:r>
            <a:r>
              <a:rPr lang="uk-UA" dirty="0"/>
              <a:t>&gt; </a:t>
            </a:r>
            <a:r>
              <a:rPr lang="uk-UA" dirty="0" err="1"/>
              <a:t>raise</a:t>
            </a:r>
            <a:r>
              <a:rPr lang="uk-UA" dirty="0"/>
              <a:t> </a:t>
            </a:r>
            <a:r>
              <a:rPr lang="uk-UA" dirty="0" err="1"/>
              <a:t>SalaryNotInRangeError</a:t>
            </a:r>
            <a:r>
              <a:rPr lang="uk-UA" dirty="0"/>
              <a:t>(</a:t>
            </a:r>
            <a:r>
              <a:rPr lang="uk-UA" dirty="0" err="1"/>
              <a:t>salary</a:t>
            </a:r>
            <a:r>
              <a:rPr lang="uk-UA" dirty="0"/>
              <a:t>) __</a:t>
            </a:r>
            <a:r>
              <a:rPr lang="uk-UA" dirty="0" err="1"/>
              <a:t>main</a:t>
            </a:r>
            <a:r>
              <a:rPr lang="uk-UA" dirty="0"/>
              <a:t>__.</a:t>
            </a:r>
            <a:r>
              <a:rPr lang="uk-UA" dirty="0" err="1"/>
              <a:t>SalaryNotInRangeError</a:t>
            </a:r>
            <a:r>
              <a:rPr lang="uk-UA" dirty="0"/>
              <a:t>: </a:t>
            </a:r>
            <a:r>
              <a:rPr lang="uk-UA" dirty="0" err="1"/>
              <a:t>Salary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(5000, 15000) </a:t>
            </a:r>
            <a:r>
              <a:rPr lang="uk-UA" dirty="0" err="1"/>
              <a:t>range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6D5E1-0A16-F442-EE6F-36519E4ECF32}"/>
              </a:ext>
            </a:extLst>
          </p:cNvPr>
          <p:cNvSpPr txBox="1"/>
          <p:nvPr/>
        </p:nvSpPr>
        <p:spPr>
          <a:xfrm>
            <a:off x="373626" y="5064960"/>
            <a:ext cx="82492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перевизначили конструктор класу </a:t>
            </a:r>
            <a:r>
              <a:rPr lang="uk-UA" dirty="0" err="1"/>
              <a:t>Exception</a:t>
            </a:r>
            <a:r>
              <a:rPr lang="uk-UA" dirty="0"/>
              <a:t>, щоб він приймав наші власні користувацькі аргументи </a:t>
            </a:r>
            <a:r>
              <a:rPr lang="uk-UA" dirty="0" err="1"/>
              <a:t>salary</a:t>
            </a:r>
            <a:r>
              <a:rPr lang="uk-UA" dirty="0"/>
              <a:t> та </a:t>
            </a:r>
            <a:r>
              <a:rPr lang="uk-UA" dirty="0" err="1"/>
              <a:t>message</a:t>
            </a:r>
            <a:r>
              <a:rPr lang="uk-UA" dirty="0"/>
              <a:t>.  Потім конструктор батьківського класу </a:t>
            </a:r>
            <a:r>
              <a:rPr lang="uk-UA" dirty="0" err="1"/>
              <a:t>Exception</a:t>
            </a:r>
            <a:r>
              <a:rPr lang="uk-UA" dirty="0"/>
              <a:t> викликається вручну з аргументом </a:t>
            </a:r>
            <a:r>
              <a:rPr lang="uk-UA" dirty="0" err="1"/>
              <a:t>self.message</a:t>
            </a:r>
            <a:r>
              <a:rPr lang="uk-UA" dirty="0"/>
              <a:t> за допомогою методу </a:t>
            </a:r>
            <a:r>
              <a:rPr lang="uk-UA" dirty="0" err="1"/>
              <a:t>super</a:t>
            </a:r>
            <a:r>
              <a:rPr lang="uk-UA" dirty="0"/>
              <a:t>(). Користувацький атрибут </a:t>
            </a:r>
            <a:r>
              <a:rPr lang="uk-UA" dirty="0" err="1"/>
              <a:t>self.salary</a:t>
            </a:r>
            <a:r>
              <a:rPr lang="uk-UA" dirty="0"/>
              <a:t> визначається для подальшого використання.</a:t>
            </a:r>
          </a:p>
        </p:txBody>
      </p:sp>
    </p:spTree>
    <p:extLst>
      <p:ext uri="{BB962C8B-B14F-4D97-AF65-F5344CB8AC3E}">
        <p14:creationId xmlns:p14="http://schemas.microsoft.com/office/powerpoint/2010/main" val="199415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F5E349-171C-0A10-5BE5-EEA023A32271}"/>
              </a:ext>
            </a:extLst>
          </p:cNvPr>
          <p:cNvSpPr txBox="1"/>
          <p:nvPr/>
        </p:nvSpPr>
        <p:spPr>
          <a:xfrm>
            <a:off x="0" y="26592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Винятки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F7754-7AF3-7DF9-9ACD-D999B761E215}"/>
              </a:ext>
            </a:extLst>
          </p:cNvPr>
          <p:cNvSpPr txBox="1"/>
          <p:nvPr/>
        </p:nvSpPr>
        <p:spPr>
          <a:xfrm>
            <a:off x="285134" y="873826"/>
            <a:ext cx="11297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Виняток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несподівана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ситуація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яка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відбувається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час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програми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48AA39A-E8A6-1742-6FDA-423A6D384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09139"/>
              </p:ext>
            </p:extLst>
          </p:nvPr>
        </p:nvGraphicFramePr>
        <p:xfrm>
          <a:off x="285134" y="1294917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827920953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801638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divide_by_zero</a:t>
                      </a:r>
                      <a:r>
                        <a:rPr lang="pl-PL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l-PL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l-PL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l-PL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pl-PL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l-PL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pl-PL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l-PL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pl-PL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093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89B6FB-9DEC-0842-1F68-40FE538291F8}"/>
              </a:ext>
            </a:extLst>
          </p:cNvPr>
          <p:cNvSpPr txBox="1"/>
          <p:nvPr/>
        </p:nvSpPr>
        <p:spPr>
          <a:xfrm>
            <a:off x="285134" y="1712436"/>
            <a:ext cx="10599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рядок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згенерує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виняток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тому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ділити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на 0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A13D3-9F42-9BF1-7971-90D14D6C0F2B}"/>
              </a:ext>
            </a:extLst>
          </p:cNvPr>
          <p:cNvSpPr txBox="1"/>
          <p:nvPr/>
        </p:nvSpPr>
        <p:spPr>
          <a:xfrm>
            <a:off x="0" y="223237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Логічні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помилки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(винятки) в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4F586-837D-6002-D84D-AA349AE6FBFE}"/>
              </a:ext>
            </a:extLst>
          </p:cNvPr>
          <p:cNvSpPr txBox="1"/>
          <p:nvPr/>
        </p:nvSpPr>
        <p:spPr>
          <a:xfrm>
            <a:off x="285134" y="2878704"/>
            <a:ext cx="97437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Помилки, що виникають під час виконання програми (після проходження синтаксичної перевірки), називаються винятками або логічними помилками.  Наприклад, вони виникають, коли ми:     </a:t>
            </a:r>
          </a:p>
          <a:p>
            <a:r>
              <a:rPr lang="uk-UA" dirty="0"/>
              <a:t>намагаємося відкрити неіснуючий файл — генерується виняток </a:t>
            </a:r>
            <a:r>
              <a:rPr lang="uk-UA" dirty="0" err="1"/>
              <a:t>FileNotFoundError</a:t>
            </a:r>
            <a:r>
              <a:rPr lang="uk-UA" dirty="0"/>
              <a:t>;     </a:t>
            </a:r>
          </a:p>
          <a:p>
            <a:r>
              <a:rPr lang="uk-UA" dirty="0"/>
              <a:t>намагаємося ділити на нуль — генерується виняток </a:t>
            </a:r>
            <a:r>
              <a:rPr lang="uk-UA" dirty="0" err="1"/>
              <a:t>ZeroDivisionError</a:t>
            </a:r>
            <a:r>
              <a:rPr lang="uk-UA" dirty="0"/>
              <a:t>;     </a:t>
            </a:r>
          </a:p>
          <a:p>
            <a:r>
              <a:rPr lang="uk-UA" dirty="0"/>
              <a:t>намагаємося імпортувати неіснуючий модуль — генерується виняток </a:t>
            </a:r>
            <a:r>
              <a:rPr lang="uk-UA" dirty="0" err="1"/>
              <a:t>ImportError</a:t>
            </a:r>
            <a:r>
              <a:rPr lang="uk-UA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7B1D18-665C-37D9-BA6A-39B76FADA930}"/>
              </a:ext>
            </a:extLst>
          </p:cNvPr>
          <p:cNvSpPr txBox="1"/>
          <p:nvPr/>
        </p:nvSpPr>
        <p:spPr>
          <a:xfrm>
            <a:off x="285133" y="4633030"/>
            <a:ext cx="116217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 виникненні подібних помилок під час виконання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створює об’єкт винятку.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Якщо помилка не була оброблена належним чином, виводиться інформація про цю помилку разом з подробицями, чому вона сталася.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Подивимося, як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обробляє подібні помилки: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117615E3-1009-1E67-5E44-A7975CA84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31966"/>
              </p:ext>
            </p:extLst>
          </p:nvPr>
        </p:nvGraphicFramePr>
        <p:xfrm>
          <a:off x="285135" y="5833359"/>
          <a:ext cx="4039669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070796718"/>
                    </a:ext>
                  </a:extLst>
                </a:gridCol>
                <a:gridCol w="3831389">
                  <a:extLst>
                    <a:ext uri="{9D8B030D-6E8A-4147-A177-3AD203B41FA5}">
                      <a16:colId xmlns:a16="http://schemas.microsoft.com/office/drawing/2014/main" val="16274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divide_numbers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divide_numbers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9381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A6EA5AB-E5C1-4B19-ADC8-47409CBC5969}"/>
              </a:ext>
            </a:extLst>
          </p:cNvPr>
          <p:cNvSpPr txBox="1"/>
          <p:nvPr/>
        </p:nvSpPr>
        <p:spPr>
          <a:xfrm>
            <a:off x="6007510" y="61502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Traceback</a:t>
            </a:r>
            <a:r>
              <a:rPr lang="uk-UA" dirty="0"/>
              <a:t> (</a:t>
            </a: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recent</a:t>
            </a:r>
            <a:r>
              <a:rPr lang="uk-UA" dirty="0"/>
              <a:t> </a:t>
            </a:r>
            <a:r>
              <a:rPr lang="uk-UA" dirty="0" err="1"/>
              <a:t>call</a:t>
            </a:r>
            <a:r>
              <a:rPr lang="uk-UA" dirty="0"/>
              <a:t> </a:t>
            </a:r>
            <a:r>
              <a:rPr lang="uk-UA" dirty="0" err="1"/>
              <a:t>last</a:t>
            </a:r>
            <a:r>
              <a:rPr lang="uk-UA" dirty="0"/>
              <a:t>): </a:t>
            </a:r>
            <a:r>
              <a:rPr lang="uk-UA" dirty="0" err="1"/>
              <a:t>File</a:t>
            </a:r>
            <a:r>
              <a:rPr lang="uk-UA" dirty="0"/>
              <a:t> "&lt;</a:t>
            </a:r>
            <a:r>
              <a:rPr lang="uk-UA" dirty="0" err="1"/>
              <a:t>string</a:t>
            </a:r>
            <a:r>
              <a:rPr lang="uk-UA" dirty="0"/>
              <a:t>&gt;", </a:t>
            </a:r>
            <a:r>
              <a:rPr lang="uk-UA" dirty="0" err="1"/>
              <a:t>line</a:t>
            </a:r>
            <a:r>
              <a:rPr lang="uk-UA" dirty="0"/>
              <a:t> 1, </a:t>
            </a:r>
            <a:r>
              <a:rPr lang="uk-UA" dirty="0" err="1"/>
              <a:t>in</a:t>
            </a:r>
            <a:r>
              <a:rPr lang="uk-UA" dirty="0"/>
              <a:t> &lt;</a:t>
            </a:r>
            <a:r>
              <a:rPr lang="uk-UA" dirty="0" err="1"/>
              <a:t>module</a:t>
            </a:r>
            <a:r>
              <a:rPr lang="uk-UA" dirty="0"/>
              <a:t>&gt; </a:t>
            </a:r>
            <a:r>
              <a:rPr lang="uk-UA" dirty="0" err="1"/>
              <a:t>ZeroDivisionError</a:t>
            </a:r>
            <a:r>
              <a:rPr lang="uk-UA" dirty="0"/>
              <a:t>: </a:t>
            </a:r>
            <a:r>
              <a:rPr lang="uk-UA" dirty="0" err="1"/>
              <a:t>division</a:t>
            </a:r>
            <a:r>
              <a:rPr lang="uk-UA" dirty="0"/>
              <a:t> </a:t>
            </a:r>
            <a:r>
              <a:rPr lang="uk-UA" dirty="0" err="1"/>
              <a:t>by</a:t>
            </a:r>
            <a:r>
              <a:rPr lang="uk-UA" dirty="0"/>
              <a:t> </a:t>
            </a:r>
            <a:r>
              <a:rPr lang="uk-UA" dirty="0" err="1"/>
              <a:t>zero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955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D43EFF-2D96-BB17-C666-FCC1670AF57D}"/>
              </a:ext>
            </a:extLst>
          </p:cNvPr>
          <p:cNvSpPr txBox="1"/>
          <p:nvPr/>
        </p:nvSpPr>
        <p:spPr>
          <a:xfrm>
            <a:off x="0" y="2560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Вбудовані винятки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DD505-4EC5-F0E8-9511-945939F6AE5D}"/>
              </a:ext>
            </a:extLst>
          </p:cNvPr>
          <p:cNvSpPr txBox="1"/>
          <p:nvPr/>
        </p:nvSpPr>
        <p:spPr>
          <a:xfrm>
            <a:off x="383457" y="1011478"/>
            <a:ext cx="112186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Некоректні операції можуть генерувати винятки. У </a:t>
            </a:r>
            <a:r>
              <a:rPr lang="uk-UA" dirty="0" err="1"/>
              <a:t>Python</a:t>
            </a:r>
            <a:r>
              <a:rPr lang="uk-UA" dirty="0"/>
              <a:t> існує багато вбудованих винятків, які генеруються при виникненні відповідних помилок. </a:t>
            </a:r>
          </a:p>
          <a:p>
            <a:r>
              <a:rPr lang="uk-UA" dirty="0"/>
              <a:t>Ми можемо переглянути всі вбудовані винятки за допомогою функції </a:t>
            </a:r>
            <a:r>
              <a:rPr lang="uk-UA" dirty="0" err="1"/>
              <a:t>local</a:t>
            </a:r>
            <a:r>
              <a:rPr lang="uk-UA" dirty="0"/>
              <a:t>() наступним чином: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CEA7081-B264-BFFB-D7FC-A3F63531B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7408"/>
              </p:ext>
            </p:extLst>
          </p:nvPr>
        </p:nvGraphicFramePr>
        <p:xfrm>
          <a:off x="383457" y="2043865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945630774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951431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dir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locals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'__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builtins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__'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867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5BF1DC-1E70-0FCD-5647-9B8D0E8258C5}"/>
              </a:ext>
            </a:extLst>
          </p:cNvPr>
          <p:cNvSpPr txBox="1"/>
          <p:nvPr/>
        </p:nvSpPr>
        <p:spPr>
          <a:xfrm>
            <a:off x="383457" y="251868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</a:t>
            </a:r>
            <a:r>
              <a:rPr lang="uk-UA" dirty="0" err="1"/>
              <a:t>locals</a:t>
            </a:r>
            <a:r>
              <a:rPr lang="uk-UA" dirty="0"/>
              <a:t>()['__</a:t>
            </a:r>
            <a:r>
              <a:rPr lang="uk-UA" dirty="0" err="1"/>
              <a:t>builtins</a:t>
            </a:r>
            <a:r>
              <a:rPr lang="uk-UA" dirty="0"/>
              <a:t>__'] поверне модуль вбудованих винятків, функцій та атрибутів, а </a:t>
            </a:r>
            <a:r>
              <a:rPr lang="uk-UA" dirty="0" err="1"/>
              <a:t>dir</a:t>
            </a:r>
            <a:r>
              <a:rPr lang="uk-UA" dirty="0"/>
              <a:t> дозволить перерахувати ці атрибути у вигляді рядків.  Нижче наведено деякі з найбільш поширених вбудованих винятків в </a:t>
            </a:r>
            <a:r>
              <a:rPr lang="uk-UA" dirty="0" err="1"/>
              <a:t>Python</a:t>
            </a:r>
            <a:r>
              <a:rPr lang="uk-UA" dirty="0"/>
              <a:t>, а також помилки, які їх викликають: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5ED3D-7906-A619-2A5F-3B5F62F2F9A9}"/>
              </a:ext>
            </a:extLst>
          </p:cNvPr>
          <p:cNvSpPr txBox="1"/>
          <p:nvPr/>
        </p:nvSpPr>
        <p:spPr>
          <a:xfrm>
            <a:off x="383457" y="41050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У разі потреби ми також можемо визначити власні винятки. Для роботи з винятками у </a:t>
            </a:r>
            <a:r>
              <a:rPr lang="uk-UA" dirty="0" err="1"/>
              <a:t>Python</a:t>
            </a:r>
            <a:r>
              <a:rPr lang="uk-UA" dirty="0"/>
              <a:t> використовуються оператори </a:t>
            </a:r>
            <a:r>
              <a:rPr lang="uk-UA" dirty="0" err="1"/>
              <a:t>try</a:t>
            </a:r>
            <a:r>
              <a:rPr lang="uk-UA" dirty="0"/>
              <a:t>, </a:t>
            </a:r>
            <a:r>
              <a:rPr lang="uk-UA" dirty="0" err="1"/>
              <a:t>except</a:t>
            </a:r>
            <a:r>
              <a:rPr lang="uk-UA" dirty="0"/>
              <a:t> та </a:t>
            </a:r>
            <a:r>
              <a:rPr lang="uk-UA" dirty="0" err="1"/>
              <a:t>finally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97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D21CBE8-4B45-12FE-C4F3-3C397D18A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07443"/>
              </p:ext>
            </p:extLst>
          </p:nvPr>
        </p:nvGraphicFramePr>
        <p:xfrm>
          <a:off x="373626" y="855405"/>
          <a:ext cx="11444748" cy="5890582"/>
        </p:xfrm>
        <a:graphic>
          <a:graphicData uri="http://schemas.openxmlformats.org/drawingml/2006/table">
            <a:tbl>
              <a:tblPr/>
              <a:tblGrid>
                <a:gridCol w="2064774">
                  <a:extLst>
                    <a:ext uri="{9D8B030D-6E8A-4147-A177-3AD203B41FA5}">
                      <a16:colId xmlns:a16="http://schemas.microsoft.com/office/drawing/2014/main" val="647669993"/>
                    </a:ext>
                  </a:extLst>
                </a:gridCol>
                <a:gridCol w="9379974">
                  <a:extLst>
                    <a:ext uri="{9D8B030D-6E8A-4147-A177-3AD203B41FA5}">
                      <a16:colId xmlns:a16="http://schemas.microsoft.com/office/drawing/2014/main" val="3124385211"/>
                    </a:ext>
                  </a:extLst>
                </a:gridCol>
              </a:tblGrid>
              <a:tr h="112125">
                <a:tc>
                  <a:txBody>
                    <a:bodyPr/>
                    <a:lstStyle/>
                    <a:p>
                      <a:pPr algn="ctr"/>
                      <a:r>
                        <a:rPr lang="uk-UA" sz="1000" b="1" i="0">
                          <a:solidFill>
                            <a:srgbClr val="F7E999"/>
                          </a:solidFill>
                          <a:effectLst/>
                          <a:latin typeface="Open Sans" panose="020B0606030504020204" pitchFamily="34" charset="0"/>
                        </a:rPr>
                        <a:t>Виняток</a:t>
                      </a:r>
                      <a:endParaRPr lang="uk-UA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 b="1" i="0">
                          <a:solidFill>
                            <a:srgbClr val="F7E999"/>
                          </a:solidFill>
                          <a:effectLst/>
                          <a:latin typeface="Open Sans" panose="020B0606030504020204" pitchFamily="34" charset="0"/>
                        </a:rPr>
                        <a:t>Причина</a:t>
                      </a:r>
                      <a:endParaRPr lang="uk-UA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26516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AssertionError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оператор assert не спрацьовує.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8083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AttributeError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 при помилці присвоєння атрибута чи посилання.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496342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EOFError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функція 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input() </a:t>
                      </a:r>
                      <a:r>
                        <a:rPr lang="uk-UA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досягає стану кінця файлу.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46916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FloatingPointError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 при збої операції з даними типу з плаваючою крапкою.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06354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ImportError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якщо імпортований модуль не знайдено.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706"/>
                  </a:ext>
                </a:extLst>
              </a:tr>
              <a:tr h="258888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IndexError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зазначений індекс у послідовності виходить за межі допустимого діапазону.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69231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KeyError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ключ не знайдено у словнику.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64751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KeyboardInterrupt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користувач натискає клавішу переривання (</a:t>
                      </a:r>
                      <a:r>
                        <a:rPr lang="en-US" sz="1000" b="0" i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Ctrl+C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uk-UA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або </a:t>
                      </a:r>
                      <a:r>
                        <a:rPr lang="en-US" sz="1000" b="0" i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Delete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).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169823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MemoryError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закінчується пам’ять для виконання операції.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286320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NameError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змінна не знайдена у локальній чи глобальній області видимості.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62352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NotImplementedError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 під час використання абстрактних методів.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172673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OSError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робота системи викликає помилку, пов’язану із системою.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62403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OverflowError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результат арифметичної операції дуже великий для представлення.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45762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RuntimeError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помилка не підпадає під жодну іншу категорію.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98027"/>
                  </a:ext>
                </a:extLst>
              </a:tr>
              <a:tr h="258888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StopIteration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Викликається функцією next(), щоб вказати, що немає наступного елемента, який має бути повернутий ітератором.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271206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SyntaxError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Викликається синтаксичним парсером при виявленні синтаксичної помилки.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55867"/>
                  </a:ext>
                </a:extLst>
              </a:tr>
              <a:tr h="112125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IndentationError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 при неправильному відступі.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661293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TabError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відступ складається з непослідовних табуляцій та пробілів.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733389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SystemError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інтерпретатор виявляє внутрішню помилку.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398820"/>
                  </a:ext>
                </a:extLst>
              </a:tr>
              <a:tr h="112125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SystemExit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Викликається функцією 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sys.exit().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79914"/>
                  </a:ext>
                </a:extLst>
              </a:tr>
              <a:tr h="258888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TypeError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функція або операція застосовується до об’єкта неправильного типу.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748069"/>
                  </a:ext>
                </a:extLst>
              </a:tr>
              <a:tr h="33227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UnboundLocalError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у функції або методі робиться посилання на локальну змінну, але значення не було прив’язане до цієї змінної.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423311"/>
                  </a:ext>
                </a:extLst>
              </a:tr>
              <a:tr h="258888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UnicodeError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 при виникненні помилки кодування або декодування, пов’язаної з 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Unicode.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13266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UnicodeEncodeError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під час кодування відбувається помилка, пов’язана з Unicode.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15475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UnicodeDecodeError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під час декодування відбувається помилка, пов’язана з Unicode.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507624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UnicodeTranslateError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 під час помилки, пов’язаної з Unicode, коли відбувається переклад.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325265"/>
                  </a:ext>
                </a:extLst>
              </a:tr>
              <a:tr h="258888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ValueError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Виникає, коли функція отримує аргумент правильного типу, але некоректне значення (для цього типу).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02553"/>
                  </a:ext>
                </a:extLst>
              </a:tr>
              <a:tr h="18550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ZeroDivisionError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Виникає</a:t>
                      </a:r>
                      <a:r>
                        <a:rPr lang="ru-RU" sz="10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, коли </a:t>
                      </a:r>
                      <a:r>
                        <a:rPr lang="ru-RU" sz="10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другий</a:t>
                      </a:r>
                      <a:r>
                        <a:rPr lang="ru-RU" sz="10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операнд </a:t>
                      </a:r>
                      <a:r>
                        <a:rPr lang="ru-RU" sz="10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операції</a:t>
                      </a:r>
                      <a:r>
                        <a:rPr lang="ru-RU" sz="10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0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ділення</a:t>
                      </a:r>
                      <a:r>
                        <a:rPr lang="ru-RU" sz="10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0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або</a:t>
                      </a:r>
                      <a:r>
                        <a:rPr lang="ru-RU" sz="10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0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модуляції</a:t>
                      </a:r>
                      <a:r>
                        <a:rPr lang="ru-RU" sz="10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0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дорівнює</a:t>
                      </a:r>
                      <a:r>
                        <a:rPr lang="ru-RU" sz="10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нулю.</a:t>
                      </a:r>
                    </a:p>
                  </a:txBody>
                  <a:tcPr marL="16092" marR="16092" marT="16092" marB="16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517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7B4CE5-9E03-D528-720E-8A63D755DE57}"/>
              </a:ext>
            </a:extLst>
          </p:cNvPr>
          <p:cNvSpPr txBox="1"/>
          <p:nvPr/>
        </p:nvSpPr>
        <p:spPr>
          <a:xfrm>
            <a:off x="0" y="2560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Вбудовані винятки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9208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D618D4-BD78-561F-C927-E8BF0DC11D49}"/>
              </a:ext>
            </a:extLst>
          </p:cNvPr>
          <p:cNvSpPr txBox="1"/>
          <p:nvPr/>
        </p:nvSpPr>
        <p:spPr>
          <a:xfrm>
            <a:off x="0" y="236425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Помилки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винятки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3C16B-C0A3-2ECD-E84F-53A3C49AF5C4}"/>
              </a:ext>
            </a:extLst>
          </p:cNvPr>
          <p:cNvSpPr txBox="1"/>
          <p:nvPr/>
        </p:nvSpPr>
        <p:spPr>
          <a:xfrm>
            <a:off x="196644" y="1000798"/>
            <a:ext cx="10550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Помилками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зазвичай є помилки компіляції, синтаксичні помилки, помилки у логічній частині коду, несумісність бібліотек, нескінченна рекурсія тощо.</a:t>
            </a:r>
          </a:p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Винятки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можуть бути спіймані та оброблені програмою.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5B401-B4A7-DBE4-4E5E-68D206A1C24F}"/>
              </a:ext>
            </a:extLst>
          </p:cNvPr>
          <p:cNvSpPr txBox="1"/>
          <p:nvPr/>
        </p:nvSpPr>
        <p:spPr>
          <a:xfrm>
            <a:off x="-1" y="2136338"/>
            <a:ext cx="12192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Конструкція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try…except в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46E3F-A4F9-B4DF-117F-231F0B02D6CC}"/>
              </a:ext>
            </a:extLst>
          </p:cNvPr>
          <p:cNvSpPr txBox="1"/>
          <p:nvPr/>
        </p:nvSpPr>
        <p:spPr>
          <a:xfrm>
            <a:off x="196644" y="2829372"/>
            <a:ext cx="6096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Блок </a:t>
            </a:r>
            <a:r>
              <a:rPr lang="uk-UA" dirty="0" err="1"/>
              <a:t>try</a:t>
            </a:r>
            <a:r>
              <a:rPr lang="uk-UA" dirty="0"/>
              <a:t>...</a:t>
            </a:r>
            <a:r>
              <a:rPr lang="uk-UA" dirty="0" err="1"/>
              <a:t>except</a:t>
            </a:r>
            <a:r>
              <a:rPr lang="uk-UA" dirty="0"/>
              <a:t> використовується для обробки винятків. Його синтаксис: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E5DDD403-0291-532F-A286-BFEEB0448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71487"/>
              </p:ext>
            </p:extLst>
          </p:nvPr>
        </p:nvGraphicFramePr>
        <p:xfrm>
          <a:off x="196644" y="3549445"/>
          <a:ext cx="7895283" cy="11887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079517574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632536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try</a:t>
                      </a:r>
                      <a:r>
                        <a:rPr lang="ru-RU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Код,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який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може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згенерувати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виняток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 err="1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except</a:t>
                      </a:r>
                      <a:r>
                        <a:rPr lang="ru-RU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Код для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виконання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у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разі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генерації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винятку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3817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EC63E4F-5DFF-9B26-9579-D377C49EB3C4}"/>
              </a:ext>
            </a:extLst>
          </p:cNvPr>
          <p:cNvSpPr txBox="1"/>
          <p:nvPr/>
        </p:nvSpPr>
        <p:spPr>
          <a:xfrm>
            <a:off x="196643" y="4856013"/>
            <a:ext cx="11661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Код, який може згенерувати виняток, знаходиться всередині блоку </a:t>
            </a:r>
            <a:r>
              <a:rPr lang="uk-UA" dirty="0" err="1"/>
              <a:t>try</a:t>
            </a:r>
            <a:r>
              <a:rPr lang="uk-UA" dirty="0"/>
              <a:t>. За кожним блоком </a:t>
            </a:r>
            <a:r>
              <a:rPr lang="uk-UA" dirty="0" err="1"/>
              <a:t>try</a:t>
            </a:r>
            <a:r>
              <a:rPr lang="uk-UA" dirty="0"/>
              <a:t> слідує блок </a:t>
            </a:r>
            <a:r>
              <a:rPr lang="uk-UA" dirty="0" err="1"/>
              <a:t>except</a:t>
            </a:r>
            <a:r>
              <a:rPr lang="uk-UA" dirty="0"/>
              <a:t>. Коли виникає виняток, він перехоплюється блоком </a:t>
            </a:r>
            <a:r>
              <a:rPr lang="uk-UA" dirty="0" err="1"/>
              <a:t>except</a:t>
            </a:r>
            <a:r>
              <a:rPr lang="uk-UA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808E17-97E8-2DD4-542A-305645AC5E4E}"/>
              </a:ext>
            </a:extLst>
          </p:cNvPr>
          <p:cNvSpPr txBox="1"/>
          <p:nvPr/>
        </p:nvSpPr>
        <p:spPr>
          <a:xfrm>
            <a:off x="196643" y="56201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Блок </a:t>
            </a:r>
            <a:r>
              <a:rPr lang="uk-UA" dirty="0" err="1"/>
              <a:t>except</a:t>
            </a:r>
            <a:r>
              <a:rPr lang="uk-UA" dirty="0"/>
              <a:t> не може бути використаний без блоку </a:t>
            </a:r>
            <a:r>
              <a:rPr lang="uk-UA" dirty="0" err="1"/>
              <a:t>try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13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75624B-DB27-0D70-55C6-35A2B76CAF6B}"/>
              </a:ext>
            </a:extLst>
          </p:cNvPr>
          <p:cNvSpPr txBox="1"/>
          <p:nvPr/>
        </p:nvSpPr>
        <p:spPr>
          <a:xfrm>
            <a:off x="314632" y="887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Приклад обробки винятку за допомогою </a:t>
            </a:r>
            <a:r>
              <a:rPr lang="uk-UA" dirty="0" err="1"/>
              <a:t>try</a:t>
            </a:r>
            <a:r>
              <a:rPr lang="uk-UA" dirty="0"/>
              <a:t>...</a:t>
            </a:r>
            <a:r>
              <a:rPr lang="uk-UA" dirty="0" err="1"/>
              <a:t>except</a:t>
            </a:r>
            <a:r>
              <a:rPr lang="uk-UA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50E9-69AC-B90D-DE9C-9B8C06FA1B54}"/>
              </a:ext>
            </a:extLst>
          </p:cNvPr>
          <p:cNvSpPr txBox="1"/>
          <p:nvPr/>
        </p:nvSpPr>
        <p:spPr>
          <a:xfrm>
            <a:off x="-1" y="160054"/>
            <a:ext cx="12192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Конструкція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try…except в 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94F4784-0CDA-DE22-5C64-849835CCA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71616"/>
              </p:ext>
            </p:extLst>
          </p:nvPr>
        </p:nvGraphicFramePr>
        <p:xfrm>
          <a:off x="285135" y="1443924"/>
          <a:ext cx="7837990" cy="2834640"/>
        </p:xfrm>
        <a:graphic>
          <a:graphicData uri="http://schemas.openxmlformats.org/drawingml/2006/table">
            <a:tbl>
              <a:tblPr/>
              <a:tblGrid>
                <a:gridCol w="521110">
                  <a:extLst>
                    <a:ext uri="{9D8B030D-6E8A-4147-A177-3AD203B41FA5}">
                      <a16:colId xmlns:a16="http://schemas.microsoft.com/office/drawing/2014/main" val="2484505600"/>
                    </a:ext>
                  </a:extLst>
                </a:gridCol>
                <a:gridCol w="7316880">
                  <a:extLst>
                    <a:ext uri="{9D8B030D-6E8A-4147-A177-3AD203B41FA5}">
                      <a16:colId xmlns:a16="http://schemas.microsoft.com/office/drawing/2014/main" val="4184033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try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numerator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denominator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numerator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denominator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except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"Error: Denominator cannot be 0."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93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4B054D-A020-6BDD-4ABE-5CFAD46B8F84}"/>
              </a:ext>
            </a:extLst>
          </p:cNvPr>
          <p:cNvSpPr txBox="1"/>
          <p:nvPr/>
        </p:nvSpPr>
        <p:spPr>
          <a:xfrm>
            <a:off x="285135" y="446610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Error</a:t>
            </a:r>
            <a:r>
              <a:rPr lang="uk-UA" dirty="0"/>
              <a:t>: </a:t>
            </a:r>
            <a:r>
              <a:rPr lang="uk-UA" dirty="0" err="1"/>
              <a:t>Denominator</a:t>
            </a:r>
            <a:r>
              <a:rPr lang="uk-UA" dirty="0"/>
              <a:t> </a:t>
            </a:r>
            <a:r>
              <a:rPr lang="uk-UA" dirty="0" err="1"/>
              <a:t>cannot</a:t>
            </a:r>
            <a:r>
              <a:rPr lang="uk-UA" dirty="0"/>
              <a:t> </a:t>
            </a:r>
            <a:r>
              <a:rPr lang="uk-UA" dirty="0" err="1"/>
              <a:t>be</a:t>
            </a:r>
            <a:r>
              <a:rPr lang="uk-UA" dirty="0"/>
              <a:t> 0.  У цьому прикладі ми намагаємось поділити число на 0. Через це генерується виняток. Щоб обробити виняток, ми помістили код </a:t>
            </a:r>
            <a:r>
              <a:rPr lang="uk-UA" dirty="0" err="1"/>
              <a:t>result</a:t>
            </a:r>
            <a:r>
              <a:rPr lang="uk-UA" dirty="0"/>
              <a:t> = </a:t>
            </a:r>
            <a:r>
              <a:rPr lang="uk-UA" dirty="0" err="1"/>
              <a:t>numerator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8965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3A81E3-9B6C-7E1B-DEDE-67EF0C78A64A}"/>
              </a:ext>
            </a:extLst>
          </p:cNvPr>
          <p:cNvSpPr txBox="1"/>
          <p:nvPr/>
        </p:nvSpPr>
        <p:spPr>
          <a:xfrm>
            <a:off x="0" y="27575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Перехоплення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специфічних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винятків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403AC-9114-7565-7933-D4DB4F2CE08A}"/>
              </a:ext>
            </a:extLst>
          </p:cNvPr>
          <p:cNvSpPr txBox="1"/>
          <p:nvPr/>
        </p:nvSpPr>
        <p:spPr>
          <a:xfrm>
            <a:off x="167147" y="952484"/>
            <a:ext cx="116118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Для кожного блоку </a:t>
            </a:r>
            <a:r>
              <a:rPr lang="uk-UA" dirty="0" err="1"/>
              <a:t>try</a:t>
            </a:r>
            <a:r>
              <a:rPr lang="uk-UA" dirty="0"/>
              <a:t> може існувати від нуля і більше блоків </a:t>
            </a:r>
            <a:r>
              <a:rPr lang="uk-UA" dirty="0" err="1"/>
              <a:t>except</a:t>
            </a:r>
            <a:r>
              <a:rPr lang="uk-UA" dirty="0"/>
              <a:t>. Декілька блоків </a:t>
            </a:r>
            <a:r>
              <a:rPr lang="uk-UA" dirty="0" err="1"/>
              <a:t>except</a:t>
            </a:r>
            <a:r>
              <a:rPr lang="uk-UA" dirty="0"/>
              <a:t> дозволяють обробляти кожен виняток по-різному.  Тип аргументу кожного блоку </a:t>
            </a:r>
            <a:r>
              <a:rPr lang="uk-UA" dirty="0" err="1"/>
              <a:t>except</a:t>
            </a:r>
            <a:r>
              <a:rPr lang="uk-UA" dirty="0"/>
              <a:t> вказує на тип винятку, який може бути оброблений цим блоком.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2AC82DE-2465-626D-EE8C-2A22EC379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79878"/>
              </p:ext>
            </p:extLst>
          </p:nvPr>
        </p:nvGraphicFramePr>
        <p:xfrm>
          <a:off x="167147" y="2030080"/>
          <a:ext cx="7895283" cy="25603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47780217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146940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try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even_numbers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even_numbers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except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ZeroDivisionError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"Denominator cannot be 0."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except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IndexError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"Index Out of Bound."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11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5964D9-CA1D-A5A4-995E-73FA8874B55B}"/>
              </a:ext>
            </a:extLst>
          </p:cNvPr>
          <p:cNvSpPr txBox="1"/>
          <p:nvPr/>
        </p:nvSpPr>
        <p:spPr>
          <a:xfrm>
            <a:off x="167146" y="4665407"/>
            <a:ext cx="116118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Error</a:t>
            </a:r>
            <a:r>
              <a:rPr lang="uk-UA" dirty="0"/>
              <a:t>: </a:t>
            </a:r>
            <a:r>
              <a:rPr lang="uk-UA" dirty="0" err="1"/>
              <a:t>Index</a:t>
            </a:r>
            <a:r>
              <a:rPr lang="uk-UA" dirty="0"/>
              <a:t> </a:t>
            </a:r>
            <a:r>
              <a:rPr lang="uk-UA" dirty="0" err="1"/>
              <a:t>Out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Bound</a:t>
            </a:r>
            <a:r>
              <a:rPr lang="uk-UA" dirty="0"/>
              <a:t>  Тут ми створили список з ім’ям </a:t>
            </a:r>
            <a:r>
              <a:rPr lang="uk-UA" dirty="0" err="1"/>
              <a:t>even_numbers</a:t>
            </a:r>
            <a:r>
              <a:rPr lang="uk-UA" dirty="0"/>
              <a:t>.  Оскільки перший елемент списку знаходиться під індексом 0, останній елемент списку знаходиться під індексом 3. Зверніть увагу на </a:t>
            </a:r>
            <a:r>
              <a:rPr lang="uk-UA" dirty="0" err="1"/>
              <a:t>стейтмент</a:t>
            </a:r>
            <a:r>
              <a:rPr lang="uk-UA" dirty="0"/>
              <a:t>: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FBC79B2-0A87-8536-5FDD-565FA1B35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729741"/>
              </p:ext>
            </p:extLst>
          </p:nvPr>
        </p:nvGraphicFramePr>
        <p:xfrm>
          <a:off x="240899" y="5663744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208242518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474556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even_numbers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50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961632-17D8-9527-4962-738DDB363F53}"/>
              </a:ext>
            </a:extLst>
          </p:cNvPr>
          <p:cNvSpPr txBox="1"/>
          <p:nvPr/>
        </p:nvSpPr>
        <p:spPr>
          <a:xfrm>
            <a:off x="353962" y="814833"/>
            <a:ext cx="11543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намагаємося отримати доступ до елемента під індексом 5. Отже, виникає виняток </a:t>
            </a:r>
            <a:r>
              <a:rPr lang="uk-UA" dirty="0" err="1"/>
              <a:t>IndexError</a:t>
            </a:r>
            <a:r>
              <a:rPr lang="uk-UA" dirty="0"/>
              <a:t>.  Коли виняток </a:t>
            </a:r>
            <a:r>
              <a:rPr lang="uk-UA" dirty="0" err="1"/>
              <a:t>IndexError</a:t>
            </a:r>
            <a:r>
              <a:rPr lang="uk-UA" dirty="0"/>
              <a:t> виникає у блоці </a:t>
            </a:r>
            <a:r>
              <a:rPr lang="uk-UA" dirty="0" err="1"/>
              <a:t>try</a:t>
            </a:r>
            <a:r>
              <a:rPr lang="uk-UA" dirty="0"/>
              <a:t>:     </a:t>
            </a:r>
          </a:p>
          <a:p>
            <a:r>
              <a:rPr lang="uk-UA" dirty="0"/>
              <a:t>виняток </a:t>
            </a:r>
            <a:r>
              <a:rPr lang="uk-UA" dirty="0" err="1"/>
              <a:t>ZeroDivisionError</a:t>
            </a:r>
            <a:r>
              <a:rPr lang="uk-UA" dirty="0"/>
              <a:t> пропускається;     </a:t>
            </a:r>
          </a:p>
          <a:p>
            <a:r>
              <a:rPr lang="uk-UA" dirty="0"/>
              <a:t>виконується код всередині винятку </a:t>
            </a:r>
            <a:r>
              <a:rPr lang="uk-UA" dirty="0" err="1"/>
              <a:t>IndexError</a:t>
            </a:r>
            <a:r>
              <a:rPr lang="uk-UA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5B7A1-CBF8-26D7-0710-973D6FA2FAE2}"/>
              </a:ext>
            </a:extLst>
          </p:cNvPr>
          <p:cNvSpPr txBox="1"/>
          <p:nvPr/>
        </p:nvSpPr>
        <p:spPr>
          <a:xfrm>
            <a:off x="0" y="2757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Перехоплення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специфічних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винятків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77CDE-1D09-4F86-FA35-71BEBDA45CB0}"/>
              </a:ext>
            </a:extLst>
          </p:cNvPr>
          <p:cNvSpPr txBox="1"/>
          <p:nvPr/>
        </p:nvSpPr>
        <p:spPr>
          <a:xfrm>
            <a:off x="0" y="211438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Конструкція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try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з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умовою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else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B90EE-13C6-F77C-0ECF-D0CA66319FBF}"/>
              </a:ext>
            </a:extLst>
          </p:cNvPr>
          <p:cNvSpPr txBox="1"/>
          <p:nvPr/>
        </p:nvSpPr>
        <p:spPr>
          <a:xfrm>
            <a:off x="436697" y="2745799"/>
            <a:ext cx="114603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У деяких ситуаціях може знадобитися виконати певний блок коду, якщо код всередині </a:t>
            </a:r>
            <a:r>
              <a:rPr lang="uk-UA" dirty="0" err="1"/>
              <a:t>try</a:t>
            </a:r>
            <a:r>
              <a:rPr lang="uk-UA" dirty="0"/>
              <a:t> виконається без помилок. Для таких випадків використовується необов’язкове ключове слово </a:t>
            </a:r>
            <a:r>
              <a:rPr lang="uk-UA" dirty="0" err="1"/>
              <a:t>else</a:t>
            </a:r>
            <a:r>
              <a:rPr lang="uk-UA" dirty="0"/>
              <a:t> разом з оператором </a:t>
            </a:r>
            <a:r>
              <a:rPr lang="uk-UA" dirty="0" err="1"/>
              <a:t>try</a:t>
            </a:r>
            <a:r>
              <a:rPr lang="uk-UA" dirty="0"/>
              <a:t>. Наприклад: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F4509E46-1B95-CF4E-BD15-B8568DC2E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01072"/>
              </p:ext>
            </p:extLst>
          </p:nvPr>
        </p:nvGraphicFramePr>
        <p:xfrm>
          <a:off x="436697" y="3669129"/>
          <a:ext cx="4185275" cy="31089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623542970"/>
                    </a:ext>
                  </a:extLst>
                </a:gridCol>
                <a:gridCol w="3976995">
                  <a:extLst>
                    <a:ext uri="{9D8B030D-6E8A-4147-A177-3AD203B41FA5}">
                      <a16:colId xmlns:a16="http://schemas.microsoft.com/office/drawing/2014/main" val="2598805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try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input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"Enter a number: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assert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%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except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"Not an even number!"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reciprocal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reciprocal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443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D1C63D6-FD1C-41F1-1C35-453FE545A27B}"/>
              </a:ext>
            </a:extLst>
          </p:cNvPr>
          <p:cNvSpPr txBox="1"/>
          <p:nvPr/>
        </p:nvSpPr>
        <p:spPr>
          <a:xfrm>
            <a:off x="4817807" y="366912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   </a:t>
            </a:r>
          </a:p>
          <a:p>
            <a:r>
              <a:rPr lang="uk-UA" dirty="0"/>
              <a:t>Якщо ми передаємо непарне число:  </a:t>
            </a:r>
            <a:r>
              <a:rPr lang="uk-UA" dirty="0" err="1"/>
              <a:t>Enter</a:t>
            </a:r>
            <a:r>
              <a:rPr lang="uk-UA" dirty="0"/>
              <a:t> a </a:t>
            </a:r>
            <a:r>
              <a:rPr lang="uk-UA" dirty="0" err="1"/>
              <a:t>number</a:t>
            </a:r>
            <a:r>
              <a:rPr lang="uk-UA" dirty="0"/>
              <a:t>: 1 </a:t>
            </a:r>
            <a:r>
              <a:rPr lang="uk-UA" dirty="0" err="1"/>
              <a:t>Not</a:t>
            </a:r>
            <a:r>
              <a:rPr lang="uk-UA" dirty="0"/>
              <a:t> </a:t>
            </a:r>
            <a:r>
              <a:rPr lang="uk-UA" dirty="0" err="1"/>
              <a:t>an</a:t>
            </a:r>
            <a:r>
              <a:rPr lang="uk-UA" dirty="0"/>
              <a:t> </a:t>
            </a:r>
            <a:r>
              <a:rPr lang="uk-UA" dirty="0" err="1"/>
              <a:t>even</a:t>
            </a:r>
            <a:r>
              <a:rPr lang="uk-UA" dirty="0"/>
              <a:t> </a:t>
            </a:r>
            <a:r>
              <a:rPr lang="uk-UA" dirty="0" err="1"/>
              <a:t>number</a:t>
            </a:r>
            <a:r>
              <a:rPr lang="uk-UA" dirty="0"/>
              <a:t>!     </a:t>
            </a:r>
          </a:p>
          <a:p>
            <a:r>
              <a:rPr lang="uk-UA" dirty="0"/>
              <a:t>Якщо ми передаємо парне число, то обчислюється значення:  </a:t>
            </a:r>
            <a:r>
              <a:rPr lang="uk-UA" dirty="0" err="1"/>
              <a:t>Enter</a:t>
            </a:r>
            <a:r>
              <a:rPr lang="uk-UA" dirty="0"/>
              <a:t> a </a:t>
            </a:r>
            <a:r>
              <a:rPr lang="uk-UA" dirty="0" err="1"/>
              <a:t>number</a:t>
            </a:r>
            <a:r>
              <a:rPr lang="uk-UA" dirty="0"/>
              <a:t>: 4 0.25     </a:t>
            </a:r>
          </a:p>
          <a:p>
            <a:r>
              <a:rPr lang="uk-UA" dirty="0"/>
              <a:t>Однак, якщо ми </a:t>
            </a:r>
            <a:r>
              <a:rPr lang="uk-UA" dirty="0" err="1"/>
              <a:t>передамо</a:t>
            </a:r>
            <a:r>
              <a:rPr lang="uk-UA" dirty="0"/>
              <a:t> 0, то отримаємо помилку </a:t>
            </a:r>
            <a:r>
              <a:rPr lang="uk-UA" dirty="0" err="1"/>
              <a:t>ZeroDivisionError</a:t>
            </a:r>
            <a:r>
              <a:rPr lang="uk-UA" dirty="0"/>
              <a:t>, оскільки код всередині </a:t>
            </a:r>
            <a:r>
              <a:rPr lang="uk-UA" dirty="0" err="1"/>
              <a:t>else</a:t>
            </a:r>
            <a:r>
              <a:rPr lang="uk-UA" dirty="0"/>
              <a:t> не обробляється попереднім </a:t>
            </a:r>
            <a:r>
              <a:rPr lang="uk-UA" dirty="0" err="1"/>
              <a:t>except</a:t>
            </a:r>
            <a:r>
              <a:rPr lang="uk-UA" dirty="0"/>
              <a:t>:  </a:t>
            </a:r>
            <a:r>
              <a:rPr lang="uk-UA" dirty="0" err="1"/>
              <a:t>Enter</a:t>
            </a:r>
            <a:r>
              <a:rPr lang="uk-UA" dirty="0"/>
              <a:t> a </a:t>
            </a:r>
            <a:r>
              <a:rPr lang="uk-UA" dirty="0" err="1"/>
              <a:t>number</a:t>
            </a:r>
            <a:r>
              <a:rPr lang="uk-UA" dirty="0"/>
              <a:t>: 0 </a:t>
            </a:r>
            <a:r>
              <a:rPr lang="uk-UA" dirty="0" err="1"/>
              <a:t>Traceback</a:t>
            </a:r>
            <a:r>
              <a:rPr lang="uk-UA" dirty="0"/>
              <a:t> (</a:t>
            </a: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recent</a:t>
            </a:r>
            <a:r>
              <a:rPr lang="uk-UA" dirty="0"/>
              <a:t> </a:t>
            </a:r>
            <a:r>
              <a:rPr lang="uk-UA" dirty="0" err="1"/>
              <a:t>call</a:t>
            </a:r>
            <a:r>
              <a:rPr lang="uk-UA" dirty="0"/>
              <a:t> </a:t>
            </a:r>
            <a:r>
              <a:rPr lang="uk-UA" dirty="0" err="1"/>
              <a:t>last</a:t>
            </a:r>
            <a:r>
              <a:rPr lang="uk-UA" dirty="0"/>
              <a:t>): </a:t>
            </a:r>
            <a:r>
              <a:rPr lang="uk-UA" dirty="0" err="1"/>
              <a:t>File</a:t>
            </a:r>
            <a:r>
              <a:rPr lang="uk-UA" dirty="0"/>
              <a:t> "&lt;</a:t>
            </a:r>
            <a:r>
              <a:rPr lang="uk-UA" dirty="0" err="1"/>
              <a:t>string</a:t>
            </a:r>
            <a:r>
              <a:rPr lang="uk-UA" dirty="0"/>
              <a:t>&gt;", </a:t>
            </a:r>
            <a:r>
              <a:rPr lang="uk-UA" dirty="0" err="1"/>
              <a:t>line</a:t>
            </a:r>
            <a:r>
              <a:rPr lang="uk-UA" dirty="0"/>
              <a:t> 7, </a:t>
            </a:r>
            <a:r>
              <a:rPr lang="uk-UA" dirty="0" err="1"/>
              <a:t>in</a:t>
            </a:r>
            <a:r>
              <a:rPr lang="uk-UA" dirty="0"/>
              <a:t> &lt;</a:t>
            </a:r>
            <a:r>
              <a:rPr lang="uk-UA" dirty="0" err="1"/>
              <a:t>module</a:t>
            </a:r>
            <a:r>
              <a:rPr lang="uk-UA" dirty="0"/>
              <a:t>&gt; </a:t>
            </a:r>
            <a:r>
              <a:rPr lang="uk-UA" dirty="0" err="1"/>
              <a:t>reciprocal</a:t>
            </a:r>
            <a:r>
              <a:rPr lang="uk-UA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03092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C9D110-7D94-28CD-61BF-02BA5F3E9036}"/>
              </a:ext>
            </a:extLst>
          </p:cNvPr>
          <p:cNvSpPr txBox="1"/>
          <p:nvPr/>
        </p:nvSpPr>
        <p:spPr>
          <a:xfrm>
            <a:off x="0" y="25608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Конструкція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try…finally в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DBD96-3192-74D9-5EB3-942709957419}"/>
              </a:ext>
            </a:extLst>
          </p:cNvPr>
          <p:cNvSpPr txBox="1"/>
          <p:nvPr/>
        </p:nvSpPr>
        <p:spPr>
          <a:xfrm>
            <a:off x="344129" y="902420"/>
            <a:ext cx="11139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блок </a:t>
            </a:r>
            <a:r>
              <a:rPr lang="uk-UA" dirty="0" err="1"/>
              <a:t>finally</a:t>
            </a:r>
            <a:r>
              <a:rPr lang="uk-UA" dirty="0"/>
              <a:t> виконується завжди, незалежно від того, генерується виняток чи ні. Блок </a:t>
            </a:r>
            <a:r>
              <a:rPr lang="uk-UA" dirty="0" err="1"/>
              <a:t>finally</a:t>
            </a:r>
            <a:r>
              <a:rPr lang="uk-UA" dirty="0"/>
              <a:t> є необов’язковим. І для кожного блоку </a:t>
            </a:r>
            <a:r>
              <a:rPr lang="uk-UA" dirty="0" err="1"/>
              <a:t>try</a:t>
            </a:r>
            <a:r>
              <a:rPr lang="uk-UA" dirty="0"/>
              <a:t> може бути лише один блок </a:t>
            </a:r>
            <a:r>
              <a:rPr lang="uk-UA" dirty="0" err="1"/>
              <a:t>finally</a:t>
            </a:r>
            <a:r>
              <a:rPr lang="uk-UA" dirty="0"/>
              <a:t>. Наприклад: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CF89CD3-81EA-7A15-7AFE-029D4E05B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0365"/>
              </p:ext>
            </p:extLst>
          </p:nvPr>
        </p:nvGraphicFramePr>
        <p:xfrm>
          <a:off x="344129" y="1620969"/>
          <a:ext cx="4667942" cy="3287149"/>
        </p:xfrm>
        <a:graphic>
          <a:graphicData uri="http://schemas.openxmlformats.org/drawingml/2006/table">
            <a:tbl>
              <a:tblPr/>
              <a:tblGrid>
                <a:gridCol w="497549">
                  <a:extLst>
                    <a:ext uri="{9D8B030D-6E8A-4147-A177-3AD203B41FA5}">
                      <a16:colId xmlns:a16="http://schemas.microsoft.com/office/drawing/2014/main" val="368492706"/>
                    </a:ext>
                  </a:extLst>
                </a:gridCol>
                <a:gridCol w="4170393">
                  <a:extLst>
                    <a:ext uri="{9D8B030D-6E8A-4147-A177-3AD203B41FA5}">
                      <a16:colId xmlns:a16="http://schemas.microsoft.com/office/drawing/2014/main" val="9708406"/>
                    </a:ext>
                  </a:extLst>
                </a:gridCol>
              </a:tblGrid>
              <a:tr h="3287149"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try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numerator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denominator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numerator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denominator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except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"Error: Denominator cannot be 0."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finally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"This is finally block."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2681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C2256FB-FC3E-6377-617E-BEEDAE2562D4}"/>
              </a:ext>
            </a:extLst>
          </p:cNvPr>
          <p:cNvSpPr txBox="1"/>
          <p:nvPr/>
        </p:nvSpPr>
        <p:spPr>
          <a:xfrm>
            <a:off x="344129" y="50747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Error</a:t>
            </a:r>
            <a:r>
              <a:rPr lang="uk-UA" dirty="0"/>
              <a:t>: </a:t>
            </a:r>
            <a:r>
              <a:rPr lang="uk-UA" dirty="0" err="1"/>
              <a:t>Denominator</a:t>
            </a:r>
            <a:r>
              <a:rPr lang="uk-UA" dirty="0"/>
              <a:t> </a:t>
            </a:r>
            <a:r>
              <a:rPr lang="uk-UA" dirty="0" err="1"/>
              <a:t>cannot</a:t>
            </a:r>
            <a:r>
              <a:rPr lang="uk-UA" dirty="0"/>
              <a:t> </a:t>
            </a:r>
            <a:r>
              <a:rPr lang="uk-UA" dirty="0" err="1"/>
              <a:t>be</a:t>
            </a:r>
            <a:r>
              <a:rPr lang="uk-UA" dirty="0"/>
              <a:t> 0. </a:t>
            </a:r>
            <a:r>
              <a:rPr lang="uk-UA" dirty="0" err="1"/>
              <a:t>This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finally</a:t>
            </a:r>
            <a:r>
              <a:rPr lang="uk-UA" dirty="0"/>
              <a:t> </a:t>
            </a:r>
            <a:r>
              <a:rPr lang="uk-UA" dirty="0" err="1"/>
              <a:t>block</a:t>
            </a:r>
            <a:r>
              <a:rPr lang="uk-UA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3602-24DC-4159-4BA2-684D56171B97}"/>
              </a:ext>
            </a:extLst>
          </p:cNvPr>
          <p:cNvSpPr txBox="1"/>
          <p:nvPr/>
        </p:nvSpPr>
        <p:spPr>
          <a:xfrm>
            <a:off x="6096000" y="58471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ділимо число на 0 всередині блоку </a:t>
            </a:r>
            <a:r>
              <a:rPr lang="uk-UA" dirty="0" err="1"/>
              <a:t>try</a:t>
            </a:r>
            <a:r>
              <a:rPr lang="uk-UA" dirty="0"/>
              <a:t>. При цьому генерується виняток, який перехоплюється блоком </a:t>
            </a:r>
            <a:r>
              <a:rPr lang="uk-UA" dirty="0" err="1"/>
              <a:t>except</a:t>
            </a:r>
            <a:r>
              <a:rPr lang="uk-UA" dirty="0"/>
              <a:t>. Потім виконується блок </a:t>
            </a:r>
            <a:r>
              <a:rPr lang="uk-UA" dirty="0" err="1"/>
              <a:t>finally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579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1966</Words>
  <Application>Microsoft Office PowerPoint</Application>
  <PresentationFormat>Широкоэкранный</PresentationFormat>
  <Paragraphs>323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3</cp:revision>
  <dcterms:created xsi:type="dcterms:W3CDTF">2024-09-23T21:27:54Z</dcterms:created>
  <dcterms:modified xsi:type="dcterms:W3CDTF">2024-09-23T21:54:00Z</dcterms:modified>
</cp:coreProperties>
</file>