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B7E19-2640-8365-2719-9FCED93BC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A79AA9-F81D-2E82-41E3-57D6D7D8D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A63C90-10FC-D9B7-E8CA-4DD15F5E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223-9195-4E59-917A-75FEE028ECD1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49767-9D01-0138-060E-6AA495A7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6F14E7-4360-D527-1090-AC887A9A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E81-7BA0-438B-887F-8CA36D7FD8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43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D8B60-FC46-8B4C-E7E1-7A90C012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C7562B-A0EE-39C9-C4FB-023A97503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A1DE4-21EC-8C7C-A206-52A29181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223-9195-4E59-917A-75FEE028ECD1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ABEEB3-3A3F-0318-A111-1F2A7624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F30CA-9608-F78C-225A-2CA26519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E81-7BA0-438B-887F-8CA36D7FD8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807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941B6C-22A1-9907-77CB-76D67AE57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1F1155-C9A9-69FA-136B-6B1F2DF3E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74D9DB-EF18-1E6C-30FE-906F0185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223-9195-4E59-917A-75FEE028ECD1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4D75F-A48B-B0F4-1DA2-305ED852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7159CB-EFFB-D2ED-0442-25BA9D6C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E81-7BA0-438B-887F-8CA36D7FD8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475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6D009-243A-27CB-3E6A-6B67BE8A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C9AC45-92BD-AEE8-AD26-18B1CE0F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09345A-474A-D998-CBD4-74BB48D1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223-9195-4E59-917A-75FEE028ECD1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03CE44-E5F9-FB9C-2105-DA83CF14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B8B9E4-7C64-71F0-466E-10693AF1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E81-7BA0-438B-887F-8CA36D7FD8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121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AA62B-F494-5AD8-55A3-B8677D48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45A448-EFF3-F876-0128-0E0988A9E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D0F679-9044-6171-EFFE-E1353CAF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223-9195-4E59-917A-75FEE028ECD1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409B8-6A28-BADA-DF49-9801B15F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A9DA40-A1E8-BAEC-5479-A61B7C1C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E81-7BA0-438B-887F-8CA36D7FD8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346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2FCDF-A001-A240-EF90-D779600F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4A6737-C0B6-9130-454D-4ADA63372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6150AB-6BA4-D691-A9A9-A0521FC83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C181D0-2FC1-FD62-C761-9CBF207B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223-9195-4E59-917A-75FEE028ECD1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333032-852F-6B5D-773C-457EC126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3CB880-CD1D-AC06-87D7-CFD9B5A3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E81-7BA0-438B-887F-8CA36D7FD8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397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78CEB-2DD7-1EF2-290D-4471DEA5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51C10B-9743-E1A8-BF31-E12E94D57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C41EFE-CE3B-6571-EF4A-ED93DCBA0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25F00F-820C-4B48-5D0E-8C90ADD0D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31BBE7-FE6B-22CF-9EB6-478F2DE61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4E2493E-2D89-D354-3CB2-1A8524EB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223-9195-4E59-917A-75FEE028ECD1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3A5826-BD38-3FBB-06CD-2D7FB383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743627-72C6-A94E-8A9B-3F71A92D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E81-7BA0-438B-887F-8CA36D7FD8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510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BFF06-EC73-B22F-0FDB-DB8C0C74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4675186-1586-DD7A-4B20-888B5282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223-9195-4E59-917A-75FEE028ECD1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A4F5FB-1341-5105-804D-8D89FEFC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108297-B902-7B4E-ABD5-3490B0E4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E81-7BA0-438B-887F-8CA36D7FD8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198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C39D63-7F0F-22C3-9E22-5AE90660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223-9195-4E59-917A-75FEE028ECD1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6005D69-27CC-31B2-5CA5-FFB99B5D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49B6D4-9589-0E7D-41CF-8E9A42DF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E81-7BA0-438B-887F-8CA36D7FD8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136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09C11-F698-7813-3961-4DD3BED6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B43818-A745-962F-6FD4-24955A48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5F1124-0E87-570C-AD07-343934C73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F0E535-D4FF-B8E0-D3C0-D9C1F6E7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223-9195-4E59-917A-75FEE028ECD1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0F8F9F-8309-79B5-CD8F-6DD34C11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69004B-0A0B-9E97-1492-07D394E1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E81-7BA0-438B-887F-8CA36D7FD8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952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E613E-22BC-04B2-4A1A-18F01814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F51EAF-EB21-8A4C-519C-66E77287E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7C45DD-63B8-88D5-2541-1C59FD43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BBFDF0-259C-89A6-4EEC-711DBCD6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9F223-9195-4E59-917A-75FEE028ECD1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A71674-E734-BC7A-B977-BB3C05A1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D43813-8290-5DE1-9132-DB514F65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CE81-7BA0-438B-887F-8CA36D7FD8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249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2E911-0432-8B34-DDE9-D31EEF4E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43B325-6342-FDF5-CAE0-BC7027B6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481225-0F94-8A50-CBA3-4CECCAC14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89F223-9195-4E59-917A-75FEE028ECD1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454CEB-18E5-D63B-DB1C-8C135A017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5FD950-2AB3-24DF-980B-634440809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6CE81-7BA0-438B-887F-8CA36D7FD8E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278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702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файли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CD431F-DCB1-C164-12C2-353E2CCB3F61}"/>
              </a:ext>
            </a:extLst>
          </p:cNvPr>
          <p:cNvSpPr txBox="1"/>
          <p:nvPr/>
        </p:nvSpPr>
        <p:spPr>
          <a:xfrm>
            <a:off x="0" y="-2092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Методи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для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роботи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з файлами в Python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2852B01-E649-ED60-A584-329331F56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3199"/>
              </p:ext>
            </p:extLst>
          </p:nvPr>
        </p:nvGraphicFramePr>
        <p:xfrm>
          <a:off x="476864" y="580104"/>
          <a:ext cx="11238272" cy="6146926"/>
        </p:xfrm>
        <a:graphic>
          <a:graphicData uri="http://schemas.openxmlformats.org/drawingml/2006/table">
            <a:tbl>
              <a:tblPr/>
              <a:tblGrid>
                <a:gridCol w="2074606">
                  <a:extLst>
                    <a:ext uri="{9D8B030D-6E8A-4147-A177-3AD203B41FA5}">
                      <a16:colId xmlns:a16="http://schemas.microsoft.com/office/drawing/2014/main" val="2989124371"/>
                    </a:ext>
                  </a:extLst>
                </a:gridCol>
                <a:gridCol w="9163666">
                  <a:extLst>
                    <a:ext uri="{9D8B030D-6E8A-4147-A177-3AD203B41FA5}">
                      <a16:colId xmlns:a16="http://schemas.microsoft.com/office/drawing/2014/main" val="652564017"/>
                    </a:ext>
                  </a:extLst>
                </a:gridCol>
              </a:tblGrid>
              <a:tr h="225331">
                <a:tc>
                  <a:txBody>
                    <a:bodyPr/>
                    <a:lstStyle/>
                    <a:p>
                      <a:pPr algn="ctr"/>
                      <a:r>
                        <a:rPr lang="uk-UA" sz="1200" b="1" i="0">
                          <a:solidFill>
                            <a:srgbClr val="F7E999"/>
                          </a:solidFill>
                          <a:effectLst/>
                          <a:latin typeface="Open Sans" panose="020B0606030504020204" pitchFamily="34" charset="0"/>
                        </a:rPr>
                        <a:t>Метод</a:t>
                      </a:r>
                      <a:endParaRPr lang="uk-UA" sz="12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b="1" i="0">
                          <a:solidFill>
                            <a:srgbClr val="F7E999"/>
                          </a:solidFill>
                          <a:effectLst/>
                          <a:latin typeface="Open Sans" panose="020B0606030504020204" pitchFamily="34" charset="0"/>
                        </a:rPr>
                        <a:t>Опис</a:t>
                      </a:r>
                      <a:endParaRPr lang="uk-UA" sz="12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947737"/>
                  </a:ext>
                </a:extLst>
              </a:tr>
              <a:tr h="390394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close()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Закриває відкритий файл. Нічого не відбувається, якщо файл вже закритий.</a:t>
                      </a: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208032"/>
                  </a:ext>
                </a:extLst>
              </a:tr>
              <a:tr h="390394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detach()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Відокремлює базовий двійковий буфер від 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TextIOBase </a:t>
                      </a:r>
                      <a:r>
                        <a:rPr lang="uk-UA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та повертає його.</a:t>
                      </a: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77389"/>
                  </a:ext>
                </a:extLst>
              </a:tr>
              <a:tr h="275276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fileno()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Повертає ціле число файлу (файловий дескриптор).</a:t>
                      </a: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56940"/>
                  </a:ext>
                </a:extLst>
              </a:tr>
              <a:tr h="225331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flush()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Очищає буфер запису у файловому потоці.</a:t>
                      </a: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964310"/>
                  </a:ext>
                </a:extLst>
              </a:tr>
              <a:tr h="275276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isatty()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Повертає 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True, </a:t>
                      </a:r>
                      <a:r>
                        <a:rPr lang="uk-UA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якщо потік файлів є інтерактивним.</a:t>
                      </a: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18885"/>
                  </a:ext>
                </a:extLst>
              </a:tr>
              <a:tr h="390394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read(n)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Зчитує не більше 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n </a:t>
                      </a:r>
                      <a:r>
                        <a:rPr lang="uk-UA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символів з файлу. Виконує читання до кінця файлу, якщо 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n </a:t>
                      </a:r>
                      <a:r>
                        <a:rPr lang="uk-UA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є від’ємним або 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None.</a:t>
                      </a: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599664"/>
                  </a:ext>
                </a:extLst>
              </a:tr>
              <a:tr h="390394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readable()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Повертає True, якщо з файлового потоку можна зчитати дані.</a:t>
                      </a: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392641"/>
                  </a:ext>
                </a:extLst>
              </a:tr>
              <a:tr h="390394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readline(n=-1)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Зчитує та повертає один рядок з файлу. Зчитує не більше n байтів, якщо вказано.</a:t>
                      </a: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73294"/>
                  </a:ext>
                </a:extLst>
              </a:tr>
              <a:tr h="390394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readlines(n=-1)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Зчитує та повертає список рядків з файлу. Зчитує не більше n байтів/символів, якщо вказано.</a:t>
                      </a: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610181"/>
                  </a:ext>
                </a:extLst>
              </a:tr>
              <a:tr h="390394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seek(offset,from=SEEK_SET)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Змінює позицію файлу на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offset </a:t>
                      </a:r>
                      <a:r>
                        <a:rPr lang="uk-UA" sz="12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байтів, відносно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from (start, current, end).</a:t>
                      </a: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287436"/>
                  </a:ext>
                </a:extLst>
              </a:tr>
              <a:tr h="390394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seekable()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Повертає True, якщо файловий потік підтримує довільний доступ.</a:t>
                      </a: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92071"/>
                  </a:ext>
                </a:extLst>
              </a:tr>
              <a:tr h="390394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tell()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Повертає ціле число, що становить поточну позицію файлового об’єкта.</a:t>
                      </a: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732434"/>
                  </a:ext>
                </a:extLst>
              </a:tr>
              <a:tr h="555458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truncate(size=None)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Змінює розмір файлового потоку до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size </a:t>
                      </a:r>
                      <a:r>
                        <a:rPr lang="uk-UA" sz="12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байтів. Якщо розмір не вказано, розмір змінюється щодо поточного розташування.</a:t>
                      </a: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32997"/>
                  </a:ext>
                </a:extLst>
              </a:tr>
              <a:tr h="390394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writable()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Повертає True, якщо у файловий потік можна здійснити запис.</a:t>
                      </a: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144545"/>
                  </a:ext>
                </a:extLst>
              </a:tr>
              <a:tr h="390394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write(s)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Записує рядок (s) у файл та повертає кількість записаних символів.</a:t>
                      </a: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293620"/>
                  </a:ext>
                </a:extLst>
              </a:tr>
              <a:tr h="225331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writelines(lines)</a:t>
                      </a:r>
                      <a:endParaRPr lang="en-US" sz="12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i="0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Записує</a:t>
                      </a:r>
                      <a:r>
                        <a:rPr lang="ru-RU" sz="12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список </a:t>
                      </a:r>
                      <a:r>
                        <a:rPr lang="ru-RU" sz="1200" b="0" i="0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рядків</a:t>
                      </a:r>
                      <a:r>
                        <a:rPr lang="ru-RU" sz="12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(</a:t>
                      </a:r>
                      <a:r>
                        <a:rPr lang="ru-RU" sz="1200" b="0" i="0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lines</a:t>
                      </a:r>
                      <a:r>
                        <a:rPr lang="ru-RU" sz="12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) у файл.</a:t>
                      </a:r>
                    </a:p>
                  </a:txBody>
                  <a:tcPr marL="27822" marR="27822" marT="27822" marB="278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06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81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A53F76-A2D9-8129-23E1-7DA56B493F5B}"/>
              </a:ext>
            </a:extLst>
          </p:cNvPr>
          <p:cNvSpPr txBox="1"/>
          <p:nvPr/>
        </p:nvSpPr>
        <p:spPr>
          <a:xfrm>
            <a:off x="0" y="16760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Робота з каталогами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94AA-5270-37AE-593A-0F263FD3A2C5}"/>
              </a:ext>
            </a:extLst>
          </p:cNvPr>
          <p:cNvSpPr txBox="1"/>
          <p:nvPr/>
        </p:nvSpPr>
        <p:spPr>
          <a:xfrm>
            <a:off x="334296" y="813931"/>
            <a:ext cx="11621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Каталог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— це набір файлів та підкаталогів. Каталог усередині каталогу називається </a:t>
            </a:r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підкаталогом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В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є </a:t>
            </a:r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модуль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який надає багато корисних методів для роботи з каталогами та файлами.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CF515-41BA-757C-D58F-2DAF713219C9}"/>
              </a:ext>
            </a:extLst>
          </p:cNvPr>
          <p:cNvSpPr txBox="1"/>
          <p:nvPr/>
        </p:nvSpPr>
        <p:spPr>
          <a:xfrm>
            <a:off x="0" y="164492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Поточний каталог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B10BF-72A6-3FF7-211C-DB609621999E}"/>
              </a:ext>
            </a:extLst>
          </p:cNvPr>
          <p:cNvSpPr txBox="1"/>
          <p:nvPr/>
        </p:nvSpPr>
        <p:spPr>
          <a:xfrm>
            <a:off x="334295" y="2291259"/>
            <a:ext cx="11621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можемо вивести поточний каталог за допомогою методу </a:t>
            </a:r>
            <a:r>
              <a:rPr lang="uk-UA" dirty="0" err="1"/>
              <a:t>getcwd</a:t>
            </a:r>
            <a:r>
              <a:rPr lang="uk-UA" dirty="0"/>
              <a:t>() модуля </a:t>
            </a:r>
            <a:r>
              <a:rPr lang="uk-UA" dirty="0" err="1"/>
              <a:t>os</a:t>
            </a:r>
            <a:r>
              <a:rPr lang="uk-UA" dirty="0"/>
              <a:t>. Цей метод повертає поточний робочий каталог як рядок. Наприклад: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549ADFA-F779-915C-0E9D-A9E9AD8DD3FE}"/>
              </a:ext>
            </a:extLst>
          </p:cNvPr>
          <p:cNvGraphicFramePr>
            <a:graphicFrameLocks noGrp="1"/>
          </p:cNvGraphicFramePr>
          <p:nvPr/>
        </p:nvGraphicFramePr>
        <p:xfrm>
          <a:off x="334295" y="2971800"/>
          <a:ext cx="2531772" cy="9144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68985053"/>
                    </a:ext>
                  </a:extLst>
                </a:gridCol>
                <a:gridCol w="2323492">
                  <a:extLst>
                    <a:ext uri="{9D8B030D-6E8A-4147-A177-3AD203B41FA5}">
                      <a16:colId xmlns:a16="http://schemas.microsoft.com/office/drawing/2014/main" val="3266044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os</a:t>
                      </a:r>
                      <a:endParaRPr lang="pt-BR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pt-BR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pt-BR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pt-BR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pt-BR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getcwd</a:t>
                      </a:r>
                      <a:r>
                        <a:rPr lang="pt-BR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pt-BR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2567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65F7240-AC99-296C-8275-259E6127D957}"/>
              </a:ext>
            </a:extLst>
          </p:cNvPr>
          <p:cNvSpPr txBox="1"/>
          <p:nvPr/>
        </p:nvSpPr>
        <p:spPr>
          <a:xfrm>
            <a:off x="334295" y="39204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endParaRPr lang="en-US" dirty="0"/>
          </a:p>
          <a:p>
            <a:r>
              <a:rPr lang="uk-UA" dirty="0"/>
              <a:t>C:\Program </a:t>
            </a:r>
            <a:r>
              <a:rPr lang="uk-UA" dirty="0" err="1"/>
              <a:t>Files</a:t>
            </a:r>
            <a:r>
              <a:rPr lang="uk-UA" dirty="0"/>
              <a:t>\</a:t>
            </a:r>
            <a:r>
              <a:rPr lang="uk-UA" dirty="0" err="1"/>
              <a:t>PyScripter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340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43573CB-EC29-F400-E5AA-D529F7215DFB}"/>
              </a:ext>
            </a:extLst>
          </p:cNvPr>
          <p:cNvGraphicFramePr>
            <a:graphicFrameLocks noGrp="1"/>
          </p:cNvGraphicFramePr>
          <p:nvPr/>
        </p:nvGraphicFramePr>
        <p:xfrm>
          <a:off x="467042" y="1795428"/>
          <a:ext cx="7895283" cy="17373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117073695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60973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os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Зміна каталогу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chdir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'C:\\Python33'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getcwd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72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E02F0C-77CB-EDE5-BBB5-578ABCE781DA}"/>
              </a:ext>
            </a:extLst>
          </p:cNvPr>
          <p:cNvSpPr txBox="1"/>
          <p:nvPr/>
        </p:nvSpPr>
        <p:spPr>
          <a:xfrm>
            <a:off x="0" y="17570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Зміна каталогу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A4069-2086-960F-8A16-1F40185B4933}"/>
              </a:ext>
            </a:extLst>
          </p:cNvPr>
          <p:cNvSpPr txBox="1"/>
          <p:nvPr/>
        </p:nvSpPr>
        <p:spPr>
          <a:xfrm>
            <a:off x="334294" y="787824"/>
            <a:ext cx="116217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</a:t>
            </a:r>
            <a:r>
              <a:rPr lang="uk-UA" dirty="0" err="1"/>
              <a:t>Python</a:t>
            </a:r>
            <a:r>
              <a:rPr lang="uk-UA" dirty="0"/>
              <a:t> ми можемо змінити поточний робочий каталог за допомогою методу </a:t>
            </a:r>
            <a:r>
              <a:rPr lang="uk-UA" dirty="0" err="1"/>
              <a:t>chdir</a:t>
            </a:r>
            <a:r>
              <a:rPr lang="uk-UA" dirty="0"/>
              <a:t>(). Новий шлях, який ми хочемо використати, потрібно вказати під час виклику цього методу у вигляді рядка. При цьому для розділення елементів шляху ми можемо використовувати як скісну риску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241AE-FDEA-DE7D-F529-84FDC8E5B128}"/>
              </a:ext>
            </a:extLst>
          </p:cNvPr>
          <p:cNvSpPr txBox="1"/>
          <p:nvPr/>
        </p:nvSpPr>
        <p:spPr>
          <a:xfrm>
            <a:off x="8676958" y="24794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C:\Python33</a:t>
            </a:r>
          </a:p>
        </p:txBody>
      </p:sp>
    </p:spTree>
    <p:extLst>
      <p:ext uri="{BB962C8B-B14F-4D97-AF65-F5344CB8AC3E}">
        <p14:creationId xmlns:p14="http://schemas.microsoft.com/office/powerpoint/2010/main" val="61539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ECB714-EE08-BF00-9513-82D782C95416}"/>
              </a:ext>
            </a:extLst>
          </p:cNvPr>
          <p:cNvSpPr txBox="1"/>
          <p:nvPr/>
        </p:nvSpPr>
        <p:spPr>
          <a:xfrm>
            <a:off x="2772698" y="784434"/>
            <a:ext cx="91095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Всі файли та підкаталоги всередині каталогу можна отримати за допомогою </a:t>
            </a:r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методу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listdir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Цей метод приймає шлях і повертає список підкаталогів та файлів за вказаним шляхом.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Якщо шлях не вказано, повертається список підкаталогів та файлів із поточного робочого каталогу.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98045-3D17-5CE9-B435-4DC01E2A9F9E}"/>
              </a:ext>
            </a:extLst>
          </p:cNvPr>
          <p:cNvSpPr txBox="1"/>
          <p:nvPr/>
        </p:nvSpPr>
        <p:spPr>
          <a:xfrm>
            <a:off x="1789470" y="138103"/>
            <a:ext cx="10402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Список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каталогів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та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файлів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8048032-1233-92CE-288B-80FB2AA44C8C}"/>
              </a:ext>
            </a:extLst>
          </p:cNvPr>
          <p:cNvGraphicFramePr>
            <a:graphicFrameLocks noGrp="1"/>
          </p:cNvGraphicFramePr>
          <p:nvPr/>
        </p:nvGraphicFramePr>
        <p:xfrm>
          <a:off x="146044" y="319958"/>
          <a:ext cx="2626654" cy="6218084"/>
        </p:xfrm>
        <a:graphic>
          <a:graphicData uri="http://schemas.openxmlformats.org/drawingml/2006/table">
            <a:tbl>
              <a:tblPr/>
              <a:tblGrid>
                <a:gridCol w="497250">
                  <a:extLst>
                    <a:ext uri="{9D8B030D-6E8A-4147-A177-3AD203B41FA5}">
                      <a16:colId xmlns:a16="http://schemas.microsoft.com/office/drawing/2014/main" val="3525982773"/>
                    </a:ext>
                  </a:extLst>
                </a:gridCol>
                <a:gridCol w="2129404">
                  <a:extLst>
                    <a:ext uri="{9D8B030D-6E8A-4147-A177-3AD203B41FA5}">
                      <a16:colId xmlns:a16="http://schemas.microsoft.com/office/drawing/2014/main" val="3877167095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26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27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28</a:t>
                      </a:r>
                    </a:p>
                  </a:txBody>
                  <a:tcPr marL="30643" marR="30643" marT="15322" marB="15322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os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en-US" sz="14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4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getcwd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\</a:t>
                      </a:r>
                      <a:r>
                        <a:rPr lang="en-US" sz="1400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Python33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Список всіх підкаталогів</a:t>
                      </a:r>
                      <a:endParaRPr lang="uk-UA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en-US" sz="14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4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listdir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'DLLs'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'Doc'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'include'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'Lib'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'libs'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'LICENSE.txt'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'NEWS.txt'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'python.exe'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'pythonw.exe'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'README.txt'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'Scripts'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400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tcl</a:t>
                      </a:r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'Tools'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en-US" sz="14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4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listdir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'G:\\'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'$RECYCLE.BIN'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'Movies'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'Music'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'Photos'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'Series'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'System Volume Information'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30643" marR="30643" marT="15322" marB="15322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879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22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FF3749-844B-2B8D-50C8-F9AA2BA2057C}"/>
              </a:ext>
            </a:extLst>
          </p:cNvPr>
          <p:cNvSpPr txBox="1"/>
          <p:nvPr/>
        </p:nvSpPr>
        <p:spPr>
          <a:xfrm>
            <a:off x="0" y="2560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Створення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нового каталогу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29F1B-4845-D628-009C-4805BB9483E5}"/>
              </a:ext>
            </a:extLst>
          </p:cNvPr>
          <p:cNvSpPr txBox="1"/>
          <p:nvPr/>
        </p:nvSpPr>
        <p:spPr>
          <a:xfrm>
            <a:off x="196645" y="902421"/>
            <a:ext cx="116708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Python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створити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новий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каталог за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допомогою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методу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mkdir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приймає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шлях до нового каталогу.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Якщо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повний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шлях не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вказано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новий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каталог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створюється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у поточному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робочому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каталозі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F06E5B9-4E37-8EC8-DF6A-D97D686EC695}"/>
              </a:ext>
            </a:extLst>
          </p:cNvPr>
          <p:cNvGraphicFramePr>
            <a:graphicFrameLocks noGrp="1"/>
          </p:cNvGraphicFramePr>
          <p:nvPr/>
        </p:nvGraphicFramePr>
        <p:xfrm>
          <a:off x="196645" y="1877722"/>
          <a:ext cx="2958533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959878529"/>
                    </a:ext>
                  </a:extLst>
                </a:gridCol>
                <a:gridCol w="2750253">
                  <a:extLst>
                    <a:ext uri="{9D8B030D-6E8A-4147-A177-3AD203B41FA5}">
                      <a16:colId xmlns:a16="http://schemas.microsoft.com/office/drawing/2014/main" val="3361455398"/>
                    </a:ext>
                  </a:extLst>
                </a:gridCol>
              </a:tblGrid>
              <a:tr h="1166654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mkdir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'test'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listdir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'test'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0018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DC8F953-ADD7-5B9C-1C31-01AF5A96A821}"/>
              </a:ext>
            </a:extLst>
          </p:cNvPr>
          <p:cNvSpPr txBox="1"/>
          <p:nvPr/>
        </p:nvSpPr>
        <p:spPr>
          <a:xfrm>
            <a:off x="0" y="332989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Перейменування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каталогу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чи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файлу в 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990F2-2B08-8866-B08D-62E75E7F02BB}"/>
              </a:ext>
            </a:extLst>
          </p:cNvPr>
          <p:cNvSpPr txBox="1"/>
          <p:nvPr/>
        </p:nvSpPr>
        <p:spPr>
          <a:xfrm>
            <a:off x="196645" y="4239677"/>
            <a:ext cx="46449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Python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перейменувати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каталог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або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файл за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допомогою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методу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rename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Даний 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приймає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два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основні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аргументи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 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Старе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ім’я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як перший аргумент.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 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Нове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ім’я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як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другий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аргумент.</a:t>
            </a:r>
          </a:p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0BB8D952-DEAE-6AC6-F3D5-75E632C0A936}"/>
              </a:ext>
            </a:extLst>
          </p:cNvPr>
          <p:cNvGraphicFramePr>
            <a:graphicFrameLocks noGrp="1"/>
          </p:cNvGraphicFramePr>
          <p:nvPr/>
        </p:nvGraphicFramePr>
        <p:xfrm>
          <a:off x="5038193" y="3976225"/>
          <a:ext cx="6957162" cy="2834640"/>
        </p:xfrm>
        <a:graphic>
          <a:graphicData uri="http://schemas.openxmlformats.org/drawingml/2006/table">
            <a:tbl>
              <a:tblPr/>
              <a:tblGrid>
                <a:gridCol w="607294">
                  <a:extLst>
                    <a:ext uri="{9D8B030D-6E8A-4147-A177-3AD203B41FA5}">
                      <a16:colId xmlns:a16="http://schemas.microsoft.com/office/drawing/2014/main" val="3164549772"/>
                    </a:ext>
                  </a:extLst>
                </a:gridCol>
                <a:gridCol w="6349868">
                  <a:extLst>
                    <a:ext uri="{9D8B030D-6E8A-4147-A177-3AD203B41FA5}">
                      <a16:colId xmlns:a16="http://schemas.microsoft.com/office/drawing/2014/main" val="16573748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 sz="18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8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8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8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8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8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8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8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8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8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n-US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os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8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en-US" sz="18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listdir</a:t>
                      </a:r>
                      <a:r>
                        <a:rPr lang="en-US" sz="18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'test'</a:t>
                      </a:r>
                      <a:r>
                        <a:rPr lang="en-US" sz="18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8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8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Перейменування каталогу</a:t>
                      </a:r>
                      <a:endParaRPr lang="uk-UA" sz="18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en-US" sz="18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rename</a:t>
                      </a:r>
                      <a:r>
                        <a:rPr lang="en-US" sz="18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'test'</a:t>
                      </a:r>
                      <a:r>
                        <a:rPr lang="en-US" sz="18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new_one</a:t>
                      </a:r>
                      <a:r>
                        <a:rPr lang="en-US" sz="18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8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800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en-US" sz="18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listdir</a:t>
                      </a:r>
                      <a:r>
                        <a:rPr lang="en-US" sz="18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8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8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new_one</a:t>
                      </a:r>
                      <a:r>
                        <a:rPr lang="en-US" sz="18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sz="18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898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8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5968E1-ACCB-FE74-90AA-35E61A3E79FC}"/>
              </a:ext>
            </a:extLst>
          </p:cNvPr>
          <p:cNvSpPr txBox="1"/>
          <p:nvPr/>
        </p:nvSpPr>
        <p:spPr>
          <a:xfrm>
            <a:off x="0" y="24625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Видалення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каталогу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чи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файлу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3FCC8-5529-5B6E-7BC7-9FC71C3DF6F4}"/>
              </a:ext>
            </a:extLst>
          </p:cNvPr>
          <p:cNvSpPr txBox="1"/>
          <p:nvPr/>
        </p:nvSpPr>
        <p:spPr>
          <a:xfrm>
            <a:off x="344128" y="1040975"/>
            <a:ext cx="11385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Python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використовувати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метод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remove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або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метод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rmdir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видалення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файлу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або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каталогу.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C4DC19E-FCC7-7DC4-0446-C3C3E0ACA19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240280"/>
          <a:ext cx="4049152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62865366"/>
                    </a:ext>
                  </a:extLst>
                </a:gridCol>
                <a:gridCol w="3840872">
                  <a:extLst>
                    <a:ext uri="{9D8B030D-6E8A-4147-A177-3AD203B41FA5}">
                      <a16:colId xmlns:a16="http://schemas.microsoft.com/office/drawing/2014/main" val="3811457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os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Видалення файлу "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myfile.txt"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remove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"myfile.txt"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9087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752CB4-C543-C8D0-2B4E-E1DE5E1B43F2}"/>
              </a:ext>
            </a:extLst>
          </p:cNvPr>
          <p:cNvSpPr txBox="1"/>
          <p:nvPr/>
        </p:nvSpPr>
        <p:spPr>
          <a:xfrm>
            <a:off x="344128" y="3802636"/>
            <a:ext cx="41983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Тепер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скористаємося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методом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rmdir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видалення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порожнього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каталогу: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4424B9A2-B28A-29A0-3E32-FE0865D8EB6B}"/>
              </a:ext>
            </a:extLst>
          </p:cNvPr>
          <p:cNvGraphicFramePr>
            <a:graphicFrameLocks noGrp="1"/>
          </p:cNvGraphicFramePr>
          <p:nvPr/>
        </p:nvGraphicFramePr>
        <p:xfrm>
          <a:off x="4975121" y="3704976"/>
          <a:ext cx="4845778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881786266"/>
                    </a:ext>
                  </a:extLst>
                </a:gridCol>
                <a:gridCol w="4637498">
                  <a:extLst>
                    <a:ext uri="{9D8B030D-6E8A-4147-A177-3AD203B41FA5}">
                      <a16:colId xmlns:a16="http://schemas.microsoft.com/office/drawing/2014/main" val="4236828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os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Видалення порожнього каталогу "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mydir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os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rmdir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mydir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7825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8D4E227-5409-B934-4779-D11A8B2612A3}"/>
              </a:ext>
            </a:extLst>
          </p:cNvPr>
          <p:cNvSpPr txBox="1"/>
          <p:nvPr/>
        </p:nvSpPr>
        <p:spPr>
          <a:xfrm>
            <a:off x="235974" y="56336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Щоб видалити каталог, ми можемо використати метод </a:t>
            </a:r>
            <a:r>
              <a:rPr lang="uk-UA" dirty="0" err="1"/>
              <a:t>rmtree</a:t>
            </a:r>
            <a:r>
              <a:rPr lang="uk-UA" dirty="0"/>
              <a:t>() з модуля </a:t>
            </a:r>
            <a:r>
              <a:rPr lang="uk-UA" dirty="0" err="1"/>
              <a:t>shutil</a:t>
            </a:r>
            <a:r>
              <a:rPr lang="uk-UA" dirty="0"/>
              <a:t>. Наприклад: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A9C2B521-F6B6-BEEA-8AEF-E2E1C32CCFC7}"/>
              </a:ext>
            </a:extLst>
          </p:cNvPr>
          <p:cNvGraphicFramePr>
            <a:graphicFrameLocks noGrp="1"/>
          </p:cNvGraphicFramePr>
          <p:nvPr/>
        </p:nvGraphicFramePr>
        <p:xfrm>
          <a:off x="6693887" y="5520683"/>
          <a:ext cx="5153985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322403173"/>
                    </a:ext>
                  </a:extLst>
                </a:gridCol>
                <a:gridCol w="4945705">
                  <a:extLst>
                    <a:ext uri="{9D8B030D-6E8A-4147-A177-3AD203B41FA5}">
                      <a16:colId xmlns:a16="http://schemas.microsoft.com/office/drawing/2014/main" val="3119844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shutil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Видалення каталогу "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mydir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"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та його вмісту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shutil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rmtree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mydir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25523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67398A4-DDBB-96B3-A566-11E8F3AB4355}"/>
              </a:ext>
            </a:extLst>
          </p:cNvPr>
          <p:cNvSpPr txBox="1"/>
          <p:nvPr/>
        </p:nvSpPr>
        <p:spPr>
          <a:xfrm>
            <a:off x="235974" y="23808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Спочатку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скористаємося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методом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remove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видалення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файлу:</a:t>
            </a:r>
          </a:p>
        </p:txBody>
      </p:sp>
    </p:spTree>
    <p:extLst>
      <p:ext uri="{BB962C8B-B14F-4D97-AF65-F5344CB8AC3E}">
        <p14:creationId xmlns:p14="http://schemas.microsoft.com/office/powerpoint/2010/main" val="7477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518C19-9143-0D6F-0EFB-2D4E61134ABA}"/>
              </a:ext>
            </a:extLst>
          </p:cNvPr>
          <p:cNvSpPr txBox="1"/>
          <p:nvPr/>
        </p:nvSpPr>
        <p:spPr>
          <a:xfrm>
            <a:off x="0" y="26761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Робота з файлами в Python.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Читання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та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запис</a:t>
            </a:r>
            <a:endParaRPr lang="ru-RU" sz="3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FFC24-2A18-9E59-C1DC-C741CC094CF8}"/>
              </a:ext>
            </a:extLst>
          </p:cNvPr>
          <p:cNvSpPr txBox="1"/>
          <p:nvPr/>
        </p:nvSpPr>
        <p:spPr>
          <a:xfrm>
            <a:off x="206477" y="1017071"/>
            <a:ext cx="57813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Файл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—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контейнер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зберігання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даних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Коли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хочемо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читати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 файлу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або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записувати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нього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нам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потрібно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спочатку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його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відкрити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Після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того, як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закінчили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читання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запис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нам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потрібно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закрити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файл,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звільнити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ресурси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пов’язані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 ним.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Таким чином, в Python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операції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 файлами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виконуються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наступному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порядку: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 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відкрити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файл;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 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читання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або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запис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 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закрити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файл.</a:t>
            </a:r>
          </a:p>
        </p:txBody>
      </p:sp>
    </p:spTree>
    <p:extLst>
      <p:ext uri="{BB962C8B-B14F-4D97-AF65-F5344CB8AC3E}">
        <p14:creationId xmlns:p14="http://schemas.microsoft.com/office/powerpoint/2010/main" val="129820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6D522-E981-D028-7600-7818D12421D2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Відкрити файл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4FBA8-4E5C-AABD-441A-D4C2D6C6AD61}"/>
              </a:ext>
            </a:extLst>
          </p:cNvPr>
          <p:cNvSpPr txBox="1"/>
          <p:nvPr/>
        </p:nvSpPr>
        <p:spPr>
          <a:xfrm>
            <a:off x="304800" y="883658"/>
            <a:ext cx="11670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для відкриття файлів використовується метод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open()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Наприклад, у нас є файл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test.txt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 наступним вмістом: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844CC9-2F93-E7DD-1ABB-56F2CC253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20325"/>
            <a:ext cx="7077075" cy="2162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682BFA-313D-0AEC-2B2F-44727511A163}"/>
              </a:ext>
            </a:extLst>
          </p:cNvPr>
          <p:cNvSpPr txBox="1"/>
          <p:nvPr/>
        </p:nvSpPr>
        <p:spPr>
          <a:xfrm>
            <a:off x="304799" y="3872836"/>
            <a:ext cx="114742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Тепер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спробуємо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відкрити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файл за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допомогою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open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20F12102-E7D4-2459-249E-0E742DA73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24081"/>
              </p:ext>
            </p:extLst>
          </p:nvPr>
        </p:nvGraphicFramePr>
        <p:xfrm>
          <a:off x="304799" y="4334501"/>
          <a:ext cx="4954829" cy="6400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604856855"/>
                    </a:ext>
                  </a:extLst>
                </a:gridCol>
                <a:gridCol w="4746549">
                  <a:extLst>
                    <a:ext uri="{9D8B030D-6E8A-4147-A177-3AD203B41FA5}">
                      <a16:colId xmlns:a16="http://schemas.microsoft.com/office/drawing/2014/main" val="3373791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Відкриваємо файл у поточному каталозі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file1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open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"test.txt"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4307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92F3CCC-D3FB-E0CA-92B7-10B245BC3890}"/>
              </a:ext>
            </a:extLst>
          </p:cNvPr>
          <p:cNvSpPr txBox="1"/>
          <p:nvPr/>
        </p:nvSpPr>
        <p:spPr>
          <a:xfrm>
            <a:off x="304798" y="5061916"/>
            <a:ext cx="11670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створили файловий об’єкт з ім’ям file1. Його можна використати для роботи з файлами та каталогами.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4D372A-F210-E1F3-18DD-B2565C0670A9}"/>
              </a:ext>
            </a:extLst>
          </p:cNvPr>
          <p:cNvSpPr txBox="1"/>
          <p:nvPr/>
        </p:nvSpPr>
        <p:spPr>
          <a:xfrm>
            <a:off x="304797" y="5515333"/>
            <a:ext cx="114742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замовчуванням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файли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відкриті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режимі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читання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(не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можуть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бути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змінені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Вищенаведений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код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рівнозначний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DC592530-93EA-4A3E-491E-332EC09D5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54541"/>
              </p:ext>
            </p:extLst>
          </p:nvPr>
        </p:nvGraphicFramePr>
        <p:xfrm>
          <a:off x="412958" y="6307654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123241245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42562656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file1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open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"test.txt"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"r"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189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41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6878D-2104-9BCD-F21D-B36959304EA0}"/>
              </a:ext>
            </a:extLst>
          </p:cNvPr>
          <p:cNvSpPr txBox="1"/>
          <p:nvPr/>
        </p:nvSpPr>
        <p:spPr>
          <a:xfrm>
            <a:off x="275306" y="1907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"r" означає, що файл відкритий для читання.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0C86B-BA9F-88E0-FECF-08C14CDA4B93}"/>
              </a:ext>
            </a:extLst>
          </p:cNvPr>
          <p:cNvSpPr txBox="1"/>
          <p:nvPr/>
        </p:nvSpPr>
        <p:spPr>
          <a:xfrm>
            <a:off x="167145" y="707359"/>
            <a:ext cx="114742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замовчуванням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файли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відкриті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режимі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читання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(не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можуть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бути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змінені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Вищенаведений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код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рівнозначний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DAB750D-A062-BD6E-6F47-5B39F956D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05934"/>
              </p:ext>
            </p:extLst>
          </p:nvPr>
        </p:nvGraphicFramePr>
        <p:xfrm>
          <a:off x="275306" y="1499680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123241245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42562656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file1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open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"test.txt"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"r"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1893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9DF84E-C6FB-A790-A6DB-53E99421C598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Відкрити файл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671B082-3DBD-C60C-2FC2-2E2915C08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66271"/>
              </p:ext>
            </p:extLst>
          </p:nvPr>
        </p:nvGraphicFramePr>
        <p:xfrm>
          <a:off x="280214" y="2277020"/>
          <a:ext cx="7114746" cy="4406850"/>
        </p:xfrm>
        <a:graphic>
          <a:graphicData uri="http://schemas.openxmlformats.org/drawingml/2006/table">
            <a:tbl>
              <a:tblPr/>
              <a:tblGrid>
                <a:gridCol w="1177967">
                  <a:extLst>
                    <a:ext uri="{9D8B030D-6E8A-4147-A177-3AD203B41FA5}">
                      <a16:colId xmlns:a16="http://schemas.microsoft.com/office/drawing/2014/main" val="3752273816"/>
                    </a:ext>
                  </a:extLst>
                </a:gridCol>
                <a:gridCol w="5936779">
                  <a:extLst>
                    <a:ext uri="{9D8B030D-6E8A-4147-A177-3AD203B41FA5}">
                      <a16:colId xmlns:a16="http://schemas.microsoft.com/office/drawing/2014/main" val="4261764498"/>
                    </a:ext>
                  </a:extLst>
                </a:gridCol>
              </a:tblGrid>
              <a:tr h="288714">
                <a:tc>
                  <a:txBody>
                    <a:bodyPr/>
                    <a:lstStyle/>
                    <a:p>
                      <a:pPr algn="ctr"/>
                      <a:r>
                        <a:rPr lang="uk-UA" sz="1400" b="1" i="0">
                          <a:solidFill>
                            <a:srgbClr val="F7E999"/>
                          </a:solidFill>
                          <a:effectLst/>
                          <a:latin typeface="Open Sans" panose="020B0606030504020204" pitchFamily="34" charset="0"/>
                        </a:rPr>
                        <a:t>Режим</a:t>
                      </a:r>
                      <a:endParaRPr lang="uk-UA" sz="14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1556" marR="51556" marT="51556" marB="5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1" i="0">
                          <a:solidFill>
                            <a:srgbClr val="F7E999"/>
                          </a:solidFill>
                          <a:effectLst/>
                          <a:latin typeface="Open Sans" panose="020B0606030504020204" pitchFamily="34" charset="0"/>
                        </a:rPr>
                        <a:t>Опис</a:t>
                      </a:r>
                      <a:endParaRPr lang="uk-UA" sz="14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1556" marR="51556" marT="51556" marB="5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344003"/>
                  </a:ext>
                </a:extLst>
              </a:tr>
              <a:tr h="659918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r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1556" marR="51556" marT="51556" marB="5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Відкрити файл для читання </a:t>
                      </a:r>
                      <a:r>
                        <a:rPr lang="ru-RU" sz="1400" b="0" i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(використовується за замовчуванням)</a:t>
                      </a:r>
                      <a:r>
                        <a:rPr lang="ru-RU" sz="14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.</a:t>
                      </a:r>
                    </a:p>
                  </a:txBody>
                  <a:tcPr marL="51556" marR="51556" marT="51556" marB="5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73506"/>
                  </a:ext>
                </a:extLst>
              </a:tr>
              <a:tr h="659918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w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1556" marR="51556" marT="51556" marB="5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4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Відкрити файл для запису. Створює новий файл, якщо він не існує, або видаляє вміст файлу, якщо існує.</a:t>
                      </a:r>
                    </a:p>
                  </a:txBody>
                  <a:tcPr marL="51556" marR="51556" marT="51556" marB="5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97403"/>
                  </a:ext>
                </a:extLst>
              </a:tr>
              <a:tr h="659918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x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1556" marR="51556" marT="51556" marB="5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Відкрити файл для ексклюзивного створення. Якщо файл вже існує, операція завершується невдало.</a:t>
                      </a:r>
                    </a:p>
                  </a:txBody>
                  <a:tcPr marL="51556" marR="51556" marT="51556" marB="5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614188"/>
                  </a:ext>
                </a:extLst>
              </a:tr>
              <a:tr h="659918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a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1556" marR="51556" marT="51556" marB="5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Відкрити файл для додавання даних у кінець файлу без видалення поточного вмісту. Створює новий файл, якщо він не існує.</a:t>
                      </a:r>
                    </a:p>
                  </a:txBody>
                  <a:tcPr marL="51556" marR="51556" marT="51556" marB="5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19452"/>
                  </a:ext>
                </a:extLst>
              </a:tr>
              <a:tr h="659918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t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1556" marR="51556" marT="51556" marB="5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Відкрити файл в текстовому режимі </a:t>
                      </a:r>
                      <a:r>
                        <a:rPr lang="ru-RU" sz="1400" b="0" i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(використовується за замовчуванням)</a:t>
                      </a:r>
                      <a:r>
                        <a:rPr lang="ru-RU" sz="14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.</a:t>
                      </a:r>
                    </a:p>
                  </a:txBody>
                  <a:tcPr marL="51556" marR="51556" marT="51556" marB="5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40496"/>
                  </a:ext>
                </a:extLst>
              </a:tr>
              <a:tr h="28871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b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1556" marR="51556" marT="51556" marB="5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Відкрити файл у двійковому режимі.</a:t>
                      </a:r>
                    </a:p>
                  </a:txBody>
                  <a:tcPr marL="51556" marR="51556" marT="51556" marB="5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241974"/>
                  </a:ext>
                </a:extLst>
              </a:tr>
              <a:tr h="474316">
                <a:tc>
                  <a:txBody>
                    <a:bodyPr/>
                    <a:lstStyle/>
                    <a:p>
                      <a:pPr algn="ctr"/>
                      <a:r>
                        <a:rPr lang="uk-UA" sz="1400" b="1" i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+</a:t>
                      </a:r>
                      <a:endParaRPr lang="uk-UA" sz="1400" b="0" i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1556" marR="51556" marT="51556" marB="5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Відкрити</a:t>
                      </a:r>
                      <a:r>
                        <a:rPr lang="ru-RU" sz="14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файл для </a:t>
                      </a:r>
                      <a:r>
                        <a:rPr lang="ru-RU" sz="1400" b="0" i="0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оновлення</a:t>
                      </a:r>
                      <a:r>
                        <a:rPr lang="ru-RU" sz="14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(</a:t>
                      </a:r>
                      <a:r>
                        <a:rPr lang="ru-RU" sz="1400" b="0" i="0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читання</a:t>
                      </a:r>
                      <a:r>
                        <a:rPr lang="ru-RU" sz="14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 та </a:t>
                      </a:r>
                      <a:r>
                        <a:rPr lang="ru-RU" sz="1400" b="0" i="0" dirty="0" err="1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запис</a:t>
                      </a:r>
                      <a:r>
                        <a:rPr lang="ru-RU" sz="1400" b="0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).</a:t>
                      </a:r>
                    </a:p>
                  </a:txBody>
                  <a:tcPr marL="51556" marR="51556" marT="51556" marB="5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4B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58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70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5C550C-0CD9-13BA-D83A-756E4CA05EAD}"/>
              </a:ext>
            </a:extLst>
          </p:cNvPr>
          <p:cNvSpPr txBox="1"/>
          <p:nvPr/>
        </p:nvSpPr>
        <p:spPr>
          <a:xfrm>
            <a:off x="383457" y="72719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Ось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кілька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простих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прикладів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того, як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відкрити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файл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різних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режимах:</a:t>
            </a:r>
          </a:p>
          <a:p>
            <a:br>
              <a:rPr lang="ru-RU" dirty="0"/>
            </a:b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6D360-B1F7-347A-CE60-3186280322B7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Відкрити файл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52C060F-482F-4916-C00B-13702BE87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299"/>
              </p:ext>
            </p:extLst>
          </p:nvPr>
        </p:nvGraphicFramePr>
        <p:xfrm>
          <a:off x="383457" y="1551180"/>
          <a:ext cx="7895283" cy="91440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549392627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321509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file1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open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"test.txt"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рівнозначний '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r'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або '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rt'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file1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open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test.txt"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'w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запис у текстовому режимі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file1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open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"img.bmp"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r+b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читання та запис у двійковому режимі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7255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108E91-319A-D535-A841-93D4C516D586}"/>
              </a:ext>
            </a:extLst>
          </p:cNvPr>
          <p:cNvSpPr txBox="1"/>
          <p:nvPr/>
        </p:nvSpPr>
        <p:spPr>
          <a:xfrm>
            <a:off x="0" y="2751509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Читання файлів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3AB89-DFD8-AA96-0EB9-472DA95386E9}"/>
              </a:ext>
            </a:extLst>
          </p:cNvPr>
          <p:cNvSpPr txBox="1"/>
          <p:nvPr/>
        </p:nvSpPr>
        <p:spPr>
          <a:xfrm>
            <a:off x="383456" y="3418067"/>
            <a:ext cx="104418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Python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читання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файлів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метод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read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8AB2BFA5-903B-27D4-75AD-E1CD34ED5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7938"/>
              </p:ext>
            </p:extLst>
          </p:nvPr>
        </p:nvGraphicFramePr>
        <p:xfrm>
          <a:off x="383457" y="3923084"/>
          <a:ext cx="7895283" cy="17373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4286188682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5415050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Відкриваємо файл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file1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open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"test.txt"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"r"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Читаємо файл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read_content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file1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read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read_content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4086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1997ED3-7644-A9B5-ECDC-40131B9A521B}"/>
              </a:ext>
            </a:extLst>
          </p:cNvPr>
          <p:cNvSpPr txBox="1"/>
          <p:nvPr/>
        </p:nvSpPr>
        <p:spPr>
          <a:xfrm>
            <a:off x="383456" y="57426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This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a </a:t>
            </a:r>
            <a:r>
              <a:rPr lang="uk-UA" dirty="0" err="1"/>
              <a:t>test</a:t>
            </a:r>
            <a:r>
              <a:rPr lang="uk-UA" dirty="0"/>
              <a:t> </a:t>
            </a:r>
            <a:r>
              <a:rPr lang="uk-UA" dirty="0" err="1"/>
              <a:t>file</a:t>
            </a:r>
            <a:r>
              <a:rPr lang="uk-UA" dirty="0"/>
              <a:t>. </a:t>
            </a:r>
            <a:r>
              <a:rPr lang="uk-UA" dirty="0" err="1"/>
              <a:t>Hello</a:t>
            </a:r>
            <a:r>
              <a:rPr lang="uk-UA" dirty="0"/>
              <a:t> </a:t>
            </a:r>
            <a:r>
              <a:rPr lang="uk-UA" dirty="0" err="1"/>
              <a:t>from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test</a:t>
            </a:r>
            <a:r>
              <a:rPr lang="uk-UA" dirty="0"/>
              <a:t> </a:t>
            </a:r>
            <a:r>
              <a:rPr lang="uk-UA" dirty="0" err="1"/>
              <a:t>file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09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05502D-7CAE-1C3B-9BBD-99397AD1F013}"/>
              </a:ext>
            </a:extLst>
          </p:cNvPr>
          <p:cNvSpPr txBox="1"/>
          <p:nvPr/>
        </p:nvSpPr>
        <p:spPr>
          <a:xfrm>
            <a:off x="0" y="22659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Закрити файл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F358F-E673-2F3D-140D-5E1714A56F8D}"/>
              </a:ext>
            </a:extLst>
          </p:cNvPr>
          <p:cNvSpPr txBox="1"/>
          <p:nvPr/>
        </p:nvSpPr>
        <p:spPr>
          <a:xfrm>
            <a:off x="314632" y="872924"/>
            <a:ext cx="114939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Коли ми перестали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виконувати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операції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 файлом, нам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потрібно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його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правильно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закрити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Закриття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файлу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звільняє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ресурси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які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були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використані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роботи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 ним.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робиться за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допомогою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методу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close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F44E577-DDE6-844F-64CA-3DB44BCDA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86120"/>
              </p:ext>
            </p:extLst>
          </p:nvPr>
        </p:nvGraphicFramePr>
        <p:xfrm>
          <a:off x="383458" y="1947429"/>
          <a:ext cx="7895283" cy="256032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221777480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6613462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Відкриваємо файл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file1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open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"test.txt"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"r"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Читаємо файл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read_content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file1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read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read_content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Закриваємо файл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file1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close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2428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91F6A2-D355-93E8-43D6-95F9990DDDAD}"/>
              </a:ext>
            </a:extLst>
          </p:cNvPr>
          <p:cNvSpPr txBox="1"/>
          <p:nvPr/>
        </p:nvSpPr>
        <p:spPr>
          <a:xfrm>
            <a:off x="8937522" y="2627424"/>
            <a:ext cx="16419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This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a </a:t>
            </a:r>
            <a:r>
              <a:rPr lang="uk-UA" dirty="0" err="1"/>
              <a:t>test</a:t>
            </a:r>
            <a:r>
              <a:rPr lang="uk-UA" dirty="0"/>
              <a:t> </a:t>
            </a:r>
            <a:r>
              <a:rPr lang="uk-UA" dirty="0" err="1"/>
              <a:t>file</a:t>
            </a:r>
            <a:r>
              <a:rPr lang="uk-UA" dirty="0"/>
              <a:t>. </a:t>
            </a:r>
            <a:r>
              <a:rPr lang="uk-UA" dirty="0" err="1"/>
              <a:t>Hello</a:t>
            </a:r>
            <a:r>
              <a:rPr lang="uk-UA" dirty="0"/>
              <a:t> </a:t>
            </a:r>
            <a:r>
              <a:rPr lang="uk-UA" dirty="0" err="1"/>
              <a:t>from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test</a:t>
            </a:r>
            <a:r>
              <a:rPr lang="uk-UA" dirty="0"/>
              <a:t> </a:t>
            </a:r>
            <a:r>
              <a:rPr lang="uk-UA" dirty="0" err="1"/>
              <a:t>file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90C277-6E9E-AE4F-A392-45E54EC531F2}"/>
              </a:ext>
            </a:extLst>
          </p:cNvPr>
          <p:cNvSpPr txBox="1"/>
          <p:nvPr/>
        </p:nvSpPr>
        <p:spPr>
          <a:xfrm>
            <a:off x="383458" y="478474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Тут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використали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close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закриття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файлу.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Після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виконання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операції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 файлом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завжди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маємо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закривати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файл;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важливий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момент.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572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F69B00-5980-3D41-4D56-8AD80BC12D91}"/>
              </a:ext>
            </a:extLst>
          </p:cNvPr>
          <p:cNvSpPr txBox="1"/>
          <p:nvPr/>
        </p:nvSpPr>
        <p:spPr>
          <a:xfrm>
            <a:off x="0" y="315083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Обробка винятків у файлах</a:t>
            </a:r>
          </a:p>
          <a:p>
            <a:pPr algn="ctr"/>
            <a:br>
              <a:rPr lang="uk-UA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1683D-6BAC-1724-C24F-EA93D5AA9223}"/>
              </a:ext>
            </a:extLst>
          </p:cNvPr>
          <p:cNvSpPr txBox="1"/>
          <p:nvPr/>
        </p:nvSpPr>
        <p:spPr>
          <a:xfrm>
            <a:off x="344128" y="1012326"/>
            <a:ext cx="11474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Якщо під час виконання будь-якої операції з файлом виникає виняток, програма завершує виконання, не закриваючи при цьому файли. Одним із рішень в цій ситуації є використання блоку </a:t>
            </a:r>
            <a:r>
              <a:rPr lang="uk-UA" dirty="0" err="1"/>
              <a:t>try</a:t>
            </a:r>
            <a:r>
              <a:rPr lang="uk-UA" dirty="0"/>
              <a:t>...</a:t>
            </a:r>
            <a:r>
              <a:rPr lang="uk-UA" dirty="0" err="1"/>
              <a:t>finally</a:t>
            </a:r>
            <a:r>
              <a:rPr lang="uk-UA" dirty="0"/>
              <a:t>. Наприклад: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90D4459-05B1-D599-45F1-95254438B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05336"/>
              </p:ext>
            </p:extLst>
          </p:nvPr>
        </p:nvGraphicFramePr>
        <p:xfrm>
          <a:off x="344128" y="1806243"/>
          <a:ext cx="7895283" cy="228600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816212628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4164558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try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file1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open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"test.txt"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"r"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read_content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file1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read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read_content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finally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Закриваємо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файл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file1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close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9299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1BB678B-24E1-CB73-E89C-3CB6DAF027F7}"/>
              </a:ext>
            </a:extLst>
          </p:cNvPr>
          <p:cNvSpPr txBox="1"/>
          <p:nvPr/>
        </p:nvSpPr>
        <p:spPr>
          <a:xfrm>
            <a:off x="344128" y="423982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закрили файл у блоці </a:t>
            </a:r>
            <a:r>
              <a:rPr lang="uk-UA" dirty="0" err="1"/>
              <a:t>finally</a:t>
            </a:r>
            <a:r>
              <a:rPr lang="uk-UA" dirty="0"/>
              <a:t>, оскільки блок </a:t>
            </a:r>
            <a:r>
              <a:rPr lang="uk-UA" dirty="0" err="1"/>
              <a:t>finally</a:t>
            </a:r>
            <a:r>
              <a:rPr lang="uk-UA" dirty="0"/>
              <a:t> завжди виконується, то файл буде закритий, навіть якщо згенерується виняток.</a:t>
            </a:r>
          </a:p>
        </p:txBody>
      </p:sp>
    </p:spTree>
    <p:extLst>
      <p:ext uri="{BB962C8B-B14F-4D97-AF65-F5344CB8AC3E}">
        <p14:creationId xmlns:p14="http://schemas.microsoft.com/office/powerpoint/2010/main" val="285764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15EDCF-1584-F892-DA13-A072D12B4245}"/>
              </a:ext>
            </a:extLst>
          </p:cNvPr>
          <p:cNvSpPr txBox="1"/>
          <p:nvPr/>
        </p:nvSpPr>
        <p:spPr>
          <a:xfrm>
            <a:off x="0" y="285587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Використання синтаксису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with…open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43F73-7C03-E067-1A52-2FE67BFDE643}"/>
              </a:ext>
            </a:extLst>
          </p:cNvPr>
          <p:cNvSpPr txBox="1"/>
          <p:nvPr/>
        </p:nvSpPr>
        <p:spPr>
          <a:xfrm>
            <a:off x="255638" y="9640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</a:t>
            </a:r>
            <a:r>
              <a:rPr lang="uk-UA" dirty="0" err="1"/>
              <a:t>Python</a:t>
            </a:r>
            <a:r>
              <a:rPr lang="uk-UA" dirty="0"/>
              <a:t> ми можемо використовувати синтаксис </a:t>
            </a:r>
            <a:r>
              <a:rPr lang="uk-UA" dirty="0" err="1"/>
              <a:t>with</a:t>
            </a:r>
            <a:r>
              <a:rPr lang="uk-UA" dirty="0"/>
              <a:t>...</a:t>
            </a:r>
            <a:r>
              <a:rPr lang="uk-UA" dirty="0" err="1"/>
              <a:t>open</a:t>
            </a:r>
            <a:r>
              <a:rPr lang="uk-UA" dirty="0"/>
              <a:t> для автоматичного закриття файлу. Наприклад: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671BFB0-5C4E-0302-03AE-5D5EA97E0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403468"/>
              </p:ext>
            </p:extLst>
          </p:nvPr>
        </p:nvGraphicFramePr>
        <p:xfrm>
          <a:off x="5899354" y="1049228"/>
          <a:ext cx="4015949" cy="9144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873427208"/>
                    </a:ext>
                  </a:extLst>
                </a:gridCol>
                <a:gridCol w="3807669">
                  <a:extLst>
                    <a:ext uri="{9D8B030D-6E8A-4147-A177-3AD203B41FA5}">
                      <a16:colId xmlns:a16="http://schemas.microsoft.com/office/drawing/2014/main" val="860218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with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open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"test.txt"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"r"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as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file1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read_content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file1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read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read_content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020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30EFE61-F2FA-D2D5-45A5-9315E0E9F9F8}"/>
              </a:ext>
            </a:extLst>
          </p:cNvPr>
          <p:cNvSpPr txBox="1"/>
          <p:nvPr/>
        </p:nvSpPr>
        <p:spPr>
          <a:xfrm>
            <a:off x="255638" y="2341889"/>
            <a:ext cx="11474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Примітка: Оскільки в цьому варіанті не потрібно турбуватися про закриття файлу, рекомендується завжди використовувати синтаксис </a:t>
            </a:r>
            <a:r>
              <a:rPr lang="uk-UA" dirty="0" err="1"/>
              <a:t>with</a:t>
            </a:r>
            <a:r>
              <a:rPr lang="uk-UA" dirty="0"/>
              <a:t>...</a:t>
            </a:r>
            <a:r>
              <a:rPr lang="uk-UA" dirty="0" err="1"/>
              <a:t>open</a:t>
            </a:r>
            <a:r>
              <a:rPr lang="uk-UA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A48A53-6098-FA68-4D23-8DBEB3419CF9}"/>
              </a:ext>
            </a:extLst>
          </p:cNvPr>
          <p:cNvSpPr txBox="1"/>
          <p:nvPr/>
        </p:nvSpPr>
        <p:spPr>
          <a:xfrm>
            <a:off x="-1" y="3156606"/>
            <a:ext cx="121919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Запис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у файл в Python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C6EA1C-4B05-F0B9-00B4-2932C9DD7F68}"/>
              </a:ext>
            </a:extLst>
          </p:cNvPr>
          <p:cNvSpPr txBox="1"/>
          <p:nvPr/>
        </p:nvSpPr>
        <p:spPr>
          <a:xfrm>
            <a:off x="383457" y="4104913"/>
            <a:ext cx="104910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 записі у файл необхідно пам’ятати дві речі:    </a:t>
            </a:r>
          </a:p>
          <a:p>
            <a:r>
              <a:rPr lang="uk-UA" dirty="0"/>
              <a:t> 	Якщо ми намагаємося відкрити неіснуючий файл, створюється новий файл.     </a:t>
            </a:r>
          </a:p>
          <a:p>
            <a:r>
              <a:rPr lang="uk-UA" dirty="0"/>
              <a:t>	Якщо файл уже існує, його вміст видаляється, а до файлу додається новий вміст.  </a:t>
            </a:r>
          </a:p>
          <a:p>
            <a:r>
              <a:rPr lang="uk-UA" dirty="0"/>
              <a:t>	Для того, щоб записати дані у файл в </a:t>
            </a:r>
            <a:r>
              <a:rPr lang="uk-UA" dirty="0" err="1"/>
              <a:t>Python</a:t>
            </a:r>
            <a:r>
              <a:rPr lang="uk-UA" dirty="0"/>
              <a:t>, нам потрібно відкрити його в режимі запису, вказавши "w" у функції </a:t>
            </a:r>
            <a:r>
              <a:rPr lang="uk-UA" dirty="0" err="1"/>
              <a:t>open</a:t>
            </a:r>
            <a:r>
              <a:rPr lang="uk-UA" dirty="0"/>
              <a:t>() як другий аргумент.</a:t>
            </a:r>
          </a:p>
        </p:txBody>
      </p:sp>
    </p:spTree>
    <p:extLst>
      <p:ext uri="{BB962C8B-B14F-4D97-AF65-F5344CB8AC3E}">
        <p14:creationId xmlns:p14="http://schemas.microsoft.com/office/powerpoint/2010/main" val="372154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EEB6D8-7B50-9634-F0FE-E9B5EB6B6646}"/>
              </a:ext>
            </a:extLst>
          </p:cNvPr>
          <p:cNvSpPr txBox="1"/>
          <p:nvPr/>
        </p:nvSpPr>
        <p:spPr>
          <a:xfrm>
            <a:off x="422787" y="853260"/>
            <a:ext cx="104516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Припустимо, ми не маємо файлу з ім’ям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test2.txt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Подивимося, що станеться, якщо виконати запис у файл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test2.txt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br>
              <a:rPr lang="en-US" dirty="0"/>
            </a:b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40C2B-2D7E-958E-0377-DF00610087DE}"/>
              </a:ext>
            </a:extLst>
          </p:cNvPr>
          <p:cNvSpPr txBox="1"/>
          <p:nvPr/>
        </p:nvSpPr>
        <p:spPr>
          <a:xfrm>
            <a:off x="0" y="206929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Запис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у файл в 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2C618E5-2ADC-AEFD-1D33-B9759CCA4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725314"/>
              </p:ext>
            </p:extLst>
          </p:nvPr>
        </p:nvGraphicFramePr>
        <p:xfrm>
          <a:off x="422787" y="1617954"/>
          <a:ext cx="7895283" cy="146304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403235468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5330271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with open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'test2.txt'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'w'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as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file2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9B9B8B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dirty="0">
                          <a:solidFill>
                            <a:srgbClr val="9B9B8B"/>
                          </a:solidFill>
                          <a:effectLst/>
                          <a:latin typeface="inherit"/>
                        </a:rPr>
                        <a:t>Виконуємо запис у файл </a:t>
                      </a:r>
                      <a:r>
                        <a:rPr lang="en-US" dirty="0">
                          <a:solidFill>
                            <a:srgbClr val="9B9B8B"/>
                          </a:solidFill>
                          <a:effectLst/>
                          <a:latin typeface="inherit"/>
                        </a:rPr>
                        <a:t>test2.txt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file2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write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'Programming is Fun.'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file2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write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'Python for beginners'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2744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A947A6-8BAA-6D87-BE41-0E1CD8C8F76D}"/>
              </a:ext>
            </a:extLst>
          </p:cNvPr>
          <p:cNvSpPr txBox="1"/>
          <p:nvPr/>
        </p:nvSpPr>
        <p:spPr>
          <a:xfrm>
            <a:off x="422786" y="3176842"/>
            <a:ext cx="10333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Тут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створюється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новий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файл </a:t>
            </a:r>
            <a:r>
              <a:rPr lang="ru-RU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test2.txt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із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вмістом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вказаним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всередині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методів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write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():</a:t>
            </a:r>
          </a:p>
          <a:p>
            <a:br>
              <a:rPr lang="ru-RU" dirty="0"/>
            </a:br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F2ABBA-23FF-0929-8AE5-C2833B873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6" y="3733645"/>
            <a:ext cx="90392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66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1830</Words>
  <Application>Microsoft Office PowerPoint</Application>
  <PresentationFormat>Широкоэкранный</PresentationFormat>
  <Paragraphs>329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Aptos</vt:lpstr>
      <vt:lpstr>Aptos Display</vt:lpstr>
      <vt:lpstr>Arial</vt:lpstr>
      <vt:lpstr>Cascadia Code</vt:lpstr>
      <vt:lpstr>Comfortaa</vt:lpstr>
      <vt:lpstr>inherit</vt:lpstr>
      <vt:lpstr>Open Sans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1</cp:revision>
  <dcterms:created xsi:type="dcterms:W3CDTF">2024-09-23T21:05:46Z</dcterms:created>
  <dcterms:modified xsi:type="dcterms:W3CDTF">2024-09-23T22:21:30Z</dcterms:modified>
</cp:coreProperties>
</file>