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14D39-6DFA-33EA-C3C6-B44293696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F811E3-BB63-98D4-F770-2AFB60EE5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A4BEAC-55FF-A184-E7F9-9A88411D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ADC4-0DFC-4EF1-97C4-1C3C11AF251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BCA338-1116-FA55-0675-0FEEC5CE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6F6DE5-85E6-ED51-120E-45C4B1A2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A9E-C708-4B9E-8F46-40A5EB4496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113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9E129-F8CD-C1FF-CDA5-45D3B00D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8C846D-9E40-3B2E-30AF-9260E6CB2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368A01-ACC2-047E-7963-B90C7824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ADC4-0DFC-4EF1-97C4-1C3C11AF251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57A70C-D7AF-F26B-7BA8-CD0049F1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82946-E4F5-CADE-E571-974F2F43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A9E-C708-4B9E-8F46-40A5EB4496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482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0B6F3D-78AF-6FF9-C576-181FE314A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432878-CB4D-B9C0-1DD9-D67E7D7A4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E314B9-29D3-84ED-BF87-50741DE1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ADC4-0DFC-4EF1-97C4-1C3C11AF251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063D3-4B6B-11F9-70EB-CCB89F8C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E15BC7-94FF-FFF0-9451-EB043D17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A9E-C708-4B9E-8F46-40A5EB4496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093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16915-B297-B4D8-9B7D-7231F7FB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5A6A4-E683-1AF1-69E1-F1F608D5E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714FB3-BBFE-FA3C-BACB-66BF6140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ADC4-0DFC-4EF1-97C4-1C3C11AF251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CBCE6A-47A2-BEB3-DDA2-1AE8823E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86416F-B76E-8781-E7C9-D6E5B76D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A9E-C708-4B9E-8F46-40A5EB4496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138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28170-6DAE-D213-3F90-BE84C552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107839-203F-B3A2-BA14-7F8B95610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387F00-12EE-892B-0291-85D6EAE3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ADC4-0DFC-4EF1-97C4-1C3C11AF251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BEDE33-16C1-8420-C4D0-244C88D8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F5F1BD-2487-553B-87E8-BBACCC85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A9E-C708-4B9E-8F46-40A5EB4496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093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7FDB7-B06C-3868-1571-F5142053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F7FC4B-6DBA-E7D2-4A76-C0CCA2303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AE69A5-4C4B-7499-EA9C-97DBF0AD0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C93BC6-56A1-E5D6-131B-4EECF1AF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ADC4-0DFC-4EF1-97C4-1C3C11AF251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74F51E-D414-4D65-03CF-671CB516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1F3A69-DC6C-98C9-5800-4D104A05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A9E-C708-4B9E-8F46-40A5EB4496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622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BC755-B0BF-CA70-693A-FAA786C9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0356FC-64FE-10CA-252D-5DBB070B7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8CCD84-6701-3533-F29C-DBAA1BA5E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A48C3A-6343-6689-7188-8B92BBC18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793E57-6B5D-FB8B-B560-D42894317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04C14D-9788-F4C9-407D-D5B9AFC1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ADC4-0DFC-4EF1-97C4-1C3C11AF251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FE3628-C6C8-C51E-E2E0-521960F5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EA62CB-41A7-EF60-7EF4-20466A3F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A9E-C708-4B9E-8F46-40A5EB4496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652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D6F77-CE4B-DFD0-65E9-AD6C927D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87A10D-CBFC-F961-9D22-4CE3224F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ADC4-0DFC-4EF1-97C4-1C3C11AF251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2EECB6-7D87-6894-EC28-2F0F9267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1D158D-217B-02AC-95FF-128AEE81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A9E-C708-4B9E-8F46-40A5EB4496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422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613937-41AF-4FEE-854B-264B1CDA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ADC4-0DFC-4EF1-97C4-1C3C11AF251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BB8F93-CD78-EB46-EF5F-6ABCA1CF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2B2398-6491-5496-E57B-1BC2C133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A9E-C708-4B9E-8F46-40A5EB4496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512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31795-226F-821D-9084-C62E3F19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42C44-69D4-E57E-F516-4BDA3F3E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9552BE-8292-73FC-E3CF-E1C179362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925581-A89A-1504-4A46-B827196C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ADC4-0DFC-4EF1-97C4-1C3C11AF251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90FA71-3191-E30A-899B-C17C4335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C33561-123A-BFF1-9754-D5C4C614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A9E-C708-4B9E-8F46-40A5EB4496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272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62AC2-FA03-8A53-8696-D63917B6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C872EC-E96A-A7B9-FF63-9D8E1479D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767DA5-0853-661B-A7F1-2488E0937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B40CF8-5104-00B1-B1BD-7AAC8D7B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ADC4-0DFC-4EF1-97C4-1C3C11AF251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B5860F-9ACF-2AEE-0490-7B142285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285BD0-72BF-212C-E025-012B10EE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1A9E-C708-4B9E-8F46-40A5EB4496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638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C1B3A-3E67-4496-C32F-15C0DB84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B740F-7C21-62DA-AA85-63A526D45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181836-6A13-FCB7-B979-000BE0644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9ADC4-0DFC-4EF1-97C4-1C3C11AF251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CD3DD-AB13-3CC2-ED73-8C657EF85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E4DDC1-AAD9-1974-1D14-134814351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B61A9E-C708-4B9E-8F46-40A5EB4496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410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33384" y="3568704"/>
            <a:ext cx="7925246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Класи та об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’</a:t>
            </a:r>
            <a:r>
              <a:rPr lang="uk-UA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єкти</a:t>
            </a:r>
            <a:endParaRPr lang="uk-UA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DA0AE1-38EC-079F-7C06-B00BCD341CE2}"/>
              </a:ext>
            </a:extLst>
          </p:cNvPr>
          <p:cNvSpPr txBox="1"/>
          <p:nvPr/>
        </p:nvSpPr>
        <p:spPr>
          <a:xfrm>
            <a:off x="334296" y="89518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Приклад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параметризованого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конструктора в Python:</a:t>
            </a:r>
          </a:p>
          <a:p>
            <a:br>
              <a:rPr lang="ru-RU" dirty="0"/>
            </a:b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E2601-4F2A-B86C-7117-AF0D07C0B562}"/>
              </a:ext>
            </a:extLst>
          </p:cNvPr>
          <p:cNvSpPr txBox="1"/>
          <p:nvPr/>
        </p:nvSpPr>
        <p:spPr>
          <a:xfrm>
            <a:off x="0" y="21676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Конструктори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E83564D5-89F5-90F2-F8FE-3F476F162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4603"/>
              </p:ext>
            </p:extLst>
          </p:nvPr>
        </p:nvGraphicFramePr>
        <p:xfrm>
          <a:off x="457199" y="1197000"/>
          <a:ext cx="5850194" cy="5661000"/>
        </p:xfrm>
        <a:graphic>
          <a:graphicData uri="http://schemas.openxmlformats.org/drawingml/2006/table">
            <a:tbl>
              <a:tblPr/>
              <a:tblGrid>
                <a:gridCol w="458839">
                  <a:extLst>
                    <a:ext uri="{9D8B030D-6E8A-4147-A177-3AD203B41FA5}">
                      <a16:colId xmlns:a16="http://schemas.microsoft.com/office/drawing/2014/main" val="2350311274"/>
                    </a:ext>
                  </a:extLst>
                </a:gridCol>
                <a:gridCol w="5391355">
                  <a:extLst>
                    <a:ext uri="{9D8B030D-6E8A-4147-A177-3AD203B41FA5}">
                      <a16:colId xmlns:a16="http://schemas.microsoft.com/office/drawing/2014/main" val="3803050330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26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27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28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29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30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31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32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33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34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35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36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37</a:t>
                      </a:r>
                    </a:p>
                  </a:txBody>
                  <a:tcPr marL="22201" marR="22201" marT="11100" marB="11100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Addition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first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second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answer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0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Параметризований</a:t>
                      </a:r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конструктор</a:t>
                      </a:r>
                      <a:endParaRPr lang="uk-UA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0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10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0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first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f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0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second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s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display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"First number = "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str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0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first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"Second number = "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str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0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second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"Addition of two numbers = "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str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0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answer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calculate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0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answer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0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first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0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second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об'єкт класу.</a:t>
                      </a:r>
                      <a:endParaRPr lang="uk-UA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При цьому викликається </a:t>
                      </a:r>
                      <a:r>
                        <a:rPr lang="uk-UA" sz="10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параметризований</a:t>
                      </a:r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конструктор</a:t>
                      </a:r>
                      <a:endParaRPr lang="uk-UA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obj1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Addition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1000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2000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другий об'єкт того ж класу</a:t>
                      </a:r>
                      <a:endParaRPr lang="uk-UA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obj2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Addition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20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Виконуємо операцію додавання через об'єкт </a:t>
                      </a:r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obj1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obj1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calculate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Виконуємо операцію додавання через об'єкт </a:t>
                      </a:r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obj2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obj2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calculate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Виводимо на екран результат роботи об'єкта </a:t>
                      </a:r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obj1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obj1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display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Виводимо на екран результат роботи об'єкта </a:t>
                      </a:r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obj2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obj2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display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22201" marR="22201" marT="11100" marB="11100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2779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B6EC62D-1983-2F73-7D94-2E90938DFD01}"/>
              </a:ext>
            </a:extLst>
          </p:cNvPr>
          <p:cNvSpPr txBox="1"/>
          <p:nvPr/>
        </p:nvSpPr>
        <p:spPr>
          <a:xfrm>
            <a:off x="6617109" y="241333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First</a:t>
            </a:r>
            <a:r>
              <a:rPr lang="uk-UA" dirty="0"/>
              <a:t> </a:t>
            </a:r>
            <a:r>
              <a:rPr lang="uk-UA" dirty="0" err="1"/>
              <a:t>number</a:t>
            </a:r>
            <a:r>
              <a:rPr lang="uk-UA" dirty="0"/>
              <a:t> = 1000 </a:t>
            </a:r>
          </a:p>
          <a:p>
            <a:r>
              <a:rPr lang="uk-UA" dirty="0" err="1"/>
              <a:t>Second</a:t>
            </a:r>
            <a:r>
              <a:rPr lang="uk-UA" dirty="0"/>
              <a:t> </a:t>
            </a:r>
            <a:r>
              <a:rPr lang="uk-UA" dirty="0" err="1"/>
              <a:t>number</a:t>
            </a:r>
            <a:r>
              <a:rPr lang="uk-UA" dirty="0"/>
              <a:t> = 2000 </a:t>
            </a:r>
          </a:p>
          <a:p>
            <a:r>
              <a:rPr lang="uk-UA" dirty="0" err="1"/>
              <a:t>Addition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two</a:t>
            </a:r>
            <a:r>
              <a:rPr lang="uk-UA" dirty="0"/>
              <a:t> </a:t>
            </a:r>
            <a:r>
              <a:rPr lang="uk-UA" dirty="0" err="1"/>
              <a:t>numbers</a:t>
            </a:r>
            <a:r>
              <a:rPr lang="uk-UA" dirty="0"/>
              <a:t> = 3000 </a:t>
            </a:r>
          </a:p>
          <a:p>
            <a:r>
              <a:rPr lang="uk-UA" dirty="0" err="1"/>
              <a:t>First</a:t>
            </a:r>
            <a:r>
              <a:rPr lang="uk-UA" dirty="0"/>
              <a:t> </a:t>
            </a:r>
            <a:r>
              <a:rPr lang="uk-UA" dirty="0" err="1"/>
              <a:t>number</a:t>
            </a:r>
            <a:r>
              <a:rPr lang="uk-UA" dirty="0"/>
              <a:t> = 10 </a:t>
            </a:r>
          </a:p>
          <a:p>
            <a:r>
              <a:rPr lang="uk-UA" dirty="0" err="1"/>
              <a:t>Second</a:t>
            </a:r>
            <a:r>
              <a:rPr lang="uk-UA" dirty="0"/>
              <a:t> </a:t>
            </a:r>
            <a:r>
              <a:rPr lang="uk-UA" dirty="0" err="1"/>
              <a:t>number</a:t>
            </a:r>
            <a:r>
              <a:rPr lang="uk-UA" dirty="0"/>
              <a:t> = 20 </a:t>
            </a:r>
          </a:p>
          <a:p>
            <a:r>
              <a:rPr lang="uk-UA" dirty="0" err="1"/>
              <a:t>Addition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two</a:t>
            </a:r>
            <a:r>
              <a:rPr lang="uk-UA" dirty="0"/>
              <a:t> </a:t>
            </a:r>
            <a:r>
              <a:rPr lang="uk-UA" dirty="0" err="1"/>
              <a:t>numbers</a:t>
            </a:r>
            <a:r>
              <a:rPr lang="uk-UA" dirty="0"/>
              <a:t> = 30</a:t>
            </a:r>
          </a:p>
        </p:txBody>
      </p:sp>
    </p:spTree>
    <p:extLst>
      <p:ext uri="{BB962C8B-B14F-4D97-AF65-F5344CB8AC3E}">
        <p14:creationId xmlns:p14="http://schemas.microsoft.com/office/powerpoint/2010/main" val="112697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389C14-5DD8-C937-520A-2BACAC5BC0C5}"/>
              </a:ext>
            </a:extLst>
          </p:cNvPr>
          <p:cNvSpPr txBox="1"/>
          <p:nvPr/>
        </p:nvSpPr>
        <p:spPr>
          <a:xfrm>
            <a:off x="157317" y="785336"/>
            <a:ext cx="12034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Приклад </a:t>
            </a:r>
            <a:r>
              <a:rPr lang="ru-RU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використання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конструктора за </a:t>
            </a:r>
            <a:r>
              <a:rPr lang="ru-RU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замовчуванням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разом </a:t>
            </a:r>
            <a:r>
              <a:rPr lang="ru-RU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із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параметризованим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конструктором в Python: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D4033-FAD6-419C-ED5B-407A913DF0CD}"/>
              </a:ext>
            </a:extLst>
          </p:cNvPr>
          <p:cNvSpPr txBox="1"/>
          <p:nvPr/>
        </p:nvSpPr>
        <p:spPr>
          <a:xfrm>
            <a:off x="0" y="21676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Конструктори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F5B0BCA-7242-7675-9119-6811F1CC5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00719"/>
              </p:ext>
            </p:extLst>
          </p:nvPr>
        </p:nvGraphicFramePr>
        <p:xfrm>
          <a:off x="157317" y="1123890"/>
          <a:ext cx="5801032" cy="4431336"/>
        </p:xfrm>
        <a:graphic>
          <a:graphicData uri="http://schemas.openxmlformats.org/drawingml/2006/table">
            <a:tbl>
              <a:tblPr/>
              <a:tblGrid>
                <a:gridCol w="359581">
                  <a:extLst>
                    <a:ext uri="{9D8B030D-6E8A-4147-A177-3AD203B41FA5}">
                      <a16:colId xmlns:a16="http://schemas.microsoft.com/office/drawing/2014/main" val="989128868"/>
                    </a:ext>
                  </a:extLst>
                </a:gridCol>
                <a:gridCol w="5441451">
                  <a:extLst>
                    <a:ext uri="{9D8B030D-6E8A-4147-A177-3AD203B41FA5}">
                      <a16:colId xmlns:a16="http://schemas.microsoft.com/office/drawing/2014/main" val="2564461380"/>
                    </a:ext>
                  </a:extLst>
                </a:gridCol>
              </a:tblGrid>
              <a:tr h="4431336">
                <a:tc>
                  <a:txBody>
                    <a:bodyPr/>
                    <a:lstStyle/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  <a:p>
                      <a:pPr algn="ctr" fontAlgn="t"/>
                      <a:r>
                        <a:rPr lang="uk-UA" sz="1200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</a:txBody>
                  <a:tcPr marL="35091" marR="35091" marT="17546" marB="17546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MyClass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2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None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2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name </a:t>
                      </a:r>
                      <a:r>
                        <a:rPr lang="en-US" sz="12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is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None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"Default constructor called"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2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name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"Parameterized constructor called with name"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method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2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hasattr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'name’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"Method called with name"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2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"Method called without a name"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об'єкт класу за допомогою конструктора за замовчуванням</a:t>
                      </a:r>
                      <a:endParaRPr lang="uk-UA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obj1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MyClass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Викликаємо метод класу через об'єкт </a:t>
                      </a:r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obj1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obj1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method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об'єкт класу за допомогою </a:t>
                      </a:r>
                      <a:r>
                        <a:rPr lang="uk-UA" sz="12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параметризованого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конструктора</a:t>
                      </a:r>
                      <a:endParaRPr lang="uk-UA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obj2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MyClass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"John"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Викликаємо метод класу через об'єкт </a:t>
                      </a:r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obj2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obj2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method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35091" marR="35091" marT="17546" marB="17546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8875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47C07D1-9F8C-1F7C-3AD3-9ED2B1EC3CB9}"/>
              </a:ext>
            </a:extLst>
          </p:cNvPr>
          <p:cNvSpPr txBox="1"/>
          <p:nvPr/>
        </p:nvSpPr>
        <p:spPr>
          <a:xfrm>
            <a:off x="157317" y="561099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Default</a:t>
            </a:r>
            <a:r>
              <a:rPr lang="uk-UA" dirty="0"/>
              <a:t> </a:t>
            </a:r>
            <a:r>
              <a:rPr lang="uk-UA" dirty="0" err="1"/>
              <a:t>constructor</a:t>
            </a:r>
            <a:r>
              <a:rPr lang="uk-UA" dirty="0"/>
              <a:t> </a:t>
            </a:r>
            <a:r>
              <a:rPr lang="uk-UA" dirty="0" err="1"/>
              <a:t>called</a:t>
            </a:r>
            <a:r>
              <a:rPr lang="uk-UA" dirty="0"/>
              <a:t> </a:t>
            </a:r>
            <a:r>
              <a:rPr lang="uk-UA" dirty="0" err="1"/>
              <a:t>Method</a:t>
            </a:r>
            <a:r>
              <a:rPr lang="uk-UA" dirty="0"/>
              <a:t> </a:t>
            </a:r>
            <a:r>
              <a:rPr lang="uk-UA" dirty="0" err="1"/>
              <a:t>called</a:t>
            </a:r>
            <a:r>
              <a:rPr lang="uk-UA" dirty="0"/>
              <a:t> </a:t>
            </a:r>
            <a:r>
              <a:rPr lang="uk-UA" dirty="0" err="1"/>
              <a:t>without</a:t>
            </a:r>
            <a:r>
              <a:rPr lang="uk-UA" dirty="0"/>
              <a:t> a </a:t>
            </a:r>
            <a:r>
              <a:rPr lang="uk-UA" dirty="0" err="1"/>
              <a:t>name</a:t>
            </a:r>
            <a:r>
              <a:rPr lang="uk-UA" dirty="0"/>
              <a:t> </a:t>
            </a:r>
            <a:r>
              <a:rPr lang="uk-UA" dirty="0" err="1"/>
              <a:t>Parameterized</a:t>
            </a:r>
            <a:r>
              <a:rPr lang="uk-UA" dirty="0"/>
              <a:t> </a:t>
            </a:r>
            <a:r>
              <a:rPr lang="uk-UA" dirty="0" err="1"/>
              <a:t>constructor</a:t>
            </a:r>
            <a:r>
              <a:rPr lang="uk-UA" dirty="0"/>
              <a:t> </a:t>
            </a:r>
            <a:r>
              <a:rPr lang="uk-UA" dirty="0" err="1"/>
              <a:t>called</a:t>
            </a:r>
            <a:r>
              <a:rPr lang="uk-UA" dirty="0"/>
              <a:t> </a:t>
            </a:r>
            <a:r>
              <a:rPr lang="uk-UA" dirty="0" err="1"/>
              <a:t>with</a:t>
            </a:r>
            <a:r>
              <a:rPr lang="uk-UA" dirty="0"/>
              <a:t> </a:t>
            </a:r>
            <a:r>
              <a:rPr lang="uk-UA" dirty="0" err="1"/>
              <a:t>name</a:t>
            </a:r>
            <a:r>
              <a:rPr lang="uk-UA" dirty="0"/>
              <a:t> </a:t>
            </a:r>
            <a:r>
              <a:rPr lang="uk-UA" dirty="0" err="1"/>
              <a:t>John</a:t>
            </a:r>
            <a:r>
              <a:rPr lang="uk-UA" dirty="0"/>
              <a:t> </a:t>
            </a:r>
            <a:r>
              <a:rPr lang="uk-UA" dirty="0" err="1"/>
              <a:t>Method</a:t>
            </a:r>
            <a:r>
              <a:rPr lang="uk-UA" dirty="0"/>
              <a:t> </a:t>
            </a:r>
            <a:r>
              <a:rPr lang="uk-UA" dirty="0" err="1"/>
              <a:t>called</a:t>
            </a:r>
            <a:r>
              <a:rPr lang="uk-UA" dirty="0"/>
              <a:t> </a:t>
            </a:r>
            <a:r>
              <a:rPr lang="uk-UA" dirty="0" err="1"/>
              <a:t>with</a:t>
            </a:r>
            <a:r>
              <a:rPr lang="uk-UA" dirty="0"/>
              <a:t> </a:t>
            </a:r>
            <a:r>
              <a:rPr lang="uk-UA" dirty="0" err="1"/>
              <a:t>name</a:t>
            </a:r>
            <a:r>
              <a:rPr lang="uk-UA" dirty="0"/>
              <a:t> </a:t>
            </a:r>
            <a:r>
              <a:rPr lang="uk-UA" dirty="0" err="1"/>
              <a:t>John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736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6917D6-D5BB-3DEB-BB26-7B1781461209}"/>
              </a:ext>
            </a:extLst>
          </p:cNvPr>
          <p:cNvSpPr txBox="1"/>
          <p:nvPr/>
        </p:nvSpPr>
        <p:spPr>
          <a:xfrm>
            <a:off x="0" y="21676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Конструктори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B50CE-BC4A-1ACF-A119-C480FD72670A}"/>
              </a:ext>
            </a:extLst>
          </p:cNvPr>
          <p:cNvSpPr txBox="1"/>
          <p:nvPr/>
        </p:nvSpPr>
        <p:spPr>
          <a:xfrm>
            <a:off x="216309" y="863092"/>
            <a:ext cx="117102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визначаємо клас </a:t>
            </a:r>
            <a:r>
              <a:rPr lang="uk-UA" dirty="0" err="1"/>
              <a:t>MyClass</a:t>
            </a:r>
            <a:r>
              <a:rPr lang="uk-UA" dirty="0"/>
              <a:t> з конструктором за замовчуванням та </a:t>
            </a:r>
            <a:r>
              <a:rPr lang="uk-UA" dirty="0" err="1"/>
              <a:t>параметризованим</a:t>
            </a:r>
            <a:r>
              <a:rPr lang="uk-UA" dirty="0"/>
              <a:t> конструктором.     </a:t>
            </a:r>
          </a:p>
          <a:p>
            <a:endParaRPr lang="uk-UA" dirty="0"/>
          </a:p>
          <a:p>
            <a:r>
              <a:rPr lang="uk-UA" dirty="0"/>
              <a:t>Конструктор за замовчуванням перевіряє, чи передано параметр, і виводить відповідне повідомлення на екран. Якщо параметр не вказано, викликається конструктор за замовчуванням, якщо вказано, то викликається </a:t>
            </a:r>
            <a:r>
              <a:rPr lang="uk-UA" dirty="0" err="1"/>
              <a:t>параметризований</a:t>
            </a:r>
            <a:r>
              <a:rPr lang="uk-UA" dirty="0"/>
              <a:t> конструктор.     </a:t>
            </a:r>
          </a:p>
          <a:p>
            <a:endParaRPr lang="uk-UA" dirty="0"/>
          </a:p>
          <a:p>
            <a:r>
              <a:rPr lang="uk-UA" dirty="0" err="1"/>
              <a:t>Параметризований</a:t>
            </a:r>
            <a:r>
              <a:rPr lang="uk-UA" dirty="0"/>
              <a:t> конструктор приймає параметр, який присвоює атрибуту (члену класу) </a:t>
            </a:r>
            <a:r>
              <a:rPr lang="uk-UA" dirty="0" err="1"/>
              <a:t>name</a:t>
            </a:r>
            <a:r>
              <a:rPr lang="uk-UA" dirty="0"/>
              <a:t>.     </a:t>
            </a:r>
          </a:p>
          <a:p>
            <a:endParaRPr lang="uk-UA" dirty="0"/>
          </a:p>
          <a:p>
            <a:r>
              <a:rPr lang="uk-UA" dirty="0"/>
              <a:t>Ми також визначаємо метод </a:t>
            </a:r>
            <a:r>
              <a:rPr lang="uk-UA" dirty="0" err="1"/>
              <a:t>method</a:t>
            </a:r>
            <a:r>
              <a:rPr lang="uk-UA" dirty="0"/>
              <a:t>(), який перевіряє наявність або відсутність в об’єкта атрибута </a:t>
            </a:r>
            <a:r>
              <a:rPr lang="uk-UA" dirty="0" err="1"/>
              <a:t>name</a:t>
            </a:r>
            <a:r>
              <a:rPr lang="uk-UA" dirty="0"/>
              <a:t> і виводить відповідне повідомлення на екран.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F605C-D0E7-3673-600C-E4977E941AAC}"/>
              </a:ext>
            </a:extLst>
          </p:cNvPr>
          <p:cNvSpPr txBox="1"/>
          <p:nvPr/>
        </p:nvSpPr>
        <p:spPr>
          <a:xfrm>
            <a:off x="216309" y="3725414"/>
            <a:ext cx="116610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створюємо два об’єкти класу </a:t>
            </a:r>
            <a:r>
              <a:rPr lang="uk-UA" dirty="0" err="1"/>
              <a:t>MyClass</a:t>
            </a:r>
            <a:r>
              <a:rPr lang="uk-UA" dirty="0"/>
              <a:t>, використовуючи обидва типи конструкторів.     </a:t>
            </a:r>
          </a:p>
          <a:p>
            <a:endParaRPr lang="uk-UA" dirty="0"/>
          </a:p>
          <a:p>
            <a:r>
              <a:rPr lang="uk-UA" dirty="0"/>
              <a:t>Спочатку ми створюємо об’єкт за допомогою конструктора за замовчуванням — виводиться </a:t>
            </a:r>
            <a:r>
              <a:rPr lang="uk-UA" dirty="0" err="1"/>
              <a:t>Default</a:t>
            </a:r>
            <a:r>
              <a:rPr lang="uk-UA" dirty="0"/>
              <a:t> </a:t>
            </a:r>
            <a:r>
              <a:rPr lang="uk-UA" dirty="0" err="1"/>
              <a:t>constructor</a:t>
            </a:r>
            <a:r>
              <a:rPr lang="uk-UA" dirty="0"/>
              <a:t> </a:t>
            </a:r>
            <a:r>
              <a:rPr lang="uk-UA" dirty="0" err="1"/>
              <a:t>called</a:t>
            </a:r>
            <a:r>
              <a:rPr lang="uk-UA" dirty="0"/>
              <a:t>. Потім ми викликаємо у цього об’єкта метод </a:t>
            </a:r>
            <a:r>
              <a:rPr lang="uk-UA" dirty="0" err="1"/>
              <a:t>method</a:t>
            </a:r>
            <a:r>
              <a:rPr lang="uk-UA" dirty="0"/>
              <a:t>(), який виводить на екран повідомлення </a:t>
            </a:r>
            <a:r>
              <a:rPr lang="uk-UA" dirty="0" err="1"/>
              <a:t>Method</a:t>
            </a:r>
            <a:r>
              <a:rPr lang="uk-UA" dirty="0"/>
              <a:t> </a:t>
            </a:r>
            <a:r>
              <a:rPr lang="uk-UA" dirty="0" err="1"/>
              <a:t>called</a:t>
            </a:r>
            <a:r>
              <a:rPr lang="uk-UA" dirty="0"/>
              <a:t> </a:t>
            </a:r>
            <a:r>
              <a:rPr lang="uk-UA" dirty="0" err="1"/>
              <a:t>without</a:t>
            </a:r>
            <a:r>
              <a:rPr lang="uk-UA" dirty="0"/>
              <a:t> a </a:t>
            </a:r>
            <a:r>
              <a:rPr lang="uk-UA" dirty="0" err="1"/>
              <a:t>name</a:t>
            </a:r>
            <a:r>
              <a:rPr lang="uk-UA" dirty="0"/>
              <a:t>.     </a:t>
            </a:r>
          </a:p>
          <a:p>
            <a:endParaRPr lang="uk-UA" dirty="0"/>
          </a:p>
          <a:p>
            <a:r>
              <a:rPr lang="uk-UA" dirty="0"/>
              <a:t>Потім ми створюємо об’єкт за допомогою </a:t>
            </a:r>
            <a:r>
              <a:rPr lang="uk-UA" dirty="0" err="1"/>
              <a:t>параметризованого</a:t>
            </a:r>
            <a:r>
              <a:rPr lang="uk-UA" dirty="0"/>
              <a:t> конструктора, передавши йому ім’я "</a:t>
            </a:r>
            <a:r>
              <a:rPr lang="uk-UA" dirty="0" err="1"/>
              <a:t>John</a:t>
            </a:r>
            <a:r>
              <a:rPr lang="uk-UA" dirty="0"/>
              <a:t>". Конструктор викликається автоматично і на екран виводиться повідомлення </a:t>
            </a:r>
            <a:r>
              <a:rPr lang="uk-UA" dirty="0" err="1"/>
              <a:t>Parameterized</a:t>
            </a:r>
            <a:r>
              <a:rPr lang="uk-UA" dirty="0"/>
              <a:t> </a:t>
            </a:r>
            <a:r>
              <a:rPr lang="uk-UA" dirty="0" err="1"/>
              <a:t>constructor</a:t>
            </a:r>
            <a:r>
              <a:rPr lang="uk-UA" dirty="0"/>
              <a:t> </a:t>
            </a:r>
            <a:r>
              <a:rPr lang="uk-UA" dirty="0" err="1"/>
              <a:t>called</a:t>
            </a:r>
            <a:r>
              <a:rPr lang="uk-UA" dirty="0"/>
              <a:t> </a:t>
            </a:r>
            <a:r>
              <a:rPr lang="uk-UA" dirty="0" err="1"/>
              <a:t>with</a:t>
            </a:r>
            <a:r>
              <a:rPr lang="uk-UA" dirty="0"/>
              <a:t> </a:t>
            </a:r>
            <a:r>
              <a:rPr lang="uk-UA" dirty="0" err="1"/>
              <a:t>name</a:t>
            </a:r>
            <a:r>
              <a:rPr lang="uk-UA" dirty="0"/>
              <a:t> </a:t>
            </a:r>
            <a:r>
              <a:rPr lang="uk-UA" dirty="0" err="1"/>
              <a:t>John</a:t>
            </a:r>
            <a:r>
              <a:rPr lang="uk-UA" dirty="0"/>
              <a:t>. Потім ми викликаємо у цього об’єкта метод </a:t>
            </a:r>
            <a:r>
              <a:rPr lang="uk-UA" dirty="0" err="1"/>
              <a:t>method</a:t>
            </a:r>
            <a:r>
              <a:rPr lang="uk-UA" dirty="0"/>
              <a:t>(), який виводить на екран повідомлення </a:t>
            </a:r>
            <a:r>
              <a:rPr lang="uk-UA" dirty="0" err="1"/>
              <a:t>Method</a:t>
            </a:r>
            <a:r>
              <a:rPr lang="uk-UA" dirty="0"/>
              <a:t> </a:t>
            </a:r>
            <a:r>
              <a:rPr lang="uk-UA" dirty="0" err="1"/>
              <a:t>called</a:t>
            </a:r>
            <a:r>
              <a:rPr lang="uk-UA" dirty="0"/>
              <a:t> </a:t>
            </a:r>
            <a:r>
              <a:rPr lang="uk-UA" dirty="0" err="1"/>
              <a:t>with</a:t>
            </a:r>
            <a:r>
              <a:rPr lang="uk-UA" dirty="0"/>
              <a:t> </a:t>
            </a:r>
            <a:r>
              <a:rPr lang="uk-UA" dirty="0" err="1"/>
              <a:t>name</a:t>
            </a:r>
            <a:r>
              <a:rPr lang="uk-UA" dirty="0"/>
              <a:t> </a:t>
            </a:r>
            <a:r>
              <a:rPr lang="uk-UA" dirty="0" err="1"/>
              <a:t>John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58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BFC651-814C-436A-1452-D73FA69C5726}"/>
              </a:ext>
            </a:extLst>
          </p:cNvPr>
          <p:cNvSpPr txBox="1"/>
          <p:nvPr/>
        </p:nvSpPr>
        <p:spPr>
          <a:xfrm>
            <a:off x="0" y="236425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Переваги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використання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конструкторів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FD2BA-752A-C46D-7D6C-1FA5535FD109}"/>
              </a:ext>
            </a:extLst>
          </p:cNvPr>
          <p:cNvSpPr txBox="1"/>
          <p:nvPr/>
        </p:nvSpPr>
        <p:spPr>
          <a:xfrm>
            <a:off x="471948" y="1113588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Ініціалізація об’єктів. Конструктори використовуються для ініціалізації об’єктів класу. Вони дозволяють встановити значення за замовчуванням для членів класу, а також </a:t>
            </a:r>
            <a:r>
              <a:rPr lang="uk-UA" dirty="0" err="1"/>
              <a:t>ініціалізувати</a:t>
            </a:r>
            <a:r>
              <a:rPr lang="uk-UA" dirty="0"/>
              <a:t> об’єкт користувацькими даними.  </a:t>
            </a:r>
          </a:p>
          <a:p>
            <a:r>
              <a:rPr lang="uk-UA" dirty="0"/>
              <a:t>   </a:t>
            </a:r>
          </a:p>
          <a:p>
            <a:r>
              <a:rPr lang="uk-UA" dirty="0"/>
              <a:t>Простота реалізації. Конструктори легко реалізувати в </a:t>
            </a:r>
            <a:r>
              <a:rPr lang="uk-UA" dirty="0" err="1"/>
              <a:t>Python</a:t>
            </a:r>
            <a:r>
              <a:rPr lang="uk-UA" dirty="0"/>
              <a:t> за допомогою методу __</a:t>
            </a:r>
            <a:r>
              <a:rPr lang="uk-UA" dirty="0" err="1"/>
              <a:t>init</a:t>
            </a:r>
            <a:r>
              <a:rPr lang="uk-UA" dirty="0"/>
              <a:t>__().  </a:t>
            </a:r>
          </a:p>
          <a:p>
            <a:r>
              <a:rPr lang="uk-UA" dirty="0"/>
              <a:t>   </a:t>
            </a:r>
          </a:p>
          <a:p>
            <a:r>
              <a:rPr lang="uk-UA" dirty="0"/>
              <a:t>Покращення читабельності коду. Конструктори покращують читабельність коду, оскільки дають зрозуміти, які значення </a:t>
            </a:r>
            <a:r>
              <a:rPr lang="uk-UA" dirty="0" err="1"/>
              <a:t>ініціалізуються</a:t>
            </a:r>
            <a:r>
              <a:rPr lang="uk-UA" dirty="0"/>
              <a:t> і як вони </a:t>
            </a:r>
            <a:r>
              <a:rPr lang="uk-UA" dirty="0" err="1"/>
              <a:t>ініціалізуються</a:t>
            </a:r>
            <a:r>
              <a:rPr lang="uk-UA" dirty="0"/>
              <a:t>.  </a:t>
            </a:r>
          </a:p>
          <a:p>
            <a:r>
              <a:rPr lang="uk-UA" dirty="0"/>
              <a:t>   </a:t>
            </a:r>
          </a:p>
          <a:p>
            <a:r>
              <a:rPr lang="uk-UA" dirty="0"/>
              <a:t>Інкапсуляція. Конструктори можуть використовуватися для забезпечення інкапсуляції, гарантуючи, що члени об’єкта </a:t>
            </a:r>
            <a:r>
              <a:rPr lang="uk-UA" dirty="0" err="1"/>
              <a:t>ініціалізуються</a:t>
            </a:r>
            <a:r>
              <a:rPr lang="uk-UA" dirty="0"/>
              <a:t> </a:t>
            </a:r>
            <a:r>
              <a:rPr lang="uk-UA" dirty="0" err="1"/>
              <a:t>коректно</a:t>
            </a:r>
            <a:r>
              <a:rPr lang="uk-UA" dirty="0"/>
              <a:t> та контрольовано.</a:t>
            </a:r>
          </a:p>
        </p:txBody>
      </p:sp>
    </p:spTree>
    <p:extLst>
      <p:ext uri="{BB962C8B-B14F-4D97-AF65-F5344CB8AC3E}">
        <p14:creationId xmlns:p14="http://schemas.microsoft.com/office/powerpoint/2010/main" val="73628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334C0D-17CF-6C5B-1070-4BFF9F935E57}"/>
              </a:ext>
            </a:extLst>
          </p:cNvPr>
          <p:cNvSpPr txBox="1"/>
          <p:nvPr/>
        </p:nvSpPr>
        <p:spPr>
          <a:xfrm>
            <a:off x="0" y="177431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Недоліки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використання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конструкторів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6C30D-87C9-6816-B5ED-954D4CD612B3}"/>
              </a:ext>
            </a:extLst>
          </p:cNvPr>
          <p:cNvSpPr txBox="1"/>
          <p:nvPr/>
        </p:nvSpPr>
        <p:spPr>
          <a:xfrm>
            <a:off x="304799" y="976046"/>
            <a:ext cx="1143491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  </a:t>
            </a:r>
            <a:r>
              <a:rPr lang="ru-RU" sz="2000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Обмежена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2000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функціональність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Конструктори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 Python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мають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обмежену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функціональність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порівняно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 конструкторами з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інших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мов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програмування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у Python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немає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конструкторів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модифікаторами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доступу, такими як </a:t>
            </a:r>
            <a:r>
              <a:rPr lang="ru-RU" sz="2000" b="1" i="0" u="none" strike="noStrike" dirty="0" err="1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public</a:t>
            </a:r>
            <a:r>
              <a:rPr lang="ru-RU" sz="2000" b="1" i="0" u="none" strike="noStrike" dirty="0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, private або </a:t>
            </a:r>
            <a:r>
              <a:rPr lang="ru-RU" sz="2000" b="1" i="0" u="none" strike="noStrike" dirty="0" err="1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protected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  </a:t>
            </a:r>
            <a:r>
              <a:rPr lang="ru-RU" sz="2000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Конструктори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2000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можуть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бути </a:t>
            </a:r>
            <a:r>
              <a:rPr lang="ru-RU" sz="2000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непотрібними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У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деяких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випадках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конструктори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можуть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бути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непотрібними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оскільки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є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достатньо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значень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за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замовчуванням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членів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класу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У таких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випадках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використання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конструктора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призвести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до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зайвого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ускладнення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коду.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0BCBB-DC4F-26BF-439E-E00330BC9833}"/>
              </a:ext>
            </a:extLst>
          </p:cNvPr>
          <p:cNvSpPr txBox="1"/>
          <p:nvPr/>
        </p:nvSpPr>
        <p:spPr>
          <a:xfrm>
            <a:off x="304799" y="5708360"/>
            <a:ext cx="11543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цілому, конструктори в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можуть бути корисними для ініціалізації об’єктів та забезпечення інкапсуляції. Однак вони не завжди є необхідними та мають обмежену функціональність у порівнянні з конструкторами в інших мовах програмування.</a:t>
            </a:r>
          </a:p>
        </p:txBody>
      </p:sp>
    </p:spTree>
    <p:extLst>
      <p:ext uri="{BB962C8B-B14F-4D97-AF65-F5344CB8AC3E}">
        <p14:creationId xmlns:p14="http://schemas.microsoft.com/office/powerpoint/2010/main" val="227286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67C2EE-70A4-F758-5A66-F21A88816AE0}"/>
              </a:ext>
            </a:extLst>
          </p:cNvPr>
          <p:cNvSpPr txBox="1"/>
          <p:nvPr/>
        </p:nvSpPr>
        <p:spPr>
          <a:xfrm>
            <a:off x="0" y="256089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Деструктори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b="0" i="0" dirty="0">
                <a:solidFill>
                  <a:srgbClr val="BFBFBF"/>
                </a:solidFill>
                <a:effectLst/>
                <a:latin typeface="Segoe UI" panose="020B0502040204020203" pitchFamily="34" charset="0"/>
              </a:rPr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7841D-CC4D-9D8F-D977-7AA6A5E1C0DD}"/>
              </a:ext>
            </a:extLst>
          </p:cNvPr>
          <p:cNvSpPr txBox="1"/>
          <p:nvPr/>
        </p:nvSpPr>
        <p:spPr>
          <a:xfrm>
            <a:off x="206478" y="1120676"/>
            <a:ext cx="114644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Деструктори викликаються при знищенні об’єкта. В </a:t>
            </a:r>
            <a:r>
              <a:rPr lang="uk-UA" dirty="0" err="1"/>
              <a:t>Python</a:t>
            </a:r>
            <a:r>
              <a:rPr lang="uk-UA" dirty="0"/>
              <a:t> деструктори не є обов’язковими, як у C  , тому що </a:t>
            </a:r>
            <a:r>
              <a:rPr lang="uk-UA" dirty="0" err="1"/>
              <a:t>Python</a:t>
            </a:r>
            <a:r>
              <a:rPr lang="uk-UA" dirty="0"/>
              <a:t> має збирач сміття, який автоматично виконує керування пам’яттю.  </a:t>
            </a:r>
          </a:p>
          <a:p>
            <a:r>
              <a:rPr lang="uk-UA" dirty="0"/>
              <a:t>Метод __</a:t>
            </a:r>
            <a:r>
              <a:rPr lang="uk-UA" dirty="0" err="1"/>
              <a:t>del</a:t>
            </a:r>
            <a:r>
              <a:rPr lang="uk-UA" dirty="0"/>
              <a:t>__() відомий як функція-деструктор у </a:t>
            </a:r>
            <a:r>
              <a:rPr lang="uk-UA" dirty="0" err="1"/>
              <a:t>Python</a:t>
            </a:r>
            <a:r>
              <a:rPr lang="uk-UA" dirty="0"/>
              <a:t>. Він викликається, коли всі посилання на об’єкт були видалені, тобто коли об’єкт очищується збирачем сміття.  </a:t>
            </a:r>
          </a:p>
          <a:p>
            <a:r>
              <a:rPr lang="uk-UA" dirty="0"/>
              <a:t>Синтаксис оголошення деструктора в </a:t>
            </a:r>
            <a:r>
              <a:rPr lang="uk-UA" dirty="0" err="1"/>
              <a:t>Python</a:t>
            </a:r>
            <a:r>
              <a:rPr lang="uk-UA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01ADCB-68D8-9062-E053-75CDD398DAB4}"/>
              </a:ext>
            </a:extLst>
          </p:cNvPr>
          <p:cNvSpPr txBox="1"/>
          <p:nvPr/>
        </p:nvSpPr>
        <p:spPr>
          <a:xfrm>
            <a:off x="206478" y="2619956"/>
            <a:ext cx="11464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Примітка</a:t>
            </a:r>
            <a:r>
              <a:rPr lang="ru-RU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ru-RU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Посилання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об’єкт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також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видаляється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коли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об’єкт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виходить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області видимості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або коли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програма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завершує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своє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виконання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76C3D-0E1B-6ADC-1BE1-B94F130E73A9}"/>
              </a:ext>
            </a:extLst>
          </p:cNvPr>
          <p:cNvSpPr txBox="1"/>
          <p:nvPr/>
        </p:nvSpPr>
        <p:spPr>
          <a:xfrm>
            <a:off x="206478" y="3266287"/>
            <a:ext cx="10363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Розглянемо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приклад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деструктора в Python: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B1D09FA1-06B4-CBAF-10FC-F0E67EB88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52193"/>
              </p:ext>
            </p:extLst>
          </p:nvPr>
        </p:nvGraphicFramePr>
        <p:xfrm>
          <a:off x="206478" y="3727952"/>
          <a:ext cx="7837990" cy="2560320"/>
        </p:xfrm>
        <a:graphic>
          <a:graphicData uri="http://schemas.openxmlformats.org/drawingml/2006/table">
            <a:tbl>
              <a:tblPr/>
              <a:tblGrid>
                <a:gridCol w="851330">
                  <a:extLst>
                    <a:ext uri="{9D8B030D-6E8A-4147-A177-3AD203B41FA5}">
                      <a16:colId xmlns:a16="http://schemas.microsoft.com/office/drawing/2014/main" val="2991493349"/>
                    </a:ext>
                  </a:extLst>
                </a:gridCol>
                <a:gridCol w="6986660">
                  <a:extLst>
                    <a:ext uri="{9D8B030D-6E8A-4147-A177-3AD203B41FA5}">
                      <a16:colId xmlns:a16="http://schemas.microsoft.com/office/drawing/2014/main" val="2097837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dirty="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Employee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Конструктор класу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'Employee created.'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Деструктор класу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__del__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'Destructor called, Employee deleted.'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obj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Employee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del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obj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964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C9AF3C5-5D29-F9F0-67D9-31FABABE59C0}"/>
              </a:ext>
            </a:extLst>
          </p:cNvPr>
          <p:cNvSpPr txBox="1"/>
          <p:nvPr/>
        </p:nvSpPr>
        <p:spPr>
          <a:xfrm>
            <a:off x="8878529" y="4189617"/>
            <a:ext cx="29693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Employee</a:t>
            </a:r>
            <a:r>
              <a:rPr lang="uk-UA" dirty="0"/>
              <a:t> </a:t>
            </a:r>
            <a:r>
              <a:rPr lang="uk-UA" dirty="0" err="1"/>
              <a:t>created</a:t>
            </a:r>
            <a:r>
              <a:rPr lang="uk-UA" dirty="0"/>
              <a:t>. </a:t>
            </a:r>
            <a:r>
              <a:rPr lang="uk-UA" dirty="0" err="1"/>
              <a:t>Destructor</a:t>
            </a:r>
            <a:r>
              <a:rPr lang="uk-UA" dirty="0"/>
              <a:t> </a:t>
            </a:r>
            <a:r>
              <a:rPr lang="uk-UA" dirty="0" err="1"/>
              <a:t>called</a:t>
            </a:r>
            <a:r>
              <a:rPr lang="uk-UA" dirty="0"/>
              <a:t>, </a:t>
            </a:r>
            <a:r>
              <a:rPr lang="uk-UA" dirty="0" err="1"/>
              <a:t>Employee</a:t>
            </a:r>
            <a:r>
              <a:rPr lang="uk-UA" dirty="0"/>
              <a:t> </a:t>
            </a:r>
            <a:r>
              <a:rPr lang="uk-UA" dirty="0" err="1"/>
              <a:t>deleted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9344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CA71BD-8C51-C92A-020D-EAAD65738C43}"/>
              </a:ext>
            </a:extLst>
          </p:cNvPr>
          <p:cNvSpPr txBox="1"/>
          <p:nvPr/>
        </p:nvSpPr>
        <p:spPr>
          <a:xfrm>
            <a:off x="422788" y="954180"/>
            <a:ext cx="11346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Використовуючи ключове слово </a:t>
            </a:r>
            <a:r>
              <a:rPr lang="uk-UA" dirty="0" err="1"/>
              <a:t>del</a:t>
            </a:r>
            <a:r>
              <a:rPr lang="uk-UA" dirty="0"/>
              <a:t>, ми видалили всі посилання на об’єкт </a:t>
            </a:r>
            <a:r>
              <a:rPr lang="uk-UA" dirty="0" err="1"/>
              <a:t>obj</a:t>
            </a:r>
            <a:r>
              <a:rPr lang="uk-UA" dirty="0"/>
              <a:t>, тому деструктор був викликаний автоматично.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114EF-A9C0-A7CF-BFC3-189D1365416D}"/>
              </a:ext>
            </a:extLst>
          </p:cNvPr>
          <p:cNvSpPr txBox="1"/>
          <p:nvPr/>
        </p:nvSpPr>
        <p:spPr>
          <a:xfrm>
            <a:off x="0" y="22659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Деструктори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599561-BDAB-1D14-3A62-116EA995AA7F}"/>
              </a:ext>
            </a:extLst>
          </p:cNvPr>
          <p:cNvSpPr txBox="1"/>
          <p:nvPr/>
        </p:nvSpPr>
        <p:spPr>
          <a:xfrm>
            <a:off x="344130" y="1681768"/>
            <a:ext cx="110907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Примітка</a:t>
            </a:r>
            <a:r>
              <a:rPr lang="ru-RU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Деструктор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викликається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після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завершення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програми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або коли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всі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посилання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об’єкт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видалені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тобто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коли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лічильник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посилань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стає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рівним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нулю, а не коли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об’єкт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виходить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 області видимості.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29583-0A68-9BB7-C6DC-067BAE58D34A}"/>
              </a:ext>
            </a:extLst>
          </p:cNvPr>
          <p:cNvSpPr txBox="1"/>
          <p:nvPr/>
        </p:nvSpPr>
        <p:spPr>
          <a:xfrm>
            <a:off x="344130" y="2711560"/>
            <a:ext cx="11267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Наступний приклад дає пояснення до вищезгаданої примітки. Зверніть увагу, що деструктор викликається після виводу рядка </a:t>
            </a:r>
            <a:r>
              <a:rPr lang="uk-UA" dirty="0" err="1"/>
              <a:t>Program</a:t>
            </a:r>
            <a:r>
              <a:rPr lang="uk-UA" dirty="0"/>
              <a:t> </a:t>
            </a:r>
            <a:r>
              <a:rPr lang="uk-UA" dirty="0" err="1"/>
              <a:t>End</a:t>
            </a:r>
            <a:r>
              <a:rPr lang="uk-UA" dirty="0"/>
              <a:t>...: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3D6EFA41-5AC0-38A4-C5E5-C3E214636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71623"/>
              </p:ext>
            </p:extLst>
          </p:nvPr>
        </p:nvGraphicFramePr>
        <p:xfrm>
          <a:off x="422788" y="3464353"/>
          <a:ext cx="4548597" cy="3344906"/>
        </p:xfrm>
        <a:graphic>
          <a:graphicData uri="http://schemas.openxmlformats.org/drawingml/2006/table">
            <a:tbl>
              <a:tblPr/>
              <a:tblGrid>
                <a:gridCol w="474996">
                  <a:extLst>
                    <a:ext uri="{9D8B030D-6E8A-4147-A177-3AD203B41FA5}">
                      <a16:colId xmlns:a16="http://schemas.microsoft.com/office/drawing/2014/main" val="1012129437"/>
                    </a:ext>
                  </a:extLst>
                </a:gridCol>
                <a:gridCol w="4073601">
                  <a:extLst>
                    <a:ext uri="{9D8B030D-6E8A-4147-A177-3AD203B41FA5}">
                      <a16:colId xmlns:a16="http://schemas.microsoft.com/office/drawing/2014/main" val="2630964482"/>
                    </a:ext>
                  </a:extLst>
                </a:gridCol>
              </a:tblGrid>
              <a:tr h="1212543">
                <a:tc>
                  <a:txBody>
                    <a:bodyPr/>
                    <a:lstStyle/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</a:txBody>
                  <a:tcPr marL="53065" marR="53065" marT="26533" marB="26533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Employee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Конструктор класу</a:t>
                      </a:r>
                      <a:endParaRPr lang="uk-UA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2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'Employee created'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Деструктор класу</a:t>
                      </a:r>
                      <a:endParaRPr lang="uk-UA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__del__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"Destructor called"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Create_obj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'Making Object...'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obj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Employee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'function end...'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obj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'Calling </a:t>
                      </a:r>
                      <a:r>
                        <a:rPr lang="en-US" sz="1200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Create_obj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() function...'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obj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Create_obj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'Program End...'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3065" marR="53065" marT="26533" marB="26533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06715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73B6F0F-88DE-3F77-5B4E-559EF37D1CEB}"/>
              </a:ext>
            </a:extLst>
          </p:cNvPr>
          <p:cNvSpPr txBox="1"/>
          <p:nvPr/>
        </p:nvSpPr>
        <p:spPr>
          <a:xfrm>
            <a:off x="5152102" y="400727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Calling</a:t>
            </a:r>
            <a:r>
              <a:rPr lang="uk-UA" dirty="0"/>
              <a:t> </a:t>
            </a:r>
          </a:p>
          <a:p>
            <a:r>
              <a:rPr lang="uk-UA" dirty="0" err="1"/>
              <a:t>Create_obj</a:t>
            </a:r>
            <a:r>
              <a:rPr lang="uk-UA" dirty="0"/>
              <a:t>() </a:t>
            </a:r>
            <a:r>
              <a:rPr lang="uk-UA" dirty="0" err="1"/>
              <a:t>function</a:t>
            </a:r>
            <a:r>
              <a:rPr lang="uk-UA" dirty="0"/>
              <a:t>... </a:t>
            </a:r>
          </a:p>
          <a:p>
            <a:r>
              <a:rPr lang="uk-UA" dirty="0" err="1"/>
              <a:t>Making</a:t>
            </a:r>
            <a:r>
              <a:rPr lang="uk-UA" dirty="0"/>
              <a:t> </a:t>
            </a:r>
            <a:r>
              <a:rPr lang="uk-UA" dirty="0" err="1"/>
              <a:t>Object</a:t>
            </a:r>
            <a:r>
              <a:rPr lang="uk-UA" dirty="0"/>
              <a:t>... </a:t>
            </a:r>
          </a:p>
          <a:p>
            <a:r>
              <a:rPr lang="uk-UA" dirty="0" err="1"/>
              <a:t>Employee</a:t>
            </a:r>
            <a:r>
              <a:rPr lang="uk-UA" dirty="0"/>
              <a:t> </a:t>
            </a:r>
            <a:r>
              <a:rPr lang="uk-UA" dirty="0" err="1"/>
              <a:t>created</a:t>
            </a:r>
            <a:r>
              <a:rPr lang="uk-UA" dirty="0"/>
              <a:t> </a:t>
            </a:r>
            <a:r>
              <a:rPr lang="uk-UA" dirty="0" err="1"/>
              <a:t>function</a:t>
            </a:r>
            <a:r>
              <a:rPr lang="uk-UA" dirty="0"/>
              <a:t> </a:t>
            </a:r>
            <a:r>
              <a:rPr lang="uk-UA" dirty="0" err="1"/>
              <a:t>end</a:t>
            </a:r>
            <a:r>
              <a:rPr lang="uk-UA" dirty="0"/>
              <a:t>... </a:t>
            </a:r>
          </a:p>
          <a:p>
            <a:r>
              <a:rPr lang="uk-UA" dirty="0" err="1"/>
              <a:t>Program</a:t>
            </a:r>
            <a:r>
              <a:rPr lang="uk-UA" dirty="0"/>
              <a:t> </a:t>
            </a:r>
            <a:r>
              <a:rPr lang="uk-UA" dirty="0" err="1"/>
              <a:t>End</a:t>
            </a:r>
            <a:r>
              <a:rPr lang="uk-UA" dirty="0"/>
              <a:t>... </a:t>
            </a:r>
          </a:p>
          <a:p>
            <a:r>
              <a:rPr lang="uk-UA" dirty="0" err="1"/>
              <a:t>Destructor</a:t>
            </a:r>
            <a:r>
              <a:rPr lang="uk-UA" dirty="0"/>
              <a:t> </a:t>
            </a:r>
            <a:r>
              <a:rPr lang="uk-UA" dirty="0" err="1"/>
              <a:t>called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6365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B2EE07-5630-B54F-E21C-062A5B04B92B}"/>
              </a:ext>
            </a:extLst>
          </p:cNvPr>
          <p:cNvSpPr txBox="1"/>
          <p:nvPr/>
        </p:nvSpPr>
        <p:spPr>
          <a:xfrm>
            <a:off x="137651" y="722426"/>
            <a:ext cx="117790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Python — </a:t>
            </a:r>
            <a:r>
              <a:rPr lang="uk-UA" dirty="0"/>
              <a:t>це універсальна мова програмування, яка підтримує різні парадигми програмування, включаючи об’єктно-орієнтоване програмування (</a:t>
            </a:r>
            <a:r>
              <a:rPr lang="uk-UA" dirty="0" err="1"/>
              <a:t>скор</a:t>
            </a:r>
            <a:r>
              <a:rPr lang="uk-UA" dirty="0"/>
              <a:t>. “ООП”) з використанням об’єктів та класів.  Об’єкт — це будь-яка сутність, яка має атрибути (дані) та поведінку (методи/функції). Наприклад, кошеня — це об’єкт. </a:t>
            </a:r>
          </a:p>
          <a:p>
            <a:r>
              <a:rPr lang="uk-UA" dirty="0"/>
              <a:t>В нього є:</a:t>
            </a:r>
          </a:p>
          <a:p>
            <a:r>
              <a:rPr lang="uk-UA" dirty="0"/>
              <a:t>   атрибути — ім’я, вік, колір тощо.</a:t>
            </a:r>
          </a:p>
          <a:p>
            <a:r>
              <a:rPr lang="uk-UA" dirty="0"/>
              <a:t>   поведінка — бігає, нявкає, спить і </a:t>
            </a:r>
            <a:r>
              <a:rPr lang="uk-UA" dirty="0" err="1"/>
              <a:t>т.д</a:t>
            </a:r>
            <a:r>
              <a:rPr lang="uk-UA" dirty="0"/>
              <a:t>.</a:t>
            </a:r>
          </a:p>
          <a:p>
            <a:r>
              <a:rPr lang="uk-UA" dirty="0"/>
              <a:t>Клас — це креслення (план) цього об’єкта.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F0529-B07C-FCBA-E6E5-8364E3E5397E}"/>
              </a:ext>
            </a:extLst>
          </p:cNvPr>
          <p:cNvSpPr txBox="1"/>
          <p:nvPr/>
        </p:nvSpPr>
        <p:spPr>
          <a:xfrm>
            <a:off x="-49162" y="137651"/>
            <a:ext cx="12290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Об’єктно-орієнтоване</a:t>
            </a:r>
            <a:r>
              <a:rPr lang="ru-RU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2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програмування</a:t>
            </a:r>
            <a:r>
              <a:rPr lang="ru-RU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(ООП) в Python</a:t>
            </a:r>
          </a:p>
        </p:txBody>
      </p:sp>
    </p:spTree>
    <p:extLst>
      <p:ext uri="{BB962C8B-B14F-4D97-AF65-F5344CB8AC3E}">
        <p14:creationId xmlns:p14="http://schemas.microsoft.com/office/powerpoint/2010/main" val="272192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15EF06-D21E-ED62-AF1C-277A76D01AE9}"/>
              </a:ext>
            </a:extLst>
          </p:cNvPr>
          <p:cNvSpPr txBox="1"/>
          <p:nvPr/>
        </p:nvSpPr>
        <p:spPr>
          <a:xfrm>
            <a:off x="0" y="22659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Визначення класу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F8A5B88-B05C-6775-E589-A07A3B451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78736"/>
              </p:ext>
            </p:extLst>
          </p:nvPr>
        </p:nvGraphicFramePr>
        <p:xfrm>
          <a:off x="535867" y="1351008"/>
          <a:ext cx="3029652" cy="6400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505057458"/>
                    </a:ext>
                  </a:extLst>
                </a:gridCol>
                <a:gridCol w="2821372">
                  <a:extLst>
                    <a:ext uri="{9D8B030D-6E8A-4147-A177-3AD203B41FA5}">
                      <a16:colId xmlns:a16="http://schemas.microsoft.com/office/drawing/2014/main" val="4071842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ClassName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Визначення класу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870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BCDC93-A0D4-88A4-33E6-61998A1CB853}"/>
              </a:ext>
            </a:extLst>
          </p:cNvPr>
          <p:cNvSpPr txBox="1"/>
          <p:nvPr/>
        </p:nvSpPr>
        <p:spPr>
          <a:xfrm>
            <a:off x="535867" y="872924"/>
            <a:ext cx="7895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Для створення класу в </a:t>
            </a:r>
            <a:r>
              <a:rPr lang="uk-UA" dirty="0" err="1"/>
              <a:t>Python</a:t>
            </a:r>
            <a:r>
              <a:rPr lang="uk-UA" dirty="0"/>
              <a:t> використовується ключове слово </a:t>
            </a:r>
            <a:r>
              <a:rPr lang="uk-UA" dirty="0" err="1"/>
              <a:t>class</a:t>
            </a:r>
            <a:r>
              <a:rPr lang="uk-UA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1900E-E9CD-86DA-249C-258D7ACBFC88}"/>
              </a:ext>
            </a:extLst>
          </p:cNvPr>
          <p:cNvSpPr txBox="1"/>
          <p:nvPr/>
        </p:nvSpPr>
        <p:spPr>
          <a:xfrm>
            <a:off x="535867" y="2099840"/>
            <a:ext cx="8735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створили клас з ім’ям </a:t>
            </a:r>
            <a:r>
              <a:rPr lang="uk-UA" dirty="0" err="1"/>
              <a:t>ClassName</a:t>
            </a:r>
            <a:r>
              <a:rPr lang="uk-UA" dirty="0"/>
              <a:t>.  Розглянемо приклад: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B1A95DF4-065A-E873-B066-4E445FD36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61135"/>
              </p:ext>
            </p:extLst>
          </p:nvPr>
        </p:nvGraphicFramePr>
        <p:xfrm>
          <a:off x="535867" y="2577924"/>
          <a:ext cx="2100255" cy="9144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72471392"/>
                    </a:ext>
                  </a:extLst>
                </a:gridCol>
                <a:gridCol w="1891975">
                  <a:extLst>
                    <a:ext uri="{9D8B030D-6E8A-4147-A177-3AD203B41FA5}">
                      <a16:colId xmlns:a16="http://schemas.microsoft.com/office/drawing/2014/main" val="187139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Bike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gear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998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D687235-11AC-293E-FB3E-221012006401}"/>
              </a:ext>
            </a:extLst>
          </p:cNvPr>
          <p:cNvSpPr txBox="1"/>
          <p:nvPr/>
        </p:nvSpPr>
        <p:spPr>
          <a:xfrm>
            <a:off x="517519" y="36010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Тут:     </a:t>
            </a:r>
          </a:p>
          <a:p>
            <a:r>
              <a:rPr lang="uk-UA" dirty="0" err="1"/>
              <a:t>Bike</a:t>
            </a:r>
            <a:r>
              <a:rPr lang="uk-UA" dirty="0"/>
              <a:t> – назва класу;     </a:t>
            </a:r>
          </a:p>
          <a:p>
            <a:r>
              <a:rPr lang="uk-UA" dirty="0" err="1"/>
              <a:t>name</a:t>
            </a:r>
            <a:r>
              <a:rPr lang="uk-UA" dirty="0"/>
              <a:t> та </a:t>
            </a:r>
            <a:r>
              <a:rPr lang="uk-UA" dirty="0" err="1"/>
              <a:t>gear</a:t>
            </a:r>
            <a:r>
              <a:rPr lang="uk-UA" dirty="0"/>
              <a:t> — змінні всередині класу.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C9E023-BDF2-0AD2-F337-02585E90EC2D}"/>
              </a:ext>
            </a:extLst>
          </p:cNvPr>
          <p:cNvSpPr txBox="1"/>
          <p:nvPr/>
        </p:nvSpPr>
        <p:spPr>
          <a:xfrm>
            <a:off x="517518" y="4784747"/>
            <a:ext cx="9688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Примітка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Змінні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всередині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класу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називаються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атрибутами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br>
              <a:rPr lang="ru-RU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9306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C909C8-E757-4FCE-046C-A2E348A9B66B}"/>
              </a:ext>
            </a:extLst>
          </p:cNvPr>
          <p:cNvSpPr txBox="1"/>
          <p:nvPr/>
        </p:nvSpPr>
        <p:spPr>
          <a:xfrm>
            <a:off x="0" y="15776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Об’єкти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052F5-8E2E-6356-1719-70EA1DA7A04F}"/>
              </a:ext>
            </a:extLst>
          </p:cNvPr>
          <p:cNvSpPr txBox="1"/>
          <p:nvPr/>
        </p:nvSpPr>
        <p:spPr>
          <a:xfrm>
            <a:off x="383458" y="80409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Об’єкт — це екземпляр класу. Наприклад, </a:t>
            </a:r>
            <a:r>
              <a:rPr lang="uk-UA" dirty="0" err="1"/>
              <a:t>Bike</a:t>
            </a:r>
            <a:r>
              <a:rPr lang="uk-UA" dirty="0"/>
              <a:t> — це клас і ми можемо створити об’єкти типу bike1, bike2 з цього класу.  Синтаксис створення об’єктів класу в </a:t>
            </a:r>
            <a:r>
              <a:rPr lang="uk-UA" dirty="0" err="1"/>
              <a:t>Python</a:t>
            </a:r>
            <a:r>
              <a:rPr lang="uk-UA" dirty="0"/>
              <a:t>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00908AD-BEC0-26B5-7F2B-7525BA669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01492"/>
              </p:ext>
            </p:extLst>
          </p:nvPr>
        </p:nvGraphicFramePr>
        <p:xfrm>
          <a:off x="383458" y="1861795"/>
          <a:ext cx="4058635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719787668"/>
                    </a:ext>
                  </a:extLst>
                </a:gridCol>
                <a:gridCol w="3850355">
                  <a:extLst>
                    <a:ext uri="{9D8B030D-6E8A-4147-A177-3AD203B41FA5}">
                      <a16:colId xmlns:a16="http://schemas.microsoft.com/office/drawing/2014/main" val="731230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objectName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ClassName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76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14CEDE-33F5-A29D-3946-37F0D96F2DEC}"/>
              </a:ext>
            </a:extLst>
          </p:cNvPr>
          <p:cNvSpPr txBox="1"/>
          <p:nvPr/>
        </p:nvSpPr>
        <p:spPr>
          <a:xfrm>
            <a:off x="383458" y="249628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Розглянемо приклад:</a:t>
            </a:r>
          </a:p>
          <a:p>
            <a:br>
              <a:rPr lang="uk-UA" dirty="0"/>
            </a:br>
            <a:endParaRPr lang="uk-UA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56E279C1-0004-979C-E4FE-1ADE9E245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67840"/>
              </p:ext>
            </p:extLst>
          </p:nvPr>
        </p:nvGraphicFramePr>
        <p:xfrm>
          <a:off x="383458" y="2996416"/>
          <a:ext cx="4049151" cy="20116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525605531"/>
                    </a:ext>
                  </a:extLst>
                </a:gridCol>
                <a:gridCol w="3840871">
                  <a:extLst>
                    <a:ext uri="{9D8B030D-6E8A-4147-A177-3AD203B41FA5}">
                      <a16:colId xmlns:a16="http://schemas.microsoft.com/office/drawing/2014/main" val="4144213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Створюємо клас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Bike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gear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об'єкт класу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bike1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Bike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64527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A785362-12E1-A89D-6ADA-C1E81AA163F3}"/>
              </a:ext>
            </a:extLst>
          </p:cNvPr>
          <p:cNvSpPr txBox="1"/>
          <p:nvPr/>
        </p:nvSpPr>
        <p:spPr>
          <a:xfrm>
            <a:off x="383458" y="513102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bike1 — це об’єкт класу </a:t>
            </a:r>
            <a:r>
              <a:rPr lang="uk-UA" dirty="0" err="1"/>
              <a:t>Bike</a:t>
            </a:r>
            <a:r>
              <a:rPr lang="uk-UA" dirty="0"/>
              <a:t>. Ми можемо використовувати цей об’єкт для доступу до атрибутів (даних) класу </a:t>
            </a:r>
            <a:r>
              <a:rPr lang="uk-UA" dirty="0" err="1"/>
              <a:t>Bike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70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BB8E32-96B8-4D60-CBCB-3D03A3BCDA10}"/>
              </a:ext>
            </a:extLst>
          </p:cNvPr>
          <p:cNvSpPr txBox="1"/>
          <p:nvPr/>
        </p:nvSpPr>
        <p:spPr>
          <a:xfrm>
            <a:off x="0" y="265922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Доступ до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атрибутів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класу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через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об’єкти</a:t>
            </a:r>
            <a:endParaRPr lang="ru-RU" sz="3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C83D-6B24-C59A-161A-F53E5B87C1EC}"/>
              </a:ext>
            </a:extLst>
          </p:cNvPr>
          <p:cNvSpPr txBox="1"/>
          <p:nvPr/>
        </p:nvSpPr>
        <p:spPr>
          <a:xfrm>
            <a:off x="349054" y="1109274"/>
            <a:ext cx="8421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Оператор . використовується для доступу до атрибутів класу. Наприклад: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1F79AAE-2CF4-AE9A-6273-2ECACACB9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64488"/>
              </p:ext>
            </p:extLst>
          </p:nvPr>
        </p:nvGraphicFramePr>
        <p:xfrm>
          <a:off x="417881" y="1478606"/>
          <a:ext cx="7895283" cy="131064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76991771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323069840"/>
                    </a:ext>
                  </a:extLst>
                </a:gridCol>
              </a:tblGrid>
              <a:tr h="977153"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Змінюємо атрибут </a:t>
                      </a:r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name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об'єкта </a:t>
                      </a:r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bike1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bike1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"Mountain Bike"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Отримуємо доступ до атрибута </a:t>
                      </a:r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gear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об'єкта </a:t>
                      </a:r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bike1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bike1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gear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4839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38E6CC3-F218-EAA4-BFD9-468F0C6CEDEC}"/>
              </a:ext>
            </a:extLst>
          </p:cNvPr>
          <p:cNvSpPr txBox="1"/>
          <p:nvPr/>
        </p:nvSpPr>
        <p:spPr>
          <a:xfrm>
            <a:off x="349054" y="28636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використали bike1.name та bike1.gear для доступу та зміни значень атрибутів </a:t>
            </a:r>
            <a:r>
              <a:rPr lang="uk-UA" dirty="0" err="1"/>
              <a:t>name</a:t>
            </a:r>
            <a:r>
              <a:rPr lang="uk-UA" dirty="0"/>
              <a:t> та </a:t>
            </a:r>
            <a:r>
              <a:rPr lang="uk-UA" dirty="0" err="1"/>
              <a:t>gear</a:t>
            </a:r>
            <a:r>
              <a:rPr lang="uk-UA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08D0D-FDEB-CC12-F76B-53AF75B2CA2A}"/>
              </a:ext>
            </a:extLst>
          </p:cNvPr>
          <p:cNvSpPr txBox="1"/>
          <p:nvPr/>
        </p:nvSpPr>
        <p:spPr>
          <a:xfrm>
            <a:off x="5216161" y="3122620"/>
            <a:ext cx="33332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Розглянемо інший приклад:</a:t>
            </a:r>
          </a:p>
          <a:p>
            <a:br>
              <a:rPr lang="uk-UA" dirty="0"/>
            </a:br>
            <a:endParaRPr lang="uk-UA" dirty="0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155B0BB7-991A-22FC-A4F2-0A44D9B69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70742"/>
              </p:ext>
            </p:extLst>
          </p:nvPr>
        </p:nvGraphicFramePr>
        <p:xfrm>
          <a:off x="417881" y="3495368"/>
          <a:ext cx="8062690" cy="3275424"/>
        </p:xfrm>
        <a:graphic>
          <a:graphicData uri="http://schemas.openxmlformats.org/drawingml/2006/table">
            <a:tbl>
              <a:tblPr/>
              <a:tblGrid>
                <a:gridCol w="628995">
                  <a:extLst>
                    <a:ext uri="{9D8B030D-6E8A-4147-A177-3AD203B41FA5}">
                      <a16:colId xmlns:a16="http://schemas.microsoft.com/office/drawing/2014/main" val="3802095883"/>
                    </a:ext>
                  </a:extLst>
                </a:gridCol>
                <a:gridCol w="7433695">
                  <a:extLst>
                    <a:ext uri="{9D8B030D-6E8A-4147-A177-3AD203B41FA5}">
                      <a16:colId xmlns:a16="http://schemas.microsoft.com/office/drawing/2014/main" val="2286484007"/>
                    </a:ext>
                  </a:extLst>
                </a:gridCol>
              </a:tblGrid>
              <a:tr h="3202705">
                <a:tc>
                  <a:txBody>
                    <a:bodyPr/>
                    <a:lstStyle/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75023" marR="75023" marT="37512" marB="37512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Створюємо клас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Bike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5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""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5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gear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об'єкт класу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bike1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Bike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Отримуємо доступ до атрибутів об'єкта та присвоюємо нові значення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bike1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5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gear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11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bike1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5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"Mountain Bike"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Виводимо дані об'єкта на екран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f</a:t>
                      </a:r>
                      <a:r>
                        <a:rPr lang="en-US" sz="1500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"Name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: {bike1.name}, Gears: {bike1.gear} "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5023" marR="75023" marT="37512" marB="37512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596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E7CF51-83CE-4D1E-E86F-F9CDE95985AD}"/>
              </a:ext>
            </a:extLst>
          </p:cNvPr>
          <p:cNvSpPr txBox="1"/>
          <p:nvPr/>
        </p:nvSpPr>
        <p:spPr>
          <a:xfrm>
            <a:off x="8549398" y="412030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Name</a:t>
            </a:r>
            <a:r>
              <a:rPr lang="uk-UA" dirty="0"/>
              <a:t>: </a:t>
            </a:r>
          </a:p>
          <a:p>
            <a:r>
              <a:rPr lang="uk-UA" dirty="0" err="1"/>
              <a:t>Mountain</a:t>
            </a:r>
            <a:r>
              <a:rPr lang="uk-UA" dirty="0"/>
              <a:t> </a:t>
            </a:r>
            <a:r>
              <a:rPr lang="uk-UA" dirty="0" err="1"/>
              <a:t>Bike</a:t>
            </a:r>
            <a:r>
              <a:rPr lang="uk-UA" dirty="0"/>
              <a:t>, </a:t>
            </a:r>
            <a:r>
              <a:rPr lang="uk-UA" dirty="0" err="1"/>
              <a:t>Gears</a:t>
            </a:r>
            <a:r>
              <a:rPr lang="uk-UA" dirty="0"/>
              <a:t>: 11</a:t>
            </a:r>
          </a:p>
        </p:txBody>
      </p:sp>
    </p:spTree>
    <p:extLst>
      <p:ext uri="{BB962C8B-B14F-4D97-AF65-F5344CB8AC3E}">
        <p14:creationId xmlns:p14="http://schemas.microsoft.com/office/powerpoint/2010/main" val="262601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8F7EE5-8161-0A71-F665-68CF3C522DB1}"/>
              </a:ext>
            </a:extLst>
          </p:cNvPr>
          <p:cNvSpPr txBox="1"/>
          <p:nvPr/>
        </p:nvSpPr>
        <p:spPr>
          <a:xfrm>
            <a:off x="0" y="18726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Створення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кількох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об’єктів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одного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класу</a:t>
            </a:r>
            <a:endParaRPr lang="ru-RU" sz="3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37D1D-F540-B78B-9B0B-1C9EC1A55CE5}"/>
              </a:ext>
            </a:extLst>
          </p:cNvPr>
          <p:cNvSpPr txBox="1"/>
          <p:nvPr/>
        </p:nvSpPr>
        <p:spPr>
          <a:xfrm>
            <a:off x="344129" y="825513"/>
            <a:ext cx="85147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створити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багато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об’єктів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одного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класу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7F09EE8-853D-0F1C-56EF-B9EC5D526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45596"/>
              </p:ext>
            </p:extLst>
          </p:nvPr>
        </p:nvGraphicFramePr>
        <p:xfrm>
          <a:off x="344129" y="1287178"/>
          <a:ext cx="6597081" cy="2988242"/>
        </p:xfrm>
        <a:graphic>
          <a:graphicData uri="http://schemas.openxmlformats.org/drawingml/2006/table">
            <a:tbl>
              <a:tblPr/>
              <a:tblGrid>
                <a:gridCol w="469678">
                  <a:extLst>
                    <a:ext uri="{9D8B030D-6E8A-4147-A177-3AD203B41FA5}">
                      <a16:colId xmlns:a16="http://schemas.microsoft.com/office/drawing/2014/main" val="3582913094"/>
                    </a:ext>
                  </a:extLst>
                </a:gridCol>
                <a:gridCol w="6127403">
                  <a:extLst>
                    <a:ext uri="{9D8B030D-6E8A-4147-A177-3AD203B41FA5}">
                      <a16:colId xmlns:a16="http://schemas.microsoft.com/office/drawing/2014/main" val="510226893"/>
                    </a:ext>
                  </a:extLst>
                </a:gridCol>
              </a:tblGrid>
              <a:tr h="2834865">
                <a:tc>
                  <a:txBody>
                    <a:bodyPr/>
                    <a:lstStyle/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62162" marR="62162" marT="31081" marB="31081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Створюємо клас</a:t>
                      </a:r>
                      <a:endParaRPr lang="uk-UA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Employee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Визначаємо атрибут </a:t>
                      </a:r>
                      <a:endParaRPr lang="uk-UA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employee_id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два об'єкти класу </a:t>
                      </a:r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Employee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employee1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Employee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employee2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Employee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Отримуємо доступ до атрибутів об'єкта </a:t>
                      </a:r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employee1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та присвоюємо нове значення</a:t>
                      </a:r>
                      <a:endParaRPr lang="uk-UA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employee1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employeeID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1001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f</a:t>
                      </a:r>
                      <a:r>
                        <a:rPr lang="en-US" sz="1200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"Employee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 ID: {employee1.employeeID}"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Отримуємо доступ до атрибутів об'єкта </a:t>
                      </a:r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employee2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та присвоюємо нове значення</a:t>
                      </a:r>
                      <a:endParaRPr lang="uk-UA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employee2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employeeID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1002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f</a:t>
                      </a:r>
                      <a:r>
                        <a:rPr lang="en-US" sz="1200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"Employee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 ID: {employee2.employeeID}"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62162" marR="62162" marT="31081" marB="31081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068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3C6C1A-6B0D-DB6D-40D2-41D24A61B544}"/>
              </a:ext>
            </a:extLst>
          </p:cNvPr>
          <p:cNvSpPr txBox="1"/>
          <p:nvPr/>
        </p:nvSpPr>
        <p:spPr>
          <a:xfrm>
            <a:off x="344129" y="4389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Employee</a:t>
            </a:r>
            <a:r>
              <a:rPr lang="uk-UA" dirty="0"/>
              <a:t> ID: 1001 </a:t>
            </a:r>
            <a:r>
              <a:rPr lang="uk-UA" dirty="0" err="1"/>
              <a:t>Employee</a:t>
            </a:r>
            <a:r>
              <a:rPr lang="uk-UA" dirty="0"/>
              <a:t> ID: 1002</a:t>
            </a:r>
          </a:p>
        </p:txBody>
      </p:sp>
    </p:spTree>
    <p:extLst>
      <p:ext uri="{BB962C8B-B14F-4D97-AF65-F5344CB8AC3E}">
        <p14:creationId xmlns:p14="http://schemas.microsoft.com/office/powerpoint/2010/main" val="4467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FAF08E-6634-27A3-F1ED-5F2DA63A996A}"/>
              </a:ext>
            </a:extLst>
          </p:cNvPr>
          <p:cNvSpPr txBox="1"/>
          <p:nvPr/>
        </p:nvSpPr>
        <p:spPr>
          <a:xfrm>
            <a:off x="0" y="167600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Методи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785CC-4E7D-F635-276D-C14FEFCDB642}"/>
              </a:ext>
            </a:extLst>
          </p:cNvPr>
          <p:cNvSpPr txBox="1"/>
          <p:nvPr/>
        </p:nvSpPr>
        <p:spPr>
          <a:xfrm>
            <a:off x="235972" y="825513"/>
            <a:ext cx="87605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визначена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всередині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класу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називається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методом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107D587-0CA9-E558-F463-EC843ECA1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05904"/>
              </p:ext>
            </p:extLst>
          </p:nvPr>
        </p:nvGraphicFramePr>
        <p:xfrm>
          <a:off x="341082" y="1287178"/>
          <a:ext cx="4548597" cy="3344906"/>
        </p:xfrm>
        <a:graphic>
          <a:graphicData uri="http://schemas.openxmlformats.org/drawingml/2006/table">
            <a:tbl>
              <a:tblPr/>
              <a:tblGrid>
                <a:gridCol w="396338">
                  <a:extLst>
                    <a:ext uri="{9D8B030D-6E8A-4147-A177-3AD203B41FA5}">
                      <a16:colId xmlns:a16="http://schemas.microsoft.com/office/drawing/2014/main" val="2419423296"/>
                    </a:ext>
                  </a:extLst>
                </a:gridCol>
                <a:gridCol w="4152259">
                  <a:extLst>
                    <a:ext uri="{9D8B030D-6E8A-4147-A177-3AD203B41FA5}">
                      <a16:colId xmlns:a16="http://schemas.microsoft.com/office/drawing/2014/main" val="397561609"/>
                    </a:ext>
                  </a:extLst>
                </a:gridCol>
              </a:tblGrid>
              <a:tr h="2618556">
                <a:tc>
                  <a:txBody>
                    <a:bodyPr/>
                    <a:lstStyle/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</a:txBody>
                  <a:tcPr marL="53065" marR="53065" marT="26533" marB="26533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Створюємо клас</a:t>
                      </a:r>
                      <a:endParaRPr lang="uk-UA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Room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length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0.0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width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0.0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Метод обчислення площі</a:t>
                      </a:r>
                      <a:endParaRPr lang="uk-UA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calculate_area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"Area of Room ="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length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width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об'єкт класу </a:t>
                      </a:r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Room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study_room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Room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Надаємо нові значення всім атрибутам об'єкта</a:t>
                      </a:r>
                      <a:endParaRPr lang="uk-UA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study_room</a:t>
                      </a:r>
                      <a:r>
                        <a:rPr lang="en-US" sz="12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length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42.5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study_room</a:t>
                      </a:r>
                      <a:r>
                        <a:rPr lang="en-US" sz="12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width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30.8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Отримуємо доступ до методу всередині класу</a:t>
                      </a:r>
                      <a:endParaRPr lang="uk-UA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study_room</a:t>
                      </a:r>
                      <a:r>
                        <a:rPr lang="en-US" sz="12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calculate_area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3065" marR="53065" marT="26533" marB="26533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8195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EA9BE8-581C-D625-87DD-E346D69F426E}"/>
              </a:ext>
            </a:extLst>
          </p:cNvPr>
          <p:cNvSpPr txBox="1"/>
          <p:nvPr/>
        </p:nvSpPr>
        <p:spPr>
          <a:xfrm>
            <a:off x="341082" y="47514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Area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Room</a:t>
            </a:r>
            <a:r>
              <a:rPr lang="uk-UA" dirty="0"/>
              <a:t> = 1309.0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F10FF-36FB-82C8-B2E2-CECDA19C1248}"/>
              </a:ext>
            </a:extLst>
          </p:cNvPr>
          <p:cNvSpPr txBox="1"/>
          <p:nvPr/>
        </p:nvSpPr>
        <p:spPr>
          <a:xfrm>
            <a:off x="235972" y="5103674"/>
            <a:ext cx="11208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створили клас </a:t>
            </a:r>
            <a:r>
              <a:rPr lang="uk-UA" dirty="0" err="1"/>
              <a:t>Room</a:t>
            </a:r>
            <a:r>
              <a:rPr lang="uk-UA" dirty="0"/>
              <a:t> з атрибутами: </a:t>
            </a:r>
            <a:r>
              <a:rPr lang="uk-UA" dirty="0" err="1"/>
              <a:t>length</a:t>
            </a:r>
            <a:r>
              <a:rPr lang="uk-UA" dirty="0"/>
              <a:t> та </a:t>
            </a:r>
            <a:r>
              <a:rPr lang="uk-UA" dirty="0" err="1"/>
              <a:t>width</a:t>
            </a:r>
            <a:r>
              <a:rPr lang="uk-UA" dirty="0"/>
              <a:t>; та методом </a:t>
            </a:r>
            <a:r>
              <a:rPr lang="uk-UA" dirty="0" err="1"/>
              <a:t>calculate_area</a:t>
            </a:r>
            <a:r>
              <a:rPr lang="uk-UA" dirty="0"/>
              <a:t>(). Потім ми створили об’єкт </a:t>
            </a:r>
            <a:r>
              <a:rPr lang="uk-UA" dirty="0" err="1"/>
              <a:t>study_room</a:t>
            </a:r>
            <a:r>
              <a:rPr lang="uk-UA" dirty="0"/>
              <a:t> класу </a:t>
            </a:r>
            <a:r>
              <a:rPr lang="uk-UA" dirty="0" err="1"/>
              <a:t>Room</a:t>
            </a:r>
            <a:r>
              <a:rPr lang="uk-UA" dirty="0"/>
              <a:t> та використали цей об’єкт для присвоєння значень атрибутам </a:t>
            </a:r>
            <a:r>
              <a:rPr lang="uk-UA" dirty="0" err="1"/>
              <a:t>length</a:t>
            </a:r>
            <a:r>
              <a:rPr lang="uk-UA" dirty="0"/>
              <a:t> та </a:t>
            </a:r>
            <a:r>
              <a:rPr lang="uk-UA" dirty="0" err="1"/>
              <a:t>width</a:t>
            </a:r>
            <a:r>
              <a:rPr lang="uk-UA" dirty="0"/>
              <a:t>. Зверніть увагу, що ми також використали цей об’єкт для виклику методу всередині класу за допомогою оператора .: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5100294-107E-A4D6-CDB6-B2FBC83FB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54388"/>
              </p:ext>
            </p:extLst>
          </p:nvPr>
        </p:nvGraphicFramePr>
        <p:xfrm>
          <a:off x="341082" y="6324640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292671762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638122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study_room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calculate_area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3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38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EC4C0D-E434-CFD4-744A-8017F813E076}"/>
              </a:ext>
            </a:extLst>
          </p:cNvPr>
          <p:cNvSpPr txBox="1"/>
          <p:nvPr/>
        </p:nvSpPr>
        <p:spPr>
          <a:xfrm>
            <a:off x="0" y="216761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Конструктори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b="0" i="0" dirty="0">
                <a:solidFill>
                  <a:srgbClr val="BFBFBF"/>
                </a:solidFill>
                <a:effectLst/>
                <a:latin typeface="Segoe UI" panose="020B0502040204020203" pitchFamily="34" charset="0"/>
              </a:rPr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ED587-17BC-180C-7D18-1F086494B9EE}"/>
              </a:ext>
            </a:extLst>
          </p:cNvPr>
          <p:cNvSpPr txBox="1"/>
          <p:nvPr/>
        </p:nvSpPr>
        <p:spPr>
          <a:xfrm>
            <a:off x="294967" y="902476"/>
            <a:ext cx="11484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Конструктори зазвичай використовуються для ініціалізації об’єктів класу. Їх завдання полягає у присвоюванні значень членам класу. В </a:t>
            </a:r>
            <a:r>
              <a:rPr lang="uk-UA" dirty="0" err="1"/>
              <a:t>Python</a:t>
            </a:r>
            <a:r>
              <a:rPr lang="uk-UA" dirty="0"/>
              <a:t> метод __</a:t>
            </a:r>
            <a:r>
              <a:rPr lang="uk-UA" dirty="0" err="1"/>
              <a:t>init</a:t>
            </a:r>
            <a:r>
              <a:rPr lang="uk-UA" dirty="0"/>
              <a:t>__() називається конструктором і завжди викликається при створенні об’єкта.  Синтаксис оголошення конструктора в </a:t>
            </a:r>
            <a:r>
              <a:rPr lang="uk-UA" dirty="0" err="1"/>
              <a:t>Python</a:t>
            </a:r>
            <a:r>
              <a:rPr lang="uk-UA" dirty="0"/>
              <a:t>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44B301D-DF01-5F9C-07C7-9988030DE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61761"/>
              </p:ext>
            </p:extLst>
          </p:nvPr>
        </p:nvGraphicFramePr>
        <p:xfrm>
          <a:off x="388385" y="1871441"/>
          <a:ext cx="4015949" cy="6400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266772949"/>
                    </a:ext>
                  </a:extLst>
                </a:gridCol>
                <a:gridCol w="3807669">
                  <a:extLst>
                    <a:ext uri="{9D8B030D-6E8A-4147-A177-3AD203B41FA5}">
                      <a16:colId xmlns:a16="http://schemas.microsoft.com/office/drawing/2014/main" val="2026804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ru-RU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ru-RU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ru-RU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ru-RU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ru-RU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ru-RU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Тіло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конструктора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6194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4598979-79DC-D7BB-0F11-611356370140}"/>
              </a:ext>
            </a:extLst>
          </p:cNvPr>
          <p:cNvSpPr txBox="1"/>
          <p:nvPr/>
        </p:nvSpPr>
        <p:spPr>
          <a:xfrm>
            <a:off x="294967" y="255715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Типи конструкторів:     </a:t>
            </a:r>
          </a:p>
          <a:p>
            <a:endParaRPr lang="uk-UA" dirty="0"/>
          </a:p>
          <a:p>
            <a:r>
              <a:rPr lang="uk-UA" dirty="0"/>
              <a:t>Конструктор за замовчуванням — це простий конструктор, який не приймає жодних параметрів. Його визначення має тільки один параметр, яким є посилання на створюваний об’єкт.    </a:t>
            </a:r>
          </a:p>
          <a:p>
            <a:endParaRPr lang="uk-UA" dirty="0"/>
          </a:p>
          <a:p>
            <a:r>
              <a:rPr lang="uk-UA" dirty="0" err="1"/>
              <a:t>Параметризований</a:t>
            </a:r>
            <a:r>
              <a:rPr lang="uk-UA" dirty="0"/>
              <a:t> конструктор — це конструктор з параметрами: перший параметр — це посилання на створюваний об’єкт (</a:t>
            </a:r>
            <a:r>
              <a:rPr lang="uk-UA" dirty="0" err="1"/>
              <a:t>self</a:t>
            </a:r>
            <a:r>
              <a:rPr lang="uk-UA" dirty="0"/>
              <a:t>), а інші параметри надаються програмістом.</a:t>
            </a:r>
          </a:p>
        </p:txBody>
      </p:sp>
    </p:spTree>
    <p:extLst>
      <p:ext uri="{BB962C8B-B14F-4D97-AF65-F5344CB8AC3E}">
        <p14:creationId xmlns:p14="http://schemas.microsoft.com/office/powerpoint/2010/main" val="134510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D0E065-87B9-E679-A99F-BE89D216CF31}"/>
              </a:ext>
            </a:extLst>
          </p:cNvPr>
          <p:cNvSpPr txBox="1"/>
          <p:nvPr/>
        </p:nvSpPr>
        <p:spPr>
          <a:xfrm>
            <a:off x="344493" y="8630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Приклад конструктора за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замовчуванням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 Python: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3A615-2E28-E613-AF90-9158E74C9B2F}"/>
              </a:ext>
            </a:extLst>
          </p:cNvPr>
          <p:cNvSpPr txBox="1"/>
          <p:nvPr/>
        </p:nvSpPr>
        <p:spPr>
          <a:xfrm>
            <a:off x="0" y="21676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Конструктори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27A10E0-4285-8AE8-8317-40FC43D89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26856"/>
              </p:ext>
            </p:extLst>
          </p:nvPr>
        </p:nvGraphicFramePr>
        <p:xfrm>
          <a:off x="344493" y="1261073"/>
          <a:ext cx="3824384" cy="2988242"/>
        </p:xfrm>
        <a:graphic>
          <a:graphicData uri="http://schemas.openxmlformats.org/drawingml/2006/table">
            <a:tbl>
              <a:tblPr/>
              <a:tblGrid>
                <a:gridCol w="331419">
                  <a:extLst>
                    <a:ext uri="{9D8B030D-6E8A-4147-A177-3AD203B41FA5}">
                      <a16:colId xmlns:a16="http://schemas.microsoft.com/office/drawing/2014/main" val="902145142"/>
                    </a:ext>
                  </a:extLst>
                </a:gridCol>
                <a:gridCol w="3492965">
                  <a:extLst>
                    <a:ext uri="{9D8B030D-6E8A-4147-A177-3AD203B41FA5}">
                      <a16:colId xmlns:a16="http://schemas.microsoft.com/office/drawing/2014/main" val="2086982583"/>
                    </a:ext>
                  </a:extLst>
                </a:gridCol>
              </a:tblGrid>
              <a:tr h="2402246">
                <a:tc>
                  <a:txBody>
                    <a:bodyPr/>
                    <a:lstStyle/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62162" marR="62162" marT="31081" marB="31081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GeekforGeeks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Конструктор за замовчуванням</a:t>
                      </a:r>
                      <a:endParaRPr lang="uk-UA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2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geek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Ravesli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Виводимо дані</a:t>
                      </a:r>
                      <a:endParaRPr lang="uk-UA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print_Geek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geek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об'єкт класу</a:t>
                      </a:r>
                      <a:endParaRPr lang="uk-UA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obj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GeekforGeeks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Викликаємо метод класу через об'єкт </a:t>
                      </a:r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obj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obj</a:t>
                      </a:r>
                      <a:r>
                        <a:rPr lang="en-US" sz="12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print_Geek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62162" marR="62162" marT="31081" marB="31081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807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DDF42AE-4D8F-2E38-37F9-E90B3143AFC5}"/>
              </a:ext>
            </a:extLst>
          </p:cNvPr>
          <p:cNvSpPr txBox="1"/>
          <p:nvPr/>
        </p:nvSpPr>
        <p:spPr>
          <a:xfrm>
            <a:off x="344493" y="4387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Ravesli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90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2188</Words>
  <Application>Microsoft Office PowerPoint</Application>
  <PresentationFormat>Широкоэкранный</PresentationFormat>
  <Paragraphs>457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Cascadia Code</vt:lpstr>
      <vt:lpstr>Comfortaa</vt:lpstr>
      <vt:lpstr>inherit</vt:lpstr>
      <vt:lpstr>Open Sans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7</cp:revision>
  <dcterms:created xsi:type="dcterms:W3CDTF">2024-09-23T22:16:06Z</dcterms:created>
  <dcterms:modified xsi:type="dcterms:W3CDTF">2024-09-23T23:02:57Z</dcterms:modified>
</cp:coreProperties>
</file>