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4AB2B-05C7-8D96-7B9D-3E728AC1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0D3961-51F1-DC42-696F-25BBA9B84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C5EC2-7F3F-3AE1-5B13-D988EB570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9ABE42-C26E-FA4E-CE2C-0A5BD13D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7387F2-5FA8-AE21-5DCF-09827D80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3245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F35E6-388E-A5D0-55C1-1978C9E5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504E4D-3A11-A126-7C8E-321111E34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6CF85E-AF54-EC5F-AE69-CBBE21FC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63001D-5CA5-446E-4E50-181AB2BF9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5B6A0-A92A-17FE-C7E7-9DE3648D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5095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CA5FF02-83E8-5DA6-C492-BE75EAFBE3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476350-1EF2-D338-9DAC-CC41FF8E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BB9FA3-7C0B-7E50-3D3C-38462E92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D2105F-9F57-EB98-EFB7-5C9C323B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CA146D-6B60-391C-C591-6C96CF30D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847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DAC05-FDF6-8211-A7A7-996ED2FE1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9EFA3-9D85-223C-A617-618000CD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2183D-8B88-585F-B8B6-FB7C41C7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E1FBD5-1203-1ED6-A9CA-B7E1BEA7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D2D475-4BAF-0F73-EC61-14322B5C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6820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F2F36-2DBF-A46B-7308-ADD8E713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272C0-FE8F-4FC0-FCCB-84FC0B440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19C16C-383D-2AEF-8DD7-9B364BAF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471B4F-6965-1EB7-8C86-046464425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6C11BD-D710-033A-5863-E9E7AC2A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252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E3E0CF-C7E9-D1B8-4901-5FF6BFB53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714A61-F16D-B609-C285-3A5160FC1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D6073B-1C58-F6E8-2FA5-53B15C76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4D814-D675-E0AE-429E-C4553D01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0A800B-00BA-24DC-E380-0EB7304D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860D1E-1BB7-FD67-977C-4B041FA5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865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997DF-1840-12F9-6EA5-9AE4432A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3DA598-FD00-E262-E5AB-BBC12F966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7A5DB7-523F-BED8-5FCD-DDD5DEE5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4AB097-EAAE-67ED-2DAC-CEF780126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ADD957D-CEFE-F4A8-0B11-66CA6B223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5D5D0-2D35-7AAB-98C3-D11DF0C05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C76923-73A8-0813-6F21-99BAA217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45AA3E-1B42-9964-0955-41B80CD4F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14444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E6E869-4958-EA31-0ECA-8E55275E7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E84A335-7CB4-6BD1-B805-B55DED500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D5ABAA-4612-99B8-6F6A-58B3D71F8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C12E-049B-B9DF-914A-1E9148E2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0702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3B7B4-3A93-BAC8-9C15-C84DA6590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2369070-689C-E0EF-0FA2-6DBBCAC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F455BC8-BCE1-EEB1-2A1F-D0A5F71F8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33034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49AAC4-2F16-9FDF-7A12-86844094A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20113-DBFE-7660-E550-928DF36D4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EED10B-42D0-3273-90D1-76B8A12A3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F44B73E-8FA4-4008-1CE7-20DD29AD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E93366B-3691-B027-7A96-8215DBE33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C35C18-9C24-1EE0-AF8F-0CDBBA35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5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D28B3-866A-24C7-0615-04863EF26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2C3CB4-2405-B940-2118-8556D04B2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A8B5787-4087-8EC6-0514-BF94AFF35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039A9B-5562-79B7-5D5B-4AE0F0D1F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490C33-1F0A-F3AF-81E5-D490B9FA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84051C-3DE3-E82F-CBE2-B324B76E7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21303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EC5DBC-B1B1-9850-4E38-CB01B486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k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ED1CB0-4A2F-B6AA-0084-423ECB34B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B568C-F316-9764-7F25-2663CA73B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E372C-F4D8-49D4-B7D9-74AD0AB86108}" type="datetimeFigureOut">
              <a:rPr lang="uk-UA" smtClean="0"/>
              <a:t>24.09.2024</a:t>
            </a:fld>
            <a:endParaRPr lang="uk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F2195E-0071-D5C1-80F0-9D5B942EB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D09191-1794-2DA6-4273-DFFA61137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033D4-448D-4D22-A1C0-800B4E8034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46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image" Target="../media/image2.sv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hape4326"/>
          <p:cNvGrpSpPr/>
          <p:nvPr>
            <p:custDataLst>
              <p:tags r:id="rId1"/>
            </p:custDataLst>
          </p:nvPr>
        </p:nvGrpSpPr>
        <p:grpSpPr>
          <a:xfrm>
            <a:off x="0" y="0"/>
            <a:ext cx="12192000" cy="6858000"/>
            <a:chOff x="-635000" y="-635000"/>
            <a:chExt cx="12192000" cy="6858000"/>
          </a:xfrm>
          <a:noFill/>
        </p:grpSpPr>
        <p:sp>
          <p:nvSpPr>
            <p:cNvPr id="10" name="Shape4323">
              <a:extLst>
                <a:ext uri="{FF2B5EF4-FFF2-40B4-BE49-F238E27FC236}">
                  <a16:creationId xmlns:a16="http://schemas.microsoft.com/office/drawing/2014/main" id="{141CCFB4-2F64-06B8-AF1D-C9E48150CDA3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-635000" y="-635000"/>
              <a:ext cx="12192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/>
              <a:endParaRPr lang="ru-RU" sz="1100">
                <a:solidFill>
                  <a:srgbClr val="000000"/>
                </a:solidFill>
                <a:latin typeface="Comfortaa"/>
                <a:cs typeface="Comfortaa"/>
              </a:endParaRPr>
            </a:p>
          </p:txBody>
        </p:sp>
      </p:grpSp>
      <p:grpSp>
        <p:nvGrpSpPr>
          <p:cNvPr id="3" name="Shape4327"/>
          <p:cNvGrpSpPr/>
          <p:nvPr>
            <p:custDataLst>
              <p:tags r:id="rId2"/>
            </p:custDataLst>
          </p:nvPr>
        </p:nvGrpSpPr>
        <p:grpSpPr>
          <a:xfrm>
            <a:off x="5197365" y="984555"/>
            <a:ext cx="1797269" cy="1797269"/>
            <a:chOff x="4562366" y="349555"/>
            <a:chExt cx="1797269" cy="1797269"/>
          </a:xfrm>
        </p:grpSpPr>
        <p:pic>
          <p:nvPicPr>
            <p:cNvPr id="5" name="Shape4328"/>
            <p:cNvPicPr/>
            <p:nvPr>
              <p:custDataLst>
                <p:tags r:id="rId6"/>
              </p:custDataLst>
            </p:nvPr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562366" y="349555"/>
              <a:ext cx="1797269" cy="1797269"/>
            </a:xfrm>
            <a:prstGeom prst="rect">
              <a:avLst/>
            </a:prstGeom>
          </p:spPr>
        </p:pic>
      </p:grpSp>
      <p:grpSp>
        <p:nvGrpSpPr>
          <p:cNvPr id="7" name="Shape4329"/>
          <p:cNvGrpSpPr/>
          <p:nvPr>
            <p:custDataLst>
              <p:tags r:id="rId3"/>
            </p:custDataLst>
          </p:nvPr>
        </p:nvGrpSpPr>
        <p:grpSpPr>
          <a:xfrm>
            <a:off x="5557345" y="3238244"/>
            <a:ext cx="1077311" cy="55245"/>
            <a:chOff x="4925483" y="2578947"/>
            <a:chExt cx="1077311" cy="55245"/>
          </a:xfrm>
        </p:grpSpPr>
        <p:sp>
          <p:nvSpPr>
            <p:cNvPr id="8" name="Shape4325">
              <a:extLst>
                <a:ext uri="{FF2B5EF4-FFF2-40B4-BE49-F238E27FC236}">
                  <a16:creationId xmlns:a16="http://schemas.microsoft.com/office/drawing/2014/main" id="{21F15AB7-005A-EB90-56E9-C5761A58FD3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 flipV="1">
              <a:off x="4925483" y="2578947"/>
              <a:ext cx="1077311" cy="55245"/>
            </a:xfrm>
            <a:prstGeom prst="roundRect">
              <a:avLst/>
            </a:prstGeom>
            <a:solidFill>
              <a:schemeClr val="bg2"/>
            </a:solidFill>
            <a:ln w="28575">
              <a:noFill/>
              <a:prstDash val="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12717"/>
              <a:endParaRPr lang="en-US" sz="800">
                <a:solidFill>
                  <a:schemeClr val="tx1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6" name="Shape4324">
            <a:extLst>
              <a:ext uri="{FF2B5EF4-FFF2-40B4-BE49-F238E27FC236}">
                <a16:creationId xmlns:a16="http://schemas.microsoft.com/office/drawing/2014/main" id="{9CB60D78-BFA7-FBF3-D935-4D20CC03291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371703" y="3568704"/>
            <a:ext cx="5448607" cy="1929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Тема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6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уроку</a:t>
            </a:r>
            <a:r>
              <a:rPr lang="en-US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:
</a:t>
            </a:r>
            <a:r>
              <a:rPr lang="uk-UA" sz="6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scadia Code" panose="020B0609020000020004" pitchFamily="49" charset="0"/>
                <a:cs typeface="Cascadia Code" panose="020B0609020000020004" pitchFamily="49" charset="0"/>
              </a:rPr>
              <a:t>спадкування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E8F620-A300-2A62-C86C-A0EF3ADDAB57}"/>
              </a:ext>
            </a:extLst>
          </p:cNvPr>
          <p:cNvSpPr txBox="1"/>
          <p:nvPr/>
        </p:nvSpPr>
        <p:spPr>
          <a:xfrm>
            <a:off x="0" y="24625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Спадкування в </a:t>
            </a:r>
            <a:r>
              <a:rPr lang="en-US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Python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D67B0-8B92-D061-65BC-63F4A727891E}"/>
              </a:ext>
            </a:extLst>
          </p:cNvPr>
          <p:cNvSpPr txBox="1"/>
          <p:nvPr/>
        </p:nvSpPr>
        <p:spPr>
          <a:xfrm>
            <a:off x="324463" y="892588"/>
            <a:ext cx="116807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Спадкування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дозволяє створити новий клас на основі існуючого класу. Новий клас, що створюється,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підкласом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дочірній</a:t>
            </a:r>
            <a:r>
              <a:rPr lang="uk-UA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 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похідний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клас), а існуючий клас, від якого отримано дочірній клас, називається 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суперкласом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(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батьківський</a:t>
            </a:r>
            <a:r>
              <a:rPr lang="uk-UA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або </a:t>
            </a:r>
            <a:r>
              <a:rPr lang="uk-UA" b="1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базовий</a:t>
            </a:r>
            <a:r>
              <a:rPr lang="uk-UA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клас).</a:t>
            </a:r>
          </a:p>
          <a:p>
            <a:br>
              <a:rPr lang="uk-UA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uk-U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CA36E-8262-70A6-4B13-4B59FADF6722}"/>
              </a:ext>
            </a:extLst>
          </p:cNvPr>
          <p:cNvSpPr txBox="1"/>
          <p:nvPr/>
        </p:nvSpPr>
        <p:spPr>
          <a:xfrm>
            <a:off x="0" y="209291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Підклас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суперклас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F95D82-33AB-5A0F-2840-3617A413C4D7}"/>
              </a:ext>
            </a:extLst>
          </p:cNvPr>
          <p:cNvSpPr txBox="1"/>
          <p:nvPr/>
        </p:nvSpPr>
        <p:spPr>
          <a:xfrm>
            <a:off x="324463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Синтаксис спадкування в 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Python:</a:t>
            </a:r>
          </a:p>
          <a:p>
            <a:br>
              <a:rPr lang="en-US" dirty="0"/>
            </a:br>
            <a:endParaRPr lang="uk-UA" dirty="0"/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DA44F98B-338F-BCC4-9166-0F4A8145C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354166"/>
              </p:ext>
            </p:extLst>
          </p:nvPr>
        </p:nvGraphicFramePr>
        <p:xfrm>
          <a:off x="324463" y="3429000"/>
          <a:ext cx="7895283" cy="228600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2773561306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0711183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Визначаємо суперклас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super_class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методи суперкласу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Спадкування</a:t>
                      </a:r>
                      <a:endParaRPr lang="uk-UA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sub_class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super_class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super_class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Атрибути та метод </a:t>
                      </a:r>
                      <a:r>
                        <a:rPr lang="en-US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sub_class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7137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4AD62EF-6D80-05F7-3EC0-1826655789B7}"/>
              </a:ext>
            </a:extLst>
          </p:cNvPr>
          <p:cNvSpPr txBox="1"/>
          <p:nvPr/>
        </p:nvSpPr>
        <p:spPr>
          <a:xfrm>
            <a:off x="324463" y="5758421"/>
            <a:ext cx="8170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успадковуємо клас </a:t>
            </a:r>
            <a:r>
              <a:rPr lang="uk-UA" dirty="0" err="1"/>
              <a:t>sub_class</a:t>
            </a:r>
            <a:r>
              <a:rPr lang="uk-UA" dirty="0"/>
              <a:t> від класу </a:t>
            </a:r>
            <a:r>
              <a:rPr lang="uk-UA" dirty="0" err="1"/>
              <a:t>super_class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3448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A629B7-C1FC-DD0A-290F-AC8E79855A4D}"/>
              </a:ext>
            </a:extLst>
          </p:cNvPr>
          <p:cNvSpPr txBox="1"/>
          <p:nvPr/>
        </p:nvSpPr>
        <p:spPr>
          <a:xfrm>
            <a:off x="442451" y="7870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uk-UA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Розглянемо приклад на практиці:</a:t>
            </a:r>
          </a:p>
          <a:p>
            <a:br>
              <a:rPr lang="uk-UA" dirty="0"/>
            </a:br>
            <a:endParaRPr lang="uk-U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C4671-9426-9717-C083-97A0CCF856C8}"/>
              </a:ext>
            </a:extLst>
          </p:cNvPr>
          <p:cNvSpPr txBox="1"/>
          <p:nvPr/>
        </p:nvSpPr>
        <p:spPr>
          <a:xfrm>
            <a:off x="0" y="1407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Підклас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суперклас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883BCC35-DAFE-5FBC-CB32-996F82C0C8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49180"/>
              </p:ext>
            </p:extLst>
          </p:nvPr>
        </p:nvGraphicFramePr>
        <p:xfrm>
          <a:off x="442451" y="1248696"/>
          <a:ext cx="6331363" cy="4734970"/>
        </p:xfrm>
        <a:graphic>
          <a:graphicData uri="http://schemas.openxmlformats.org/drawingml/2006/table">
            <a:tbl>
              <a:tblPr/>
              <a:tblGrid>
                <a:gridCol w="458881">
                  <a:extLst>
                    <a:ext uri="{9D8B030D-6E8A-4147-A177-3AD203B41FA5}">
                      <a16:colId xmlns:a16="http://schemas.microsoft.com/office/drawing/2014/main" val="3470756712"/>
                    </a:ext>
                  </a:extLst>
                </a:gridCol>
                <a:gridCol w="5872482">
                  <a:extLst>
                    <a:ext uri="{9D8B030D-6E8A-4147-A177-3AD203B41FA5}">
                      <a16:colId xmlns:a16="http://schemas.microsoft.com/office/drawing/2014/main" val="2310541311"/>
                    </a:ext>
                  </a:extLst>
                </a:gridCol>
              </a:tblGrid>
              <a:tr h="4346310">
                <a:tc>
                  <a:txBody>
                    <a:bodyPr/>
                    <a:lstStyle/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14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41050" marR="41050" marT="20525" marB="20525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Атрибут та метод батьківського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""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 can eat"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Успадковуємо від класу 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Animal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Animal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Новий метод у дочірньому класі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Доступ до атрибута 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name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батьківського класу за допомогою </a:t>
                      </a:r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self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4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"My name is "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дочірнього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Dog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Отримуємо доступ до атрибута та методу батьківського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4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4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"Rohu"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4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Викликаємо метод дочірнього класу</a:t>
                      </a:r>
                      <a:endParaRPr lang="uk-UA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4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sz="14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4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display</a:t>
                      </a:r>
                      <a:r>
                        <a:rPr lang="en-US" sz="14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41050" marR="41050" marT="20525" marB="20525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112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50988F3-CB23-7EE8-486A-A3BB7384BCFD}"/>
              </a:ext>
            </a:extLst>
          </p:cNvPr>
          <p:cNvSpPr txBox="1"/>
          <p:nvPr/>
        </p:nvSpPr>
        <p:spPr>
          <a:xfrm>
            <a:off x="6951407" y="20079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I </a:t>
            </a:r>
            <a:r>
              <a:rPr lang="uk-UA" dirty="0" err="1"/>
              <a:t>can</a:t>
            </a:r>
            <a:r>
              <a:rPr lang="uk-UA" dirty="0"/>
              <a:t> </a:t>
            </a:r>
            <a:r>
              <a:rPr lang="uk-UA" dirty="0" err="1"/>
              <a:t>eat</a:t>
            </a:r>
            <a:r>
              <a:rPr lang="uk-UA" dirty="0"/>
              <a:t> </a:t>
            </a:r>
            <a:r>
              <a:rPr lang="uk-UA" dirty="0" err="1"/>
              <a:t>My</a:t>
            </a:r>
            <a:r>
              <a:rPr lang="uk-UA" dirty="0"/>
              <a:t> </a:t>
            </a:r>
            <a:r>
              <a:rPr lang="uk-UA" dirty="0" err="1"/>
              <a:t>name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</a:t>
            </a:r>
            <a:r>
              <a:rPr lang="uk-UA" dirty="0" err="1"/>
              <a:t>Rohu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188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BAFD35-6CC1-AD6A-29DA-CC2B15BAF8BF}"/>
              </a:ext>
            </a:extLst>
          </p:cNvPr>
          <p:cNvSpPr txBox="1"/>
          <p:nvPr/>
        </p:nvSpPr>
        <p:spPr>
          <a:xfrm>
            <a:off x="403123" y="8665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створили дочірній клас </a:t>
            </a:r>
            <a:r>
              <a:rPr lang="uk-UA" dirty="0" err="1"/>
              <a:t>Dog</a:t>
            </a:r>
            <a:r>
              <a:rPr lang="uk-UA" dirty="0"/>
              <a:t> з батьківського класу </a:t>
            </a:r>
            <a:r>
              <a:rPr lang="uk-UA" dirty="0" err="1"/>
              <a:t>Animal</a:t>
            </a:r>
            <a:r>
              <a:rPr lang="uk-UA" dirty="0"/>
              <a:t>. Зверніть увагу на наступний код: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8A4662-7ABB-B8C9-4AC6-9348EA1378FB}"/>
              </a:ext>
            </a:extLst>
          </p:cNvPr>
          <p:cNvSpPr txBox="1"/>
          <p:nvPr/>
        </p:nvSpPr>
        <p:spPr>
          <a:xfrm>
            <a:off x="0" y="1407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Підклас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та </a:t>
            </a:r>
            <a:r>
              <a:rPr lang="ru-RU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суперклас</a:t>
            </a:r>
            <a:r>
              <a:rPr lang="ru-RU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в Python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3E33D72F-4AAD-86E5-6EDB-A5964564E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062190"/>
              </p:ext>
            </p:extLst>
          </p:nvPr>
        </p:nvGraphicFramePr>
        <p:xfrm>
          <a:off x="403123" y="1612039"/>
          <a:ext cx="7895283" cy="640080"/>
        </p:xfrm>
        <a:graphic>
          <a:graphicData uri="http://schemas.openxmlformats.org/drawingml/2006/table">
            <a:tbl>
              <a:tblPr/>
              <a:tblGrid>
                <a:gridCol w="279946">
                  <a:extLst>
                    <a:ext uri="{9D8B030D-6E8A-4147-A177-3AD203B41FA5}">
                      <a16:colId xmlns:a16="http://schemas.microsoft.com/office/drawing/2014/main" val="1478367721"/>
                    </a:ext>
                  </a:extLst>
                </a:gridCol>
                <a:gridCol w="7615337">
                  <a:extLst>
                    <a:ext uri="{9D8B030D-6E8A-4147-A177-3AD203B41FA5}">
                      <a16:colId xmlns:a16="http://schemas.microsoft.com/office/drawing/2014/main" val="11335929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name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"Rohu"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labrador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eat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29354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60DC90A-3899-CB26-7AAC-9C0A63774882}"/>
              </a:ext>
            </a:extLst>
          </p:cNvPr>
          <p:cNvSpPr txBox="1"/>
          <p:nvPr/>
        </p:nvSpPr>
        <p:spPr>
          <a:xfrm>
            <a:off x="403123" y="2351290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використовуємо </a:t>
            </a:r>
            <a:r>
              <a:rPr lang="uk-UA" dirty="0" err="1"/>
              <a:t>labrador</a:t>
            </a:r>
            <a:r>
              <a:rPr lang="uk-UA" dirty="0"/>
              <a:t> (об’єкт класу </a:t>
            </a:r>
            <a:r>
              <a:rPr lang="uk-UA" dirty="0" err="1"/>
              <a:t>Dog</a:t>
            </a:r>
            <a:r>
              <a:rPr lang="uk-UA" dirty="0"/>
              <a:t>) для доступу до </a:t>
            </a:r>
            <a:r>
              <a:rPr lang="uk-UA" dirty="0" err="1"/>
              <a:t>name</a:t>
            </a:r>
            <a:r>
              <a:rPr lang="uk-UA" dirty="0"/>
              <a:t> та </a:t>
            </a:r>
            <a:r>
              <a:rPr lang="uk-UA" dirty="0" err="1"/>
              <a:t>eat</a:t>
            </a:r>
            <a:r>
              <a:rPr lang="uk-UA" dirty="0"/>
              <a:t>() класу </a:t>
            </a:r>
            <a:r>
              <a:rPr lang="uk-UA" dirty="0" err="1"/>
              <a:t>Animal</a:t>
            </a:r>
            <a:r>
              <a:rPr lang="uk-UA" dirty="0"/>
              <a:t>. Це можливо тому, що дочірній клас успадковує всі атрибути та методи батьківського класу. Крім того, ми отримали доступ до атрибута </a:t>
            </a:r>
            <a:r>
              <a:rPr lang="uk-UA" dirty="0" err="1"/>
              <a:t>name</a:t>
            </a:r>
            <a:r>
              <a:rPr lang="uk-UA" dirty="0"/>
              <a:t> всередині методу класу </a:t>
            </a:r>
            <a:r>
              <a:rPr lang="uk-UA" dirty="0" err="1"/>
              <a:t>Dog</a:t>
            </a:r>
            <a:r>
              <a:rPr lang="uk-UA" dirty="0"/>
              <a:t>, використовуючи </a:t>
            </a:r>
            <a:r>
              <a:rPr lang="uk-UA" dirty="0" err="1"/>
              <a:t>self</a:t>
            </a:r>
            <a:r>
              <a:rPr lang="uk-U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341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1CF000-0402-76C4-10DB-601F4D0B8677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Відносини в успадкуванні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579AFB-A5FD-32A0-C243-06E453A9F2A2}"/>
              </a:ext>
            </a:extLst>
          </p:cNvPr>
          <p:cNvSpPr txBox="1"/>
          <p:nvPr/>
        </p:nvSpPr>
        <p:spPr>
          <a:xfrm>
            <a:off x="314632" y="857950"/>
            <a:ext cx="113562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В </a:t>
            </a:r>
            <a:r>
              <a:rPr lang="uk-UA" dirty="0" err="1"/>
              <a:t>Python</a:t>
            </a:r>
            <a:r>
              <a:rPr lang="uk-UA" dirty="0"/>
              <a:t> успадкування — це відносини типу </a:t>
            </a:r>
            <a:r>
              <a:rPr lang="uk-UA" dirty="0" err="1"/>
              <a:t>is</a:t>
            </a:r>
            <a:r>
              <a:rPr lang="uk-UA" dirty="0"/>
              <a:t>-a (є). Ми використовуємо спадкування лише в тому випадку, коли між двома класами існує зв’язок типу “є”. Наприклад:     </a:t>
            </a:r>
          </a:p>
          <a:p>
            <a:r>
              <a:rPr lang="uk-UA" dirty="0"/>
              <a:t>Автомобіль є Транспортним засобом     </a:t>
            </a:r>
          </a:p>
          <a:p>
            <a:r>
              <a:rPr lang="uk-UA" dirty="0"/>
              <a:t>Яблуко є Фруктом     </a:t>
            </a:r>
          </a:p>
          <a:p>
            <a:r>
              <a:rPr lang="uk-UA" dirty="0"/>
              <a:t>Кішка є Твариною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B76EE-CB7F-019D-1686-01B9C250E790}"/>
              </a:ext>
            </a:extLst>
          </p:cNvPr>
          <p:cNvSpPr txBox="1"/>
          <p:nvPr/>
        </p:nvSpPr>
        <p:spPr>
          <a:xfrm>
            <a:off x="314631" y="2335278"/>
            <a:ext cx="9340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Автомобіль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успадковуватись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Транспортний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засіб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Яблуко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може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успадковуватися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від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ru-RU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Фрукт 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і так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далі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  <a:endParaRPr lang="uk-UA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8A05507-0DD9-F1CD-AFC5-57746E252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015877"/>
              </p:ext>
            </p:extLst>
          </p:nvPr>
        </p:nvGraphicFramePr>
        <p:xfrm>
          <a:off x="436695" y="3429000"/>
          <a:ext cx="7837990" cy="3108960"/>
        </p:xfrm>
        <a:graphic>
          <a:graphicData uri="http://schemas.openxmlformats.org/drawingml/2006/table">
            <a:tbl>
              <a:tblPr/>
              <a:tblGrid>
                <a:gridCol w="566195">
                  <a:extLst>
                    <a:ext uri="{9D8B030D-6E8A-4147-A177-3AD203B41FA5}">
                      <a16:colId xmlns:a16="http://schemas.microsoft.com/office/drawing/2014/main" val="1933008790"/>
                    </a:ext>
                  </a:extLst>
                </a:gridCol>
                <a:gridCol w="7271795">
                  <a:extLst>
                    <a:ext uri="{9D8B030D-6E8A-4147-A177-3AD203B41FA5}">
                      <a16:colId xmlns:a16="http://schemas.microsoft.com/office/drawing/2014/main" val="40681261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no_of_sides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inputSides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side "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 : 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"Side"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"is"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2064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4F710D-A2D1-DC15-5B71-B0C51B5C4B24}"/>
              </a:ext>
            </a:extLst>
          </p:cNvPr>
          <p:cNvSpPr txBox="1"/>
          <p:nvPr/>
        </p:nvSpPr>
        <p:spPr>
          <a:xfrm>
            <a:off x="314631" y="2860016"/>
            <a:ext cx="119461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Розглянемо ще один приклад спадкування в </a:t>
            </a:r>
            <a:r>
              <a:rPr lang="uk-UA" dirty="0" err="1"/>
              <a:t>Python</a:t>
            </a:r>
            <a:r>
              <a:rPr lang="uk-UA" dirty="0"/>
              <a:t>. Багатокутник — це замкнута фігура з 3 або більше сторонами. Припустимо, у нас є клас </a:t>
            </a:r>
            <a:r>
              <a:rPr lang="uk-UA" dirty="0" err="1"/>
              <a:t>Polygon</a:t>
            </a:r>
            <a:r>
              <a:rPr lang="uk-UA" dirty="0"/>
              <a:t>, визначений наступним чином:</a:t>
            </a:r>
          </a:p>
        </p:txBody>
      </p:sp>
    </p:spTree>
    <p:extLst>
      <p:ext uri="{BB962C8B-B14F-4D97-AF65-F5344CB8AC3E}">
        <p14:creationId xmlns:p14="http://schemas.microsoft.com/office/powerpoint/2010/main" val="50130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6E48C2-9F5B-EFA6-2AE5-F1D2DCAB9F1E}"/>
              </a:ext>
            </a:extLst>
          </p:cNvPr>
          <p:cNvSpPr txBox="1"/>
          <p:nvPr/>
        </p:nvSpPr>
        <p:spPr>
          <a:xfrm>
            <a:off x="324464" y="805001"/>
            <a:ext cx="11395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Цей клас має змінні для зберігання кількості (n) та довжини (у вигляді списку під назвою </a:t>
            </a:r>
            <a:r>
              <a:rPr lang="uk-UA" dirty="0" err="1"/>
              <a:t>sides</a:t>
            </a:r>
            <a:r>
              <a:rPr lang="uk-UA" dirty="0"/>
              <a:t>) кожної зі сторін багатокутника.     Метод </a:t>
            </a:r>
            <a:r>
              <a:rPr lang="uk-UA" dirty="0" err="1"/>
              <a:t>inputSides</a:t>
            </a:r>
            <a:r>
              <a:rPr lang="uk-UA" dirty="0"/>
              <a:t>() приймає довжину кожної сторони.     Метод </a:t>
            </a:r>
            <a:r>
              <a:rPr lang="uk-UA" dirty="0" err="1"/>
              <a:t>dispSides</a:t>
            </a:r>
            <a:r>
              <a:rPr lang="uk-UA" dirty="0"/>
              <a:t>() відображає довжини цих сторін.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64DBF-7CFF-CDFA-0ABC-E243BBBFA180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Відносини в успадкуванні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017754-82DD-C481-62F3-EEE3CA48B240}"/>
              </a:ext>
            </a:extLst>
          </p:cNvPr>
          <p:cNvSpPr txBox="1"/>
          <p:nvPr/>
        </p:nvSpPr>
        <p:spPr>
          <a:xfrm>
            <a:off x="324463" y="1728331"/>
            <a:ext cx="11395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Трикутник — це багатокутник із трьома сторонами. Тому ми можемо створити клас </a:t>
            </a:r>
            <a:r>
              <a:rPr lang="uk-UA" dirty="0" err="1"/>
              <a:t>Triangle</a:t>
            </a:r>
            <a:r>
              <a:rPr lang="uk-UA" dirty="0"/>
              <a:t>, який успадковується від класу </a:t>
            </a:r>
            <a:r>
              <a:rPr lang="uk-UA" dirty="0" err="1"/>
              <a:t>Polygon</a:t>
            </a:r>
            <a:r>
              <a:rPr lang="uk-UA" dirty="0"/>
              <a:t>. Це зробить усі атрибути класу </a:t>
            </a:r>
            <a:r>
              <a:rPr lang="uk-UA" dirty="0" err="1"/>
              <a:t>Polygon</a:t>
            </a:r>
            <a:r>
              <a:rPr lang="uk-UA" dirty="0"/>
              <a:t> доступними для класу </a:t>
            </a:r>
            <a:r>
              <a:rPr lang="uk-UA" dirty="0" err="1"/>
              <a:t>Triangle</a:t>
            </a:r>
            <a:r>
              <a:rPr lang="uk-UA" dirty="0"/>
              <a:t>. Нам не потрібно визначати атрибути та методи знову. Наприклад: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6D85E40-7524-8147-74D2-2352ACFBC7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058999"/>
              </p:ext>
            </p:extLst>
          </p:nvPr>
        </p:nvGraphicFramePr>
        <p:xfrm>
          <a:off x="324463" y="2701724"/>
          <a:ext cx="7172787" cy="3253600"/>
        </p:xfrm>
        <a:graphic>
          <a:graphicData uri="http://schemas.openxmlformats.org/drawingml/2006/table">
            <a:tbl>
              <a:tblPr/>
              <a:tblGrid>
                <a:gridCol w="666213">
                  <a:extLst>
                    <a:ext uri="{9D8B030D-6E8A-4147-A177-3AD203B41FA5}">
                      <a16:colId xmlns:a16="http://schemas.microsoft.com/office/drawing/2014/main" val="208538229"/>
                    </a:ext>
                  </a:extLst>
                </a:gridCol>
                <a:gridCol w="6506574">
                  <a:extLst>
                    <a:ext uri="{9D8B030D-6E8A-4147-A177-3AD203B41FA5}">
                      <a16:colId xmlns:a16="http://schemas.microsoft.com/office/drawing/2014/main" val="4019056143"/>
                    </a:ext>
                  </a:extLst>
                </a:gridCol>
              </a:tblGrid>
              <a:tr h="3149498">
                <a:tc>
                  <a:txBody>
                    <a:bodyPr/>
                    <a:lstStyle/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16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83680" marR="83680" marT="41840" marB="41840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16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findArea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16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16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sides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Обчислюємо </a:t>
                      </a:r>
                      <a:r>
                        <a:rPr lang="uk-UA" sz="16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напівпериметр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0.5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16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на екран площу трикутника</a:t>
                      </a:r>
                      <a:endParaRPr lang="uk-UA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16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16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'The area of the triangle is %0.2f'</a:t>
                      </a:r>
                      <a:r>
                        <a:rPr lang="en-US" sz="16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16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sz="16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16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16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83680" marR="83680" marT="41840" marB="41840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669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2D6213-51BD-B74B-22F7-F71DD2CE479D}"/>
              </a:ext>
            </a:extLst>
          </p:cNvPr>
          <p:cNvSpPr txBox="1"/>
          <p:nvPr/>
        </p:nvSpPr>
        <p:spPr>
          <a:xfrm>
            <a:off x="324462" y="6005387"/>
            <a:ext cx="11248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Однак у класі </a:t>
            </a:r>
            <a:r>
              <a:rPr lang="uk-UA" dirty="0" err="1"/>
              <a:t>Triangle</a:t>
            </a:r>
            <a:r>
              <a:rPr lang="uk-UA" dirty="0"/>
              <a:t> є новий метод </a:t>
            </a:r>
            <a:r>
              <a:rPr lang="uk-UA" dirty="0" err="1"/>
              <a:t>findArea</a:t>
            </a:r>
            <a:r>
              <a:rPr lang="uk-UA" dirty="0"/>
              <a:t>() для обчислення та виводу на екран площі трикутника.</a:t>
            </a:r>
          </a:p>
        </p:txBody>
      </p:sp>
    </p:spTree>
    <p:extLst>
      <p:ext uri="{BB962C8B-B14F-4D97-AF65-F5344CB8AC3E}">
        <p14:creationId xmlns:p14="http://schemas.microsoft.com/office/powerpoint/2010/main" val="69913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132FD7-2BA3-832E-52EE-B539C898CE6B}"/>
              </a:ext>
            </a:extLst>
          </p:cNvPr>
          <p:cNvSpPr txBox="1"/>
          <p:nvPr/>
        </p:nvSpPr>
        <p:spPr>
          <a:xfrm>
            <a:off x="550606" y="786184"/>
            <a:ext cx="10510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Тепер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подивимося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повний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робочий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код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програми</a:t>
            </a:r>
            <a:r>
              <a:rPr lang="ru-RU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6886B-15C5-172B-3776-D62B134774CE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Відносини в успадкуванні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9C5BE22-FC8A-B2D0-7979-98748BC1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62966"/>
              </p:ext>
            </p:extLst>
          </p:nvPr>
        </p:nvGraphicFramePr>
        <p:xfrm>
          <a:off x="550607" y="1242659"/>
          <a:ext cx="6390968" cy="5506734"/>
        </p:xfrm>
        <a:graphic>
          <a:graphicData uri="http://schemas.openxmlformats.org/drawingml/2006/table">
            <a:tbl>
              <a:tblPr/>
              <a:tblGrid>
                <a:gridCol w="379594">
                  <a:extLst>
                    <a:ext uri="{9D8B030D-6E8A-4147-A177-3AD203B41FA5}">
                      <a16:colId xmlns:a16="http://schemas.microsoft.com/office/drawing/2014/main" val="3791210291"/>
                    </a:ext>
                  </a:extLst>
                </a:gridCol>
                <a:gridCol w="6011374">
                  <a:extLst>
                    <a:ext uri="{9D8B030D-6E8A-4147-A177-3AD203B41FA5}">
                      <a16:colId xmlns:a16="http://schemas.microsoft.com/office/drawing/2014/main" val="3274148072"/>
                    </a:ext>
                  </a:extLst>
                </a:gridCol>
              </a:tblGrid>
              <a:tr h="2343252">
                <a:tc>
                  <a:txBody>
                    <a:bodyPr/>
                    <a:lstStyle/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39</a:t>
                      </a:r>
                    </a:p>
                    <a:p>
                      <a:pPr algn="ctr" fontAlgn="t"/>
                      <a:r>
                        <a:rPr lang="uk-UA" sz="900">
                          <a:solidFill>
                            <a:srgbClr val="C2C2C2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20333" marR="20333" marT="10167" marB="10167">
                    <a:lnL>
                      <a:noFill/>
                    </a:lnL>
                    <a:lnR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303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Ініціалізація кількості сторін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no_of_sides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no_of_sides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inputSides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float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input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"Enter side "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str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 : 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)]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Метод для виведення довжини кожної зі сторін багатокутника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for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20B0DA"/>
                          </a:solidFill>
                          <a:effectLst/>
                          <a:latin typeface="inherit"/>
                        </a:rPr>
                        <a:t>in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range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"Side"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1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"is"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[</a:t>
                      </a:r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i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])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class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Ініціалізація кількості сторін трикутника (3) шляхом виклику методу __</a:t>
                      </a:r>
                      <a:r>
                        <a:rPr lang="en-US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__()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класу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Polygon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Polygon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init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__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3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def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findArea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: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,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 err="1">
                          <a:solidFill>
                            <a:srgbClr val="F4BB15"/>
                          </a:solidFill>
                          <a:effectLst/>
                          <a:latin typeface="inherit"/>
                        </a:rPr>
                        <a:t>self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DCDCDC"/>
                          </a:solidFill>
                          <a:effectLst/>
                          <a:latin typeface="inherit"/>
                        </a:rPr>
                        <a:t>sides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Обчислюємо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напівпериметр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+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/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2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Використовуємо формулу </a:t>
                      </a:r>
                      <a:r>
                        <a:rPr lang="uk-UA" sz="900" i="1" dirty="0" err="1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Герона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 для обчислення площі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uk-UA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b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s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-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c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))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**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E7A37A"/>
                          </a:solidFill>
                          <a:effectLst/>
                          <a:latin typeface="inherit"/>
                        </a:rPr>
                        <a:t>0.5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        </a:t>
                      </a:r>
                      <a:r>
                        <a:rPr lang="en-US" sz="900" dirty="0">
                          <a:solidFill>
                            <a:srgbClr val="569CD6"/>
                          </a:solidFill>
                          <a:effectLst/>
                          <a:latin typeface="inherit"/>
                        </a:rPr>
                        <a:t>print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</a:t>
                      </a:r>
                      <a:r>
                        <a:rPr lang="en-US" sz="900" dirty="0">
                          <a:solidFill>
                            <a:srgbClr val="D69D85"/>
                          </a:solidFill>
                          <a:effectLst/>
                          <a:latin typeface="inherit"/>
                        </a:rPr>
                        <a:t>'The area of the triangle is %0.2f'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%</a:t>
                      </a:r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area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Створюємо об'єкт класу </a:t>
                      </a:r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Triangle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DADADA"/>
                          </a:solidFill>
                          <a:effectLst/>
                          <a:latin typeface="inherit"/>
                        </a:rPr>
                        <a:t>=</a:t>
                      </a:r>
                      <a:r>
                        <a:rPr lang="en-US" sz="900" dirty="0">
                          <a:solidFill>
                            <a:srgbClr val="006FE0"/>
                          </a:solidFill>
                          <a:effectLst/>
                          <a:latin typeface="inherit"/>
                        </a:rPr>
                        <a:t> </a:t>
                      </a:r>
                      <a:r>
                        <a:rPr lang="en-US" sz="900" dirty="0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Triangle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Пропонуємо користувачеві ввести довжини сторін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inputSides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Виводимо довжини сторін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dispSides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>
                          <a:solidFill>
                            <a:srgbClr val="FFFFFF"/>
                          </a:solidFill>
                          <a:effectLst/>
                          <a:latin typeface="inherit"/>
                        </a:rPr>
                        <a:t> </a:t>
                      </a:r>
                    </a:p>
                    <a:p>
                      <a:pPr algn="l" fontAlgn="t"/>
                      <a:r>
                        <a:rPr lang="en-US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# </a:t>
                      </a:r>
                      <a:r>
                        <a:rPr lang="uk-UA" sz="900" i="1" dirty="0">
                          <a:solidFill>
                            <a:srgbClr val="57A64A"/>
                          </a:solidFill>
                          <a:effectLst/>
                          <a:latin typeface="inherit"/>
                        </a:rPr>
                        <a:t>Обчислюємо та виводимо площу трикутника</a:t>
                      </a:r>
                      <a:endParaRPr lang="uk-UA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  <a:p>
                      <a:pPr algn="l" fontAlgn="t"/>
                      <a:r>
                        <a:rPr lang="en-US" sz="900" dirty="0" err="1">
                          <a:solidFill>
                            <a:srgbClr val="BDB76B"/>
                          </a:solidFill>
                          <a:effectLst/>
                          <a:latin typeface="inherit"/>
                        </a:rPr>
                        <a:t>t</a:t>
                      </a:r>
                      <a:r>
                        <a:rPr lang="en-US" sz="900" dirty="0" err="1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.</a:t>
                      </a:r>
                      <a:r>
                        <a:rPr lang="en-US" sz="900" dirty="0" err="1">
                          <a:solidFill>
                            <a:srgbClr val="FF8000"/>
                          </a:solidFill>
                          <a:effectLst/>
                          <a:latin typeface="inherit"/>
                        </a:rPr>
                        <a:t>findArea</a:t>
                      </a:r>
                      <a:r>
                        <a:rPr lang="en-US" sz="900" dirty="0">
                          <a:solidFill>
                            <a:srgbClr val="D8D8D8"/>
                          </a:solidFill>
                          <a:effectLst/>
                          <a:latin typeface="inherit"/>
                        </a:rPr>
                        <a:t>()</a:t>
                      </a:r>
                      <a:endParaRPr lang="en-US" sz="900" dirty="0">
                        <a:solidFill>
                          <a:srgbClr val="FFFFFF"/>
                        </a:solidFill>
                        <a:effectLst/>
                        <a:latin typeface="inherit"/>
                      </a:endParaRPr>
                    </a:p>
                  </a:txBody>
                  <a:tcPr marL="20333" marR="20333" marT="10167" marB="10167">
                    <a:lnL w="7620" cap="flat" cmpd="sng" algn="ctr">
                      <a:solidFill>
                        <a:srgbClr val="8C8D8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232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6533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71D15-5243-260E-AFC2-88812D68F2AF}"/>
              </a:ext>
            </a:extLst>
          </p:cNvPr>
          <p:cNvSpPr txBox="1"/>
          <p:nvPr/>
        </p:nvSpPr>
        <p:spPr>
          <a:xfrm>
            <a:off x="7150509" y="124265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Результат:  </a:t>
            </a:r>
          </a:p>
          <a:p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side</a:t>
            </a:r>
            <a:r>
              <a:rPr lang="uk-UA" dirty="0"/>
              <a:t> 1 : 3 </a:t>
            </a:r>
          </a:p>
          <a:p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side</a:t>
            </a:r>
            <a:r>
              <a:rPr lang="uk-UA" dirty="0"/>
              <a:t> 2 : 5 </a:t>
            </a:r>
          </a:p>
          <a:p>
            <a:r>
              <a:rPr lang="uk-UA" dirty="0" err="1"/>
              <a:t>Enter</a:t>
            </a:r>
            <a:r>
              <a:rPr lang="uk-UA" dirty="0"/>
              <a:t> </a:t>
            </a:r>
            <a:r>
              <a:rPr lang="uk-UA" dirty="0" err="1"/>
              <a:t>side</a:t>
            </a:r>
            <a:r>
              <a:rPr lang="uk-UA" dirty="0"/>
              <a:t> 3 : 4 </a:t>
            </a:r>
          </a:p>
          <a:p>
            <a:r>
              <a:rPr lang="uk-UA" dirty="0" err="1"/>
              <a:t>Side</a:t>
            </a:r>
            <a:r>
              <a:rPr lang="uk-UA" dirty="0"/>
              <a:t> 1 </a:t>
            </a:r>
            <a:r>
              <a:rPr lang="uk-UA" dirty="0" err="1"/>
              <a:t>is</a:t>
            </a:r>
            <a:r>
              <a:rPr lang="uk-UA" dirty="0"/>
              <a:t> 3.0 </a:t>
            </a:r>
          </a:p>
          <a:p>
            <a:r>
              <a:rPr lang="uk-UA" dirty="0" err="1"/>
              <a:t>Side</a:t>
            </a:r>
            <a:r>
              <a:rPr lang="uk-UA" dirty="0"/>
              <a:t> 2 </a:t>
            </a:r>
            <a:r>
              <a:rPr lang="uk-UA" dirty="0" err="1"/>
              <a:t>is</a:t>
            </a:r>
            <a:r>
              <a:rPr lang="uk-UA" dirty="0"/>
              <a:t> 5.0 </a:t>
            </a:r>
          </a:p>
          <a:p>
            <a:r>
              <a:rPr lang="uk-UA" dirty="0" err="1"/>
              <a:t>Side</a:t>
            </a:r>
            <a:r>
              <a:rPr lang="uk-UA" dirty="0"/>
              <a:t> 3 </a:t>
            </a:r>
            <a:r>
              <a:rPr lang="uk-UA" dirty="0" err="1"/>
              <a:t>is</a:t>
            </a:r>
            <a:r>
              <a:rPr lang="uk-UA" dirty="0"/>
              <a:t> 4.0 </a:t>
            </a:r>
          </a:p>
          <a:p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area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the</a:t>
            </a:r>
            <a:r>
              <a:rPr lang="uk-UA" dirty="0"/>
              <a:t> </a:t>
            </a:r>
            <a:r>
              <a:rPr lang="uk-UA" dirty="0" err="1"/>
              <a:t>triangle</a:t>
            </a:r>
            <a:r>
              <a:rPr lang="uk-UA" dirty="0"/>
              <a:t> </a:t>
            </a:r>
            <a:r>
              <a:rPr lang="uk-UA" dirty="0" err="1"/>
              <a:t>is</a:t>
            </a:r>
            <a:r>
              <a:rPr lang="uk-UA" dirty="0"/>
              <a:t> 6.00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A65687-0968-5496-7118-F515094FA306}"/>
              </a:ext>
            </a:extLst>
          </p:cNvPr>
          <p:cNvSpPr txBox="1"/>
          <p:nvPr/>
        </p:nvSpPr>
        <p:spPr>
          <a:xfrm>
            <a:off x="7150509" y="4305558"/>
            <a:ext cx="50414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dirty="0"/>
              <a:t>Тут ми бачимо, що хоча ми не визначили методи типу </a:t>
            </a:r>
            <a:r>
              <a:rPr lang="uk-UA" dirty="0" err="1"/>
              <a:t>inputSides</a:t>
            </a:r>
            <a:r>
              <a:rPr lang="uk-UA" dirty="0"/>
              <a:t>() або </a:t>
            </a:r>
            <a:r>
              <a:rPr lang="uk-UA" dirty="0" err="1"/>
              <a:t>dispSides</a:t>
            </a:r>
            <a:r>
              <a:rPr lang="uk-UA" dirty="0"/>
              <a:t>() для класу </a:t>
            </a:r>
            <a:r>
              <a:rPr lang="uk-UA" dirty="0" err="1"/>
              <a:t>Triangle</a:t>
            </a:r>
            <a:r>
              <a:rPr lang="uk-UA" dirty="0"/>
              <a:t> окремо, ми змогли їх використати.  Якщо атрибут не знайдено у самому класі, пошук починається у батьківському класі. Це повторюється </a:t>
            </a:r>
            <a:r>
              <a:rPr lang="uk-UA" dirty="0" err="1"/>
              <a:t>рекурсивно</a:t>
            </a:r>
            <a:r>
              <a:rPr lang="uk-UA" dirty="0"/>
              <a:t>, якщо батьківський клас сам успадковується з інших класів.</a:t>
            </a:r>
          </a:p>
        </p:txBody>
      </p:sp>
    </p:spTree>
    <p:extLst>
      <p:ext uri="{BB962C8B-B14F-4D97-AF65-F5344CB8AC3E}">
        <p14:creationId xmlns:p14="http://schemas.microsoft.com/office/powerpoint/2010/main" val="46239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F8672E-8C43-1674-6A1D-FF10FFC94011}"/>
              </a:ext>
            </a:extLst>
          </p:cNvPr>
          <p:cNvSpPr txBox="1"/>
          <p:nvPr/>
        </p:nvSpPr>
        <p:spPr>
          <a:xfrm>
            <a:off x="0" y="108607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6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Перевизначення</a:t>
            </a:r>
            <a:r>
              <a:rPr lang="uk-UA" sz="3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методів у спадкуванні</a:t>
            </a:r>
          </a:p>
        </p:txBody>
      </p:sp>
    </p:spTree>
    <p:extLst>
      <p:ext uri="{BB962C8B-B14F-4D97-AF65-F5344CB8AC3E}">
        <p14:creationId xmlns:p14="http://schemas.microsoft.com/office/powerpoint/2010/main" val="17642449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3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1223</Words>
  <Application>Microsoft Office PowerPoint</Application>
  <PresentationFormat>Широкоэкранный</PresentationFormat>
  <Paragraphs>230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Aptos</vt:lpstr>
      <vt:lpstr>Aptos Display</vt:lpstr>
      <vt:lpstr>Arial</vt:lpstr>
      <vt:lpstr>Cascadia Code</vt:lpstr>
      <vt:lpstr>Comfortaa</vt:lpstr>
      <vt:lpstr>inherit</vt:lpstr>
      <vt:lpstr>Open Sans</vt:lpstr>
      <vt:lpstr>Segoe UI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Шейко Ростислав Олександрович</dc:creator>
  <cp:lastModifiedBy>Шейко Ростислав Олександрович</cp:lastModifiedBy>
  <cp:revision>1</cp:revision>
  <dcterms:created xsi:type="dcterms:W3CDTF">2024-09-23T23:11:18Z</dcterms:created>
  <dcterms:modified xsi:type="dcterms:W3CDTF">2024-09-24T00:03:43Z</dcterms:modified>
</cp:coreProperties>
</file>