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6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9830B8-2D80-4F4C-FC3C-6DE33A628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FB6D35-576A-2B6E-FF8B-F1D447499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B4CBAC-CE12-A400-846B-3F746E97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DB4F-2A14-428B-8907-1BB185C0088B}" type="datetimeFigureOut">
              <a:rPr lang="uk-UA" smtClean="0"/>
              <a:t>14.10.2024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7BB293-4125-8408-6589-CA39A68F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BD29EF-414D-A36C-05DA-DAC2D663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77F3-E227-48FC-9978-DA6B90E0D2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130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CFF24-0C12-4D92-8464-F224F4ED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C92072-D6AC-8F17-8D27-85F3EBDA2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902D24-6237-E828-2B1F-8269B698D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DB4F-2A14-428B-8907-1BB185C0088B}" type="datetimeFigureOut">
              <a:rPr lang="uk-UA" smtClean="0"/>
              <a:t>14.10.2024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38330E-955D-A1E1-BB2E-B912D4BD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A04EFC-36A9-E28F-A813-C1D41441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77F3-E227-48FC-9978-DA6B90E0D2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321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37B15DF-B9A3-E2B3-0484-59941D1B0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F9D3FA-99B7-31CD-9CB8-3800D9BB3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891EB1-2F37-331A-1DAA-AAD7600A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DB4F-2A14-428B-8907-1BB185C0088B}" type="datetimeFigureOut">
              <a:rPr lang="uk-UA" smtClean="0"/>
              <a:t>14.10.2024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06EE41-3883-97A0-1191-23695449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716155-F3A7-C4DF-F759-37DFE055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77F3-E227-48FC-9978-DA6B90E0D2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344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92791-F99E-F160-05C8-1AABC897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5649B4-C1BB-B5B3-CBB6-D96BACB81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0A779F-9FC3-EF55-296B-1B56EDAC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DB4F-2A14-428B-8907-1BB185C0088B}" type="datetimeFigureOut">
              <a:rPr lang="uk-UA" smtClean="0"/>
              <a:t>14.10.2024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449A76-905F-CAA6-89A9-6A49A0AE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0696E9-B7E7-7825-1924-0DC17B2F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77F3-E227-48FC-9978-DA6B90E0D2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343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CFC143-55BE-1AC3-4577-9EEC71D71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072DF6-8889-4C10-B0A8-43BD26007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D679AC-7D63-6D4B-F1A8-1C030C11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DB4F-2A14-428B-8907-1BB185C0088B}" type="datetimeFigureOut">
              <a:rPr lang="uk-UA" smtClean="0"/>
              <a:t>14.10.2024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497E0A-FF65-4427-9008-3AC84078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57DD1C-8C99-827B-AAD0-83B0A0AB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77F3-E227-48FC-9978-DA6B90E0D2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532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CE294-60A1-E60F-DB36-0E779BDE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B8CF59-98D1-DC55-5F9E-60B371231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45F36A-A199-B202-A769-8A20EC18B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ED74EC-7389-7D47-8573-6F6E2787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DB4F-2A14-428B-8907-1BB185C0088B}" type="datetimeFigureOut">
              <a:rPr lang="uk-UA" smtClean="0"/>
              <a:t>14.10.2024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CDAEB3-F14E-21D6-5EE9-A44C7FCC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BBE405-9F8F-97EF-E8FB-5276A867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77F3-E227-48FC-9978-DA6B90E0D2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958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C870D-AC58-49BD-BD47-24136985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15C0CD-5ADA-E1B4-75B7-E1577A6B7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A89AF8-664F-9B5B-8B2D-277A134CA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6C46D8-46EE-6698-F83D-685D9CD73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A8FF53C-74D5-16E4-9C44-83F366DB1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C1040E5-6D3A-3CFF-FD72-5D2EA273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DB4F-2A14-428B-8907-1BB185C0088B}" type="datetimeFigureOut">
              <a:rPr lang="uk-UA" smtClean="0"/>
              <a:t>14.10.2024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75D009C-3900-1AE4-58AF-4E6B61A4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5E68BAA-5E6F-AE6C-5455-6EFB36C9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77F3-E227-48FC-9978-DA6B90E0D2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510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36340-9747-A899-CCB4-7C689147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93182D5-3680-5FAA-6136-9227BBDD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DB4F-2A14-428B-8907-1BB185C0088B}" type="datetimeFigureOut">
              <a:rPr lang="uk-UA" smtClean="0"/>
              <a:t>14.10.2024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E6EB82-5949-A562-D2CF-50EBEBF6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DD8578-7D52-843F-0586-1A524326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77F3-E227-48FC-9978-DA6B90E0D2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385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2A391E5-C898-FCED-3239-0EE71BD0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DB4F-2A14-428B-8907-1BB185C0088B}" type="datetimeFigureOut">
              <a:rPr lang="uk-UA" smtClean="0"/>
              <a:t>14.10.2024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C3A532-A89E-12F9-9488-39851C7B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75CC06-1071-1DDE-DC41-0DCF6BC1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77F3-E227-48FC-9978-DA6B90E0D2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693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063715-2605-07EB-DD72-1A58687B7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258952-6A25-0A94-1AB5-20F40B31C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5783A6-4C86-56A7-2BE2-E3DA7C9F4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7BDCB3-E19F-4CB5-2553-2002253A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DB4F-2A14-428B-8907-1BB185C0088B}" type="datetimeFigureOut">
              <a:rPr lang="uk-UA" smtClean="0"/>
              <a:t>14.10.2024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9CA2AF-FD5C-8C74-5FED-25E80817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19EF49-68E1-6915-80A6-F470C201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77F3-E227-48FC-9978-DA6B90E0D2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210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F0A40-9F34-D25A-FC1C-8FFBB1D0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14B49BA-739E-F7D9-19D5-CD9393C14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BBA680-85DC-9E6A-A198-9CFF6AEB5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E17CA6-020C-2F75-F28A-E5795C16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DB4F-2A14-428B-8907-1BB185C0088B}" type="datetimeFigureOut">
              <a:rPr lang="uk-UA" smtClean="0"/>
              <a:t>14.10.2024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7A2A8B-7FFB-27E5-D20C-4A4668C7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7FD747-92BA-D998-48EA-9722B9486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77F3-E227-48FC-9978-DA6B90E0D2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089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7A7629-4DFD-F24D-C644-CF5B2C2E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3B885C-6C76-333E-6F31-DEF5BB0B1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DC5C6E-CED6-C467-6F9E-F6D96AB61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D9DB4F-2A14-428B-8907-1BB185C0088B}" type="datetimeFigureOut">
              <a:rPr lang="uk-UA" smtClean="0"/>
              <a:t>14.10.2024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8DEBA3-68B7-BDAC-70FC-84FEE06C1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AA7E8D-F115-2C1E-D402-4B0F41CBE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A077F3-E227-48FC-9978-DA6B90E0D2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0520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ound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371701" y="3568704"/>
            <a:ext cx="5448607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
</a:t>
            </a:r>
            <a:r>
              <a:rPr lang="uk-UA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функція</a:t>
            </a:r>
            <a:endParaRPr lang="en-US" sz="6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96902-2A19-266E-5373-8DA08B18C105}"/>
              </a:ext>
            </a:extLst>
          </p:cNvPr>
          <p:cNvSpPr txBox="1"/>
          <p:nvPr/>
        </p:nvSpPr>
        <p:spPr>
          <a:xfrm>
            <a:off x="309726" y="95502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Розглянемо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приклад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використання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оператора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return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на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практиці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0E2849-496B-691A-A90D-817031325F69}"/>
              </a:ext>
            </a:extLst>
          </p:cNvPr>
          <p:cNvSpPr txBox="1"/>
          <p:nvPr/>
        </p:nvSpPr>
        <p:spPr>
          <a:xfrm>
            <a:off x="0" y="21845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Оператор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return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A968C457-B43E-70DB-DECA-CF4CBF3E7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885908"/>
              </p:ext>
            </p:extLst>
          </p:nvPr>
        </p:nvGraphicFramePr>
        <p:xfrm>
          <a:off x="309726" y="1691601"/>
          <a:ext cx="3764484" cy="256032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196544993"/>
                    </a:ext>
                  </a:extLst>
                </a:gridCol>
                <a:gridCol w="3556204">
                  <a:extLst>
                    <a:ext uri="{9D8B030D-6E8A-4147-A177-3AD203B41FA5}">
                      <a16:colId xmlns:a16="http://schemas.microsoft.com/office/drawing/2014/main" val="42609632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Визначення функції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find_square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num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result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num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num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return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CDCDC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result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Виклик функції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square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find_square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dirty="0" err="1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Square:'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square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6946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974ED54-144F-EE40-0770-9D61A1FA5125}"/>
              </a:ext>
            </a:extLst>
          </p:cNvPr>
          <p:cNvSpPr txBox="1"/>
          <p:nvPr/>
        </p:nvSpPr>
        <p:spPr>
          <a:xfrm>
            <a:off x="309726" y="44758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</a:t>
            </a:r>
          </a:p>
          <a:p>
            <a:r>
              <a:rPr lang="uk-UA" dirty="0"/>
              <a:t> </a:t>
            </a:r>
            <a:r>
              <a:rPr lang="uk-UA" dirty="0" err="1"/>
              <a:t>Square</a:t>
            </a:r>
            <a:r>
              <a:rPr lang="uk-UA" dirty="0"/>
              <a:t>: 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CED08D-616E-B249-CC0A-93DD867A309F}"/>
              </a:ext>
            </a:extLst>
          </p:cNvPr>
          <p:cNvSpPr txBox="1"/>
          <p:nvPr/>
        </p:nvSpPr>
        <p:spPr>
          <a:xfrm>
            <a:off x="309726" y="534606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створили функцію під назвою </a:t>
            </a:r>
            <a:r>
              <a:rPr lang="uk-UA" dirty="0" err="1"/>
              <a:t>find_square</a:t>
            </a:r>
            <a:r>
              <a:rPr lang="uk-UA" dirty="0"/>
              <a:t>(). Функція приймає число (</a:t>
            </a:r>
            <a:r>
              <a:rPr lang="uk-UA" dirty="0" err="1"/>
              <a:t>num</a:t>
            </a:r>
            <a:r>
              <a:rPr lang="uk-UA" dirty="0"/>
              <a:t>) та повертає квадрат цього числа.  Розглянемо ще один приклад:</a:t>
            </a:r>
          </a:p>
        </p:txBody>
      </p:sp>
    </p:spTree>
    <p:extLst>
      <p:ext uri="{BB962C8B-B14F-4D97-AF65-F5344CB8AC3E}">
        <p14:creationId xmlns:p14="http://schemas.microsoft.com/office/powerpoint/2010/main" val="4123355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99933803-3AE3-8D12-3CCE-6671D70B3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232305"/>
              </p:ext>
            </p:extLst>
          </p:nvPr>
        </p:nvGraphicFramePr>
        <p:xfrm>
          <a:off x="329390" y="1055804"/>
          <a:ext cx="5078116" cy="256032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663573383"/>
                    </a:ext>
                  </a:extLst>
                </a:gridCol>
                <a:gridCol w="4869836">
                  <a:extLst>
                    <a:ext uri="{9D8B030D-6E8A-4147-A177-3AD203B41FA5}">
                      <a16:colId xmlns:a16="http://schemas.microsoft.com/office/drawing/2014/main" val="1360463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Функція додавання двох чисел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add_numbers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num1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num2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sum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num1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num2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return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sum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Викликаємо функцію, вказавши 2 аргументи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result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add_numbers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'Sum: 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result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14516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1E3203-ABB8-43A0-2886-D9224289949B}"/>
              </a:ext>
            </a:extLst>
          </p:cNvPr>
          <p:cNvSpPr txBox="1"/>
          <p:nvPr/>
        </p:nvSpPr>
        <p:spPr>
          <a:xfrm>
            <a:off x="0" y="21845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Оператор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return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16982-9369-5BF6-1320-17BA44C97487}"/>
              </a:ext>
            </a:extLst>
          </p:cNvPr>
          <p:cNvSpPr txBox="1"/>
          <p:nvPr/>
        </p:nvSpPr>
        <p:spPr>
          <a:xfrm>
            <a:off x="1179871" y="40137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  <a:r>
              <a:rPr lang="uk-UA" dirty="0" err="1"/>
              <a:t>Sum</a:t>
            </a:r>
            <a:r>
              <a:rPr lang="uk-UA" dirty="0"/>
              <a:t>: 9</a:t>
            </a:r>
          </a:p>
        </p:txBody>
      </p:sp>
    </p:spTree>
    <p:extLst>
      <p:ext uri="{BB962C8B-B14F-4D97-AF65-F5344CB8AC3E}">
        <p14:creationId xmlns:p14="http://schemas.microsoft.com/office/powerpoint/2010/main" val="1120746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D432ED2-86DB-1520-1E6C-6BC45EDA1DAA}"/>
              </a:ext>
            </a:extLst>
          </p:cNvPr>
          <p:cNvSpPr txBox="1"/>
          <p:nvPr/>
        </p:nvSpPr>
        <p:spPr>
          <a:xfrm>
            <a:off x="0" y="208625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Переваги використання функцій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5555B-BDCD-1D91-040A-9A8EBF4285B5}"/>
              </a:ext>
            </a:extLst>
          </p:cNvPr>
          <p:cNvSpPr txBox="1"/>
          <p:nvPr/>
        </p:nvSpPr>
        <p:spPr>
          <a:xfrm>
            <a:off x="275303" y="98282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Перевага</a:t>
            </a:r>
            <a:r>
              <a:rPr lang="ru-RU" b="1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№1: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Повторне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використання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коду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Ми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можемо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ту саму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функцію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декілька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разів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у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нашій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програмі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що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робить наш код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багаторазовим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C7A4F41D-2E47-41D5-C531-4162A944F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017711"/>
              </p:ext>
            </p:extLst>
          </p:nvPr>
        </p:nvGraphicFramePr>
        <p:xfrm>
          <a:off x="349056" y="2388843"/>
          <a:ext cx="3778859" cy="228600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602116634"/>
                    </a:ext>
                  </a:extLst>
                </a:gridCol>
                <a:gridCol w="3570579">
                  <a:extLst>
                    <a:ext uri="{9D8B030D-6E8A-4147-A177-3AD203B41FA5}">
                      <a16:colId xmlns:a16="http://schemas.microsoft.com/office/drawing/2014/main" val="8866128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Визначення функції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get_square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num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num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num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Виклик функції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uk-U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result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get_square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'Square of'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'='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result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4960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C33EA7B-64FF-7B8F-A8E8-F264575D62CD}"/>
              </a:ext>
            </a:extLst>
          </p:cNvPr>
          <p:cNvSpPr txBox="1"/>
          <p:nvPr/>
        </p:nvSpPr>
        <p:spPr>
          <a:xfrm>
            <a:off x="275303" y="4951841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Результат: </a:t>
            </a:r>
          </a:p>
          <a:p>
            <a:pPr algn="l"/>
            <a:r>
              <a:rPr lang="ru-RU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Квадрат 1 = 1 </a:t>
            </a:r>
          </a:p>
          <a:p>
            <a:pPr algn="l"/>
            <a:r>
              <a:rPr lang="ru-RU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Квадрат 2 = 4 </a:t>
            </a:r>
          </a:p>
          <a:p>
            <a:pPr algn="l"/>
            <a:r>
              <a:rPr lang="ru-RU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Квадрат 3 = 9</a:t>
            </a:r>
          </a:p>
          <a:p>
            <a:br>
              <a:rPr lang="ru-RU" dirty="0"/>
            </a:br>
            <a:endParaRPr lang="uk-U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3B71C1-8506-0451-EA17-D8903703E020}"/>
              </a:ext>
            </a:extLst>
          </p:cNvPr>
          <p:cNvSpPr txBox="1"/>
          <p:nvPr/>
        </p:nvSpPr>
        <p:spPr>
          <a:xfrm>
            <a:off x="5820697" y="527500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Перевага</a:t>
            </a:r>
            <a:r>
              <a:rPr lang="ru-RU" b="1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№2: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Читабельність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коду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Функції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допомагають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розбивати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код на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менші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частини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щоб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зробити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програму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читабельною та легкою для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розуміння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7644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13D337-830B-CAB8-FFAC-DC1D699E509A}"/>
              </a:ext>
            </a:extLst>
          </p:cNvPr>
          <p:cNvSpPr txBox="1"/>
          <p:nvPr/>
        </p:nvSpPr>
        <p:spPr>
          <a:xfrm>
            <a:off x="0" y="118438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Що таке функція?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8E71EA-CDA4-3581-0683-9D20E73CD0AB}"/>
              </a:ext>
            </a:extLst>
          </p:cNvPr>
          <p:cNvSpPr txBox="1"/>
          <p:nvPr/>
        </p:nvSpPr>
        <p:spPr>
          <a:xfrm>
            <a:off x="344130" y="930276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Функція — це блок коду, який виконує певну задачу.  Припустимо, нам потрібно написати програму, яка намалює коло, а потім зафарбує його. Ви можете створити дві функції для вирішення цієї задачі:     </a:t>
            </a:r>
          </a:p>
          <a:p>
            <a:r>
              <a:rPr lang="uk-UA" dirty="0"/>
              <a:t>	функція створення кола;     </a:t>
            </a:r>
          </a:p>
          <a:p>
            <a:r>
              <a:rPr lang="uk-UA" dirty="0"/>
              <a:t>	функція для зафарбування кола.  </a:t>
            </a:r>
          </a:p>
          <a:p>
            <a:r>
              <a:rPr lang="uk-UA" dirty="0"/>
              <a:t>Поділ складного завдання на дрібніші частини робить нашу програму простою для розуміння та повторного використання.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B4FCE4-40EF-2736-585B-0DFE0A36B83E}"/>
              </a:ext>
            </a:extLst>
          </p:cNvPr>
          <p:cNvSpPr txBox="1"/>
          <p:nvPr/>
        </p:nvSpPr>
        <p:spPr>
          <a:xfrm>
            <a:off x="0" y="351559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Типи функцій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0798B6-D448-3BE9-E0F1-49493921FBC8}"/>
              </a:ext>
            </a:extLst>
          </p:cNvPr>
          <p:cNvSpPr txBox="1"/>
          <p:nvPr/>
        </p:nvSpPr>
        <p:spPr>
          <a:xfrm>
            <a:off x="491613" y="4450396"/>
            <a:ext cx="42868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Є два типи функцій: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  </a:t>
            </a:r>
            <a:r>
              <a:rPr lang="uk-UA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Функції зі Стандартної бібліотеки 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Python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— 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це вбудовані функції, доступні для використання.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  </a:t>
            </a:r>
            <a:r>
              <a:rPr lang="uk-UA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Функції користувача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— ми можемо створювати власні функції на основі наших вимог.</a:t>
            </a:r>
          </a:p>
        </p:txBody>
      </p:sp>
    </p:spTree>
    <p:extLst>
      <p:ext uri="{BB962C8B-B14F-4D97-AF65-F5344CB8AC3E}">
        <p14:creationId xmlns:p14="http://schemas.microsoft.com/office/powerpoint/2010/main" val="45764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B0051D-45D2-F7BF-0314-F7FB439E10FE}"/>
              </a:ext>
            </a:extLst>
          </p:cNvPr>
          <p:cNvSpPr txBox="1"/>
          <p:nvPr/>
        </p:nvSpPr>
        <p:spPr>
          <a:xfrm>
            <a:off x="0" y="196645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Оголошення функції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B1F18C8C-5AC3-AAEB-6140-2A811481E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319164"/>
              </p:ext>
            </p:extLst>
          </p:nvPr>
        </p:nvGraphicFramePr>
        <p:xfrm>
          <a:off x="545700" y="1047192"/>
          <a:ext cx="4041419" cy="118872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46167058"/>
                    </a:ext>
                  </a:extLst>
                </a:gridCol>
                <a:gridCol w="3833139">
                  <a:extLst>
                    <a:ext uri="{9D8B030D-6E8A-4147-A177-3AD203B41FA5}">
                      <a16:colId xmlns:a16="http://schemas.microsoft.com/office/drawing/2014/main" val="4064330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uk-UA" dirty="0" err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ім'я</a:t>
                      </a:r>
                      <a:r>
                        <a:rPr lang="uk-UA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_</a:t>
                      </a:r>
                      <a:r>
                        <a:rPr lang="uk-UA" dirty="0" err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функції</a:t>
                      </a:r>
                      <a:r>
                        <a:rPr lang="uk-UA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uk-UA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параметри</a:t>
                      </a:r>
                      <a:r>
                        <a:rPr lang="uk-UA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uk-UA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тіло функції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uk-UA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uk-UA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return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5938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016E9AD-0BEB-705E-9DCC-95174FF7464C}"/>
              </a:ext>
            </a:extLst>
          </p:cNvPr>
          <p:cNvSpPr txBox="1"/>
          <p:nvPr/>
        </p:nvSpPr>
        <p:spPr>
          <a:xfrm>
            <a:off x="545700" y="255514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 err="1"/>
              <a:t>def</a:t>
            </a:r>
            <a:r>
              <a:rPr lang="uk-UA" dirty="0"/>
              <a:t> — ключове слово, яке використовується для оголошення функції;     </a:t>
            </a:r>
          </a:p>
          <a:p>
            <a:r>
              <a:rPr lang="uk-UA" dirty="0" err="1"/>
              <a:t>ім'я_функції</a:t>
            </a:r>
            <a:r>
              <a:rPr lang="uk-UA" dirty="0"/>
              <a:t> — будь-яке ім’я, дане функції;     </a:t>
            </a:r>
          </a:p>
          <a:p>
            <a:r>
              <a:rPr lang="uk-UA" dirty="0"/>
              <a:t>параметри — значення, які приймає функція;     </a:t>
            </a:r>
          </a:p>
          <a:p>
            <a:r>
              <a:rPr lang="uk-UA" dirty="0" err="1"/>
              <a:t>return</a:t>
            </a:r>
            <a:r>
              <a:rPr lang="uk-UA" dirty="0"/>
              <a:t> (необов’язково) — повертає значення з функції.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ED981B-1EFD-1DF3-3D72-714340CC0AF8}"/>
              </a:ext>
            </a:extLst>
          </p:cNvPr>
          <p:cNvSpPr txBox="1"/>
          <p:nvPr/>
        </p:nvSpPr>
        <p:spPr>
          <a:xfrm>
            <a:off x="545700" y="41670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Розглянемо приклад:</a:t>
            </a:r>
            <a:endParaRPr lang="uk-UA" dirty="0"/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F7322E1B-0293-38CB-C7B9-5B8BE95D1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202279"/>
              </p:ext>
            </p:extLst>
          </p:nvPr>
        </p:nvGraphicFramePr>
        <p:xfrm>
          <a:off x="558434" y="4670933"/>
          <a:ext cx="4015949" cy="64008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771720672"/>
                    </a:ext>
                  </a:extLst>
                </a:gridCol>
                <a:gridCol w="3807669">
                  <a:extLst>
                    <a:ext uri="{9D8B030D-6E8A-4147-A177-3AD203B41FA5}">
                      <a16:colId xmlns:a16="http://schemas.microsoft.com/office/drawing/2014/main" val="42878502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greet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'Hello, World!'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35274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50BC4A1-2678-6291-E494-4145716CB16D}"/>
              </a:ext>
            </a:extLst>
          </p:cNvPr>
          <p:cNvSpPr txBox="1"/>
          <p:nvPr/>
        </p:nvSpPr>
        <p:spPr>
          <a:xfrm>
            <a:off x="545700" y="553601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створили функцію під назвою </a:t>
            </a:r>
            <a:r>
              <a:rPr lang="uk-UA" dirty="0" err="1"/>
              <a:t>greet</a:t>
            </a:r>
            <a:r>
              <a:rPr lang="uk-UA" dirty="0"/>
              <a:t>(). Вона виводить текст </a:t>
            </a:r>
            <a:r>
              <a:rPr lang="uk-UA" dirty="0" err="1"/>
              <a:t>Hello</a:t>
            </a:r>
            <a:r>
              <a:rPr lang="uk-UA" dirty="0"/>
              <a:t>, </a:t>
            </a:r>
            <a:r>
              <a:rPr lang="uk-UA" dirty="0" err="1"/>
              <a:t>World</a:t>
            </a:r>
            <a:r>
              <a:rPr lang="uk-UA" dirty="0"/>
              <a:t>! на екран. Ця функція не має параметрів і не повертає ніяких значень.</a:t>
            </a:r>
          </a:p>
        </p:txBody>
      </p:sp>
    </p:spTree>
    <p:extLst>
      <p:ext uri="{BB962C8B-B14F-4D97-AF65-F5344CB8AC3E}">
        <p14:creationId xmlns:p14="http://schemas.microsoft.com/office/powerpoint/2010/main" val="375568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BB04F0-4718-B498-3890-4FCEB7521153}"/>
              </a:ext>
            </a:extLst>
          </p:cNvPr>
          <p:cNvSpPr txBox="1"/>
          <p:nvPr/>
        </p:nvSpPr>
        <p:spPr>
          <a:xfrm>
            <a:off x="0" y="25608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Виклик функції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BFEFB0-F122-9154-3F15-8BA059D80584}"/>
              </a:ext>
            </a:extLst>
          </p:cNvPr>
          <p:cNvSpPr txBox="1"/>
          <p:nvPr/>
        </p:nvSpPr>
        <p:spPr>
          <a:xfrm>
            <a:off x="275303" y="90242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Виклик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функції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greet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(), яку ми створили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вище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виконується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наступний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спосіб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3DA3B2B-D449-E8D8-8936-50BA942EA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824381"/>
              </p:ext>
            </p:extLst>
          </p:nvPr>
        </p:nvGraphicFramePr>
        <p:xfrm>
          <a:off x="275303" y="1875042"/>
          <a:ext cx="4015949" cy="64008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34220402"/>
                    </a:ext>
                  </a:extLst>
                </a:gridCol>
                <a:gridCol w="3807669">
                  <a:extLst>
                    <a:ext uri="{9D8B030D-6E8A-4147-A177-3AD203B41FA5}">
                      <a16:colId xmlns:a16="http://schemas.microsoft.com/office/drawing/2014/main" val="12941375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Викликаємо функцію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greet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9369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8DD813C-D0F8-2F2C-AC25-5D2501930402}"/>
              </a:ext>
            </a:extLst>
          </p:cNvPr>
          <p:cNvSpPr txBox="1"/>
          <p:nvPr/>
        </p:nvSpPr>
        <p:spPr>
          <a:xfrm>
            <a:off x="275303" y="264617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Розглянемо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ще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один приклад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використання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функції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в Python:</a:t>
            </a:r>
            <a:endParaRPr lang="uk-UA" dirty="0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75AA0263-B075-C6EE-F8C0-CDDC499A0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174106"/>
              </p:ext>
            </p:extLst>
          </p:nvPr>
        </p:nvGraphicFramePr>
        <p:xfrm>
          <a:off x="275303" y="3423563"/>
          <a:ext cx="4015949" cy="201168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18096118"/>
                    </a:ext>
                  </a:extLst>
                </a:gridCol>
                <a:gridCol w="3807669">
                  <a:extLst>
                    <a:ext uri="{9D8B030D-6E8A-4147-A177-3AD203B41FA5}">
                      <a16:colId xmlns:a16="http://schemas.microsoft.com/office/drawing/2014/main" val="40201025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greet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'Hello World!'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Викликаємо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функцію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greet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'Outside function'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8936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2BE0674-E4B4-8151-FDD7-D3735F39EC95}"/>
              </a:ext>
            </a:extLst>
          </p:cNvPr>
          <p:cNvSpPr txBox="1"/>
          <p:nvPr/>
        </p:nvSpPr>
        <p:spPr>
          <a:xfrm>
            <a:off x="275303" y="567858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 err="1"/>
              <a:t>Hello</a:t>
            </a:r>
            <a:r>
              <a:rPr lang="uk-UA" dirty="0"/>
              <a:t> </a:t>
            </a:r>
            <a:r>
              <a:rPr lang="uk-UA" dirty="0" err="1"/>
              <a:t>World</a:t>
            </a:r>
            <a:r>
              <a:rPr lang="uk-UA" dirty="0"/>
              <a:t>! </a:t>
            </a:r>
          </a:p>
          <a:p>
            <a:r>
              <a:rPr lang="uk-UA" dirty="0" err="1"/>
              <a:t>Outside</a:t>
            </a:r>
            <a:r>
              <a:rPr lang="uk-UA" dirty="0"/>
              <a:t> </a:t>
            </a:r>
            <a:r>
              <a:rPr lang="uk-UA" dirty="0" err="1"/>
              <a:t>function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66667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E8CD74-6458-8E22-A3F6-569D1866F078}"/>
              </a:ext>
            </a:extLst>
          </p:cNvPr>
          <p:cNvSpPr txBox="1"/>
          <p:nvPr/>
        </p:nvSpPr>
        <p:spPr>
          <a:xfrm>
            <a:off x="0" y="19709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Параметри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та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аргументи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функції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в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E17078-C6B3-F736-96B8-55B242A6ECE5}"/>
              </a:ext>
            </a:extLst>
          </p:cNvPr>
          <p:cNvSpPr txBox="1"/>
          <p:nvPr/>
        </p:nvSpPr>
        <p:spPr>
          <a:xfrm>
            <a:off x="432619" y="100334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Параметр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—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це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значення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яке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приймає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1" i="0" u="none" strike="noStrike" dirty="0">
                <a:solidFill>
                  <a:srgbClr val="1ABC9C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функція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 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Аргумент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—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це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значення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яке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передається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у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функцію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під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час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її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виклику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у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програмі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  <a:endParaRPr lang="uk-UA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E9D3E389-5175-18C1-41CB-4AC4B6C76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425283"/>
              </p:ext>
            </p:extLst>
          </p:nvPr>
        </p:nvGraphicFramePr>
        <p:xfrm>
          <a:off x="432619" y="2086584"/>
          <a:ext cx="4020700" cy="146304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791587732"/>
                    </a:ext>
                  </a:extLst>
                </a:gridCol>
                <a:gridCol w="3812420">
                  <a:extLst>
                    <a:ext uri="{9D8B030D-6E8A-4147-A177-3AD203B41FA5}">
                      <a16:colId xmlns:a16="http://schemas.microsoft.com/office/drawing/2014/main" val="16720677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add_numbers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sum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a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+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CDCDC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b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'Sum:'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sum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add_numbers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24741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B2B6D19-158E-8D93-564C-64A72A882FE4}"/>
              </a:ext>
            </a:extLst>
          </p:cNvPr>
          <p:cNvSpPr txBox="1"/>
          <p:nvPr/>
        </p:nvSpPr>
        <p:spPr>
          <a:xfrm>
            <a:off x="432619" y="370953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 err="1"/>
              <a:t>Sum</a:t>
            </a:r>
            <a:r>
              <a:rPr lang="uk-UA" dirty="0"/>
              <a:t>: 5</a:t>
            </a:r>
          </a:p>
        </p:txBody>
      </p:sp>
    </p:spTree>
    <p:extLst>
      <p:ext uri="{BB962C8B-B14F-4D97-AF65-F5344CB8AC3E}">
        <p14:creationId xmlns:p14="http://schemas.microsoft.com/office/powerpoint/2010/main" val="178627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4CC60D-2B16-371C-9B37-B7C1E1E1D075}"/>
              </a:ext>
            </a:extLst>
          </p:cNvPr>
          <p:cNvSpPr txBox="1"/>
          <p:nvPr/>
        </p:nvSpPr>
        <p:spPr>
          <a:xfrm>
            <a:off x="0" y="26761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Параметри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зі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значеннями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за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замовчуванням</a:t>
            </a:r>
            <a:endParaRPr lang="ru-RU" sz="36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EE6329-EBBC-4202-B1BB-A5F8DA20BA65}"/>
              </a:ext>
            </a:extLst>
          </p:cNvPr>
          <p:cNvSpPr txBox="1"/>
          <p:nvPr/>
        </p:nvSpPr>
        <p:spPr>
          <a:xfrm>
            <a:off x="344129" y="105250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У </a:t>
            </a:r>
            <a:r>
              <a:rPr lang="uk-UA" dirty="0" err="1"/>
              <a:t>Python</a:t>
            </a:r>
            <a:r>
              <a:rPr lang="uk-UA" dirty="0"/>
              <a:t> за допомогою оператора = ми можемо вказати значення за замовчуванням для параметрів функції. Наприклад: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C3E3CBBD-974A-FC54-FC25-8CDD786AE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439419"/>
              </p:ext>
            </p:extLst>
          </p:nvPr>
        </p:nvGraphicFramePr>
        <p:xfrm>
          <a:off x="344129" y="2185659"/>
          <a:ext cx="5456902" cy="3253600"/>
        </p:xfrm>
        <a:graphic>
          <a:graphicData uri="http://schemas.openxmlformats.org/drawingml/2006/table">
            <a:tbl>
              <a:tblPr/>
              <a:tblGrid>
                <a:gridCol w="548517">
                  <a:extLst>
                    <a:ext uri="{9D8B030D-6E8A-4147-A177-3AD203B41FA5}">
                      <a16:colId xmlns:a16="http://schemas.microsoft.com/office/drawing/2014/main" val="251155724"/>
                    </a:ext>
                  </a:extLst>
                </a:gridCol>
                <a:gridCol w="4908385">
                  <a:extLst>
                    <a:ext uri="{9D8B030D-6E8A-4147-A177-3AD203B41FA5}">
                      <a16:colId xmlns:a16="http://schemas.microsoft.com/office/drawing/2014/main" val="513526850"/>
                    </a:ext>
                  </a:extLst>
                </a:gridCol>
              </a:tblGrid>
              <a:tr h="3247820">
                <a:tc>
                  <a:txBody>
                    <a:bodyPr/>
                    <a:lstStyle/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13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add_numbers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8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sz="1600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sum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a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+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CDCDC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b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6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'Sum:'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sum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600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sz="1600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Виклик функції з 2 аргументами</a:t>
                      </a:r>
                      <a:endParaRPr lang="uk-UA" sz="16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add_numbers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6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6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Виклик функції з 1 аргументом</a:t>
                      </a:r>
                      <a:endParaRPr lang="uk-UA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 err="1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add_numbers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a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600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sz="1600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Виклик функції без надання аргументів</a:t>
                      </a:r>
                      <a:endParaRPr lang="uk-UA" sz="16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add_numbers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83680" marR="83680" marT="41840" marB="41840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6973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FF65D60-1FCD-2950-72B9-E6C94BEB4365}"/>
              </a:ext>
            </a:extLst>
          </p:cNvPr>
          <p:cNvSpPr txBox="1"/>
          <p:nvPr/>
        </p:nvSpPr>
        <p:spPr>
          <a:xfrm>
            <a:off x="344129" y="562083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 err="1"/>
              <a:t>Sum</a:t>
            </a:r>
            <a:r>
              <a:rPr lang="uk-UA" dirty="0"/>
              <a:t>: 5 </a:t>
            </a:r>
          </a:p>
          <a:p>
            <a:r>
              <a:rPr lang="uk-UA" dirty="0" err="1"/>
              <a:t>Sum</a:t>
            </a:r>
            <a:r>
              <a:rPr lang="uk-UA" dirty="0"/>
              <a:t>: 10 </a:t>
            </a:r>
          </a:p>
          <a:p>
            <a:r>
              <a:rPr lang="uk-UA" dirty="0" err="1"/>
              <a:t>Sum</a:t>
            </a:r>
            <a:r>
              <a:rPr lang="uk-UA" dirty="0"/>
              <a:t>: 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23754F-05F3-BEE6-F9E4-BCEC33A1CB38}"/>
              </a:ext>
            </a:extLst>
          </p:cNvPr>
          <p:cNvSpPr txBox="1"/>
          <p:nvPr/>
        </p:nvSpPr>
        <p:spPr>
          <a:xfrm>
            <a:off x="5928851" y="2112179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вказали значення за замовчуванням 7 та 8 для параметрів a та b відповідно. Ось як працює ця програма:    </a:t>
            </a:r>
          </a:p>
          <a:p>
            <a:endParaRPr lang="uk-UA" dirty="0"/>
          </a:p>
          <a:p>
            <a:r>
              <a:rPr lang="uk-UA" dirty="0"/>
              <a:t> </a:t>
            </a:r>
            <a:r>
              <a:rPr lang="uk-UA" dirty="0" err="1"/>
              <a:t>add_number</a:t>
            </a:r>
            <a:r>
              <a:rPr lang="uk-UA" dirty="0"/>
              <a:t>(2, 3) — під час виклику функції передаються обидва значення. Отже, ці значення використовуються замість значень за замовчуванням.     </a:t>
            </a:r>
          </a:p>
          <a:p>
            <a:r>
              <a:rPr lang="uk-UA" dirty="0" err="1"/>
              <a:t>add_number</a:t>
            </a:r>
            <a:r>
              <a:rPr lang="uk-UA" dirty="0"/>
              <a:t>(2) — під час виклику функції передається лише одне значення. Параметру a надається значення 2, а для параметра b використовується значення за замовчуванням.    </a:t>
            </a:r>
          </a:p>
          <a:p>
            <a:r>
              <a:rPr lang="uk-UA" dirty="0"/>
              <a:t> </a:t>
            </a:r>
            <a:r>
              <a:rPr lang="uk-UA" dirty="0" err="1"/>
              <a:t>add_number</a:t>
            </a:r>
            <a:r>
              <a:rPr lang="uk-UA" dirty="0"/>
              <a:t>() — під час виклику функції значення не передаються. </a:t>
            </a:r>
          </a:p>
          <a:p>
            <a:endParaRPr lang="uk-UA" dirty="0"/>
          </a:p>
          <a:p>
            <a:r>
              <a:rPr lang="uk-UA" dirty="0"/>
              <a:t>Отже, для обох параметрів a та b використовуються значення за замовчуванням.</a:t>
            </a:r>
          </a:p>
        </p:txBody>
      </p:sp>
    </p:spTree>
    <p:extLst>
      <p:ext uri="{BB962C8B-B14F-4D97-AF65-F5344CB8AC3E}">
        <p14:creationId xmlns:p14="http://schemas.microsoft.com/office/powerpoint/2010/main" val="141467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47645B-5CFB-8EE0-6507-862D992B6DF6}"/>
              </a:ext>
            </a:extLst>
          </p:cNvPr>
          <p:cNvSpPr txBox="1"/>
          <p:nvPr/>
        </p:nvSpPr>
        <p:spPr>
          <a:xfrm>
            <a:off x="0" y="198791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Іменовані аргументи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C5BE9-A125-2F7E-F6FA-6DD3F4C8DF04}"/>
              </a:ext>
            </a:extLst>
          </p:cNvPr>
          <p:cNvSpPr txBox="1"/>
          <p:nvPr/>
        </p:nvSpPr>
        <p:spPr>
          <a:xfrm>
            <a:off x="363794" y="99266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Іменовані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аргументи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є парою “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ім’я-значення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”,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що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передається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функції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Ім’я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та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значення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пов’язуються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з аргументом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напряму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тому при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передачі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аргументу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плутанини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з порядком не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виникає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91D6C14-E564-A21D-4042-2EBD663A1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653940"/>
              </p:ext>
            </p:extLst>
          </p:nvPr>
        </p:nvGraphicFramePr>
        <p:xfrm>
          <a:off x="363794" y="2340529"/>
          <a:ext cx="6007509" cy="1463040"/>
        </p:xfrm>
        <a:graphic>
          <a:graphicData uri="http://schemas.openxmlformats.org/drawingml/2006/table">
            <a:tbl>
              <a:tblPr/>
              <a:tblGrid>
                <a:gridCol w="213010">
                  <a:extLst>
                    <a:ext uri="{9D8B030D-6E8A-4147-A177-3AD203B41FA5}">
                      <a16:colId xmlns:a16="http://schemas.microsoft.com/office/drawing/2014/main" val="564099514"/>
                    </a:ext>
                  </a:extLst>
                </a:gridCol>
                <a:gridCol w="5794499">
                  <a:extLst>
                    <a:ext uri="{9D8B030D-6E8A-4147-A177-3AD203B41FA5}">
                      <a16:colId xmlns:a16="http://schemas.microsoft.com/office/drawing/2014/main" val="29508539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display_info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first_name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last_name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'First Name:'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first_name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'Last Name:'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last_name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display_info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last_name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'Cartman'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first_name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'Eric'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8900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3F85B3B-7624-51B3-E49C-0C2A981F05A3}"/>
              </a:ext>
            </a:extLst>
          </p:cNvPr>
          <p:cNvSpPr txBox="1"/>
          <p:nvPr/>
        </p:nvSpPr>
        <p:spPr>
          <a:xfrm>
            <a:off x="275303" y="395110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 err="1"/>
              <a:t>First</a:t>
            </a:r>
            <a:r>
              <a:rPr lang="uk-UA" dirty="0"/>
              <a:t> </a:t>
            </a:r>
            <a:r>
              <a:rPr lang="uk-UA" dirty="0" err="1"/>
              <a:t>Name</a:t>
            </a:r>
            <a:r>
              <a:rPr lang="uk-UA" dirty="0"/>
              <a:t>: </a:t>
            </a:r>
            <a:r>
              <a:rPr lang="uk-UA" dirty="0" err="1"/>
              <a:t>Eric</a:t>
            </a:r>
            <a:r>
              <a:rPr lang="uk-UA" dirty="0"/>
              <a:t> </a:t>
            </a:r>
          </a:p>
          <a:p>
            <a:r>
              <a:rPr lang="uk-UA" dirty="0" err="1"/>
              <a:t>Last</a:t>
            </a:r>
            <a:r>
              <a:rPr lang="uk-UA" dirty="0"/>
              <a:t> </a:t>
            </a:r>
            <a:r>
              <a:rPr lang="uk-UA" dirty="0" err="1"/>
              <a:t>Name</a:t>
            </a:r>
            <a:r>
              <a:rPr lang="uk-UA" dirty="0"/>
              <a:t>: </a:t>
            </a:r>
            <a:r>
              <a:rPr lang="uk-UA" dirty="0" err="1"/>
              <a:t>Cartman</a:t>
            </a:r>
            <a:endParaRPr lang="uk-U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5CE85E-DF30-206D-5CE0-5641C212608E}"/>
              </a:ext>
            </a:extLst>
          </p:cNvPr>
          <p:cNvSpPr txBox="1"/>
          <p:nvPr/>
        </p:nvSpPr>
        <p:spPr>
          <a:xfrm>
            <a:off x="5840361" y="4904883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вказали як імена аргументів, так і їх значення під час виклику функції.  Відповідно, аргумент </a:t>
            </a:r>
            <a:r>
              <a:rPr lang="uk-UA" dirty="0" err="1"/>
              <a:t>first_name</a:t>
            </a:r>
            <a:r>
              <a:rPr lang="uk-UA" dirty="0"/>
              <a:t> у виклику функції стає параметром </a:t>
            </a:r>
            <a:r>
              <a:rPr lang="uk-UA" dirty="0" err="1"/>
              <a:t>first_name</a:t>
            </a:r>
            <a:r>
              <a:rPr lang="uk-UA" dirty="0"/>
              <a:t> у визначенні функції. Так само аргумент </a:t>
            </a:r>
            <a:r>
              <a:rPr lang="uk-UA" dirty="0" err="1"/>
              <a:t>last_name</a:t>
            </a:r>
            <a:r>
              <a:rPr lang="uk-UA" dirty="0"/>
              <a:t> у виклику функції стає параметром </a:t>
            </a:r>
            <a:r>
              <a:rPr lang="uk-UA" dirty="0" err="1"/>
              <a:t>last_name</a:t>
            </a:r>
            <a:r>
              <a:rPr lang="uk-UA" dirty="0"/>
              <a:t> у визначенні функції.  У таких сценаріях порядок надання аргументів немає значення.</a:t>
            </a:r>
          </a:p>
        </p:txBody>
      </p:sp>
    </p:spTree>
    <p:extLst>
      <p:ext uri="{BB962C8B-B14F-4D97-AF65-F5344CB8AC3E}">
        <p14:creationId xmlns:p14="http://schemas.microsoft.com/office/powerpoint/2010/main" val="205551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721EE6-0DCF-5F59-B698-8A44E62027E6}"/>
              </a:ext>
            </a:extLst>
          </p:cNvPr>
          <p:cNvSpPr txBox="1"/>
          <p:nvPr/>
        </p:nvSpPr>
        <p:spPr>
          <a:xfrm>
            <a:off x="0" y="238121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Довільні аргументи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6A546-CE5A-C8E2-3AA9-5990BA0C8D6B}"/>
              </a:ext>
            </a:extLst>
          </p:cNvPr>
          <p:cNvSpPr txBox="1"/>
          <p:nvPr/>
        </p:nvSpPr>
        <p:spPr>
          <a:xfrm>
            <a:off x="570271" y="959774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Іноді ми заздалегідь не знаємо кількість аргументів, які будуть передані в функцію. Щоб впоратися з подібною ситуацією, ми можемо використовувати довільні аргументи в </a:t>
            </a:r>
            <a:r>
              <a:rPr lang="uk-UA" dirty="0" err="1"/>
              <a:t>Python</a:t>
            </a:r>
            <a:r>
              <a:rPr lang="uk-UA" dirty="0"/>
              <a:t>.  Довільні аргументи дозволяють передавати різну кількість значень під час виклику функції. Для вказівки даного типу аргументів використовується зірочка (*) перед ім’ям параметра у визначенні функції. Наприклад: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9BD564A-0E78-DF68-480B-A362409C2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563400"/>
              </p:ext>
            </p:extLst>
          </p:nvPr>
        </p:nvGraphicFramePr>
        <p:xfrm>
          <a:off x="570271" y="3268098"/>
          <a:ext cx="4156665" cy="3253600"/>
        </p:xfrm>
        <a:graphic>
          <a:graphicData uri="http://schemas.openxmlformats.org/drawingml/2006/table">
            <a:tbl>
              <a:tblPr/>
              <a:tblGrid>
                <a:gridCol w="459736">
                  <a:extLst>
                    <a:ext uri="{9D8B030D-6E8A-4147-A177-3AD203B41FA5}">
                      <a16:colId xmlns:a16="http://schemas.microsoft.com/office/drawing/2014/main" val="3412285509"/>
                    </a:ext>
                  </a:extLst>
                </a:gridCol>
                <a:gridCol w="3696929">
                  <a:extLst>
                    <a:ext uri="{9D8B030D-6E8A-4147-A177-3AD203B41FA5}">
                      <a16:colId xmlns:a16="http://schemas.microsoft.com/office/drawing/2014/main" val="1444332368"/>
                    </a:ext>
                  </a:extLst>
                </a:gridCol>
              </a:tblGrid>
              <a:tr h="3198659">
                <a:tc>
                  <a:txBody>
                    <a:bodyPr/>
                    <a:lstStyle/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13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find_sum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6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numbers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result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0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sz="1600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for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num </a:t>
                      </a:r>
                      <a:r>
                        <a:rPr lang="en-US" sz="1600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in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numbers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result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result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num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6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"Sum = "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result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6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6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Виклик функції з 3 аргументами</a:t>
                      </a:r>
                      <a:endParaRPr lang="uk-UA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 err="1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find_sum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3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600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sz="1600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Виклик функції з 2 аргументами</a:t>
                      </a:r>
                      <a:endParaRPr lang="uk-UA" sz="16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find_sum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9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83680" marR="83680" marT="41840" marB="41840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2647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F757124-C6EF-A5CE-2D8F-F4C6F521D21B}"/>
              </a:ext>
            </a:extLst>
          </p:cNvPr>
          <p:cNvSpPr txBox="1"/>
          <p:nvPr/>
        </p:nvSpPr>
        <p:spPr>
          <a:xfrm>
            <a:off x="4726936" y="3669579"/>
            <a:ext cx="18115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 err="1"/>
              <a:t>Sum</a:t>
            </a:r>
            <a:r>
              <a:rPr lang="uk-UA" dirty="0"/>
              <a:t> = 6 </a:t>
            </a:r>
          </a:p>
          <a:p>
            <a:r>
              <a:rPr lang="uk-UA" dirty="0" err="1"/>
              <a:t>Sum</a:t>
            </a:r>
            <a:r>
              <a:rPr lang="uk-UA" dirty="0"/>
              <a:t> = 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093861-42FA-B6BC-DF6C-2AC21B4B8014}"/>
              </a:ext>
            </a:extLst>
          </p:cNvPr>
          <p:cNvSpPr txBox="1"/>
          <p:nvPr/>
        </p:nvSpPr>
        <p:spPr>
          <a:xfrm>
            <a:off x="9539826" y="3480558"/>
            <a:ext cx="231058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Примітка: Після отримання декількох значень об’єкт </a:t>
            </a:r>
            <a:r>
              <a:rPr lang="uk-UA" dirty="0" err="1"/>
              <a:t>numbers</a:t>
            </a:r>
            <a:r>
              <a:rPr lang="uk-UA" dirty="0"/>
              <a:t> починає поводити себе як масив, тому ми можемо використовувати цикл </a:t>
            </a:r>
            <a:r>
              <a:rPr lang="uk-UA" dirty="0" err="1"/>
              <a:t>for</a:t>
            </a:r>
            <a:r>
              <a:rPr lang="uk-UA" dirty="0"/>
              <a:t> для доступу до кожного значення.</a:t>
            </a:r>
          </a:p>
        </p:txBody>
      </p:sp>
    </p:spTree>
    <p:extLst>
      <p:ext uri="{BB962C8B-B14F-4D97-AF65-F5344CB8AC3E}">
        <p14:creationId xmlns:p14="http://schemas.microsoft.com/office/powerpoint/2010/main" val="167192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B55E62-C309-D374-200D-5EE501F016B6}"/>
              </a:ext>
            </a:extLst>
          </p:cNvPr>
          <p:cNvSpPr txBox="1"/>
          <p:nvPr/>
        </p:nvSpPr>
        <p:spPr>
          <a:xfrm>
            <a:off x="0" y="21845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Оператор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return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AD697-01FA-0A16-6737-69C48362EFC0}"/>
              </a:ext>
            </a:extLst>
          </p:cNvPr>
          <p:cNvSpPr txBox="1"/>
          <p:nvPr/>
        </p:nvSpPr>
        <p:spPr>
          <a:xfrm>
            <a:off x="304800" y="98282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Функція Python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може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повертати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чи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не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повертати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значення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Якщо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потрібно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щоб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функція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повертала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якесь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значення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слід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використовувати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оператор 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return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901CCE73-65D8-6B43-C69B-72E334A1E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037584"/>
              </p:ext>
            </p:extLst>
          </p:nvPr>
        </p:nvGraphicFramePr>
        <p:xfrm>
          <a:off x="304800" y="2423216"/>
          <a:ext cx="2394248" cy="91440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826584701"/>
                    </a:ext>
                  </a:extLst>
                </a:gridCol>
                <a:gridCol w="2185968">
                  <a:extLst>
                    <a:ext uri="{9D8B030D-6E8A-4147-A177-3AD203B41FA5}">
                      <a16:colId xmlns:a16="http://schemas.microsoft.com/office/drawing/2014/main" val="34224132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add_numbers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...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sum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02501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ACF11D8-C654-36F7-E2E6-45C06B2ACAF5}"/>
              </a:ext>
            </a:extLst>
          </p:cNvPr>
          <p:cNvSpPr txBox="1"/>
          <p:nvPr/>
        </p:nvSpPr>
        <p:spPr>
          <a:xfrm>
            <a:off x="304800" y="352038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повертаємо змінну </a:t>
            </a:r>
            <a:r>
              <a:rPr lang="uk-UA" dirty="0" err="1"/>
              <a:t>sum</a:t>
            </a:r>
            <a:r>
              <a:rPr lang="uk-UA" dirty="0"/>
              <a:t> назад у </a:t>
            </a:r>
            <a:r>
              <a:rPr lang="uk-UA" dirty="0" err="1"/>
              <a:t>викликаючий</a:t>
            </a:r>
            <a:r>
              <a:rPr lang="uk-UA" dirty="0"/>
              <a:t> об’єкт (</a:t>
            </a:r>
            <a:r>
              <a:rPr lang="uk-UA" dirty="0" err="1"/>
              <a:t>caller</a:t>
            </a:r>
            <a:r>
              <a:rPr lang="uk-UA" dirty="0"/>
              <a:t>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1F9F83-B797-7C50-D95D-B3A458B2773E}"/>
              </a:ext>
            </a:extLst>
          </p:cNvPr>
          <p:cNvSpPr txBox="1"/>
          <p:nvPr/>
        </p:nvSpPr>
        <p:spPr>
          <a:xfrm>
            <a:off x="7855974" y="1245040"/>
            <a:ext cx="42475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Примітка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: Оператор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return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також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позначає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завершення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виконання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функції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367663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1261</Words>
  <Application>Microsoft Office PowerPoint</Application>
  <PresentationFormat>Широкоэкранный</PresentationFormat>
  <Paragraphs>231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2" baseType="lpstr">
      <vt:lpstr>Aptos</vt:lpstr>
      <vt:lpstr>Aptos Display</vt:lpstr>
      <vt:lpstr>Arial</vt:lpstr>
      <vt:lpstr>Cascadia Code</vt:lpstr>
      <vt:lpstr>Comfortaa</vt:lpstr>
      <vt:lpstr>inherit</vt:lpstr>
      <vt:lpstr>Open Sans</vt:lpstr>
      <vt:lpstr>Roboto</vt:lpstr>
      <vt:lpstr>Segoe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Шейко Ростислав Олександрович</dc:creator>
  <cp:lastModifiedBy>Шейко Ростислав Олександрович</cp:lastModifiedBy>
  <cp:revision>9</cp:revision>
  <dcterms:created xsi:type="dcterms:W3CDTF">2024-08-13T00:35:13Z</dcterms:created>
  <dcterms:modified xsi:type="dcterms:W3CDTF">2024-10-14T19:01:21Z</dcterms:modified>
</cp:coreProperties>
</file>