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3B887-252C-6BEA-B39F-5A76AA1A7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96C336-67B0-9D26-7B91-251E0E736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8F94C9-0143-9921-4619-A1D8E4AB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16.10.2024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1E9C87-66FB-C3D2-88FB-DFA42C06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4505F9-0823-3FC1-4A7D-A6D992B8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798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2D7316-319C-07B9-3455-7E49D8D1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E63511-C068-4646-1EE0-850EB9D58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030A70-F608-7811-ED60-A2276139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16.10.2024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417DDC-D79D-8B86-4B2E-8CA92ECE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054D72-935C-64B9-B327-7F0A3A9E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90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45521D-6341-3A8F-99E9-B9925DB02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9B560F-D1EF-6778-7E04-82CDD5C63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A1D8A9-F6D8-2BED-295B-FF95B6DD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16.10.2024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C5C97B-EB3A-4D5E-D11B-C0ADB0710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23B8D8-7993-AEF9-81F9-4E0BDCBD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081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2F587-E71D-3087-6A37-D65B0127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D6BDA6-C47B-3FF3-A355-AA480EAA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44EABB-B653-BC26-FF2E-D3BA9960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16.10.2024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987563-FADF-FA6E-E1CE-4686DF32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620347-86FD-06BF-C746-CB8B6D67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956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EE417-8F41-5D49-6E47-738A1AF9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A50D28-073C-EDB7-4AD8-7B2DAD28F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E160AD-C04D-085E-D19E-F7D4DA39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16.10.2024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7183A5-1736-4FBE-9640-90FCAFD3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F0C425-B961-12CF-B7A0-EFF542B5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93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D57F4-D2E6-3EC5-2190-3E27731C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E1230A-1F5B-9BBD-BA4C-BF45D4460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7E1B56-684B-966A-1155-6C68FF022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CC8FF6-0B08-878E-349A-64BD55A9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16.10.2024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60FF1D-6488-6C85-6672-A43B6E29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F8058B-1F52-6E23-0AFA-32C9A350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537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B6100-83AD-6A08-7ED2-7B348655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198979-51F4-1EA1-B122-FEEC3BA0A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B15E38-BF8E-ABEB-3C31-77898FE8C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0DE9A1-FECF-7F69-1958-3FF9932DE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C18215-E4FB-EB93-7B87-C0F5EA4E9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B47CEF9-D703-A4BC-298D-2BD76E92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16.10.2024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C62EF2-188E-8E50-D9D6-7EF58E57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7F40BE8-6ED0-D510-A58C-76435C31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757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A57BA-7A3D-D035-B6E5-8559EEA6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C6EE22-BE3B-B4DD-A019-2303DE08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16.10.2024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58E1C5-7373-AEA8-056F-96321D2E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FDD47B-5EB0-000A-79D5-20E7BAE4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560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F150CCF-E072-9C05-B640-0BD66C71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16.10.2024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AA2AED-F69A-07DB-53C0-11097126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DC1276-6661-7DF5-E64D-437B19FC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872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20034-B255-7C66-90D7-09F002B7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4C94A-2BE0-CEC7-E05A-DBFBD60E2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763171-ED3B-8B7C-9A93-55A188E56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888F32-F023-F6AA-C119-03282CA7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16.10.2024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4FB6B3-F779-7188-F458-295ED9EF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FC5B35-784F-A01C-2F50-9026783C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506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363CB-61C1-8275-AFCC-DC94FD1A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CCDECF-AFBB-0E67-2DCE-1F699D17A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1EF28F-5ED2-5803-3C4E-6E6B91C5E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195ABA-AE2F-A806-88B2-FBD84577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16.10.2024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072514-2BC7-870F-EA4C-9F390809D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6A3F6A-9D33-FD28-9D8C-D844AEA2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919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6C54F9-C53A-AEB0-D0FF-BAC21066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88EFD1-14DE-49B2-8732-1BEDE63A0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766F10-C53D-3CC0-4327-ADA0F7155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F3F541-C603-432C-850D-26098A256292}" type="datetimeFigureOut">
              <a:rPr lang="uk-UA" smtClean="0"/>
              <a:t>16.10.2024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37D24B-DB45-583A-758E-406EDDBC0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876DF-3C50-6430-5271-3CE945FE5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658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85719" y="3568704"/>
            <a:ext cx="8420574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функція. рекурсія</a:t>
            </a:r>
            <a:endParaRPr lang="en-US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F9FAE2-27C0-EB69-F4CF-2CE0C6A84070}"/>
              </a:ext>
            </a:extLst>
          </p:cNvPr>
          <p:cNvSpPr txBox="1"/>
          <p:nvPr/>
        </p:nvSpPr>
        <p:spPr>
          <a:xfrm>
            <a:off x="0" y="27575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Рекурсія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C49B6-C5F1-14B3-0E82-3AB33FC56E9B}"/>
              </a:ext>
            </a:extLst>
          </p:cNvPr>
          <p:cNvSpPr txBox="1"/>
          <p:nvPr/>
        </p:nvSpPr>
        <p:spPr>
          <a:xfrm>
            <a:off x="442451" y="92208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У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Python 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ми знаємо, що </a:t>
            </a:r>
            <a:r>
              <a:rPr lang="uk-UA" b="1" i="0" u="none" strike="noStrike" dirty="0">
                <a:solidFill>
                  <a:srgbClr val="1ABC9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функція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може викликати інші функції. Функція може навіть викликати саму себе. Подібні типи конструкцій називаються </a:t>
            </a:r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рекурсивними функціями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Нижче наведено приклад рекурсивної функції для знаходження факторіала цілого числа.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9A220A-B3AD-967E-6587-DA7D27D0A9B9}"/>
              </a:ext>
            </a:extLst>
          </p:cNvPr>
          <p:cNvSpPr txBox="1"/>
          <p:nvPr/>
        </p:nvSpPr>
        <p:spPr>
          <a:xfrm>
            <a:off x="6538451" y="1568416"/>
            <a:ext cx="48473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Примітка: Факторіал числа — це добуток всіх цілих чисел від 1 до вказаного числа. Наприклад, факторіал числа 6 дорівнює 1*2*3*4*5*6 = 720.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6C4ABA60-9CAB-B404-8ECD-86F07C991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27691"/>
              </p:ext>
            </p:extLst>
          </p:nvPr>
        </p:nvGraphicFramePr>
        <p:xfrm>
          <a:off x="3224139" y="3038715"/>
          <a:ext cx="5737963" cy="3383280"/>
        </p:xfrm>
        <a:graphic>
          <a:graphicData uri="http://schemas.openxmlformats.org/drawingml/2006/table">
            <a:tbl>
              <a:tblPr/>
              <a:tblGrid>
                <a:gridCol w="536698">
                  <a:extLst>
                    <a:ext uri="{9D8B030D-6E8A-4147-A177-3AD203B41FA5}">
                      <a16:colId xmlns:a16="http://schemas.microsoft.com/office/drawing/2014/main" val="3638272934"/>
                    </a:ext>
                  </a:extLst>
                </a:gridCol>
                <a:gridCol w="5201265">
                  <a:extLst>
                    <a:ext uri="{9D8B030D-6E8A-4147-A177-3AD203B41FA5}">
                      <a16:colId xmlns:a16="http://schemas.microsoft.com/office/drawing/2014/main" val="1468636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factorial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"""</a:t>
                      </a:r>
                      <a:r>
                        <a:rPr lang="uk-UA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Це рекурсивна функція 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uk-UA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       знаходження факторіала цілого числа."""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uk-U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else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x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*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factorial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x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-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"The factorial of"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"is"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factorial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22962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1EA0C53-B989-2A77-C11C-09585847686E}"/>
              </a:ext>
            </a:extLst>
          </p:cNvPr>
          <p:cNvSpPr txBox="1"/>
          <p:nvPr/>
        </p:nvSpPr>
        <p:spPr>
          <a:xfrm>
            <a:off x="8962102" y="3723766"/>
            <a:ext cx="29496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Результат</a:t>
            </a:r>
            <a:r>
              <a:rPr lang="en-US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</a:t>
            </a:r>
            <a:endParaRPr lang="uk-UA" b="0" i="0" dirty="0">
              <a:solidFill>
                <a:srgbClr val="252525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/>
            <a:endParaRPr lang="uk-UA" dirty="0">
              <a:solidFill>
                <a:srgbClr val="252525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The factorial of 3 is 6</a:t>
            </a:r>
          </a:p>
          <a:p>
            <a:br>
              <a:rPr lang="en-US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9262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4BFB9D-2CA0-7109-475B-1A2DBA6646DE}"/>
              </a:ext>
            </a:extLst>
          </p:cNvPr>
          <p:cNvSpPr txBox="1"/>
          <p:nvPr/>
        </p:nvSpPr>
        <p:spPr>
          <a:xfrm>
            <a:off x="235975" y="10221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Ось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зображення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яке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показує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покроковий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процес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того,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відбувається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AFAC6-D8BE-7B44-65C7-F65C19A754CB}"/>
              </a:ext>
            </a:extLst>
          </p:cNvPr>
          <p:cNvSpPr txBox="1"/>
          <p:nvPr/>
        </p:nvSpPr>
        <p:spPr>
          <a:xfrm>
            <a:off x="0" y="27575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Рекурсія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8414D22-ABD3-0B96-D833-96536241D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014" y="1226039"/>
            <a:ext cx="4611312" cy="51895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EE54AC-1FF6-F720-E278-735626758882}"/>
              </a:ext>
            </a:extLst>
          </p:cNvPr>
          <p:cNvSpPr txBox="1"/>
          <p:nvPr/>
        </p:nvSpPr>
        <p:spPr>
          <a:xfrm>
            <a:off x="235975" y="20118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Наша рекурсія закінчується, коли число зменшується до 1. Це називається базовою умовою.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Кожна рекурсивна функція повинна мати </a:t>
            </a:r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базову умову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яка зупиняє рекурсію, інакше функція буде нескінченно викликати саму себе. </a:t>
            </a:r>
          </a:p>
          <a:p>
            <a:pPr algn="l"/>
            <a:endParaRPr lang="uk-UA" dirty="0">
              <a:solidFill>
                <a:srgbClr val="000000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Інтерпретатор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Python 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обмежує глибину рекурсії, щоб уникнути нескінченних рекурсій, що призводять до переповнення стека.</a:t>
            </a:r>
          </a:p>
        </p:txBody>
      </p:sp>
    </p:spTree>
    <p:extLst>
      <p:ext uri="{BB962C8B-B14F-4D97-AF65-F5344CB8AC3E}">
        <p14:creationId xmlns:p14="http://schemas.microsoft.com/office/powerpoint/2010/main" val="409866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6AA4EB-CFAC-5AF3-95E1-8851DB099736}"/>
              </a:ext>
            </a:extLst>
          </p:cNvPr>
          <p:cNvSpPr txBox="1"/>
          <p:nvPr/>
        </p:nvSpPr>
        <p:spPr>
          <a:xfrm>
            <a:off x="0" y="27575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Рекурсія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B6133-1296-AF23-D797-C452C793377C}"/>
              </a:ext>
            </a:extLst>
          </p:cNvPr>
          <p:cNvSpPr txBox="1"/>
          <p:nvPr/>
        </p:nvSpPr>
        <p:spPr>
          <a:xfrm>
            <a:off x="550606" y="112048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За замовчуванням максимальна глибина рекурсії дорівнює 1000. Якщо межа перевищена, то виникає помилка </a:t>
            </a:r>
            <a:r>
              <a:rPr lang="uk-UA" dirty="0" err="1"/>
              <a:t>RecursionError</a:t>
            </a:r>
            <a:r>
              <a:rPr lang="uk-UA" dirty="0"/>
              <a:t>. Розглянемо приклад нескінченної рекурсії: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57770A03-A2C8-5991-F196-AAB75DF7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562639"/>
              </p:ext>
            </p:extLst>
          </p:nvPr>
        </p:nvGraphicFramePr>
        <p:xfrm>
          <a:off x="550606" y="2519206"/>
          <a:ext cx="2602888" cy="9144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775734151"/>
                    </a:ext>
                  </a:extLst>
                </a:gridCol>
                <a:gridCol w="2394608">
                  <a:extLst>
                    <a:ext uri="{9D8B030D-6E8A-4147-A177-3AD203B41FA5}">
                      <a16:colId xmlns:a16="http://schemas.microsoft.com/office/drawing/2014/main" val="3741827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recursor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recursor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recursor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093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0DA0368-5496-E321-984F-53CD612EE0C0}"/>
              </a:ext>
            </a:extLst>
          </p:cNvPr>
          <p:cNvSpPr txBox="1"/>
          <p:nvPr/>
        </p:nvSpPr>
        <p:spPr>
          <a:xfrm>
            <a:off x="550606" y="384401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Traceback</a:t>
            </a:r>
            <a:r>
              <a:rPr lang="uk-UA" dirty="0"/>
              <a:t> (</a:t>
            </a:r>
            <a:r>
              <a:rPr lang="uk-UA" dirty="0" err="1"/>
              <a:t>most</a:t>
            </a:r>
            <a:r>
              <a:rPr lang="uk-UA" dirty="0"/>
              <a:t> </a:t>
            </a:r>
            <a:r>
              <a:rPr lang="uk-UA" dirty="0" err="1"/>
              <a:t>recent</a:t>
            </a:r>
            <a:r>
              <a:rPr lang="uk-UA" dirty="0"/>
              <a:t> </a:t>
            </a:r>
            <a:r>
              <a:rPr lang="uk-UA" dirty="0" err="1"/>
              <a:t>call</a:t>
            </a:r>
            <a:r>
              <a:rPr lang="uk-UA" dirty="0"/>
              <a:t> </a:t>
            </a:r>
            <a:r>
              <a:rPr lang="uk-UA" dirty="0" err="1"/>
              <a:t>last</a:t>
            </a:r>
            <a:r>
              <a:rPr lang="uk-UA" dirty="0"/>
              <a:t>): </a:t>
            </a:r>
          </a:p>
          <a:p>
            <a:r>
              <a:rPr lang="uk-UA" dirty="0" err="1"/>
              <a:t>File</a:t>
            </a:r>
            <a:r>
              <a:rPr lang="uk-UA" dirty="0"/>
              <a:t> "", </a:t>
            </a:r>
            <a:r>
              <a:rPr lang="uk-UA" dirty="0" err="1"/>
              <a:t>line</a:t>
            </a:r>
            <a:r>
              <a:rPr lang="uk-UA" dirty="0"/>
              <a:t> 3, </a:t>
            </a:r>
            <a:r>
              <a:rPr lang="uk-UA" dirty="0" err="1"/>
              <a:t>in</a:t>
            </a:r>
            <a:r>
              <a:rPr lang="uk-UA" dirty="0"/>
              <a:t> </a:t>
            </a:r>
          </a:p>
          <a:p>
            <a:r>
              <a:rPr lang="uk-UA" dirty="0" err="1"/>
              <a:t>File</a:t>
            </a:r>
            <a:r>
              <a:rPr lang="uk-UA" dirty="0"/>
              <a:t> "", </a:t>
            </a:r>
            <a:r>
              <a:rPr lang="uk-UA" dirty="0" err="1"/>
              <a:t>line</a:t>
            </a:r>
            <a:r>
              <a:rPr lang="uk-UA" dirty="0"/>
              <a:t> 2, </a:t>
            </a:r>
            <a:r>
              <a:rPr lang="uk-UA" dirty="0" err="1"/>
              <a:t>in</a:t>
            </a:r>
            <a:r>
              <a:rPr lang="uk-UA" dirty="0"/>
              <a:t> a </a:t>
            </a:r>
          </a:p>
          <a:p>
            <a:r>
              <a:rPr lang="uk-UA" dirty="0" err="1"/>
              <a:t>File</a:t>
            </a:r>
            <a:r>
              <a:rPr lang="uk-UA" dirty="0"/>
              <a:t> "", </a:t>
            </a:r>
            <a:r>
              <a:rPr lang="uk-UA" dirty="0" err="1"/>
              <a:t>line</a:t>
            </a:r>
            <a:r>
              <a:rPr lang="uk-UA" dirty="0"/>
              <a:t> 2, </a:t>
            </a:r>
            <a:r>
              <a:rPr lang="uk-UA" dirty="0" err="1"/>
              <a:t>in</a:t>
            </a:r>
            <a:r>
              <a:rPr lang="uk-UA" dirty="0"/>
              <a:t> a </a:t>
            </a:r>
          </a:p>
          <a:p>
            <a:r>
              <a:rPr lang="uk-UA" dirty="0" err="1"/>
              <a:t>File</a:t>
            </a:r>
            <a:r>
              <a:rPr lang="uk-UA" dirty="0"/>
              <a:t> "", </a:t>
            </a:r>
            <a:r>
              <a:rPr lang="uk-UA" dirty="0" err="1"/>
              <a:t>line</a:t>
            </a:r>
            <a:r>
              <a:rPr lang="uk-UA" dirty="0"/>
              <a:t> 2, </a:t>
            </a:r>
            <a:r>
              <a:rPr lang="uk-UA" dirty="0" err="1"/>
              <a:t>in</a:t>
            </a:r>
            <a:r>
              <a:rPr lang="uk-UA" dirty="0"/>
              <a:t> a </a:t>
            </a:r>
          </a:p>
          <a:p>
            <a:r>
              <a:rPr lang="uk-UA" dirty="0"/>
              <a:t>[</a:t>
            </a:r>
            <a:r>
              <a:rPr lang="uk-UA" dirty="0" err="1"/>
              <a:t>Previous</a:t>
            </a:r>
            <a:r>
              <a:rPr lang="uk-UA" dirty="0"/>
              <a:t> </a:t>
            </a:r>
            <a:r>
              <a:rPr lang="uk-UA" dirty="0" err="1"/>
              <a:t>line</a:t>
            </a:r>
            <a:r>
              <a:rPr lang="uk-UA" dirty="0"/>
              <a:t> </a:t>
            </a:r>
            <a:r>
              <a:rPr lang="uk-UA" dirty="0" err="1"/>
              <a:t>repeated</a:t>
            </a:r>
            <a:r>
              <a:rPr lang="uk-UA" dirty="0"/>
              <a:t> 996 </a:t>
            </a:r>
            <a:r>
              <a:rPr lang="uk-UA" dirty="0" err="1"/>
              <a:t>more</a:t>
            </a:r>
            <a:r>
              <a:rPr lang="uk-UA" dirty="0"/>
              <a:t> </a:t>
            </a:r>
            <a:r>
              <a:rPr lang="uk-UA" dirty="0" err="1"/>
              <a:t>times</a:t>
            </a:r>
            <a:r>
              <a:rPr lang="uk-UA" dirty="0"/>
              <a:t>] </a:t>
            </a:r>
          </a:p>
          <a:p>
            <a:r>
              <a:rPr lang="uk-UA" dirty="0" err="1"/>
              <a:t>RecursionError</a:t>
            </a:r>
            <a:r>
              <a:rPr lang="uk-UA" dirty="0"/>
              <a:t>: </a:t>
            </a:r>
            <a:r>
              <a:rPr lang="uk-UA" dirty="0" err="1"/>
              <a:t>maximum</a:t>
            </a:r>
            <a:r>
              <a:rPr lang="uk-UA" dirty="0"/>
              <a:t> </a:t>
            </a:r>
            <a:r>
              <a:rPr lang="uk-UA" dirty="0" err="1"/>
              <a:t>recursion</a:t>
            </a:r>
            <a:r>
              <a:rPr lang="uk-UA" dirty="0"/>
              <a:t> </a:t>
            </a:r>
            <a:r>
              <a:rPr lang="uk-UA" dirty="0" err="1"/>
              <a:t>depth</a:t>
            </a:r>
            <a:r>
              <a:rPr lang="uk-UA" dirty="0"/>
              <a:t> </a:t>
            </a:r>
            <a:r>
              <a:rPr lang="uk-UA" dirty="0" err="1"/>
              <a:t>exceeded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1224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A18BBD-E0F5-2209-113F-C11FE3B4C3CE}"/>
              </a:ext>
            </a:extLst>
          </p:cNvPr>
          <p:cNvSpPr txBox="1"/>
          <p:nvPr/>
        </p:nvSpPr>
        <p:spPr>
          <a:xfrm>
            <a:off x="668594" y="22439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Переваги рекурсії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FEABE-3551-14C2-1C04-DE9CA6A3106A}"/>
              </a:ext>
            </a:extLst>
          </p:cNvPr>
          <p:cNvSpPr txBox="1"/>
          <p:nvPr/>
        </p:nvSpPr>
        <p:spPr>
          <a:xfrm>
            <a:off x="0" y="27575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Рекурсія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64357-C54A-7AD7-3DCA-2D1E57AE7CC6}"/>
              </a:ext>
            </a:extLst>
          </p:cNvPr>
          <p:cNvSpPr txBox="1"/>
          <p:nvPr/>
        </p:nvSpPr>
        <p:spPr>
          <a:xfrm>
            <a:off x="540774" y="26903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Рекурсивні функції роблять код чистішим.</a:t>
            </a:r>
            <a:endParaRPr lang="uk-UA" dirty="0">
              <a:solidFill>
                <a:srgbClr val="000000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Складну задача можна розбити на простіші </a:t>
            </a:r>
            <a:r>
              <a:rPr lang="uk-UA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підзадачі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за допомогою рекурсії.</a:t>
            </a:r>
            <a:endParaRPr lang="uk-UA" dirty="0">
              <a:solidFill>
                <a:srgbClr val="000000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Генерація послідовності простіша з рекурсією, ніж з використанням будь-якої вкладеної ітерації.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7A427-A685-154E-B1DD-064A11069B2E}"/>
              </a:ext>
            </a:extLst>
          </p:cNvPr>
          <p:cNvSpPr txBox="1"/>
          <p:nvPr/>
        </p:nvSpPr>
        <p:spPr>
          <a:xfrm>
            <a:off x="7452851" y="22439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Недоліки рекурсії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769301-82AB-0A3A-213D-27261B4F15CB}"/>
              </a:ext>
            </a:extLst>
          </p:cNvPr>
          <p:cNvSpPr txBox="1"/>
          <p:nvPr/>
        </p:nvSpPr>
        <p:spPr>
          <a:xfrm>
            <a:off x="7030065" y="2690336"/>
            <a:ext cx="48374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Іноді логіку рекурсії важко зрозуміти.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  Рекурсивні виклики дорогі (неефективні), тому що забирають багато пам’яті та часу.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  Рекурсивні функції важко </a:t>
            </a:r>
            <a:r>
              <a:rPr lang="uk-UA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відлагоджувати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426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75F0A1-2EEA-0549-560D-139C8D531EE3}"/>
              </a:ext>
            </a:extLst>
          </p:cNvPr>
          <p:cNvSpPr txBox="1"/>
          <p:nvPr/>
        </p:nvSpPr>
        <p:spPr>
          <a:xfrm>
            <a:off x="-1" y="177432"/>
            <a:ext cx="12192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effectLst/>
                <a:latin typeface="Roboto" panose="02000000000000000000" pitchFamily="2" charset="0"/>
              </a:rPr>
              <a:t>Що таке *</a:t>
            </a:r>
            <a:r>
              <a:rPr lang="en-US" sz="3600" b="1" i="0" dirty="0" err="1">
                <a:effectLst/>
                <a:latin typeface="Roboto" panose="02000000000000000000" pitchFamily="2" charset="0"/>
              </a:rPr>
              <a:t>args</a:t>
            </a:r>
            <a:r>
              <a:rPr lang="en-US" sz="3600" b="1" i="0" dirty="0">
                <a:effectLst/>
                <a:latin typeface="Roboto" panose="02000000000000000000" pitchFamily="2" charset="0"/>
              </a:rPr>
              <a:t> </a:t>
            </a:r>
            <a:r>
              <a:rPr lang="uk-UA" sz="3600" b="1" i="0" dirty="0">
                <a:effectLst/>
                <a:latin typeface="Roboto" panose="02000000000000000000" pitchFamily="2" charset="0"/>
              </a:rPr>
              <a:t>та **</a:t>
            </a:r>
            <a:r>
              <a:rPr lang="en-US" sz="3600" b="1" i="0" dirty="0" err="1">
                <a:effectLst/>
                <a:latin typeface="Roboto" panose="02000000000000000000" pitchFamily="2" charset="0"/>
              </a:rPr>
              <a:t>kwargs</a:t>
            </a:r>
            <a:r>
              <a:rPr lang="en-US" sz="3600" b="1" i="0" dirty="0">
                <a:effectLst/>
                <a:latin typeface="Roboto" panose="02000000000000000000" pitchFamily="2" charset="0"/>
              </a:rPr>
              <a:t> </a:t>
            </a:r>
            <a:r>
              <a:rPr lang="uk-UA" sz="3600" b="1" i="0" dirty="0">
                <a:effectLst/>
                <a:latin typeface="Roboto" panose="02000000000000000000" pitchFamily="2" charset="0"/>
              </a:rPr>
              <a:t>в </a:t>
            </a:r>
            <a:r>
              <a:rPr lang="en-US" sz="3600" b="1" i="0" dirty="0">
                <a:effectLst/>
                <a:latin typeface="Roboto" panose="02000000000000000000" pitchFamily="2" charset="0"/>
              </a:rPr>
              <a:t>Python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50B9FC-CD39-75A8-4563-97FB714EA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20" y="916097"/>
            <a:ext cx="116905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*args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EEEEEE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і</a:t>
            </a:r>
            <a:r>
              <a:rPr kumimoji="0" lang="uk-UA" altLang="uk-UA" sz="3600" b="0" i="0" u="none" strike="noStrike" cap="none" normalizeH="0" baseline="0" dirty="0">
                <a:ln>
                  <a:noFill/>
                </a:ln>
                <a:solidFill>
                  <a:srgbClr val="EEEEEE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EEEEEE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- це загальні ідіоми, які дозволяють передати у функцію довільне число аргументів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.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4B8E90-F3EC-21EF-F962-B9AB687C2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20" y="1562428"/>
            <a:ext cx="90252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*args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effectLst/>
                <a:latin typeface="Roboto" panose="02000000000000000000" pitchFamily="2" charset="0"/>
              </a:rPr>
              <a:t> - повертає кортеж всіх переданих функції неіменованих аргументів:</a:t>
            </a:r>
            <a:r>
              <a:rPr kumimoji="0" lang="uk-UA" altLang="uk-UA" sz="11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uk-UA" altLang="uk-UA" sz="32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B60A7FA-F141-9EC4-4CE3-FE1016D36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04" y="2031788"/>
            <a:ext cx="2242665" cy="115416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</a:rPr>
              <a:t>&gt;&gt;&gt;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def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SFMono-Regular"/>
              </a:rPr>
              <a:t>foo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(*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args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, g):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  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print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args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</a:rPr>
              <a:t>&gt;&gt;&gt;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foo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(1,2,3,g=6)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(1, 2, 3)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91FB77B-5DC8-D3D7-1400-AFE7DAF68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04" y="3255200"/>
            <a:ext cx="11623695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**kwargs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effectLst/>
                <a:latin typeface="Roboto" panose="02000000000000000000" pitchFamily="2" charset="0"/>
              </a:rPr>
              <a:t> повертає словник всіх іменованих аргументів функції, окрім тих, що визначені окремо:</a:t>
            </a:r>
            <a:endParaRPr kumimoji="0" lang="uk-UA" altLang="uk-UA" sz="11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3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uk-UA" altLang="uk-UA" sz="3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9762F61-A9C8-8C2D-CB8C-3214A3B5F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04" y="3724560"/>
            <a:ext cx="3008772" cy="115416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</a:rPr>
              <a:t>&gt;&gt;&gt;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def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SFMono-Regular"/>
              </a:rPr>
              <a:t>foo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(f, **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kwargs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dirty="0">
                <a:solidFill>
                  <a:srgbClr val="DDDDDD"/>
                </a:solidFill>
                <a:latin typeface="SFMono-Regular"/>
              </a:rPr>
              <a:t>	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SFMono-Regular"/>
              </a:rPr>
              <a:t>print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kwargs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</a:rPr>
              <a:t>&gt;&gt;&gt;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foo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(f=1,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app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=12,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gen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=23)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{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SFMono-Regular"/>
              </a:rPr>
              <a:t>'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SFMono-Regular"/>
              </a:rPr>
              <a:t>gen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SFMono-Regular"/>
              </a:rPr>
              <a:t>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: 23,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SFMono-Regular"/>
              </a:rPr>
              <a:t>'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SFMono-Regular"/>
              </a:rPr>
              <a:t>app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SFMono-Regular"/>
              </a:rPr>
              <a:t>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: 12}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40755-197E-7EF1-7D24-B496DA73E512}"/>
              </a:ext>
            </a:extLst>
          </p:cNvPr>
          <p:cNvSpPr txBox="1"/>
          <p:nvPr/>
        </p:nvSpPr>
        <p:spPr>
          <a:xfrm>
            <a:off x="236076" y="4878722"/>
            <a:ext cx="11582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І *</a:t>
            </a:r>
            <a:r>
              <a:rPr lang="uk-UA" dirty="0" err="1"/>
              <a:t>args</a:t>
            </a:r>
            <a:r>
              <a:rPr lang="uk-UA" dirty="0"/>
              <a:t> і **</a:t>
            </a:r>
            <a:r>
              <a:rPr lang="uk-UA" dirty="0" err="1"/>
              <a:t>kwargs</a:t>
            </a:r>
            <a:r>
              <a:rPr lang="uk-UA" dirty="0"/>
              <a:t> можна використовувати разом в одній функції. Замість </a:t>
            </a:r>
            <a:r>
              <a:rPr lang="uk-UA" dirty="0" err="1"/>
              <a:t>args</a:t>
            </a:r>
            <a:r>
              <a:rPr lang="uk-UA" dirty="0"/>
              <a:t> і </a:t>
            </a:r>
            <a:r>
              <a:rPr lang="uk-UA" dirty="0" err="1"/>
              <a:t>kwargs</a:t>
            </a:r>
            <a:r>
              <a:rPr lang="uk-UA" dirty="0"/>
              <a:t> можна використовувати будь-які інші назви, також: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1867EAB-70CE-499E-B14E-7C952E955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076" y="5363470"/>
            <a:ext cx="3345981" cy="133882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</a:rPr>
              <a:t>&gt;&gt;&gt;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def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SFMono-Regular"/>
              </a:rPr>
              <a:t>foo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(*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arguments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, **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kwarguments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SFMono-Regular"/>
              </a:rPr>
              <a:t>print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arguments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SFMono-Regular"/>
              </a:rPr>
              <a:t>print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kwarguments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</a:rPr>
              <a:t>&gt;&gt;&gt;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foo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(1,2,3, a=1, b=2,c=3)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(1, 2, 3)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{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SFMono-Regular"/>
              </a:rPr>
              <a:t>'b'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: 2,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SFMono-Regular"/>
              </a:rPr>
              <a:t>'a'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: 1,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SFMono-Regular"/>
              </a:rPr>
              <a:t>'c'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: 3}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17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BB307B-18E9-C9A5-2C18-87C098184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10" y="823763"/>
            <a:ext cx="9688871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Використання 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 синтаксису, також можливе при виклику функції: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3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uk-UA" altLang="uk-UA" sz="3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6FB99-0C2C-C8E7-56E7-80DA0380A352}"/>
              </a:ext>
            </a:extLst>
          </p:cNvPr>
          <p:cNvSpPr txBox="1"/>
          <p:nvPr/>
        </p:nvSpPr>
        <p:spPr>
          <a:xfrm>
            <a:off x="-1" y="177432"/>
            <a:ext cx="12192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effectLst/>
                <a:latin typeface="Roboto" panose="02000000000000000000" pitchFamily="2" charset="0"/>
              </a:rPr>
              <a:t>Що таке *</a:t>
            </a:r>
            <a:r>
              <a:rPr lang="en-US" sz="3600" b="1" i="0" dirty="0" err="1">
                <a:effectLst/>
                <a:latin typeface="Roboto" panose="02000000000000000000" pitchFamily="2" charset="0"/>
              </a:rPr>
              <a:t>args</a:t>
            </a:r>
            <a:r>
              <a:rPr lang="en-US" sz="3600" b="1" i="0" dirty="0">
                <a:effectLst/>
                <a:latin typeface="Roboto" panose="02000000000000000000" pitchFamily="2" charset="0"/>
              </a:rPr>
              <a:t> </a:t>
            </a:r>
            <a:r>
              <a:rPr lang="uk-UA" sz="3600" b="1" i="0" dirty="0">
                <a:effectLst/>
                <a:latin typeface="Roboto" panose="02000000000000000000" pitchFamily="2" charset="0"/>
              </a:rPr>
              <a:t>та **</a:t>
            </a:r>
            <a:r>
              <a:rPr lang="en-US" sz="3600" b="1" i="0" dirty="0" err="1">
                <a:effectLst/>
                <a:latin typeface="Roboto" panose="02000000000000000000" pitchFamily="2" charset="0"/>
              </a:rPr>
              <a:t>kwargs</a:t>
            </a:r>
            <a:r>
              <a:rPr lang="en-US" sz="3600" b="1" i="0" dirty="0">
                <a:effectLst/>
                <a:latin typeface="Roboto" panose="02000000000000000000" pitchFamily="2" charset="0"/>
              </a:rPr>
              <a:t> </a:t>
            </a:r>
            <a:r>
              <a:rPr lang="uk-UA" sz="3600" b="1" i="0" dirty="0">
                <a:effectLst/>
                <a:latin typeface="Roboto" panose="02000000000000000000" pitchFamily="2" charset="0"/>
              </a:rPr>
              <a:t>в </a:t>
            </a:r>
            <a:r>
              <a:rPr lang="en-US" sz="3600" b="1" i="0" dirty="0">
                <a:effectLst/>
                <a:latin typeface="Roboto" panose="02000000000000000000" pitchFamily="2" charset="0"/>
              </a:rPr>
              <a:t>Python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701A358-B928-DE58-E02C-9D4DE806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10" y="1520687"/>
            <a:ext cx="2300053" cy="158504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</a:rPr>
              <a:t>&gt;&gt;&gt;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def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SFMono-Regular"/>
              </a:rPr>
              <a:t>foo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(a, b, c):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print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a,b,c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</a:rPr>
              <a:t>&gt;&gt;&gt;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abc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= [1,2,3]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</a:rPr>
              <a:t>&gt;&gt;&gt;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foo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(*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abc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) 1 2 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</a:rPr>
              <a:t>&gt;&gt;&gt;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F75D61-F487-C34F-95AF-F74E272D2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10" y="3155608"/>
            <a:ext cx="11670890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Ще одну цікаву можливість використання 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 синтаксису було додано в третю версію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Roboto" panose="02000000000000000000" pitchFamily="2" charset="0"/>
              </a:rPr>
              <a:t>Python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: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uk-UA" altLang="uk-UA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87EF3B0-50B2-5709-458C-5A157622B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10" y="4072646"/>
            <a:ext cx="3885936" cy="226215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</a:rPr>
              <a:t>&gt;&gt;&gt;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first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, *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other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= [1,2,3,4]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</a:rPr>
              <a:t>&gt;&gt;&gt;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first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</a:rPr>
              <a:t>&gt;&gt;&gt;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other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[2, 3, 4]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</a:rPr>
              <a:t>&gt;&gt;&gt;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first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, *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other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penult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last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= [1,2,3,4]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</a:rPr>
              <a:t>&gt;&gt;&gt;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other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SFMono-Regular"/>
              </a:rPr>
              <a:t>[2]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4028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681</Words>
  <Application>Microsoft Office PowerPoint</Application>
  <PresentationFormat>Широкоэкранный</PresentationFormat>
  <Paragraphs>102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9" baseType="lpstr">
      <vt:lpstr>Aptos</vt:lpstr>
      <vt:lpstr>Aptos Display</vt:lpstr>
      <vt:lpstr>Arial</vt:lpstr>
      <vt:lpstr>Cascadia Code</vt:lpstr>
      <vt:lpstr>Comfortaa</vt:lpstr>
      <vt:lpstr>Courier New</vt:lpstr>
      <vt:lpstr>inherit</vt:lpstr>
      <vt:lpstr>Open Sans</vt:lpstr>
      <vt:lpstr>Roboto</vt:lpstr>
      <vt:lpstr>Segoe UI</vt:lpstr>
      <vt:lpstr>SFMono-Regular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4</cp:revision>
  <dcterms:created xsi:type="dcterms:W3CDTF">2024-08-13T16:11:55Z</dcterms:created>
  <dcterms:modified xsi:type="dcterms:W3CDTF">2024-10-16T16:48:16Z</dcterms:modified>
</cp:coreProperties>
</file>