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46637-BF9B-4183-9243-8CEC3EF81CEF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23022-B268-452A-B80F-911015E5B8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233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23022-B268-452A-B80F-911015E5B84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276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32B91-086B-5865-55A2-C47F83322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B78C63-893B-6076-AFFF-0C83789A3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2417F-7552-9214-708E-EDF58CD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D807CD-76DA-53B5-897B-CE185C27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C16496-4E26-9755-8341-E8810F26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11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133D0-1A88-0C46-0A5E-B1164BC2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3A0062-98FD-4CC2-1EB0-B79382BCE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D05CAA-DBA6-3758-8292-1DD2DA64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DDB20-A932-2384-2406-1C7A76B1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CD9F3-058E-B982-2138-1143B96F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30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050C12-70D7-196D-2A3F-A6DF3B72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41247-D154-1C5F-0838-BACF2FB0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0C449A-AAC3-1954-93F9-65EADBF0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703B0-F0D2-B5F4-17A4-C443D084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1F006-FC3B-9445-55D5-198175C7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50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511BF-A1E4-EA7A-1530-52E4AFCE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E929B-CF50-3DA3-B358-29BE5EE3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70CA99-2B11-2457-32E5-2013FE3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9A36B0-4923-432D-45EE-F006138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76B6D-8699-D870-4D14-0D32DBF2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18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17A73-04C0-546C-9038-52C49E4B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F78769-3C61-CC3C-17BE-84F776C7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20F2EB-84E7-B54F-0A6D-EA332F5F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FC69B-B900-B631-F8F1-2ED9E86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9528F-CE5B-F59C-079A-E265BD0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681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7661D-EBB1-A681-1372-25E0EF58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4826A-370A-CDAF-5E48-233907A6B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7F34B-567E-4017-DCA9-4C57694FA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E9B3ED-7430-9498-E1A6-DC566A7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187A01-4706-F173-DB26-B8EAEB19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D4697-2587-095F-0A26-9EA17A64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63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BBEDF-65EF-7CD4-069C-F8ADA776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33E16-C571-18D7-129D-51BA2D51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45FEDE-B580-6606-3A4B-122F0612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89622F-8EDE-FC1D-73E6-462BBE1EB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650CCA-4095-D2CA-6335-E1826BDC2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07C768-ED01-A8A8-6BA8-DDCA119E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02C417-4D15-9401-3E7E-FB26A1F3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05AB75-89C9-BA8B-DAB7-23796D97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56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7103-9106-276F-284B-B0098D11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8CAB7E-C306-363B-A6FA-C78FFE24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8E470F-5115-1729-8C97-39DB78C7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C81F4A-4FB7-CFEB-47E6-59EEB4FA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0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E854B2-5AC5-6027-29EC-45C2C390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B7BBC0-741F-31CE-85D0-BF906231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43C53-7231-FBFA-08B1-1C48D83D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9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875BB-547B-76B5-B412-EFA2C235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71579-B714-4016-ADC7-CB8F7FE6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6683F6-6D33-759E-9D7D-EDF2E6E16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C781A7-0885-DD74-6F53-DAD7244E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EEC54-6066-6953-BC74-71179322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AECCD-7878-D11B-D947-5513F0E6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754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9CD06-91F4-F368-6A12-7972B206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9D9278-47DF-E695-6D17-B12FDD290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5497C8-76DA-6436-3339-01989728B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DCD66B-7B02-2E1F-98CE-28A6F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9673A3-D91E-3C10-DEFB-6DF4E043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F30E1-3C83-19F2-55BF-0167A42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358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35C2-8E68-F8DC-F2B6-7DCC968A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8145B0-91EB-E13E-3F66-CDB6336E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8E297-B58A-2564-8661-57781A53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69494-3C75-4F6C-AC7A-C1E26B5F34A5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09F5C-8F29-EFA2-239A-89E5FC622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1B81E-F7F6-E7F4-4363-CB76D6BD3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9E06C-E8A9-4F04-971D-8920969958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866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38058" y="3015926"/>
            <a:ext cx="8915902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Бібліотека 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request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3272F-2FA3-450F-74AE-4B94A7C8B3F5}"/>
              </a:ext>
            </a:extLst>
          </p:cNvPr>
          <p:cNvSpPr txBox="1"/>
          <p:nvPr/>
        </p:nvSpPr>
        <p:spPr>
          <a:xfrm>
            <a:off x="393291" y="8481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Тіло відповіді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F478A-4489-9835-2C57-C1F2B5725C39}"/>
              </a:ext>
            </a:extLst>
          </p:cNvPr>
          <p:cNvSpPr txBox="1"/>
          <p:nvPr/>
        </p:nvSpPr>
        <p:spPr>
          <a:xfrm>
            <a:off x="0" y="17912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Обробка відповідей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466FC0-81F1-5906-115B-DC8B3DDB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91" y="1332515"/>
            <a:ext cx="107349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Відповідь сервера може містити набір байтів, текст,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json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або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xml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 Якщо ви знаєте, що саме ви запитуєте у сервера, то можете одразу отримати об'єкт потрібного типу, скориставшись одним з методів/полів: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0C07A-5683-B2AE-A2E1-9337EE147DCE}"/>
              </a:ext>
            </a:extLst>
          </p:cNvPr>
          <p:cNvSpPr txBox="1"/>
          <p:nvPr/>
        </p:nvSpPr>
        <p:spPr>
          <a:xfrm>
            <a:off x="393291" y="2228671"/>
            <a:ext cx="8190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ru-RU" dirty="0">
              <a:solidFill>
                <a:srgbClr val="000000"/>
              </a:solidFill>
              <a:latin typeface="Menlo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response = requests.get(</a:t>
            </a:r>
            <a:r>
              <a:rPr lang="fr-FR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'https://jsonplaceholder.typicode.com/posts/1'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</a:t>
            </a:r>
            <a:r>
              <a:rPr lang="fr-FR" b="0" i="0" dirty="0">
                <a:solidFill>
                  <a:srgbClr val="FF0000"/>
                </a:solidFill>
                <a:effectLst/>
                <a:latin typeface="Menlo"/>
              </a:rPr>
              <a:t>text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</a:t>
            </a:r>
            <a:r>
              <a:rPr lang="fr-FR" b="0" i="0" dirty="0">
                <a:solidFill>
                  <a:srgbClr val="FF0000"/>
                </a:solidFill>
                <a:effectLst/>
                <a:latin typeface="Menlo"/>
              </a:rPr>
              <a:t>json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())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</a:t>
            </a:r>
            <a:r>
              <a:rPr lang="fr-FR" b="0" i="0" dirty="0">
                <a:solidFill>
                  <a:srgbClr val="FF0000"/>
                </a:solidFill>
                <a:effectLst/>
                <a:latin typeface="Menlo"/>
              </a:rPr>
              <a:t>content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3153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B911-F2EE-605F-1AE1-E81D41B8C9D6}"/>
              </a:ext>
            </a:extLst>
          </p:cNvPr>
          <p:cNvSpPr txBox="1"/>
          <p:nvPr/>
        </p:nvSpPr>
        <p:spPr>
          <a:xfrm>
            <a:off x="0" y="20862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 Обробка помилок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3C7E47-8CE8-9892-D3D1-E72BF4AF4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11" y="1007580"/>
            <a:ext cx="1168817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Модуль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requests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надає винятки для обробки помилок.</a:t>
            </a:r>
            <a:endParaRPr kumimoji="0" lang="uk-UA" altLang="uk-UA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HTTP-стандарт не передбачає винятків, замість цього він працює з кодами помилок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(status_code)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 Якщо ви хочете, щоб у результаті невдалого запиту було згенеровано виняток Python, вам потрібно явно викликати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функцію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raise_for_status()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endParaRPr kumimoji="0" lang="uk-UA" altLang="uk-UA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Приклад:</a:t>
            </a:r>
            <a:endParaRPr kumimoji="0" lang="uk-UA" altLang="uk-UA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E3BF2-7FFB-6758-0712-B5F41999DBA3}"/>
              </a:ext>
            </a:extLst>
          </p:cNvPr>
          <p:cNvSpPr txBox="1"/>
          <p:nvPr/>
        </p:nvSpPr>
        <p:spPr>
          <a:xfrm>
            <a:off x="251910" y="2484908"/>
            <a:ext cx="95803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requests.get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'https://jsonplaceholder.typicode.com/posts/1’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raise_for_status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requests.exceptions.HTTPError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err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f"HTTP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error occurred: 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{err}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Exception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err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f"Other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 error occurred: 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{err}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FF8800"/>
                </a:solidFill>
                <a:effectLst/>
                <a:latin typeface="Menlo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"Success!"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340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F23EFD-8749-82D2-6A66-F6F1AFC904C9}"/>
              </a:ext>
            </a:extLst>
          </p:cNvPr>
          <p:cNvSpPr txBox="1"/>
          <p:nvPr/>
        </p:nvSpPr>
        <p:spPr>
          <a:xfrm>
            <a:off x="0" y="1137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Відправка даних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AFF00-5224-776A-F011-2583DCDF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0" y="821615"/>
            <a:ext cx="1150558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До винаходу JSON великі обсяги даних відправлялись за допомогою «форми». Форма – це спеціальний об'єкт сторінки браузера (і стандарт даних в HTTP). Якщо ви хочете відправити дані «з допомогою форми», то вам потрібно просто разом з запитом передати параметр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data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Важливо!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GET-запити не підтримують форми, оскільки не містять тіла запиту. Всі їх дані передаються тільки в URL.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FCA3C-4770-66F9-9FBF-64E2BC83FCE0}"/>
              </a:ext>
            </a:extLst>
          </p:cNvPr>
          <p:cNvSpPr txBox="1"/>
          <p:nvPr/>
        </p:nvSpPr>
        <p:spPr>
          <a:xfrm>
            <a:off x="343210" y="29931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effectLst/>
                <a:latin typeface="Arial" panose="020B0604020202020204" pitchFamily="34" charset="0"/>
              </a:rPr>
              <a:t>Відправка даних в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GET-</a:t>
            </a:r>
            <a:r>
              <a:rPr lang="uk-UA" sz="2000" b="1" i="0" dirty="0">
                <a:effectLst/>
                <a:latin typeface="Arial" panose="020B0604020202020204" pitchFamily="34" charset="0"/>
              </a:rPr>
              <a:t>запиті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EEB5-C5EA-19DD-EFEB-D874309EA18F}"/>
              </a:ext>
            </a:extLst>
          </p:cNvPr>
          <p:cNvSpPr txBox="1"/>
          <p:nvPr/>
        </p:nvSpPr>
        <p:spPr>
          <a:xfrm>
            <a:off x="343210" y="3302643"/>
            <a:ext cx="8250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В GET-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запиті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дані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передаються</a:t>
            </a:r>
            <a:r>
              <a:rPr lang="ru-RU" b="0" i="0" dirty="0">
                <a:effectLst/>
                <a:latin typeface="Arial" panose="020B0604020202020204" pitchFamily="34" charset="0"/>
              </a:rPr>
              <a:t> через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параметри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URL. Ось приклад: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45F4A-8D6C-33E9-6D86-8E0B0298DAC7}"/>
              </a:ext>
            </a:extLst>
          </p:cNvPr>
          <p:cNvSpPr txBox="1"/>
          <p:nvPr/>
        </p:nvSpPr>
        <p:spPr>
          <a:xfrm>
            <a:off x="343210" y="3854696"/>
            <a:ext cx="8574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params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'key1'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'value1'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'key2'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'value2’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requests.get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'https://httpbin.org/get'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params=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params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(response.url)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6898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FEEA5-7963-8517-69E2-149934E3AF01}"/>
              </a:ext>
            </a:extLst>
          </p:cNvPr>
          <p:cNvSpPr txBox="1"/>
          <p:nvPr/>
        </p:nvSpPr>
        <p:spPr>
          <a:xfrm>
            <a:off x="0" y="1137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Відправка даних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A0A36-4084-3249-103B-340628ABA395}"/>
              </a:ext>
            </a:extLst>
          </p:cNvPr>
          <p:cNvSpPr txBox="1"/>
          <p:nvPr/>
        </p:nvSpPr>
        <p:spPr>
          <a:xfrm>
            <a:off x="403122" y="8216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effectLst/>
                <a:latin typeface="Arial" panose="020B0604020202020204" pitchFamily="34" charset="0"/>
              </a:rPr>
              <a:t>Відправка даних форми</a:t>
            </a:r>
            <a:endParaRPr lang="uk-UA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7534CB-5AAF-CDF8-D34E-1BB0D02E5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2" y="1206336"/>
            <a:ext cx="712438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Ми скористаємося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POST-запитом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щоб відправити дані на сервер.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Приклад: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9FF23-6DAF-75AA-FD5D-7AD312EBA62F}"/>
              </a:ext>
            </a:extLst>
          </p:cNvPr>
          <p:cNvSpPr txBox="1"/>
          <p:nvPr/>
        </p:nvSpPr>
        <p:spPr>
          <a:xfrm>
            <a:off x="386372" y="192961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data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'username'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'example’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008000"/>
                </a:solidFill>
                <a:effectLst/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'password'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'password’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requests.post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'https://httpbin.org/post'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data=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data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790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E8485-3BEB-84EE-351E-890E113FD56C}"/>
              </a:ext>
            </a:extLst>
          </p:cNvPr>
          <p:cNvSpPr txBox="1"/>
          <p:nvPr/>
        </p:nvSpPr>
        <p:spPr>
          <a:xfrm>
            <a:off x="0" y="11372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Відправка даних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212D3-EFA3-4C0F-F7DF-5EED2A63D90E}"/>
              </a:ext>
            </a:extLst>
          </p:cNvPr>
          <p:cNvSpPr txBox="1"/>
          <p:nvPr/>
        </p:nvSpPr>
        <p:spPr>
          <a:xfrm>
            <a:off x="334297" y="726760"/>
            <a:ext cx="6096000" cy="110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75"/>
              </a:spcBef>
              <a:spcAft>
                <a:spcPts val="1350"/>
              </a:spcAft>
            </a:pPr>
            <a:r>
              <a:rPr lang="uk-UA" b="1" i="0" dirty="0">
                <a:effectLst/>
                <a:latin typeface="Arial" panose="020B0604020202020204" pitchFamily="34" charset="0"/>
              </a:rPr>
              <a:t>Відправка файлів</a:t>
            </a:r>
            <a:endParaRPr lang="uk-UA" b="0" i="0" dirty="0">
              <a:effectLst/>
              <a:latin typeface="Arial" panose="020B0604020202020204" pitchFamily="34" charset="0"/>
            </a:endParaRPr>
          </a:p>
          <a:p>
            <a:br>
              <a:rPr lang="uk-UA" dirty="0"/>
            </a:br>
            <a:endParaRPr lang="uk-U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BA2365-1A56-C689-07FE-B3F3EC1C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1176035"/>
            <a:ext cx="101370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Якщо ви хочете відправити в інтернет бінарні дані, наприклад, завантажити картинку, то для цього вам потрібно передати ваш файл або файли в запит за допомогою параметра 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files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endParaRPr kumimoji="0" lang="uk-UA" altLang="uk-UA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C2644-61C9-AB24-65EC-50FC96347AFB}"/>
              </a:ext>
            </a:extLst>
          </p:cNvPr>
          <p:cNvSpPr txBox="1"/>
          <p:nvPr/>
        </p:nvSpPr>
        <p:spPr>
          <a:xfrm>
            <a:off x="334297" y="20070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files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'file'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open(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'example.txt'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rb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)}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requests.post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'https://httpbin.org/post'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files=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files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E88D5E-4B13-B0E8-0536-EA7CE037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3484360"/>
            <a:ext cx="113169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Просто як двічі два. Якщо ви хочете відправити декілька файлів, то перерахуйте їх під будь-якими іменами в змінній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files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endParaRPr kumimoji="0" lang="uk-UA" altLang="uk-UA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Важливо!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Не забувайте закривати файл після відправки, щоб уникнути витоку ресурсів. Найкраще використовувати конструкцію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with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, яка автоматично закриє файл після завершення операції:</a:t>
            </a:r>
            <a:endParaRPr kumimoji="0" lang="uk-UA" altLang="uk-UA" sz="16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62DCB-8695-3E2B-A3C1-7CDB5F2443C5}"/>
              </a:ext>
            </a:extLst>
          </p:cNvPr>
          <p:cNvSpPr txBox="1"/>
          <p:nvPr/>
        </p:nvSpPr>
        <p:spPr>
          <a:xfrm>
            <a:off x="334297" y="4523149"/>
            <a:ext cx="10028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open(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'example.txt'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rb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f: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files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'file'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f}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requests.post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'https://httpbin.org/post'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files=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files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321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FE6CF-490A-A409-7D45-7A5E895ABB5E}"/>
              </a:ext>
            </a:extLst>
          </p:cNvPr>
          <p:cNvSpPr txBox="1"/>
          <p:nvPr/>
        </p:nvSpPr>
        <p:spPr>
          <a:xfrm>
            <a:off x="0" y="13979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Логін і авторизація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1D8192-DEF8-9771-030C-E2F36898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1" y="986183"/>
            <a:ext cx="1169217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API (Application Programming Interface) – це набір правил і протоколів, які дозволяють різним програмам взаємодіяти один з одним. Дуже багато сайтів і сервісів дозволяють відправляти їм запити і працювати з їх API тільки після логіна.</a:t>
            </a:r>
            <a:endParaRPr kumimoji="0" lang="uk-UA" altLang="uk-UA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Після успішного логіна ви отримуєте спеціальний об'єкт – сесію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(session)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, який містить унікальний номер вашої «авторизованої сесії з сервером». Для подальших запитів вам потрібно буде використовувати цей об'єкт.</a:t>
            </a:r>
            <a:endParaRPr kumimoji="0" lang="uk-UA" altLang="uk-UA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DD98B-FB59-6AEA-BE00-61A1D324E4E7}"/>
              </a:ext>
            </a:extLst>
          </p:cNvPr>
          <p:cNvSpPr txBox="1"/>
          <p:nvPr/>
        </p:nvSpPr>
        <p:spPr>
          <a:xfrm>
            <a:off x="0" y="2879008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000" b="1" i="0" dirty="0">
                <a:effectLst/>
                <a:latin typeface="Arial" panose="020B0604020202020204" pitchFamily="34" charset="0"/>
              </a:rPr>
              <a:t>Аутентифікація</a:t>
            </a:r>
            <a:endParaRPr lang="uk-U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FC495-74F4-B3F3-7FF3-5823B87F6DD6}"/>
              </a:ext>
            </a:extLst>
          </p:cNvPr>
          <p:cNvSpPr txBox="1"/>
          <p:nvPr/>
        </p:nvSpPr>
        <p:spPr>
          <a:xfrm>
            <a:off x="234351" y="3279118"/>
            <a:ext cx="11692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Для того,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щоб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залогінитися</a:t>
            </a:r>
            <a:r>
              <a:rPr lang="ru-RU" b="0" i="0" dirty="0">
                <a:effectLst/>
                <a:latin typeface="Arial" panose="020B0604020202020204" pitchFamily="34" charset="0"/>
              </a:rPr>
              <a:t> на сервер,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потрібно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пройти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аутентифікацію</a:t>
            </a:r>
            <a:r>
              <a:rPr lang="ru-RU" b="0" i="0" dirty="0">
                <a:effectLst/>
                <a:latin typeface="Arial" panose="020B0604020202020204" pitchFamily="34" charset="0"/>
              </a:rPr>
              <a:t> (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процес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логіна</a:t>
            </a:r>
            <a:r>
              <a:rPr lang="ru-RU" b="0" i="0" dirty="0">
                <a:effectLst/>
                <a:latin typeface="Arial" panose="020B0604020202020204" pitchFamily="34" charset="0"/>
              </a:rPr>
              <a:t>), для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чого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вам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потрібно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передати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з запитом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облікові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дані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3B85E-2D9A-077B-97F2-F596CFDA71CE}"/>
              </a:ext>
            </a:extLst>
          </p:cNvPr>
          <p:cNvSpPr txBox="1"/>
          <p:nvPr/>
        </p:nvSpPr>
        <p:spPr>
          <a:xfrm>
            <a:off x="234351" y="4080540"/>
            <a:ext cx="88309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requests.auth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HTTPBasicAuth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requests.get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8C939C"/>
                </a:solidFill>
                <a:effectLst/>
                <a:latin typeface="Menlo"/>
              </a:rPr>
              <a:t>'https://httpbin.org/basic-auth/user/pass'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\ </a:t>
            </a:r>
            <a:r>
              <a:rPr lang="en-US" b="0" i="0" dirty="0">
                <a:solidFill>
                  <a:srgbClr val="FF0000"/>
                </a:solidFill>
                <a:effectLst/>
                <a:latin typeface="Menlo"/>
              </a:rPr>
              <a:t>auth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HTTPBasicAuth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'user'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'pass’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response.status_code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9D9-1F6B-8CAE-8FAE-7B5B5A99E0CD}"/>
              </a:ext>
            </a:extLst>
          </p:cNvPr>
          <p:cNvSpPr txBox="1"/>
          <p:nvPr/>
        </p:nvSpPr>
        <p:spPr>
          <a:xfrm>
            <a:off x="234350" y="5989957"/>
            <a:ext cx="1186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Так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виглядає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процес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авторизації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але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зазвичай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його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використовують</a:t>
            </a:r>
            <a:r>
              <a:rPr lang="ru-RU" b="0" i="0" dirty="0">
                <a:effectLst/>
                <a:latin typeface="Arial" panose="020B0604020202020204" pitchFamily="34" charset="0"/>
              </a:rPr>
              <a:t> разом з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сесією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4128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3307C4-50CE-C754-B810-FEF55B3CFF19}"/>
              </a:ext>
            </a:extLst>
          </p:cNvPr>
          <p:cNvSpPr txBox="1"/>
          <p:nvPr/>
        </p:nvSpPr>
        <p:spPr>
          <a:xfrm>
            <a:off x="294967" y="7503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effectLst/>
                <a:latin typeface="Arial" panose="020B0604020202020204" pitchFamily="34" charset="0"/>
              </a:rPr>
              <a:t>Використання сесій</a:t>
            </a:r>
            <a:endParaRPr lang="uk-UA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4DA94E-C638-3C4D-270B-4ED4948DD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1114713"/>
            <a:ext cx="113759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Сесії дозволяють зберігати параметри між запитами, такі як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cookies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або інформація про авторизацію користувача.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D1196-4133-D882-4B5A-795350BC118F}"/>
              </a:ext>
            </a:extLst>
          </p:cNvPr>
          <p:cNvSpPr txBox="1"/>
          <p:nvPr/>
        </p:nvSpPr>
        <p:spPr>
          <a:xfrm>
            <a:off x="0" y="13979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Логін і авторизація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DF9E-7C3F-B31E-E163-E03FABC5C8CE}"/>
              </a:ext>
            </a:extLst>
          </p:cNvPr>
          <p:cNvSpPr txBox="1"/>
          <p:nvPr/>
        </p:nvSpPr>
        <p:spPr>
          <a:xfrm>
            <a:off x="294967" y="1761044"/>
            <a:ext cx="95077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FF8800"/>
                </a:solidFill>
                <a:effectLst/>
                <a:latin typeface="Menlo"/>
              </a:rPr>
              <a:t>requests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payload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'username'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your_username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'password'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your_password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Menlo"/>
              </a:rPr>
              <a:t>session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requests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.Session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login_response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session.post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'https://example.com/login'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data = 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payload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ru-RU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data_response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session.get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'https://example.com/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api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/data’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ru-RU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data_response.json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398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99A20-9F1B-DB57-85D1-07F0BC9F426A}"/>
              </a:ext>
            </a:extLst>
          </p:cNvPr>
          <p:cNvSpPr txBox="1"/>
          <p:nvPr/>
        </p:nvSpPr>
        <p:spPr>
          <a:xfrm>
            <a:off x="0" y="4445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Модуль </a:t>
            </a:r>
            <a:r>
              <a:rPr lang="en-US" sz="4000" b="1" i="0" dirty="0">
                <a:effectLst/>
                <a:latin typeface="Arial" panose="020B0604020202020204" pitchFamily="34" charset="0"/>
              </a:rPr>
              <a:t>requests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6BDD22-F5A1-7AC6-A3D7-E7825F05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79" y="736950"/>
            <a:ext cx="102586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Для базової роботи з інтернетом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є бібліотека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requests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 Вона надає зручний інтерфейс для роботи з мережею, дозволяючи відправляти HTTP-запити та отримувати відповіді з мінімальними зусиллями.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Ця бібліотека не постачається разом 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тому перед її використанням тобі потрібно встановити її за допомогою менеджера пакетів.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0" i="0" dirty="0" err="1">
                <a:effectLst/>
              </a:rPr>
              <a:t>Відкрий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свій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термінал</a:t>
            </a:r>
            <a:r>
              <a:rPr lang="ru-RU" sz="2000" b="0" i="0" dirty="0">
                <a:effectLst/>
              </a:rPr>
              <a:t> і напиши: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8A7DA-F8D5-4250-7E8A-A6500FBA6270}"/>
              </a:ext>
            </a:extLst>
          </p:cNvPr>
          <p:cNvSpPr txBox="1"/>
          <p:nvPr/>
        </p:nvSpPr>
        <p:spPr>
          <a:xfrm>
            <a:off x="429379" y="2686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pip install requests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284FC0-361F-5330-0089-4FC7C357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79" y="3096876"/>
            <a:ext cx="11086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Після встановлення бібліотеки ти можеш використовувати модуль 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Menlo"/>
              </a:rPr>
              <a:t>requests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у своїх проектах. Наприклад, ось так ти можеш визначити свою зовнішню IP-адресу: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538FD-5229-B4DD-7D1E-F4ABD6F57CCE}"/>
              </a:ext>
            </a:extLst>
          </p:cNvPr>
          <p:cNvSpPr txBox="1"/>
          <p:nvPr/>
        </p:nvSpPr>
        <p:spPr>
          <a:xfrm>
            <a:off x="429379" y="3773984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fr-FR" b="0" i="0" dirty="0">
                <a:solidFill>
                  <a:srgbClr val="FF8800"/>
                </a:solidFill>
                <a:effectLst/>
                <a:latin typeface="Menlo"/>
              </a:rPr>
              <a:t>requests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fr-FR" dirty="0">
              <a:solidFill>
                <a:srgbClr val="000000"/>
              </a:solidFill>
              <a:latin typeface="Menlo"/>
            </a:endParaRPr>
          </a:p>
          <a:p>
            <a:r>
              <a:rPr lang="fr-FR" b="0" i="0" dirty="0">
                <a:solidFill>
                  <a:srgbClr val="003CAB"/>
                </a:solidFill>
                <a:effectLst/>
                <a:latin typeface="Menlo"/>
              </a:rPr>
              <a:t>response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fr-FR" b="0" i="0" dirty="0">
                <a:solidFill>
                  <a:srgbClr val="FF8800"/>
                </a:solidFill>
                <a:effectLst/>
                <a:latin typeface="Menlo"/>
              </a:rPr>
              <a:t>requests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.get(</a:t>
            </a:r>
            <a:r>
              <a:rPr lang="fr-FR" b="0" i="0" dirty="0">
                <a:solidFill>
                  <a:srgbClr val="008000"/>
                </a:solidFill>
                <a:effectLst/>
                <a:latin typeface="Menlo"/>
              </a:rPr>
              <a:t>"http://ip.jsontest.com/"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fr-FR" b="0" i="0" dirty="0">
                <a:solidFill>
                  <a:srgbClr val="003CAB"/>
                </a:solidFill>
                <a:effectLst/>
                <a:latin typeface="Menlo"/>
              </a:rPr>
              <a:t>response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.status_code) </a:t>
            </a: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fr-FR" b="0" i="0" dirty="0">
                <a:solidFill>
                  <a:srgbClr val="003CAB"/>
                </a:solidFill>
                <a:effectLst/>
                <a:latin typeface="Menlo"/>
              </a:rPr>
              <a:t>response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.json()) </a:t>
            </a:r>
            <a:endParaRPr lang="uk-UA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88E2EA7-3E0D-0A01-0063-88F471A7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79" y="5251312"/>
            <a:ext cx="113332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Тут ми відправили запит на сервіс (сайт) 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Menlo"/>
              </a:rPr>
              <a:t>ip.jsontest.com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, який повертає JSON-об'єкт з IP-адресою, з якої до нього прийшов запит. Саме звернення і отримання відповіді виконується в один рядок — це дуже зручно. В інших рядках ми просто роздрукували відповідь сервера.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52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D571C-66D7-9381-FB41-442ABADBA5DF}"/>
              </a:ext>
            </a:extLst>
          </p:cNvPr>
          <p:cNvSpPr txBox="1"/>
          <p:nvPr/>
        </p:nvSpPr>
        <p:spPr>
          <a:xfrm>
            <a:off x="1676" y="121808"/>
            <a:ext cx="12190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Список методів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1081F2-D2EC-FA6D-F574-17305B09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6" y="829694"/>
            <a:ext cx="114384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У об'єкта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requests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є методи на всі випадки життя, а вірніше по одному методу на кожен тип HTTP-запиту.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C17368C-58FB-DE96-E156-56027B95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30968"/>
              </p:ext>
            </p:extLst>
          </p:nvPr>
        </p:nvGraphicFramePr>
        <p:xfrm>
          <a:off x="945537" y="1537580"/>
          <a:ext cx="10223908" cy="4436469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2777742">
                  <a:extLst>
                    <a:ext uri="{9D8B030D-6E8A-4147-A177-3AD203B41FA5}">
                      <a16:colId xmlns:a16="http://schemas.microsoft.com/office/drawing/2014/main" val="1733389707"/>
                    </a:ext>
                  </a:extLst>
                </a:gridCol>
                <a:gridCol w="7446166">
                  <a:extLst>
                    <a:ext uri="{9D8B030D-6E8A-4147-A177-3AD203B41FA5}">
                      <a16:colId xmlns:a16="http://schemas.microsoft.com/office/drawing/2014/main" val="3545150941"/>
                    </a:ext>
                  </a:extLst>
                </a:gridCol>
              </a:tblGrid>
              <a:tr h="252251"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b="1">
                          <a:effectLst/>
                        </a:rPr>
                        <a:t>Метод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b="1" dirty="0">
                          <a:effectLst/>
                        </a:rPr>
                        <a:t>Опис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896750131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requests.get()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GET-запит для отримання даних з сервера.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715123452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requests.post()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POST-запит для відправки даних на сервер.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940730494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requests.put()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PUT-запит для оновлення даних на сервері.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4260600060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requests.delete()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DELETE-запит для видалення даних з сервера.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713928930"/>
                  </a:ext>
                </a:extLst>
              </a:tr>
              <a:tr h="63062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requests.head()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HEAD-запит для отримання заголовків без тіла відповіді.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2981911447"/>
                  </a:ext>
                </a:extLst>
              </a:tr>
              <a:tr h="63062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requests.options()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OPTIONS-запит для отримання підтримуваних методів і параметрів сервера.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833580224"/>
                  </a:ext>
                </a:extLst>
              </a:tr>
              <a:tr h="630629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requests.patch()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>
                          <a:effectLst/>
                        </a:rPr>
                        <a:t>Відправляє PATCH-запит для часткового оновлення даних на сервері.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1900945066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requests.request()</a:t>
                      </a:r>
                    </a:p>
                  </a:txBody>
                  <a:tcPr marL="63063" marR="63063" marT="31531" marB="3153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dirty="0" err="1">
                          <a:effectLst/>
                        </a:rPr>
                        <a:t>Основний</a:t>
                      </a:r>
                      <a:r>
                        <a:rPr lang="ru-RU" sz="1800" dirty="0">
                          <a:effectLst/>
                        </a:rPr>
                        <a:t> метод для </a:t>
                      </a:r>
                      <a:r>
                        <a:rPr lang="ru-RU" sz="1800" dirty="0" err="1">
                          <a:effectLst/>
                        </a:rPr>
                        <a:t>відправки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всіх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типів</a:t>
                      </a:r>
                      <a:r>
                        <a:rPr lang="ru-RU" sz="1800" dirty="0">
                          <a:effectLst/>
                        </a:rPr>
                        <a:t> HTTP-</a:t>
                      </a:r>
                      <a:r>
                        <a:rPr lang="ru-RU" sz="1800" dirty="0" err="1">
                          <a:effectLst/>
                        </a:rPr>
                        <a:t>запитів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63063" marR="63063" marT="31531" marB="31531" anchor="ctr"/>
                </a:tc>
                <a:extLst>
                  <a:ext uri="{0D108BD9-81ED-4DB2-BD59-A6C34878D82A}">
                    <a16:rowId xmlns:a16="http://schemas.microsoft.com/office/drawing/2014/main" val="339215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6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2C9A12-06C3-7435-C537-661DF491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GET-запиту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5D9C5-FD99-714C-D93F-4EF88697A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937643"/>
            <a:ext cx="1058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GET-запит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зазвичай складається тільки з URL, або ж може містити додатковий рядок параметрів.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20268-B293-4EF4-BE21-6F6920B9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1304743"/>
            <a:ext cx="464415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 чистого </a:t>
            </a:r>
            <a:r>
              <a:rPr kumimoji="0" lang="uk-UA" altLang="uk-UA" sz="2400" b="1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GET-запиту</a:t>
            </a:r>
            <a:r>
              <a:rPr kumimoji="0" lang="uk-UA" altLang="uk-UA" sz="24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uk-UA" altLang="uk-UA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F96B0-8B76-94F2-2484-5A6BD8BF0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1771870"/>
            <a:ext cx="111891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GET-запит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використовується для отримання даних з сервера. Обов'язковим параметром є URL, на яку і відправляється запит.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6C543-D8C4-20AB-C5D1-BB5DA2FB262E}"/>
              </a:ext>
            </a:extLst>
          </p:cNvPr>
          <p:cNvSpPr txBox="1"/>
          <p:nvPr/>
        </p:nvSpPr>
        <p:spPr>
          <a:xfrm>
            <a:off x="167148" y="24182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effectLst/>
                <a:latin typeface="Arial" panose="020B0604020202020204" pitchFamily="34" charset="0"/>
              </a:rPr>
              <a:t>Приклад: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E69A8-BF3B-6282-AB25-BFD103EB4056}"/>
              </a:ext>
            </a:extLst>
          </p:cNvPr>
          <p:cNvSpPr txBox="1"/>
          <p:nvPr/>
        </p:nvSpPr>
        <p:spPr>
          <a:xfrm>
            <a:off x="167148" y="2962472"/>
            <a:ext cx="68924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response = requests.</a:t>
            </a:r>
            <a:r>
              <a:rPr lang="fr-FR" b="0" i="0" dirty="0">
                <a:solidFill>
                  <a:srgbClr val="FF0000"/>
                </a:solidFill>
                <a:effectLst/>
                <a:latin typeface="Menlo"/>
              </a:rPr>
              <a:t>get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fr-FR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'https://jsonplaceholder.typicode.com/posts’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(response.status_code) </a:t>
            </a: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(response.json())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320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78338-2055-0815-A24C-A3EFD7DD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2" y="973883"/>
            <a:ext cx="573503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GET-запиту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з параметрами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BAB362-4A63-0B55-B4F8-07CF15B4C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GET-запиту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A840C9-78AD-8CED-EC30-EB73643C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2" y="1442069"/>
            <a:ext cx="1050909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Також URL може містити додаткові параметри у вигляді рядка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key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=value&amp;key2=value2&amp;…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У нашому випадку параметри передаються у вигляді словника та змінної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params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2DC5F-75B0-C719-4B8E-3849BD7FCBD0}"/>
              </a:ext>
            </a:extLst>
          </p:cNvPr>
          <p:cNvSpPr txBox="1"/>
          <p:nvPr/>
        </p:nvSpPr>
        <p:spPr>
          <a:xfrm>
            <a:off x="226142" y="2301199"/>
            <a:ext cx="9134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params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userId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requests.get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params=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params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30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5AE10-9AAD-99D3-3705-08375FFE8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976115"/>
            <a:ext cx="298100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D53808-3AD5-DE6E-73FA-B423DAFB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GET-запиту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ED6992-E482-0031-18B8-B2F60C12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09" y="1369688"/>
            <a:ext cx="11592233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POST-запит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може містити тіло запиту: текст, JSON або навіть картинку.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Приклад: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F6992-4F9E-C6EC-BC18-97F3E14177AA}"/>
              </a:ext>
            </a:extLst>
          </p:cNvPr>
          <p:cNvSpPr txBox="1"/>
          <p:nvPr/>
        </p:nvSpPr>
        <p:spPr>
          <a:xfrm>
            <a:off x="216308" y="2152868"/>
            <a:ext cx="87900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data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{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'title'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'foo'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'body'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'bar'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userId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requests.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post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data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response.status_code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8709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A66CD3-FDE6-C302-258D-0B9EC623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002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151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anose="020B0604020202020204" pitchFamily="34" charset="0"/>
              </a:rPr>
              <a:t>PUT-запиту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151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anose="020B0604020202020204" pitchFamily="34" charset="0"/>
              </a:rPr>
              <a:t>DELETE-запиту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solidFill>
                <a:srgbClr val="151F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24DB6-E690-B8C3-8638-3FD3A4D6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1100117"/>
            <a:ext cx="748313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1. Відправка 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PUT-запиту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PUT-запит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використовується для оновлення даних на сервері.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47120-E94D-D4F3-6AF8-CA1C57CC96A2}"/>
              </a:ext>
            </a:extLst>
          </p:cNvPr>
          <p:cNvSpPr txBox="1"/>
          <p:nvPr/>
        </p:nvSpPr>
        <p:spPr>
          <a:xfrm>
            <a:off x="157315" y="1808003"/>
            <a:ext cx="83475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</a:p>
          <a:p>
            <a:endParaRPr lang="en-US" sz="2000" dirty="0">
              <a:solidFill>
                <a:srgbClr val="000000"/>
              </a:solidFill>
              <a:latin typeface="Menlo"/>
            </a:endParaRPr>
          </a:p>
          <a:p>
            <a:r>
              <a:rPr lang="en-US" sz="2000" b="0" i="0" dirty="0">
                <a:solidFill>
                  <a:srgbClr val="003CAB"/>
                </a:solidFill>
                <a:effectLst/>
                <a:latin typeface="Menlo"/>
              </a:rPr>
              <a:t>data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= {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'title'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'foo'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'body'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'bar'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Menlo"/>
              </a:rPr>
              <a:t>userId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2000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 }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requests.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Menlo"/>
              </a:rPr>
              <a:t>put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'https://jsonplaceholder.typicode.com/posts/1'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json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sz="2000" b="0" i="0" dirty="0">
                <a:solidFill>
                  <a:srgbClr val="003CAB"/>
                </a:solidFill>
                <a:effectLst/>
                <a:latin typeface="Menlo"/>
              </a:rPr>
              <a:t>data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response.status_code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sz="2000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Menlo"/>
              </a:rPr>
              <a:t>response.json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enlo"/>
              </a:rPr>
              <a:t>())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9272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983C6-3325-5CAF-86F9-D755B56C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6" y="1021603"/>
            <a:ext cx="319831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DELETE-запиту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C451A-44FF-8954-92C7-EEE82B5A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002"/>
            <a:ext cx="12192000" cy="976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0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151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Відправка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anose="020B0604020202020204" pitchFamily="34" charset="0"/>
              </a:rPr>
              <a:t>PUT-запиту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151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та </a:t>
            </a:r>
            <a:r>
              <a:rPr kumimoji="0" lang="uk-UA" altLang="uk-UA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anose="020B0604020202020204" pitchFamily="34" charset="0"/>
              </a:rPr>
              <a:t>DELETE-запиту</a:t>
            </a:r>
            <a:endParaRPr kumimoji="0" lang="uk-UA" altLang="uk-UA" sz="4000" b="1" i="0" u="none" strike="noStrike" cap="none" normalizeH="0" baseline="0" dirty="0">
              <a:ln>
                <a:noFill/>
              </a:ln>
              <a:solidFill>
                <a:srgbClr val="151F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3EC5E4-6816-1F48-3FEF-B6D46DE08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6" y="1377975"/>
            <a:ext cx="7076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DELETE-запит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використовується для видалення даних з сервера.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940ED-1AD1-7C08-07BC-B4B4FFAE49A1}"/>
              </a:ext>
            </a:extLst>
          </p:cNvPr>
          <p:cNvSpPr txBox="1"/>
          <p:nvPr/>
        </p:nvSpPr>
        <p:spPr>
          <a:xfrm>
            <a:off x="68826" y="1747307"/>
            <a:ext cx="103533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</a:p>
          <a:p>
            <a:endParaRPr lang="fr-FR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response = requests.</a:t>
            </a:r>
            <a:r>
              <a:rPr lang="fr-FR" b="0" i="0" dirty="0">
                <a:solidFill>
                  <a:srgbClr val="FF0000"/>
                </a:solidFill>
                <a:effectLst/>
                <a:latin typeface="Menlo"/>
              </a:rPr>
              <a:t>delete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fr-FR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'https://jsonplaceholder.typicode.com/posts/1’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(response.status_code) </a:t>
            </a:r>
          </a:p>
          <a:p>
            <a:r>
              <a:rPr lang="fr-FR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latin typeface="Menlo"/>
              </a:rPr>
              <a:t>(response.json())</a:t>
            </a:r>
            <a:endParaRPr lang="uk-UA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0219D53-D16B-BD69-9EB7-FC95053EA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2" y="3227063"/>
            <a:ext cx="116905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Щоб краще розуміти суть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GET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,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POST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,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PUT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DELETE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запитів, тобі потрібно прочитати лекції про пристрій мережі, інтернет, веб і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HTTP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 Усе це чекає тебе в недалекому майбутньому.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84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587DB-6C89-EBF3-229C-1D11C2EB5D19}"/>
              </a:ext>
            </a:extLst>
          </p:cNvPr>
          <p:cNvSpPr txBox="1"/>
          <p:nvPr/>
        </p:nvSpPr>
        <p:spPr>
          <a:xfrm>
            <a:off x="0" y="17912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Обробка відповідей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6A931B-9A62-691A-CB29-AE054370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887014"/>
            <a:ext cx="954712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надає зручні методи для роботи з відповідями сервера.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96BCB-76B7-7076-DC83-E1C9662CFC65}"/>
              </a:ext>
            </a:extLst>
          </p:cNvPr>
          <p:cNvSpPr txBox="1"/>
          <p:nvPr/>
        </p:nvSpPr>
        <p:spPr>
          <a:xfrm>
            <a:off x="206477" y="12920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Arial" panose="020B0604020202020204" pitchFamily="34" charset="0"/>
              </a:rPr>
              <a:t>Статус-коди</a:t>
            </a:r>
            <a:endParaRPr lang="uk-UA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9228CC-A0D3-3A5F-5BB2-C9835BCF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1702623"/>
            <a:ext cx="117888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Крім відповіді, сервер ще надсилає статус обробки запиту. Інформація про статус міститься в полях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</a:rPr>
              <a:t>status_code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і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</a:rPr>
              <a:t>reason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 Приклад нижче: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C6891-A8F8-23FA-919D-92F2FABC9A22}"/>
              </a:ext>
            </a:extLst>
          </p:cNvPr>
          <p:cNvSpPr txBox="1"/>
          <p:nvPr/>
        </p:nvSpPr>
        <p:spPr>
          <a:xfrm>
            <a:off x="206477" y="2287398"/>
            <a:ext cx="9733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requests.get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'https://jsonplaceholder.typicode.com/posts/1’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status_code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reason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response.ok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4395B-CC12-3D44-ECBE-8D2983211BF3}"/>
              </a:ext>
            </a:extLst>
          </p:cNvPr>
          <p:cNvSpPr txBox="1"/>
          <p:nvPr/>
        </p:nvSpPr>
        <p:spPr>
          <a:xfrm>
            <a:off x="6096000" y="39296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Arial" panose="020B0604020202020204" pitchFamily="34" charset="0"/>
              </a:rPr>
              <a:t>Заголовки</a:t>
            </a:r>
            <a:endParaRPr lang="uk-UA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D86CBC-C289-87F7-C941-8C03D359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" y="4234085"/>
            <a:ext cx="118773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Ну і звісно, який HTTP-запит без заголовків? Якщо вам потрібні заголовки запиту або заголовки відповіді, то до них можна звернутись через поле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headers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A79896-5B6B-84EC-FAED-589DA0443B42}"/>
              </a:ext>
            </a:extLst>
          </p:cNvPr>
          <p:cNvSpPr txBox="1"/>
          <p:nvPr/>
        </p:nvSpPr>
        <p:spPr>
          <a:xfrm>
            <a:off x="206477" y="5034304"/>
            <a:ext cx="9065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requests </a:t>
            </a:r>
            <a:endParaRPr lang="uk-UA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response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requests.get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'https://jsonplaceholder.typicode.com/posts/1'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headers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uk-UA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response.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headers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'Content-Type'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])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3958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1625</Words>
  <Application>Microsoft Office PowerPoint</Application>
  <PresentationFormat>Широкоэкранный</PresentationFormat>
  <Paragraphs>184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Cascadia Code</vt:lpstr>
      <vt:lpstr>Comfortaa</vt:lpstr>
      <vt:lpstr>Comic Sans MS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12</cp:revision>
  <dcterms:created xsi:type="dcterms:W3CDTF">2025-01-03T12:36:05Z</dcterms:created>
  <dcterms:modified xsi:type="dcterms:W3CDTF">2025-01-03T13:20:52Z</dcterms:modified>
</cp:coreProperties>
</file>