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8D309-9633-484B-6F30-C21EC9A92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7B5D16-0527-D66C-6366-DB8CE75C6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BE99F6-E1B3-81DE-7BBC-87B0E3B9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C92-BCFA-46A0-AC56-82212D1B76FC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94D6B-7BAF-5B1F-6E90-B149BF02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59BDBA-84E9-3EAC-2896-5C7B1D9E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15C-49E1-46D5-B9F1-80A5EF8B2BD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5453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D3285-65C7-94EE-2662-4388B8B5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40B545-DF52-2D1C-3E33-B54DA69D2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2BE57F-173D-AA59-76E4-27FD5C71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C92-BCFA-46A0-AC56-82212D1B76FC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69ED93-C88D-5844-8834-B0E86FA8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F38C9-A8DB-4096-2A9C-9E5D6457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15C-49E1-46D5-B9F1-80A5EF8B2BD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7312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D16F80-74AE-99AF-A823-5E024AEA4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65EACB7-A09A-4EC0-23B5-18F58644F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6B4672-8D25-608B-B2CE-7D60FFB9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C92-BCFA-46A0-AC56-82212D1B76FC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FB37BD-9F31-014F-4DC9-52CA4A76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50A737-F05D-CD3E-EF47-1909A78A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15C-49E1-46D5-B9F1-80A5EF8B2BD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030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073E7-E1B1-BC3C-7EDA-0635763B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40E22D-284F-66A1-65C5-375A36B2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1742B6-64FC-F7F2-B998-16BD8CA3D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C92-BCFA-46A0-AC56-82212D1B76FC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09EE8-E389-A50D-597E-723E6895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912796-8DBC-42C9-4FBD-7D9206F5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15C-49E1-46D5-B9F1-80A5EF8B2BD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634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08923-38C2-62FE-1C17-2319B5D6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DC05C-AEDD-1E9D-C390-E260224D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65B0A-29F6-7216-7C11-CDF16FA49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C92-BCFA-46A0-AC56-82212D1B76FC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6A730B-D511-9EA6-BB60-B1C1F3847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A3DDD0-9333-7C4E-ED6D-CAFC05EA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15C-49E1-46D5-B9F1-80A5EF8B2BD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365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7E85F-81FE-2BA8-4C66-61B9777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E97FB-CB74-1943-2191-A2AF921F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CC184B-2584-0BA6-2ACA-050141586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DDC29B-C7F3-929F-3BF0-FBF0A51C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C92-BCFA-46A0-AC56-82212D1B76FC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A43BB-1EA0-6D82-BE01-9E80CFB0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9C97E2-75CE-2C3F-4E23-0008C78D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15C-49E1-46D5-B9F1-80A5EF8B2BD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524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26B04-F4B6-C128-7BD2-3CC6C8AE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D63E1A-F8E7-FE7D-93DB-5739BF4D6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7E9C3C-CBC2-D4DA-D729-E043FB91C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49BC05-4EFA-6402-9934-6CC6E3D89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DF91CD-ED5C-96C8-FBD2-7F1CD1E1A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CF1E6A-655F-CC10-CCC7-E923CD04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C92-BCFA-46A0-AC56-82212D1B76FC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8A1191-9360-796F-3D15-EEC5D7121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DB3499-991A-4B21-DBBF-CC793C76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15C-49E1-46D5-B9F1-80A5EF8B2BD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909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1C776-B253-BAA3-AA2E-5A125F54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0E9D69-14EE-163F-41B9-64D4C045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C92-BCFA-46A0-AC56-82212D1B76FC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362DC8-6746-5781-8355-70403C1D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1C50C5-308B-B866-59CF-FBFC6DF5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15C-49E1-46D5-B9F1-80A5EF8B2BD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563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F571D9-00C2-D6B3-8159-57A034B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C92-BCFA-46A0-AC56-82212D1B76FC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E10E1A-90E9-BDA0-623A-479846EC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00FDB2-B7E9-B30B-BEB5-B955037B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15C-49E1-46D5-B9F1-80A5EF8B2BD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106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76944-E5D1-19F6-B245-5239B121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433D1-B6ED-C2B9-EACF-32C61BBC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FB8171-121B-5C64-D410-97B608340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801D69-2F0B-5EBE-3B14-D093A4AA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C92-BCFA-46A0-AC56-82212D1B76FC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181A30-A21C-1390-0D32-8C14F729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0EE405-731D-1F10-8274-D35F9C4C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15C-49E1-46D5-B9F1-80A5EF8B2BD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780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3FB8E-384E-8386-2E10-001D920C5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330F8DC-D6B2-0B3C-F347-33BF4475A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C73455-3CB8-3722-1718-BF4125A0B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BFAFDC-EA82-2039-B648-2581FD16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DBC92-BCFA-46A0-AC56-82212D1B76FC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FC49B1-1B24-C5AF-E4CF-348A9BE1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9B5322-5A82-9286-A4F0-BB246521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15C-49E1-46D5-B9F1-80A5EF8B2BD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201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5B6CC-5426-706A-D1CB-56DEDBD9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F4A6EC-EA1B-6C69-DC43-BE814855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F8DF32-068C-2A9A-294A-C0ED315AC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DBC92-BCFA-46A0-AC56-82212D1B76FC}" type="datetimeFigureOut">
              <a:rPr lang="uk-UA" smtClean="0"/>
              <a:t>08.09.2024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A6E9F-E994-C3AA-1DD3-AF26211A2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5CC80-E03D-3D8D-2638-DF7DAB738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3515C-49E1-46D5-B9F1-80A5EF8B2BD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5520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99738" y="3568704"/>
            <a:ext cx="11392542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область видимості даних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F323C7-DE95-B7C7-73E7-3AB37C742691}"/>
              </a:ext>
            </a:extLst>
          </p:cNvPr>
          <p:cNvSpPr txBox="1"/>
          <p:nvPr/>
        </p:nvSpPr>
        <p:spPr>
          <a:xfrm>
            <a:off x="393289" y="956327"/>
            <a:ext cx="113169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Область видимості змінної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вказує область, в якій ми можемо отримати доступ до змінної. 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ми можемо оголошувати змінні у трьох різних областях видимості: локальній, глобальній та нелокальній.</a:t>
            </a: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BE7FD-2D55-DDE7-E4A5-1DA6FD25D0B2}"/>
              </a:ext>
            </a:extLst>
          </p:cNvPr>
          <p:cNvSpPr txBox="1"/>
          <p:nvPr/>
        </p:nvSpPr>
        <p:spPr>
          <a:xfrm>
            <a:off x="0" y="125331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Область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видимості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змінних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b="0" i="0" dirty="0">
                <a:solidFill>
                  <a:srgbClr val="BFBFBF"/>
                </a:solidFill>
                <a:effectLst/>
                <a:latin typeface="Segoe UI" panose="020B0502040204020203" pitchFamily="34" charset="0"/>
              </a:rPr>
            </a:br>
            <a:endParaRPr lang="uk-UA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90FDD-E341-57CD-21E7-D1C3E48B1F9C}"/>
              </a:ext>
            </a:extLst>
          </p:cNvPr>
          <p:cNvSpPr txBox="1"/>
          <p:nvPr/>
        </p:nvSpPr>
        <p:spPr>
          <a:xfrm>
            <a:off x="0" y="1925823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Локальні змінні в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200" dirty="0"/>
            </a:br>
            <a:endParaRPr lang="uk-UA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476E5-FA6E-4DD7-3F4E-8746BC614A01}"/>
              </a:ext>
            </a:extLst>
          </p:cNvPr>
          <p:cNvSpPr txBox="1"/>
          <p:nvPr/>
        </p:nvSpPr>
        <p:spPr>
          <a:xfrm>
            <a:off x="393289" y="2644768"/>
            <a:ext cx="109039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Коли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оголошуємо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всередині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матимуть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локальну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область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видимості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Ми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отримати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доступ до них поза межами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типи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змінних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називаються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локальними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змінними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7C332CD0-C812-A449-A05F-123C47D0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16033"/>
              </p:ext>
            </p:extLst>
          </p:nvPr>
        </p:nvGraphicFramePr>
        <p:xfrm>
          <a:off x="393289" y="3623709"/>
          <a:ext cx="8471330" cy="3108960"/>
        </p:xfrm>
        <a:graphic>
          <a:graphicData uri="http://schemas.openxmlformats.org/drawingml/2006/table">
            <a:tbl>
              <a:tblPr/>
              <a:tblGrid>
                <a:gridCol w="720613">
                  <a:extLst>
                    <a:ext uri="{9D8B030D-6E8A-4147-A177-3AD203B41FA5}">
                      <a16:colId xmlns:a16="http://schemas.microsoft.com/office/drawing/2014/main" val="2548856152"/>
                    </a:ext>
                  </a:extLst>
                </a:gridCol>
                <a:gridCol w="7750717">
                  <a:extLst>
                    <a:ext uri="{9D8B030D-6E8A-4147-A177-3AD203B41FA5}">
                      <a16:colId xmlns:a16="http://schemas.microsoft.com/office/drawing/2014/main" val="4047155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Локальна змінна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'Hello'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'Local'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Намагаємося отримати доступ до змінної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message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поза функцією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greet()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6459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61677B1-3D1B-FA14-5AC3-6392D92EBA7F}"/>
              </a:ext>
            </a:extLst>
          </p:cNvPr>
          <p:cNvSpPr txBox="1"/>
          <p:nvPr/>
        </p:nvSpPr>
        <p:spPr>
          <a:xfrm>
            <a:off x="8864619" y="4471565"/>
            <a:ext cx="33273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Local</a:t>
            </a:r>
            <a:r>
              <a:rPr lang="uk-UA" dirty="0"/>
              <a:t> </a:t>
            </a:r>
            <a:r>
              <a:rPr lang="uk-UA" dirty="0" err="1"/>
              <a:t>Hello</a:t>
            </a:r>
            <a:r>
              <a:rPr lang="uk-UA" dirty="0"/>
              <a:t> </a:t>
            </a:r>
          </a:p>
          <a:p>
            <a:r>
              <a:rPr lang="uk-UA" dirty="0" err="1"/>
              <a:t>NameError</a:t>
            </a:r>
            <a:r>
              <a:rPr lang="uk-UA" dirty="0"/>
              <a:t>: </a:t>
            </a:r>
            <a:r>
              <a:rPr lang="uk-UA" dirty="0" err="1"/>
              <a:t>name</a:t>
            </a:r>
            <a:r>
              <a:rPr lang="uk-UA" dirty="0"/>
              <a:t> '</a:t>
            </a:r>
            <a:r>
              <a:rPr lang="uk-UA" dirty="0" err="1"/>
              <a:t>message</a:t>
            </a:r>
            <a:r>
              <a:rPr lang="uk-UA" dirty="0"/>
              <a:t>'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not</a:t>
            </a:r>
            <a:r>
              <a:rPr lang="uk-UA" dirty="0"/>
              <a:t> </a:t>
            </a:r>
            <a:r>
              <a:rPr lang="uk-UA" dirty="0" err="1"/>
              <a:t>defined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3399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B98D5F-E2D7-CC7A-2BCA-7FD7F646D44B}"/>
              </a:ext>
            </a:extLst>
          </p:cNvPr>
          <p:cNvSpPr txBox="1"/>
          <p:nvPr/>
        </p:nvSpPr>
        <p:spPr>
          <a:xfrm>
            <a:off x="216308" y="262532"/>
            <a:ext cx="118380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змінна </a:t>
            </a:r>
            <a:r>
              <a:rPr lang="uk-UA" dirty="0" err="1"/>
              <a:t>message</a:t>
            </a:r>
            <a:r>
              <a:rPr lang="uk-UA" dirty="0"/>
              <a:t> є локальною змінною функцією </a:t>
            </a:r>
            <a:r>
              <a:rPr lang="uk-UA" dirty="0" err="1"/>
              <a:t>greet</a:t>
            </a:r>
            <a:r>
              <a:rPr lang="uk-UA" dirty="0"/>
              <a:t>(), тому доступ до неї можливий лише всередині цієї функції. Саме тому в результаті ми побачили повідомлення про помилку, коли спробували отримати доступ до змінної </a:t>
            </a:r>
            <a:r>
              <a:rPr lang="uk-UA" dirty="0" err="1"/>
              <a:t>message</a:t>
            </a:r>
            <a:r>
              <a:rPr lang="uk-UA" dirty="0"/>
              <a:t> поза функцією </a:t>
            </a:r>
            <a:r>
              <a:rPr lang="uk-UA" dirty="0" err="1"/>
              <a:t>greet</a:t>
            </a:r>
            <a:r>
              <a:rPr lang="uk-UA" dirty="0"/>
              <a:t>().  Для вирішення цієї проблеми ми можемо зробити змінну </a:t>
            </a:r>
            <a:r>
              <a:rPr lang="uk-UA" dirty="0" err="1"/>
              <a:t>message</a:t>
            </a:r>
            <a:r>
              <a:rPr lang="uk-UA" dirty="0"/>
              <a:t> глобальною.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D7C46-8052-D552-AF3E-022E300944AB}"/>
              </a:ext>
            </a:extLst>
          </p:cNvPr>
          <p:cNvSpPr txBox="1"/>
          <p:nvPr/>
        </p:nvSpPr>
        <p:spPr>
          <a:xfrm>
            <a:off x="0" y="1721096"/>
            <a:ext cx="1219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4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Глобальні змінні в </a:t>
            </a:r>
            <a:r>
              <a:rPr lang="en-US" sz="4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4000" dirty="0"/>
            </a:br>
            <a:endParaRPr lang="uk-UA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4D822-77C4-809A-7529-4A08462C44F7}"/>
              </a:ext>
            </a:extLst>
          </p:cNvPr>
          <p:cNvSpPr txBox="1"/>
          <p:nvPr/>
        </p:nvSpPr>
        <p:spPr>
          <a:xfrm>
            <a:off x="216307" y="2440995"/>
            <a:ext cx="116217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змінна, оголошена поза функцією або у глобальній області видимості, називається глобальною змінною. Це означає, що глобальна змінна може бути доступна як всередині, так і зовні функції.  Розглянемо приклад створення глобальної змінної в </a:t>
            </a:r>
            <a:r>
              <a:rPr lang="uk-UA" dirty="0" err="1"/>
              <a:t>Python</a:t>
            </a:r>
            <a:r>
              <a:rPr lang="uk-UA" dirty="0"/>
              <a:t>:</a:t>
            </a: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D85CC8AD-5A8C-2257-ABC0-FF690E4C3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58389"/>
              </p:ext>
            </p:extLst>
          </p:nvPr>
        </p:nvGraphicFramePr>
        <p:xfrm>
          <a:off x="2148358" y="7608094"/>
          <a:ext cx="7895283" cy="25603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90324356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977785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Оголошуємо глобальну змінну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'Hello'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Оголошуємо локальну змінну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'Local'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'Global'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68393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DCD7F2E-6532-B2FF-A010-65E201E37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65870"/>
              </p:ext>
            </p:extLst>
          </p:nvPr>
        </p:nvGraphicFramePr>
        <p:xfrm>
          <a:off x="216307" y="3493676"/>
          <a:ext cx="3897415" cy="25603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732656006"/>
                    </a:ext>
                  </a:extLst>
                </a:gridCol>
                <a:gridCol w="3689135">
                  <a:extLst>
                    <a:ext uri="{9D8B030D-6E8A-4147-A177-3AD203B41FA5}">
                      <a16:colId xmlns:a16="http://schemas.microsoft.com/office/drawing/2014/main" val="2266644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Оголошуємо глобальну змінну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'Hello'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Оголошуємо локальну змінну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'Local'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greet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'Global'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00248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548193A-3B2D-4A4F-C98C-24BA7BB93C5E}"/>
              </a:ext>
            </a:extLst>
          </p:cNvPr>
          <p:cNvSpPr txBox="1"/>
          <p:nvPr/>
        </p:nvSpPr>
        <p:spPr>
          <a:xfrm>
            <a:off x="5279923" y="3660088"/>
            <a:ext cx="1612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Local</a:t>
            </a:r>
            <a:r>
              <a:rPr lang="uk-UA" dirty="0"/>
              <a:t> </a:t>
            </a:r>
            <a:r>
              <a:rPr lang="uk-UA" dirty="0" err="1"/>
              <a:t>Hello</a:t>
            </a:r>
            <a:r>
              <a:rPr lang="uk-UA" dirty="0"/>
              <a:t> </a:t>
            </a:r>
          </a:p>
          <a:p>
            <a:r>
              <a:rPr lang="uk-UA" dirty="0" err="1"/>
              <a:t>Global</a:t>
            </a:r>
            <a:r>
              <a:rPr lang="uk-UA" dirty="0"/>
              <a:t> </a:t>
            </a:r>
            <a:r>
              <a:rPr lang="uk-UA" dirty="0" err="1"/>
              <a:t>Hello</a:t>
            </a:r>
            <a:endParaRPr lang="uk-U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1F88C-5207-774E-FD5F-F82280216EEE}"/>
              </a:ext>
            </a:extLst>
          </p:cNvPr>
          <p:cNvSpPr txBox="1"/>
          <p:nvPr/>
        </p:nvSpPr>
        <p:spPr>
          <a:xfrm>
            <a:off x="216306" y="6183347"/>
            <a:ext cx="11906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 цей раз ми можемо отримати доступ до змінної </a:t>
            </a:r>
            <a:r>
              <a:rPr lang="uk-UA" dirty="0" err="1"/>
              <a:t>message</a:t>
            </a:r>
            <a:r>
              <a:rPr lang="uk-UA" dirty="0"/>
              <a:t> ззовні функції </a:t>
            </a:r>
            <a:r>
              <a:rPr lang="uk-UA" dirty="0" err="1"/>
              <a:t>greet</a:t>
            </a:r>
            <a:r>
              <a:rPr lang="uk-UA" dirty="0"/>
              <a:t>(), оскільки це глобальна змінна.</a:t>
            </a:r>
          </a:p>
        </p:txBody>
      </p:sp>
    </p:spTree>
    <p:extLst>
      <p:ext uri="{BB962C8B-B14F-4D97-AF65-F5344CB8AC3E}">
        <p14:creationId xmlns:p14="http://schemas.microsoft.com/office/powerpoint/2010/main" val="288271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2BEF8C-5F52-7521-3231-36F44B65D6BE}"/>
              </a:ext>
            </a:extLst>
          </p:cNvPr>
          <p:cNvSpPr txBox="1"/>
          <p:nvPr/>
        </p:nvSpPr>
        <p:spPr>
          <a:xfrm>
            <a:off x="0" y="344580"/>
            <a:ext cx="1219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Нелокальні змінні в 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200" dirty="0"/>
            </a:br>
            <a:endParaRPr lang="uk-UA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FE686-4DFE-F495-51BA-1247F6209821}"/>
              </a:ext>
            </a:extLst>
          </p:cNvPr>
          <p:cNvSpPr txBox="1"/>
          <p:nvPr/>
        </p:nvSpPr>
        <p:spPr>
          <a:xfrm>
            <a:off x="108155" y="883658"/>
            <a:ext cx="11828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Python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нелокальні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використовуються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у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вкладених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функціях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локальна область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видимості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визначена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означає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знаходиться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локальній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глобальній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області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видимості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94E1A9-B169-AA4D-CBD5-D49676D3579E}"/>
              </a:ext>
            </a:extLst>
          </p:cNvPr>
          <p:cNvSpPr txBox="1"/>
          <p:nvPr/>
        </p:nvSpPr>
        <p:spPr>
          <a:xfrm>
            <a:off x="108155" y="1914240"/>
            <a:ext cx="11434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Ключове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слово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nonlocal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для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створення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нелокальних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змінних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2465ADB-600A-6F8D-75EB-3EE5837CA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44199"/>
              </p:ext>
            </p:extLst>
          </p:nvPr>
        </p:nvGraphicFramePr>
        <p:xfrm>
          <a:off x="220525" y="2544005"/>
          <a:ext cx="4990571" cy="2952852"/>
        </p:xfrm>
        <a:graphic>
          <a:graphicData uri="http://schemas.openxmlformats.org/drawingml/2006/table">
            <a:tbl>
              <a:tblPr/>
              <a:tblGrid>
                <a:gridCol w="300584">
                  <a:extLst>
                    <a:ext uri="{9D8B030D-6E8A-4147-A177-3AD203B41FA5}">
                      <a16:colId xmlns:a16="http://schemas.microsoft.com/office/drawing/2014/main" val="3586116504"/>
                    </a:ext>
                  </a:extLst>
                </a:gridCol>
                <a:gridCol w="4689987">
                  <a:extLst>
                    <a:ext uri="{9D8B030D-6E8A-4147-A177-3AD203B41FA5}">
                      <a16:colId xmlns:a16="http://schemas.microsoft.com/office/drawing/2014/main" val="141048080"/>
                    </a:ext>
                  </a:extLst>
                </a:gridCol>
              </a:tblGrid>
              <a:tr h="2952852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57254" marR="57254" marT="28627" marB="28627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Зовнішня функція 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outer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'local'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Вкладена функція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Оголошуємо нелокальну змінну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nonlocal message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'nonlocal'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"inner:"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"outer:"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message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outer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7254" marR="57254" marT="28627" marB="28627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4861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7A3511B-D06C-1E54-4FB9-BE60E3487F09}"/>
              </a:ext>
            </a:extLst>
          </p:cNvPr>
          <p:cNvSpPr txBox="1"/>
          <p:nvPr/>
        </p:nvSpPr>
        <p:spPr>
          <a:xfrm>
            <a:off x="220525" y="56511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  <a:r>
              <a:rPr lang="uk-UA" dirty="0" err="1"/>
              <a:t>inner</a:t>
            </a:r>
            <a:r>
              <a:rPr lang="uk-UA" dirty="0"/>
              <a:t>: </a:t>
            </a:r>
          </a:p>
          <a:p>
            <a:r>
              <a:rPr lang="uk-UA" dirty="0" err="1"/>
              <a:t>nonlocal</a:t>
            </a:r>
            <a:r>
              <a:rPr lang="uk-UA" dirty="0"/>
              <a:t> </a:t>
            </a:r>
            <a:r>
              <a:rPr lang="uk-UA" dirty="0" err="1"/>
              <a:t>outer</a:t>
            </a:r>
            <a:r>
              <a:rPr lang="uk-UA" dirty="0"/>
              <a:t>: </a:t>
            </a:r>
            <a:r>
              <a:rPr lang="uk-UA" dirty="0" err="1"/>
              <a:t>nonlocal</a:t>
            </a:r>
            <a:endParaRPr lang="uk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DDC7E-D8B4-DEBD-BBDA-0E8EA4255CD7}"/>
              </a:ext>
            </a:extLst>
          </p:cNvPr>
          <p:cNvSpPr txBox="1"/>
          <p:nvPr/>
        </p:nvSpPr>
        <p:spPr>
          <a:xfrm>
            <a:off x="7924800" y="3112019"/>
            <a:ext cx="40466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функція </a:t>
            </a:r>
            <a:r>
              <a:rPr lang="uk-UA" dirty="0" err="1"/>
              <a:t>inner</a:t>
            </a:r>
            <a:r>
              <a:rPr lang="uk-UA" dirty="0"/>
              <a:t>() є вкладеною функцією. Ми використали ключове слово </a:t>
            </a:r>
            <a:r>
              <a:rPr lang="uk-UA" dirty="0" err="1"/>
              <a:t>nonlocal</a:t>
            </a:r>
            <a:r>
              <a:rPr lang="uk-UA" dirty="0"/>
              <a:t> для створення нелокальної змінної. Функцію </a:t>
            </a:r>
            <a:r>
              <a:rPr lang="uk-UA" dirty="0" err="1"/>
              <a:t>inner</a:t>
            </a:r>
            <a:r>
              <a:rPr lang="uk-UA" dirty="0"/>
              <a:t>() визначено в області видимості функції </a:t>
            </a:r>
            <a:r>
              <a:rPr lang="uk-UA" dirty="0" err="1"/>
              <a:t>outer</a:t>
            </a:r>
            <a:r>
              <a:rPr lang="uk-UA" dirty="0"/>
              <a:t>().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EA90B1-9194-10A8-BE3B-C1C04AA2DBAD}"/>
              </a:ext>
            </a:extLst>
          </p:cNvPr>
          <p:cNvSpPr txBox="1"/>
          <p:nvPr/>
        </p:nvSpPr>
        <p:spPr>
          <a:xfrm>
            <a:off x="8146726" y="5496857"/>
            <a:ext cx="38247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Примітка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 Якщо ми змінимо значення нелокальної змінної, зміни відобразяться в локальній змінній.</a:t>
            </a:r>
          </a:p>
          <a:p>
            <a:b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8972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31D5F5-A5CB-D0B9-6C08-0D5F48856AF7}"/>
              </a:ext>
            </a:extLst>
          </p:cNvPr>
          <p:cNvSpPr txBox="1"/>
          <p:nvPr/>
        </p:nvSpPr>
        <p:spPr>
          <a:xfrm>
            <a:off x="0" y="236425"/>
            <a:ext cx="121920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Ключове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слово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global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  <a:p>
            <a:pPr algn="ctr"/>
            <a:br>
              <a:rPr lang="ru-RU" sz="3600" b="0" i="0" dirty="0">
                <a:solidFill>
                  <a:srgbClr val="BFBFBF"/>
                </a:solidFill>
                <a:effectLst/>
                <a:latin typeface="Segoe UI" panose="020B0502040204020203" pitchFamily="34" charset="0"/>
              </a:rPr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2A88B-B660-F50B-6CE0-AED547776A8B}"/>
              </a:ext>
            </a:extLst>
          </p:cNvPr>
          <p:cNvSpPr txBox="1"/>
          <p:nvPr/>
        </p:nvSpPr>
        <p:spPr>
          <a:xfrm>
            <a:off x="560437" y="1113588"/>
            <a:ext cx="11208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 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ключове слово </a:t>
            </a:r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global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дозволяє змінювати змінну за межами поточної </a:t>
            </a:r>
            <a:r>
              <a:rPr lang="uk-UA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області видимості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Воно використовується для створення глобальної змінної та внесення до неї змін у локальному контексті.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8CFE2-2EF9-3217-731C-0D9829DCA536}"/>
              </a:ext>
            </a:extLst>
          </p:cNvPr>
          <p:cNvSpPr txBox="1"/>
          <p:nvPr/>
        </p:nvSpPr>
        <p:spPr>
          <a:xfrm>
            <a:off x="0" y="2409354"/>
            <a:ext cx="1219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Зміна глобальної змінної в 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2800" dirty="0"/>
            </a:br>
            <a:endParaRPr lang="uk-UA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B7F16-C5C1-FD1F-B149-B008542BE016}"/>
              </a:ext>
            </a:extLst>
          </p:cNvPr>
          <p:cNvSpPr txBox="1"/>
          <p:nvPr/>
        </p:nvSpPr>
        <p:spPr>
          <a:xfrm>
            <a:off x="560438" y="298002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Спочатку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спробуємо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отримати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доступ до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глобальної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змінної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всередині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br>
              <a:rPr lang="ru-RU" dirty="0"/>
            </a:b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EEB1B9FC-5161-4C37-8BEF-B588C9A87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117840"/>
              </p:ext>
            </p:extLst>
          </p:nvPr>
        </p:nvGraphicFramePr>
        <p:xfrm>
          <a:off x="560437" y="3712717"/>
          <a:ext cx="3480135" cy="17373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4264026802"/>
                    </a:ext>
                  </a:extLst>
                </a:gridCol>
                <a:gridCol w="3271855">
                  <a:extLst>
                    <a:ext uri="{9D8B030D-6E8A-4147-A177-3AD203B41FA5}">
                      <a16:colId xmlns:a16="http://schemas.microsoft.com/office/drawing/2014/main" val="1796869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глобальна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змінна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51983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7872B53-2D08-D9CC-401A-DDB0387B95F7}"/>
              </a:ext>
            </a:extLst>
          </p:cNvPr>
          <p:cNvSpPr txBox="1"/>
          <p:nvPr/>
        </p:nvSpPr>
        <p:spPr>
          <a:xfrm>
            <a:off x="560437" y="56892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Результат: 1</a:t>
            </a:r>
          </a:p>
          <a:p>
            <a:br>
              <a:rPr lang="uk-UA" dirty="0"/>
            </a:br>
            <a:endParaRPr lang="uk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B48FC0-7AAA-B943-2494-D2D3863AD5F1}"/>
              </a:ext>
            </a:extLst>
          </p:cNvPr>
          <p:cNvSpPr txBox="1"/>
          <p:nvPr/>
        </p:nvSpPr>
        <p:spPr>
          <a:xfrm>
            <a:off x="6007510" y="555313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Тут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отримали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доступ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до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глобальної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змінної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всередині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Однак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якщо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ми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спробуємо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глобальну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змінну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всередині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наступним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чином:</a:t>
            </a:r>
          </a:p>
          <a:p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6543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E9144C61-BCA3-0A4A-4631-4B88E1BAA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37388"/>
              </p:ext>
            </p:extLst>
          </p:nvPr>
        </p:nvGraphicFramePr>
        <p:xfrm>
          <a:off x="580103" y="1002456"/>
          <a:ext cx="7635589" cy="3108960"/>
        </p:xfrm>
        <a:graphic>
          <a:graphicData uri="http://schemas.openxmlformats.org/drawingml/2006/table">
            <a:tbl>
              <a:tblPr/>
              <a:tblGrid>
                <a:gridCol w="743141">
                  <a:extLst>
                    <a:ext uri="{9D8B030D-6E8A-4147-A177-3AD203B41FA5}">
                      <a16:colId xmlns:a16="http://schemas.microsoft.com/office/drawing/2014/main" val="1755061276"/>
                    </a:ext>
                  </a:extLst>
                </a:gridCol>
                <a:gridCol w="6892448">
                  <a:extLst>
                    <a:ext uri="{9D8B030D-6E8A-4147-A177-3AD203B41FA5}">
                      <a16:colId xmlns:a16="http://schemas.microsoft.com/office/drawing/2014/main" val="49405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Глобальна змінна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Збільшуємо значення змінної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c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8617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7219C6F-D077-1338-BD95-72E37D2C6F7A}"/>
              </a:ext>
            </a:extLst>
          </p:cNvPr>
          <p:cNvSpPr txBox="1"/>
          <p:nvPr/>
        </p:nvSpPr>
        <p:spPr>
          <a:xfrm>
            <a:off x="442450" y="4237953"/>
            <a:ext cx="9989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Результат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UnboundLocalError</a:t>
            </a:r>
            <a:r>
              <a:rPr lang="en-US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: local variable 'c' referenced before assignment</a:t>
            </a:r>
          </a:p>
          <a:p>
            <a:br>
              <a:rPr lang="en-US" dirty="0"/>
            </a:b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85733-4806-CE43-CF3C-147E16CE0B2A}"/>
              </a:ext>
            </a:extLst>
          </p:cNvPr>
          <p:cNvSpPr txBox="1"/>
          <p:nvPr/>
        </p:nvSpPr>
        <p:spPr>
          <a:xfrm>
            <a:off x="0" y="27575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Зміна глобальної змінної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82B13-0BEE-CD79-3127-4EE206B1406B}"/>
              </a:ext>
            </a:extLst>
          </p:cNvPr>
          <p:cNvSpPr txBox="1"/>
          <p:nvPr/>
        </p:nvSpPr>
        <p:spPr>
          <a:xfrm>
            <a:off x="442450" y="4655215"/>
            <a:ext cx="11307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Це пов’язано з тим, що ми можемо отримати доступ тільки до глобальної змінної, але не можемо її змінити всередині функції. Рішенням є використовувати ключове слово </a:t>
            </a:r>
            <a:r>
              <a:rPr lang="uk-UA" dirty="0" err="1"/>
              <a:t>global</a:t>
            </a:r>
            <a:r>
              <a:rPr lang="uk-UA" dirty="0"/>
              <a:t>. Наприклад:</a:t>
            </a:r>
          </a:p>
        </p:txBody>
      </p:sp>
    </p:spTree>
    <p:extLst>
      <p:ext uri="{BB962C8B-B14F-4D97-AF65-F5344CB8AC3E}">
        <p14:creationId xmlns:p14="http://schemas.microsoft.com/office/powerpoint/2010/main" val="105138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77CA951-8346-49AA-8A99-6E073FD1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48105"/>
              </p:ext>
            </p:extLst>
          </p:nvPr>
        </p:nvGraphicFramePr>
        <p:xfrm>
          <a:off x="589697" y="759695"/>
          <a:ext cx="6430774" cy="3275424"/>
        </p:xfrm>
        <a:graphic>
          <a:graphicData uri="http://schemas.openxmlformats.org/drawingml/2006/table">
            <a:tbl>
              <a:tblPr/>
              <a:tblGrid>
                <a:gridCol w="462355">
                  <a:extLst>
                    <a:ext uri="{9D8B030D-6E8A-4147-A177-3AD203B41FA5}">
                      <a16:colId xmlns:a16="http://schemas.microsoft.com/office/drawing/2014/main" val="3815043542"/>
                    </a:ext>
                  </a:extLst>
                </a:gridCol>
                <a:gridCol w="5968419">
                  <a:extLst>
                    <a:ext uri="{9D8B030D-6E8A-4147-A177-3AD203B41FA5}">
                      <a16:colId xmlns:a16="http://schemas.microsoft.com/office/drawing/2014/main" val="3774884069"/>
                    </a:ext>
                  </a:extLst>
                </a:gridCol>
              </a:tblGrid>
              <a:tr h="3202705">
                <a:tc>
                  <a:txBody>
                    <a:bodyPr/>
                    <a:lstStyle/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75023" marR="75023" marT="37512" marB="37512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Глобальна змінна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Використовуємо ключове слово </a:t>
                      </a:r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global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global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c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Збільшуємо значення змінної </a:t>
                      </a:r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c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add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75023" marR="75023" marT="37512" marB="37512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7560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CADC56-69FC-9179-61E0-22072A9E4518}"/>
              </a:ext>
            </a:extLst>
          </p:cNvPr>
          <p:cNvSpPr txBox="1"/>
          <p:nvPr/>
        </p:nvSpPr>
        <p:spPr>
          <a:xfrm>
            <a:off x="432619" y="412915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3  Тут ми використали ключове слово </a:t>
            </a:r>
            <a:r>
              <a:rPr lang="uk-UA" dirty="0" err="1"/>
              <a:t>global</a:t>
            </a:r>
            <a:r>
              <a:rPr lang="uk-UA" dirty="0"/>
              <a:t> зі змінною c всередині функції </a:t>
            </a:r>
            <a:r>
              <a:rPr lang="uk-UA" dirty="0" err="1"/>
              <a:t>add</a:t>
            </a:r>
            <a:r>
              <a:rPr lang="uk-UA" dirty="0"/>
              <a:t>(). Під час виклику функції </a:t>
            </a:r>
            <a:r>
              <a:rPr lang="uk-UA" dirty="0" err="1"/>
              <a:t>add</a:t>
            </a:r>
            <a:r>
              <a:rPr lang="uk-UA" dirty="0"/>
              <a:t>() значення глобальної змінної c змінилося з 1 на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D7971-8958-5D62-DAD0-A9F0528894CE}"/>
              </a:ext>
            </a:extLst>
          </p:cNvPr>
          <p:cNvSpPr txBox="1"/>
          <p:nvPr/>
        </p:nvSpPr>
        <p:spPr>
          <a:xfrm>
            <a:off x="0" y="197096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Зміна глобальної змінної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</p:spTree>
    <p:extLst>
      <p:ext uri="{BB962C8B-B14F-4D97-AF65-F5344CB8AC3E}">
        <p14:creationId xmlns:p14="http://schemas.microsoft.com/office/powerpoint/2010/main" val="398454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55E5AF-57BE-C27F-BCDC-43F535F5BAFF}"/>
              </a:ext>
            </a:extLst>
          </p:cNvPr>
          <p:cNvSpPr txBox="1"/>
          <p:nvPr/>
        </p:nvSpPr>
        <p:spPr>
          <a:xfrm>
            <a:off x="-88490" y="196249"/>
            <a:ext cx="12280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Використання</a:t>
            </a:r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ключового</a:t>
            </a:r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слова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global</a:t>
            </a:r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у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вкладених</a:t>
            </a:r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функціях</a:t>
            </a:r>
            <a:endParaRPr lang="ru-RU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/>
            <a:br>
              <a:rPr lang="ru-RU" dirty="0"/>
            </a:br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0ACA9-95FA-E0A4-9CA8-1BDC94377D8B}"/>
              </a:ext>
            </a:extLst>
          </p:cNvPr>
          <p:cNvSpPr txBox="1"/>
          <p:nvPr/>
        </p:nvSpPr>
        <p:spPr>
          <a:xfrm>
            <a:off x="218768" y="796413"/>
            <a:ext cx="6140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ми також можемо використати ключове слово </a:t>
            </a:r>
            <a:r>
              <a:rPr lang="uk-UA" dirty="0" err="1"/>
              <a:t>global</a:t>
            </a:r>
            <a:r>
              <a:rPr lang="uk-UA" dirty="0"/>
              <a:t> у вкладених функціях. Наприклад: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BF0CB86-D2F9-67A8-1E69-259CE2CA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829786"/>
              </p:ext>
            </p:extLst>
          </p:nvPr>
        </p:nvGraphicFramePr>
        <p:xfrm>
          <a:off x="218768" y="1442744"/>
          <a:ext cx="7172787" cy="3257652"/>
        </p:xfrm>
        <a:graphic>
          <a:graphicData uri="http://schemas.openxmlformats.org/drawingml/2006/table">
            <a:tbl>
              <a:tblPr/>
              <a:tblGrid>
                <a:gridCol w="538394">
                  <a:extLst>
                    <a:ext uri="{9D8B030D-6E8A-4147-A177-3AD203B41FA5}">
                      <a16:colId xmlns:a16="http://schemas.microsoft.com/office/drawing/2014/main" val="3386027182"/>
                    </a:ext>
                  </a:extLst>
                </a:gridCol>
                <a:gridCol w="6634393">
                  <a:extLst>
                    <a:ext uri="{9D8B030D-6E8A-4147-A177-3AD203B41FA5}">
                      <a16:colId xmlns:a16="http://schemas.microsoft.com/office/drawing/2014/main" val="1487795005"/>
                    </a:ext>
                  </a:extLst>
                </a:gridCol>
              </a:tblGrid>
              <a:tr h="3257652"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outer_function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20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inner_function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global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num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25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"Before calling </a:t>
                      </a:r>
                      <a:r>
                        <a:rPr lang="en-US" sz="1600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inner_function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(): "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inner_function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"After calling </a:t>
                      </a:r>
                      <a:r>
                        <a:rPr lang="en-US" sz="1600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inner_function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(): "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outer_function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"Outside both function: "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9509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BA49959-4363-5C74-F633-AEE79E4FA6E9}"/>
              </a:ext>
            </a:extLst>
          </p:cNvPr>
          <p:cNvSpPr txBox="1"/>
          <p:nvPr/>
        </p:nvSpPr>
        <p:spPr>
          <a:xfrm>
            <a:off x="218768" y="4815091"/>
            <a:ext cx="112259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оголосили змінну </a:t>
            </a:r>
            <a:r>
              <a:rPr lang="uk-UA" dirty="0" err="1"/>
              <a:t>num</a:t>
            </a:r>
            <a:r>
              <a:rPr lang="uk-UA" dirty="0"/>
              <a:t> як </a:t>
            </a:r>
            <a:r>
              <a:rPr lang="uk-UA" dirty="0" err="1"/>
              <a:t>global</a:t>
            </a:r>
            <a:r>
              <a:rPr lang="uk-UA" dirty="0"/>
              <a:t> всередині вкладеної функції </a:t>
            </a:r>
            <a:r>
              <a:rPr lang="uk-UA" dirty="0" err="1"/>
              <a:t>inner_function</a:t>
            </a:r>
            <a:r>
              <a:rPr lang="uk-UA" dirty="0"/>
              <a:t>(). На змінну </a:t>
            </a:r>
            <a:r>
              <a:rPr lang="uk-UA" dirty="0" err="1"/>
              <a:t>num</a:t>
            </a:r>
            <a:r>
              <a:rPr lang="uk-UA" dirty="0"/>
              <a:t> у зовнішній функції </a:t>
            </a:r>
            <a:r>
              <a:rPr lang="uk-UA" dirty="0" err="1"/>
              <a:t>outer_function</a:t>
            </a:r>
            <a:r>
              <a:rPr lang="uk-UA" dirty="0"/>
              <a:t>() ключове слово </a:t>
            </a:r>
            <a:r>
              <a:rPr lang="uk-UA" dirty="0" err="1"/>
              <a:t>global</a:t>
            </a:r>
            <a:r>
              <a:rPr lang="uk-UA" dirty="0"/>
              <a:t> ніяк не впливає. До та після виклику </a:t>
            </a:r>
            <a:r>
              <a:rPr lang="uk-UA" dirty="0" err="1"/>
              <a:t>inner_function</a:t>
            </a:r>
            <a:r>
              <a:rPr lang="uk-UA" dirty="0"/>
              <a:t>() змінна </a:t>
            </a:r>
            <a:r>
              <a:rPr lang="uk-UA" dirty="0" err="1"/>
              <a:t>num</a:t>
            </a:r>
            <a:r>
              <a:rPr lang="uk-UA" dirty="0"/>
              <a:t> є локальною змінною зі значенням 20, оскільки всі дії виконуються в локальній області видимості функції.  А вже після завершення виконання функції </a:t>
            </a:r>
            <a:r>
              <a:rPr lang="uk-UA" dirty="0" err="1"/>
              <a:t>outer_function</a:t>
            </a:r>
            <a:r>
              <a:rPr lang="uk-UA" dirty="0"/>
              <a:t>() ми переходимо в глобальну область видимості, де змінна </a:t>
            </a:r>
            <a:r>
              <a:rPr lang="uk-UA" dirty="0" err="1"/>
              <a:t>num</a:t>
            </a:r>
            <a:r>
              <a:rPr lang="uk-UA" dirty="0"/>
              <a:t> приймає значення, визначене в функції </a:t>
            </a:r>
            <a:r>
              <a:rPr lang="uk-UA" dirty="0" err="1"/>
              <a:t>inner_function</a:t>
            </a:r>
            <a:r>
              <a:rPr lang="uk-UA" dirty="0"/>
              <a:t>(), тобто </a:t>
            </a:r>
            <a:r>
              <a:rPr lang="uk-UA" dirty="0" err="1"/>
              <a:t>num</a:t>
            </a:r>
            <a:r>
              <a:rPr lang="uk-UA" dirty="0"/>
              <a:t> = 25. Це пов’язано з тим, що ми використали ключове слово </a:t>
            </a:r>
            <a:r>
              <a:rPr lang="uk-UA" dirty="0" err="1"/>
              <a:t>global</a:t>
            </a:r>
            <a:r>
              <a:rPr lang="uk-UA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F04B2-1D92-0921-6DAC-8393CBDC7131}"/>
              </a:ext>
            </a:extLst>
          </p:cNvPr>
          <p:cNvSpPr txBox="1"/>
          <p:nvPr/>
        </p:nvSpPr>
        <p:spPr>
          <a:xfrm>
            <a:off x="8131276" y="1869428"/>
            <a:ext cx="4461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Before</a:t>
            </a:r>
            <a:r>
              <a:rPr lang="uk-UA" dirty="0"/>
              <a:t> </a:t>
            </a:r>
            <a:r>
              <a:rPr lang="uk-UA" dirty="0" err="1"/>
              <a:t>calling</a:t>
            </a:r>
            <a:r>
              <a:rPr lang="uk-UA" dirty="0"/>
              <a:t> </a:t>
            </a:r>
            <a:r>
              <a:rPr lang="uk-UA" dirty="0" err="1"/>
              <a:t>inner_function</a:t>
            </a:r>
            <a:r>
              <a:rPr lang="uk-UA" dirty="0"/>
              <a:t>(): 20 </a:t>
            </a:r>
          </a:p>
          <a:p>
            <a:r>
              <a:rPr lang="uk-UA" dirty="0" err="1"/>
              <a:t>After</a:t>
            </a:r>
            <a:r>
              <a:rPr lang="uk-UA" dirty="0"/>
              <a:t> </a:t>
            </a:r>
            <a:r>
              <a:rPr lang="uk-UA" dirty="0" err="1"/>
              <a:t>calling</a:t>
            </a:r>
            <a:r>
              <a:rPr lang="uk-UA" dirty="0"/>
              <a:t> </a:t>
            </a:r>
            <a:r>
              <a:rPr lang="uk-UA" dirty="0" err="1"/>
              <a:t>inner_function</a:t>
            </a:r>
            <a:r>
              <a:rPr lang="uk-UA" dirty="0"/>
              <a:t>(): 20 </a:t>
            </a:r>
          </a:p>
          <a:p>
            <a:r>
              <a:rPr lang="uk-UA" dirty="0" err="1"/>
              <a:t>Outside</a:t>
            </a:r>
            <a:r>
              <a:rPr lang="uk-UA" dirty="0"/>
              <a:t> </a:t>
            </a:r>
            <a:r>
              <a:rPr lang="uk-UA" dirty="0" err="1"/>
              <a:t>both</a:t>
            </a:r>
            <a:r>
              <a:rPr lang="uk-UA" dirty="0"/>
              <a:t> </a:t>
            </a:r>
            <a:r>
              <a:rPr lang="uk-UA" dirty="0" err="1"/>
              <a:t>function</a:t>
            </a:r>
            <a:r>
              <a:rPr lang="uk-UA" dirty="0"/>
              <a:t>: 25 </a:t>
            </a:r>
          </a:p>
        </p:txBody>
      </p:sp>
    </p:spTree>
    <p:extLst>
      <p:ext uri="{BB962C8B-B14F-4D97-AF65-F5344CB8AC3E}">
        <p14:creationId xmlns:p14="http://schemas.microsoft.com/office/powerpoint/2010/main" val="1355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EAAE45-6129-9DF4-F15A-A30D53728FFF}"/>
              </a:ext>
            </a:extLst>
          </p:cNvPr>
          <p:cNvSpPr txBox="1"/>
          <p:nvPr/>
        </p:nvSpPr>
        <p:spPr>
          <a:xfrm>
            <a:off x="0" y="28728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Правила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використання</a:t>
            </a:r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ключового</a:t>
            </a:r>
            <a:r>
              <a:rPr lang="ru-RU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слова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global</a:t>
            </a:r>
            <a:endParaRPr lang="ru-RU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DB837-6977-87AA-A3D0-4536C221684A}"/>
              </a:ext>
            </a:extLst>
          </p:cNvPr>
          <p:cNvSpPr txBox="1"/>
          <p:nvPr/>
        </p:nvSpPr>
        <p:spPr>
          <a:xfrm>
            <a:off x="894736" y="1185067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Коли ми створюємо змінну всередині функції, вона за замовчуванням стає локальною змінною.     </a:t>
            </a:r>
          </a:p>
          <a:p>
            <a:endParaRPr lang="uk-UA" dirty="0"/>
          </a:p>
          <a:p>
            <a:r>
              <a:rPr lang="uk-UA" dirty="0"/>
              <a:t>Коли ми створюємо змінну поза функцією, вона за замовчуванням стає глобальною змінною. Вам не потрібно додатково використовувати для цього ключове слово </a:t>
            </a:r>
            <a:r>
              <a:rPr lang="uk-UA" dirty="0" err="1"/>
              <a:t>global</a:t>
            </a:r>
            <a:r>
              <a:rPr lang="uk-UA" dirty="0"/>
              <a:t>.     </a:t>
            </a:r>
          </a:p>
          <a:p>
            <a:endParaRPr lang="uk-UA" dirty="0"/>
          </a:p>
          <a:p>
            <a:r>
              <a:rPr lang="uk-UA" dirty="0"/>
              <a:t>Ключове слово </a:t>
            </a:r>
            <a:r>
              <a:rPr lang="uk-UA" dirty="0" err="1"/>
              <a:t>global</a:t>
            </a:r>
            <a:r>
              <a:rPr lang="uk-UA" dirty="0"/>
              <a:t> використовується для створення глобальної змінної всередині функції.    </a:t>
            </a:r>
          </a:p>
          <a:p>
            <a:endParaRPr lang="uk-UA" dirty="0"/>
          </a:p>
          <a:p>
            <a:r>
              <a:rPr lang="uk-UA" dirty="0"/>
              <a:t> Використання ключового слова </a:t>
            </a:r>
            <a:r>
              <a:rPr lang="uk-UA" dirty="0" err="1"/>
              <a:t>global</a:t>
            </a:r>
            <a:r>
              <a:rPr lang="uk-UA" dirty="0"/>
              <a:t> поза функцією не дасть жодного ефекту.</a:t>
            </a:r>
          </a:p>
        </p:txBody>
      </p:sp>
    </p:spTree>
    <p:extLst>
      <p:ext uri="{BB962C8B-B14F-4D97-AF65-F5344CB8AC3E}">
        <p14:creationId xmlns:p14="http://schemas.microsoft.com/office/powerpoint/2010/main" val="971254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1117</Words>
  <Application>Microsoft Office PowerPoint</Application>
  <PresentationFormat>Широкоэкранный</PresentationFormat>
  <Paragraphs>243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9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Roboto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1</cp:revision>
  <dcterms:created xsi:type="dcterms:W3CDTF">2024-09-08T17:38:27Z</dcterms:created>
  <dcterms:modified xsi:type="dcterms:W3CDTF">2024-09-08T18:27:36Z</dcterms:modified>
</cp:coreProperties>
</file>