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3927" y="1724406"/>
            <a:ext cx="5216144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6418" y="2344927"/>
            <a:ext cx="4471162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1862" y="2106930"/>
            <a:ext cx="6780275" cy="141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927" y="1724406"/>
            <a:ext cx="3557270" cy="788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dirty="0" sz="50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1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8110" y="2991739"/>
            <a:ext cx="559054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80">
                <a:solidFill>
                  <a:srgbClr val="FFFFFF"/>
                </a:solidFill>
                <a:latin typeface="Arial"/>
                <a:cs typeface="Arial"/>
              </a:rPr>
              <a:t>“A </a:t>
            </a:r>
            <a:r>
              <a:rPr dirty="0" sz="1700" spc="-6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dirty="0" sz="1700" spc="-75">
                <a:solidFill>
                  <a:srgbClr val="FFFFFF"/>
                </a:solidFill>
                <a:latin typeface="Arial"/>
                <a:cs typeface="Arial"/>
              </a:rPr>
              <a:t>Genetic </a:t>
            </a:r>
            <a:r>
              <a:rPr dirty="0" sz="1700" spc="-35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700" spc="-95">
                <a:solidFill>
                  <a:srgbClr val="FFFFFF"/>
                </a:solidFill>
                <a:latin typeface="Arial"/>
                <a:cs typeface="Arial"/>
              </a:rPr>
              <a:t>Traveling</a:t>
            </a:r>
            <a:r>
              <a:rPr dirty="0" sz="1700" spc="-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30">
                <a:solidFill>
                  <a:srgbClr val="FFFFFF"/>
                </a:solidFill>
                <a:latin typeface="Arial"/>
                <a:cs typeface="Arial"/>
              </a:rPr>
              <a:t>Salesman </a:t>
            </a:r>
            <a:r>
              <a:rPr dirty="0" sz="1700" spc="-45">
                <a:solidFill>
                  <a:srgbClr val="FFFFFF"/>
                </a:solidFill>
                <a:latin typeface="Arial"/>
                <a:cs typeface="Arial"/>
              </a:rPr>
              <a:t>Problem”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544" y="517152"/>
            <a:ext cx="7384415" cy="746125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200" spc="-10" b="0">
                <a:solidFill>
                  <a:srgbClr val="AE7A51"/>
                </a:solidFill>
                <a:latin typeface="Arial"/>
                <a:cs typeface="Arial"/>
              </a:rPr>
              <a:t>4. </a:t>
            </a:r>
            <a:r>
              <a:rPr dirty="0" sz="2200" spc="25" b="0">
                <a:solidFill>
                  <a:srgbClr val="AE7A51"/>
                </a:solidFill>
                <a:latin typeface="Arial"/>
                <a:cs typeface="Arial"/>
              </a:rPr>
              <a:t>Membuat </a:t>
            </a:r>
            <a:r>
              <a:rPr dirty="0" sz="2200" spc="20" b="0">
                <a:solidFill>
                  <a:srgbClr val="AE7A51"/>
                </a:solidFill>
                <a:latin typeface="Arial"/>
                <a:cs typeface="Arial"/>
              </a:rPr>
              <a:t>dataframe </a:t>
            </a:r>
            <a:r>
              <a:rPr dirty="0" sz="2200" spc="15" b="0">
                <a:solidFill>
                  <a:srgbClr val="AE7A51"/>
                </a:solidFill>
                <a:latin typeface="Arial"/>
                <a:cs typeface="Arial"/>
              </a:rPr>
              <a:t>baru </a:t>
            </a:r>
            <a:r>
              <a:rPr dirty="0" sz="2200" spc="10" b="0">
                <a:solidFill>
                  <a:srgbClr val="AE7A51"/>
                </a:solidFill>
                <a:latin typeface="Arial"/>
                <a:cs typeface="Arial"/>
              </a:rPr>
              <a:t>yang </a:t>
            </a:r>
            <a:r>
              <a:rPr dirty="0" sz="2200" spc="5" b="0">
                <a:solidFill>
                  <a:srgbClr val="AE7A51"/>
                </a:solidFill>
                <a:latin typeface="Arial"/>
                <a:cs typeface="Arial"/>
              </a:rPr>
              <a:t>berisi </a:t>
            </a:r>
            <a:r>
              <a:rPr dirty="0" sz="2200" spc="-10" b="0">
                <a:solidFill>
                  <a:srgbClr val="AE7A51"/>
                </a:solidFill>
                <a:latin typeface="Arial"/>
                <a:cs typeface="Arial"/>
              </a:rPr>
              <a:t>hanya </a:t>
            </a:r>
            <a:r>
              <a:rPr dirty="0" sz="2200" spc="35" b="0">
                <a:solidFill>
                  <a:srgbClr val="AE7A51"/>
                </a:solidFill>
                <a:latin typeface="Arial"/>
                <a:cs typeface="Arial"/>
              </a:rPr>
              <a:t>kolom </a:t>
            </a:r>
            <a:r>
              <a:rPr dirty="0" sz="2200" spc="50" b="0">
                <a:solidFill>
                  <a:srgbClr val="AE7A51"/>
                </a:solidFill>
                <a:latin typeface="Arial"/>
                <a:cs typeface="Arial"/>
              </a:rPr>
              <a:t>x</a:t>
            </a:r>
            <a:r>
              <a:rPr dirty="0" sz="2200" spc="-415" b="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5" b="0">
                <a:solidFill>
                  <a:srgbClr val="AE7A51"/>
                </a:solidFill>
                <a:latin typeface="Arial"/>
                <a:cs typeface="Arial"/>
              </a:rPr>
              <a:t>dan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200" spc="25" b="0">
                <a:solidFill>
                  <a:srgbClr val="AE7A51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544" y="542366"/>
            <a:ext cx="677037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0">
                <a:solidFill>
                  <a:srgbClr val="AE7A51"/>
                </a:solidFill>
                <a:latin typeface="Arial"/>
                <a:cs typeface="Arial"/>
              </a:rPr>
              <a:t>5. </a:t>
            </a:r>
            <a:r>
              <a:rPr dirty="0" sz="2200" spc="5" b="0">
                <a:solidFill>
                  <a:srgbClr val="AE7A51"/>
                </a:solidFill>
                <a:latin typeface="Arial"/>
                <a:cs typeface="Arial"/>
              </a:rPr>
              <a:t>Deklarasi </a:t>
            </a:r>
            <a:r>
              <a:rPr dirty="0" sz="2200" spc="30" b="0">
                <a:solidFill>
                  <a:srgbClr val="AE7A51"/>
                </a:solidFill>
                <a:latin typeface="Arial"/>
                <a:cs typeface="Arial"/>
              </a:rPr>
              <a:t>fungsi </a:t>
            </a:r>
            <a:r>
              <a:rPr dirty="0" sz="2200" spc="35" b="0">
                <a:solidFill>
                  <a:srgbClr val="AE7A51"/>
                </a:solidFill>
                <a:latin typeface="Arial"/>
                <a:cs typeface="Arial"/>
              </a:rPr>
              <a:t>penghitung </a:t>
            </a:r>
            <a:r>
              <a:rPr dirty="0" sz="2200" spc="-10" b="0">
                <a:solidFill>
                  <a:srgbClr val="AE7A51"/>
                </a:solidFill>
                <a:latin typeface="Arial"/>
                <a:cs typeface="Arial"/>
              </a:rPr>
              <a:t>jarak </a:t>
            </a:r>
            <a:r>
              <a:rPr dirty="0" sz="2200" spc="10" b="0">
                <a:solidFill>
                  <a:srgbClr val="AE7A51"/>
                </a:solidFill>
                <a:latin typeface="Arial"/>
                <a:cs typeface="Arial"/>
              </a:rPr>
              <a:t>antara </a:t>
            </a:r>
            <a:r>
              <a:rPr dirty="0" sz="2200" b="0">
                <a:solidFill>
                  <a:srgbClr val="AE7A51"/>
                </a:solidFill>
                <a:latin typeface="Arial"/>
                <a:cs typeface="Arial"/>
              </a:rPr>
              <a:t>dua</a:t>
            </a:r>
            <a:r>
              <a:rPr dirty="0" sz="2200" spc="-325" b="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15" b="0">
                <a:solidFill>
                  <a:srgbClr val="AE7A51"/>
                </a:solidFill>
                <a:latin typeface="Arial"/>
                <a:cs typeface="Arial"/>
              </a:rPr>
              <a:t>states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544" y="542366"/>
            <a:ext cx="51809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0">
                <a:solidFill>
                  <a:srgbClr val="AE7A51"/>
                </a:solidFill>
                <a:latin typeface="Arial"/>
                <a:cs typeface="Arial"/>
              </a:rPr>
              <a:t>6. </a:t>
            </a:r>
            <a:r>
              <a:rPr dirty="0" sz="2200" spc="5" b="0">
                <a:solidFill>
                  <a:srgbClr val="AE7A51"/>
                </a:solidFill>
                <a:latin typeface="Arial"/>
                <a:cs typeface="Arial"/>
              </a:rPr>
              <a:t>Deklarasi </a:t>
            </a:r>
            <a:r>
              <a:rPr dirty="0" sz="2200" spc="30" b="0">
                <a:solidFill>
                  <a:srgbClr val="AE7A51"/>
                </a:solidFill>
                <a:latin typeface="Arial"/>
                <a:cs typeface="Arial"/>
              </a:rPr>
              <a:t>fungsi </a:t>
            </a:r>
            <a:r>
              <a:rPr dirty="0" sz="2200" spc="35" b="0">
                <a:solidFill>
                  <a:srgbClr val="AE7A51"/>
                </a:solidFill>
                <a:latin typeface="Arial"/>
                <a:cs typeface="Arial"/>
              </a:rPr>
              <a:t>penghitung </a:t>
            </a:r>
            <a:r>
              <a:rPr dirty="0" sz="2200" spc="-10" b="0">
                <a:solidFill>
                  <a:srgbClr val="AE7A51"/>
                </a:solidFill>
                <a:latin typeface="Arial"/>
                <a:cs typeface="Arial"/>
              </a:rPr>
              <a:t>jarak</a:t>
            </a:r>
            <a:r>
              <a:rPr dirty="0" sz="2200" spc="-240" b="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80" b="0">
                <a:solidFill>
                  <a:srgbClr val="AE7A51"/>
                </a:solidFill>
                <a:latin typeface="Arial"/>
                <a:cs typeface="Arial"/>
              </a:rPr>
              <a:t>total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936" y="2612593"/>
            <a:ext cx="46221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AE7A51"/>
                </a:solidFill>
                <a:latin typeface="Arial"/>
                <a:cs typeface="Arial"/>
              </a:rPr>
              <a:t>7. </a:t>
            </a:r>
            <a:r>
              <a:rPr dirty="0" sz="2200" spc="35">
                <a:solidFill>
                  <a:srgbClr val="AE7A51"/>
                </a:solidFill>
                <a:latin typeface="Arial"/>
                <a:cs typeface="Arial"/>
              </a:rPr>
              <a:t>Menghitung </a:t>
            </a:r>
            <a:r>
              <a:rPr dirty="0" sz="2200" spc="-10">
                <a:solidFill>
                  <a:srgbClr val="AE7A51"/>
                </a:solidFill>
                <a:latin typeface="Arial"/>
                <a:cs typeface="Arial"/>
              </a:rPr>
              <a:t>jarak </a:t>
            </a:r>
            <a:r>
              <a:rPr dirty="0" sz="2200" spc="5">
                <a:solidFill>
                  <a:srgbClr val="AE7A51"/>
                </a:solidFill>
                <a:latin typeface="Arial"/>
                <a:cs typeface="Arial"/>
              </a:rPr>
              <a:t>antara </a:t>
            </a:r>
            <a:r>
              <a:rPr dirty="0" sz="2200">
                <a:solidFill>
                  <a:srgbClr val="AE7A51"/>
                </a:solidFill>
                <a:latin typeface="Arial"/>
                <a:cs typeface="Arial"/>
              </a:rPr>
              <a:t>dua</a:t>
            </a:r>
            <a:r>
              <a:rPr dirty="0" sz="2200" spc="-25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30">
                <a:solidFill>
                  <a:srgbClr val="AE7A51"/>
                </a:solidFill>
                <a:latin typeface="Arial"/>
                <a:cs typeface="Arial"/>
              </a:rPr>
              <a:t>state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544" y="542366"/>
            <a:ext cx="53181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0">
                <a:solidFill>
                  <a:srgbClr val="AE7A51"/>
                </a:solidFill>
                <a:latin typeface="Arial"/>
                <a:cs typeface="Arial"/>
              </a:rPr>
              <a:t>8. </a:t>
            </a:r>
            <a:r>
              <a:rPr dirty="0" sz="2200" spc="5" b="0">
                <a:solidFill>
                  <a:srgbClr val="AE7A51"/>
                </a:solidFill>
                <a:latin typeface="Arial"/>
                <a:cs typeface="Arial"/>
              </a:rPr>
              <a:t>Deklarasi </a:t>
            </a:r>
            <a:r>
              <a:rPr dirty="0" sz="2200" spc="30" b="0">
                <a:solidFill>
                  <a:srgbClr val="AE7A51"/>
                </a:solidFill>
                <a:latin typeface="Arial"/>
                <a:cs typeface="Arial"/>
              </a:rPr>
              <a:t>fungsi </a:t>
            </a:r>
            <a:r>
              <a:rPr dirty="0" sz="2200" spc="20" b="0">
                <a:solidFill>
                  <a:srgbClr val="AE7A51"/>
                </a:solidFill>
                <a:latin typeface="Arial"/>
                <a:cs typeface="Arial"/>
              </a:rPr>
              <a:t>penghasil random</a:t>
            </a:r>
            <a:r>
              <a:rPr dirty="0" sz="2200" spc="-270" b="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45" b="0">
                <a:solidFill>
                  <a:srgbClr val="AE7A51"/>
                </a:solidFill>
                <a:latin typeface="Arial"/>
                <a:cs typeface="Arial"/>
              </a:rPr>
              <a:t>path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936" y="2612593"/>
            <a:ext cx="31965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AE7A51"/>
                </a:solidFill>
                <a:latin typeface="Arial"/>
                <a:cs typeface="Arial"/>
              </a:rPr>
              <a:t>9. </a:t>
            </a:r>
            <a:r>
              <a:rPr dirty="0" sz="2200" spc="25">
                <a:solidFill>
                  <a:srgbClr val="AE7A51"/>
                </a:solidFill>
                <a:latin typeface="Arial"/>
                <a:cs typeface="Arial"/>
              </a:rPr>
              <a:t>Membuat </a:t>
            </a:r>
            <a:r>
              <a:rPr dirty="0" sz="2200" spc="20">
                <a:solidFill>
                  <a:srgbClr val="AE7A51"/>
                </a:solidFill>
                <a:latin typeface="Arial"/>
                <a:cs typeface="Arial"/>
              </a:rPr>
              <a:t>random</a:t>
            </a:r>
            <a:r>
              <a:rPr dirty="0" sz="2200" spc="-195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45">
                <a:solidFill>
                  <a:srgbClr val="AE7A51"/>
                </a:solidFill>
                <a:latin typeface="Arial"/>
                <a:cs typeface="Arial"/>
              </a:rPr>
              <a:t>path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3377" y="286639"/>
            <a:ext cx="3775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10. </a:t>
            </a:r>
            <a:r>
              <a:rPr dirty="0" sz="1800">
                <a:solidFill>
                  <a:srgbClr val="AE7A51"/>
                </a:solidFill>
                <a:latin typeface="Arial"/>
                <a:cs typeface="Arial"/>
              </a:rPr>
              <a:t>Visualisasi </a:t>
            </a:r>
            <a:r>
              <a:rPr dirty="0" sz="1800" spc="15">
                <a:solidFill>
                  <a:srgbClr val="AE7A51"/>
                </a:solidFill>
                <a:latin typeface="Arial"/>
                <a:cs typeface="Arial"/>
              </a:rPr>
              <a:t>random </a:t>
            </a:r>
            <a:r>
              <a:rPr dirty="0" sz="1800" spc="30">
                <a:solidFill>
                  <a:srgbClr val="AE7A51"/>
                </a:solidFill>
                <a:latin typeface="Arial"/>
                <a:cs typeface="Arial"/>
              </a:rPr>
              <a:t>path</a:t>
            </a:r>
            <a:r>
              <a:rPr dirty="0" sz="1800" spc="-245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AE7A51"/>
                </a:solidFill>
                <a:latin typeface="Arial"/>
                <a:cs typeface="Arial"/>
              </a:rPr>
              <a:t>tersebut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12445"/>
            <a:ext cx="3328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11. </a:t>
            </a:r>
            <a:r>
              <a:rPr dirty="0" sz="1800" spc="5">
                <a:solidFill>
                  <a:srgbClr val="AE7A51"/>
                </a:solidFill>
                <a:latin typeface="Arial"/>
                <a:cs typeface="Arial"/>
              </a:rPr>
              <a:t>Menghasilkan </a:t>
            </a:r>
            <a:r>
              <a:rPr dirty="0" sz="1800" spc="15">
                <a:solidFill>
                  <a:srgbClr val="AE7A51"/>
                </a:solidFill>
                <a:latin typeface="Arial"/>
                <a:cs typeface="Arial"/>
              </a:rPr>
              <a:t>populasi</a:t>
            </a:r>
            <a:r>
              <a:rPr dirty="0" sz="1800" spc="-135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AE7A51"/>
                </a:solidFill>
                <a:latin typeface="Arial"/>
                <a:cs typeface="Arial"/>
              </a:rPr>
              <a:t>awal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12445"/>
            <a:ext cx="205041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11. </a:t>
            </a:r>
            <a:r>
              <a:rPr dirty="0" sz="1800">
                <a:solidFill>
                  <a:srgbClr val="AE7A51"/>
                </a:solidFill>
                <a:latin typeface="Arial"/>
                <a:cs typeface="Arial"/>
              </a:rPr>
              <a:t>Visualisasi</a:t>
            </a:r>
            <a:r>
              <a:rPr dirty="0" sz="1800" spc="-185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AE7A51"/>
                </a:solidFill>
                <a:latin typeface="Arial"/>
                <a:cs typeface="Arial"/>
              </a:rPr>
              <a:t>awal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12445"/>
            <a:ext cx="48075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12. </a:t>
            </a:r>
            <a:r>
              <a:rPr dirty="0" sz="1800" spc="5">
                <a:solidFill>
                  <a:srgbClr val="AE7A51"/>
                </a:solidFill>
                <a:latin typeface="Arial"/>
                <a:cs typeface="Arial"/>
              </a:rPr>
              <a:t>Menentukan </a:t>
            </a:r>
            <a:r>
              <a:rPr dirty="0" sz="1800">
                <a:solidFill>
                  <a:srgbClr val="AE7A51"/>
                </a:solidFill>
                <a:latin typeface="Arial"/>
                <a:cs typeface="Arial"/>
              </a:rPr>
              <a:t>dan </a:t>
            </a:r>
            <a:r>
              <a:rPr dirty="0" sz="1800" spc="15">
                <a:solidFill>
                  <a:srgbClr val="AE7A51"/>
                </a:solidFill>
                <a:latin typeface="Arial"/>
                <a:cs typeface="Arial"/>
              </a:rPr>
              <a:t>mengurutkan </a:t>
            </a: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fitness</a:t>
            </a:r>
            <a:r>
              <a:rPr dirty="0" sz="1800" spc="-195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AE7A51"/>
                </a:solidFill>
                <a:latin typeface="Arial"/>
                <a:cs typeface="Arial"/>
              </a:rPr>
              <a:t>path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12445"/>
            <a:ext cx="3469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13. Membuat </a:t>
            </a:r>
            <a:r>
              <a:rPr dirty="0" sz="1800" spc="25">
                <a:solidFill>
                  <a:srgbClr val="AE7A51"/>
                </a:solidFill>
                <a:latin typeface="Arial"/>
                <a:cs typeface="Arial"/>
              </a:rPr>
              <a:t>fungsi </a:t>
            </a:r>
            <a:r>
              <a:rPr dirty="0" sz="1800" spc="30">
                <a:solidFill>
                  <a:srgbClr val="AE7A51"/>
                </a:solidFill>
                <a:latin typeface="Arial"/>
                <a:cs typeface="Arial"/>
              </a:rPr>
              <a:t>untuk</a:t>
            </a:r>
            <a:r>
              <a:rPr dirty="0" sz="1800" spc="-26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AE7A51"/>
                </a:solidFill>
                <a:latin typeface="Arial"/>
                <a:cs typeface="Arial"/>
              </a:rPr>
              <a:t>seleksi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12445"/>
            <a:ext cx="27800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14. </a:t>
            </a:r>
            <a:r>
              <a:rPr dirty="0" sz="1800">
                <a:solidFill>
                  <a:srgbClr val="AE7A51"/>
                </a:solidFill>
                <a:latin typeface="Arial"/>
                <a:cs typeface="Arial"/>
              </a:rPr>
              <a:t>Melakukan</a:t>
            </a:r>
            <a:r>
              <a:rPr dirty="0" sz="1800" spc="-12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perkawinan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0"/>
            <a:ext cx="3276599" cy="2447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3420">
              <a:lnSpc>
                <a:spcPct val="100000"/>
              </a:lnSpc>
              <a:spcBef>
                <a:spcPts val="100"/>
              </a:spcBef>
            </a:pPr>
            <a:r>
              <a:rPr dirty="0"/>
              <a:t>Anggota </a:t>
            </a:r>
            <a:r>
              <a:rPr dirty="0" spc="-40"/>
              <a:t>Kelompok </a:t>
            </a:r>
            <a:r>
              <a:rPr dirty="0" spc="105"/>
              <a:t>1 </a:t>
            </a:r>
            <a:r>
              <a:rPr dirty="0" spc="-135"/>
              <a:t>KK</a:t>
            </a:r>
            <a:r>
              <a:rPr dirty="0" spc="-315"/>
              <a:t> </a:t>
            </a:r>
            <a:r>
              <a:rPr dirty="0" spc="-17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7220" y="2994507"/>
            <a:ext cx="3888104" cy="998219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202020"/>
                </a:solidFill>
                <a:latin typeface="Carlito"/>
                <a:cs typeface="Carlito"/>
              </a:rPr>
              <a:t>Maheswara </a:t>
            </a:r>
            <a:r>
              <a:rPr dirty="0" sz="1400" spc="-10">
                <a:solidFill>
                  <a:srgbClr val="202020"/>
                </a:solidFill>
                <a:latin typeface="Carlito"/>
                <a:cs typeface="Carlito"/>
              </a:rPr>
              <a:t>Danendra </a:t>
            </a:r>
            <a:r>
              <a:rPr dirty="0" sz="1400" spc="-5">
                <a:solidFill>
                  <a:srgbClr val="202020"/>
                </a:solidFill>
                <a:latin typeface="Carlito"/>
                <a:cs typeface="Carlito"/>
              </a:rPr>
              <a:t>Satriananda</a:t>
            </a:r>
            <a:r>
              <a:rPr dirty="0" sz="1400" spc="2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rlito"/>
                <a:cs typeface="Carlito"/>
              </a:rPr>
              <a:t>(5025201060)</a:t>
            </a:r>
            <a:endParaRPr sz="140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dirty="0" sz="1400" spc="-10">
                <a:solidFill>
                  <a:srgbClr val="202020"/>
                </a:solidFill>
                <a:latin typeface="Carlito"/>
                <a:cs typeface="Carlito"/>
              </a:rPr>
              <a:t>Rere Arga Dewanata</a:t>
            </a:r>
            <a:r>
              <a:rPr dirty="0" sz="1400" spc="5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rlito"/>
                <a:cs typeface="Carlito"/>
              </a:rPr>
              <a:t>(5025201078)</a:t>
            </a:r>
            <a:endParaRPr sz="140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202020"/>
                </a:solidFill>
                <a:latin typeface="Carlito"/>
                <a:cs typeface="Carlito"/>
              </a:rPr>
              <a:t>Andhika </a:t>
            </a:r>
            <a:r>
              <a:rPr dirty="0" sz="1400" spc="-10">
                <a:solidFill>
                  <a:srgbClr val="202020"/>
                </a:solidFill>
                <a:latin typeface="Carlito"/>
                <a:cs typeface="Carlito"/>
              </a:rPr>
              <a:t>Ditya Bagaskara </a:t>
            </a:r>
            <a:r>
              <a:rPr dirty="0" sz="1400" spc="-20">
                <a:solidFill>
                  <a:srgbClr val="202020"/>
                </a:solidFill>
                <a:latin typeface="Carlito"/>
                <a:cs typeface="Carlito"/>
              </a:rPr>
              <a:t>D.</a:t>
            </a:r>
            <a:r>
              <a:rPr dirty="0" sz="1400" spc="15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rlito"/>
                <a:cs typeface="Carlito"/>
              </a:rPr>
              <a:t>(5025201096)</a:t>
            </a:r>
            <a:endParaRPr sz="140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dirty="0" sz="1400" spc="-5">
                <a:solidFill>
                  <a:srgbClr val="202020"/>
                </a:solidFill>
                <a:latin typeface="Carlito"/>
                <a:cs typeface="Carlito"/>
              </a:rPr>
              <a:t>Naufal Faadhilah</a:t>
            </a:r>
            <a:r>
              <a:rPr dirty="0" sz="1400" spc="-10">
                <a:solidFill>
                  <a:srgbClr val="202020"/>
                </a:solidFill>
                <a:latin typeface="Carlito"/>
                <a:cs typeface="Carlito"/>
              </a:rPr>
              <a:t> (5025201221)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12445"/>
            <a:ext cx="22688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15. </a:t>
            </a:r>
            <a:r>
              <a:rPr dirty="0" sz="1800">
                <a:solidFill>
                  <a:srgbClr val="AE7A51"/>
                </a:solidFill>
                <a:latin typeface="Arial"/>
                <a:cs typeface="Arial"/>
              </a:rPr>
              <a:t>Melakukan</a:t>
            </a:r>
            <a:r>
              <a:rPr dirty="0" sz="1800" spc="-11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AE7A51"/>
                </a:solidFill>
                <a:latin typeface="Arial"/>
                <a:cs typeface="Arial"/>
              </a:rPr>
              <a:t>mutasi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12445"/>
            <a:ext cx="33928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16. </a:t>
            </a:r>
            <a:r>
              <a:rPr dirty="0" sz="1800" spc="5">
                <a:solidFill>
                  <a:srgbClr val="AE7A51"/>
                </a:solidFill>
                <a:latin typeface="Arial"/>
                <a:cs typeface="Arial"/>
              </a:rPr>
              <a:t>Mendapatkan </a:t>
            </a:r>
            <a:r>
              <a:rPr dirty="0" sz="1800" spc="10">
                <a:solidFill>
                  <a:srgbClr val="AE7A51"/>
                </a:solidFill>
                <a:latin typeface="Arial"/>
                <a:cs typeface="Arial"/>
              </a:rPr>
              <a:t>gen</a:t>
            </a:r>
            <a:r>
              <a:rPr dirty="0" sz="1800" spc="-165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AE7A51"/>
                </a:solidFill>
                <a:latin typeface="Arial"/>
                <a:cs typeface="Arial"/>
              </a:rPr>
              <a:t>berikutnya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12445"/>
            <a:ext cx="16859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E7A51"/>
                </a:solidFill>
                <a:latin typeface="Arial"/>
                <a:cs typeface="Arial"/>
              </a:rPr>
              <a:t>17. </a:t>
            </a:r>
            <a:r>
              <a:rPr dirty="0" sz="1800" spc="-35">
                <a:solidFill>
                  <a:srgbClr val="AE7A51"/>
                </a:solidFill>
                <a:latin typeface="Arial"/>
                <a:cs typeface="Arial"/>
              </a:rPr>
              <a:t>Eksekusi</a:t>
            </a:r>
            <a:r>
              <a:rPr dirty="0" sz="1800" spc="-16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AE7A51"/>
                </a:solidFill>
                <a:latin typeface="Arial"/>
                <a:cs typeface="Arial"/>
              </a:rPr>
              <a:t>GA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421589"/>
            <a:ext cx="5270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AE7A51"/>
                </a:solidFill>
                <a:latin typeface="Arial"/>
                <a:cs typeface="Arial"/>
              </a:rPr>
              <a:t>17. </a:t>
            </a:r>
            <a:r>
              <a:rPr dirty="0" sz="1600" spc="-30">
                <a:solidFill>
                  <a:srgbClr val="AE7A51"/>
                </a:solidFill>
                <a:latin typeface="Arial"/>
                <a:cs typeface="Arial"/>
              </a:rPr>
              <a:t>Eksekusi </a:t>
            </a:r>
            <a:r>
              <a:rPr dirty="0" sz="1600" spc="5">
                <a:solidFill>
                  <a:srgbClr val="AE7A51"/>
                </a:solidFill>
                <a:latin typeface="Arial"/>
                <a:cs typeface="Arial"/>
              </a:rPr>
              <a:t>GA </a:t>
            </a:r>
            <a:r>
              <a:rPr dirty="0" sz="1600" spc="75">
                <a:solidFill>
                  <a:srgbClr val="AE7A51"/>
                </a:solidFill>
                <a:latin typeface="Arial"/>
                <a:cs typeface="Arial"/>
              </a:rPr>
              <a:t>-&gt; </a:t>
            </a:r>
            <a:r>
              <a:rPr dirty="0" sz="1600" spc="10">
                <a:solidFill>
                  <a:srgbClr val="AE7A51"/>
                </a:solidFill>
                <a:latin typeface="Arial"/>
                <a:cs typeface="Arial"/>
              </a:rPr>
              <a:t>Didapatkan </a:t>
            </a:r>
            <a:r>
              <a:rPr dirty="0" sz="1600" spc="15">
                <a:solidFill>
                  <a:srgbClr val="AE7A51"/>
                </a:solidFill>
                <a:latin typeface="Arial"/>
                <a:cs typeface="Arial"/>
              </a:rPr>
              <a:t>hasil </a:t>
            </a:r>
            <a:r>
              <a:rPr dirty="0" sz="1600" spc="5">
                <a:solidFill>
                  <a:srgbClr val="AE7A51"/>
                </a:solidFill>
                <a:latin typeface="Arial"/>
                <a:cs typeface="Arial"/>
              </a:rPr>
              <a:t>Path </a:t>
            </a:r>
            <a:r>
              <a:rPr dirty="0" sz="1600" spc="-15">
                <a:solidFill>
                  <a:srgbClr val="AE7A51"/>
                </a:solidFill>
                <a:latin typeface="Arial"/>
                <a:cs typeface="Arial"/>
              </a:rPr>
              <a:t>sebagai</a:t>
            </a:r>
            <a:r>
              <a:rPr dirty="0" sz="1600" spc="-20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AE7A51"/>
                </a:solidFill>
                <a:latin typeface="Arial"/>
                <a:cs typeface="Arial"/>
              </a:rPr>
              <a:t>berikut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9672" y="2106930"/>
            <a:ext cx="4482465" cy="141160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just" marL="12700" marR="5080">
              <a:lnSpc>
                <a:spcPct val="70900"/>
              </a:lnSpc>
              <a:spcBef>
                <a:spcPts val="800"/>
              </a:spcBef>
            </a:pP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Travelling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Salesman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Problem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(TSP) dapat  diselesaikan dengan menggunakan Genetic  Algorithm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(GA).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Hal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tersebut dikarenakan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GA dapat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menemukan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solusi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global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optimal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yang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sangat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berguna untuk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menyelesaikan</a:t>
            </a:r>
            <a:r>
              <a:rPr dirty="0" sz="2000" spc="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Carlito"/>
                <a:cs typeface="Carlito"/>
              </a:rPr>
              <a:t>TSP.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1636" y="516382"/>
            <a:ext cx="199326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FFFFFF"/>
                </a:solidFill>
                <a:latin typeface="Carlito"/>
                <a:cs typeface="Carlito"/>
              </a:rPr>
              <a:t>Kesimpulan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518" y="1624187"/>
            <a:ext cx="3907790" cy="1745614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65"/>
              </a:spcBef>
            </a:pPr>
            <a:r>
              <a:rPr dirty="0" sz="3600" spc="20" b="0">
                <a:solidFill>
                  <a:srgbClr val="424242"/>
                </a:solidFill>
                <a:latin typeface="Arial"/>
                <a:cs typeface="Arial"/>
              </a:rPr>
              <a:t>Pengertian  </a:t>
            </a:r>
            <a:r>
              <a:rPr dirty="0" sz="3600" spc="40" b="0">
                <a:solidFill>
                  <a:srgbClr val="424242"/>
                </a:solidFill>
                <a:latin typeface="Arial"/>
                <a:cs typeface="Arial"/>
              </a:rPr>
              <a:t>Traveling  </a:t>
            </a:r>
            <a:r>
              <a:rPr dirty="0" sz="3600" spc="-15" b="0">
                <a:solidFill>
                  <a:srgbClr val="424242"/>
                </a:solidFill>
                <a:latin typeface="Arial"/>
                <a:cs typeface="Arial"/>
              </a:rPr>
              <a:t>Salesman</a:t>
            </a:r>
            <a:r>
              <a:rPr dirty="0" sz="3600" spc="-145" b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3600" spc="45" b="0">
                <a:solidFill>
                  <a:srgbClr val="424242"/>
                </a:solidFill>
                <a:latin typeface="Arial"/>
                <a:cs typeface="Arial"/>
              </a:rPr>
              <a:t>Problem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47540" y="1180028"/>
            <a:ext cx="4321175" cy="12084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14500"/>
              </a:lnSpc>
              <a:spcBef>
                <a:spcPts val="65"/>
              </a:spcBef>
            </a:pPr>
            <a:r>
              <a:rPr dirty="0" sz="1700" spc="-20">
                <a:solidFill>
                  <a:srgbClr val="FFFFFF"/>
                </a:solidFill>
                <a:latin typeface="Carlito"/>
                <a:cs typeface="Carlito"/>
              </a:rPr>
              <a:t>Travelling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Salesman </a:t>
            </a:r>
            <a:r>
              <a:rPr dirty="0" sz="1700" spc="-10">
                <a:solidFill>
                  <a:srgbClr val="FFFFFF"/>
                </a:solidFill>
                <a:latin typeface="Carlito"/>
                <a:cs typeface="Carlito"/>
              </a:rPr>
              <a:t>Problem (TSP) 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adalah salah 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satu permasalahan yang </a:t>
            </a:r>
            <a:r>
              <a:rPr dirty="0" sz="1700" spc="-20">
                <a:solidFill>
                  <a:srgbClr val="FFFFFF"/>
                </a:solidFill>
                <a:latin typeface="Carlito"/>
                <a:cs typeface="Carlito"/>
              </a:rPr>
              <a:t>kerap 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muncul dalam 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competitive </a:t>
            </a:r>
            <a:r>
              <a:rPr dirty="0" sz="1700" spc="-10">
                <a:solidFill>
                  <a:srgbClr val="FFFFFF"/>
                </a:solidFill>
                <a:latin typeface="Carlito"/>
                <a:cs typeface="Carlito"/>
              </a:rPr>
              <a:t>programming.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Problem </a:t>
            </a:r>
            <a:r>
              <a:rPr dirty="0" sz="1700" spc="-10">
                <a:solidFill>
                  <a:srgbClr val="FFFFFF"/>
                </a:solidFill>
                <a:latin typeface="Carlito"/>
                <a:cs typeface="Carlito"/>
              </a:rPr>
              <a:t>yang 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dicetuskan 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oleh Rand pada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tahun 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1948 ini</a:t>
            </a:r>
            <a:r>
              <a:rPr dirty="0" sz="1700" spc="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dapat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7540" y="2365813"/>
            <a:ext cx="3738245" cy="6223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427480" algn="l"/>
                <a:tab pos="2430780" algn="l"/>
              </a:tabLst>
            </a:pP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diselesaikan	dengan	menemukan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1125220" algn="l"/>
                <a:tab pos="1875155" algn="l"/>
                <a:tab pos="2890520" algn="l"/>
              </a:tabLst>
            </a:pPr>
            <a:r>
              <a:rPr dirty="0" sz="1700" spc="-2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pe</a:t>
            </a: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700" spc="-1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ek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dalam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dirty="0" sz="1700" spc="-1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700" spc="-2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dirty="0" sz="1700" spc="-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dirty="0" sz="1700" spc="5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700" spc="-3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700" spc="-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700" spc="-1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0659" y="2365813"/>
            <a:ext cx="454659" cy="6223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ja</a:t>
            </a:r>
            <a:r>
              <a:rPr dirty="0" sz="1700" spc="-3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ak</a:t>
            </a:r>
            <a:endParaRPr sz="17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dirty="0" sz="1700" spc="-20">
                <a:solidFill>
                  <a:srgbClr val="FFFFFF"/>
                </a:solidFill>
                <a:latin typeface="Carlito"/>
                <a:cs typeface="Carlito"/>
              </a:rPr>
              <a:t>kota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7540" y="2949749"/>
            <a:ext cx="4316730" cy="92900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15300"/>
              </a:lnSpc>
              <a:spcBef>
                <a:spcPts val="150"/>
              </a:spcBef>
            </a:pP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dengan jalur tertentu sehingga setiap </a:t>
            </a:r>
            <a:r>
              <a:rPr dirty="0" sz="1700" spc="-20">
                <a:solidFill>
                  <a:srgbClr val="FFFFFF"/>
                </a:solidFill>
                <a:latin typeface="Carlito"/>
                <a:cs typeface="Carlito"/>
              </a:rPr>
              <a:t>kota </a:t>
            </a:r>
            <a:r>
              <a:rPr dirty="0" sz="1700" spc="-15">
                <a:solidFill>
                  <a:srgbClr val="FFFFFF"/>
                </a:solidFill>
                <a:latin typeface="Carlito"/>
                <a:cs typeface="Carlito"/>
              </a:rPr>
              <a:t>hanya 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terlewati satu kali 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dan perjalanan </a:t>
            </a:r>
            <a:r>
              <a:rPr dirty="0" sz="1700" spc="-5">
                <a:solidFill>
                  <a:srgbClr val="FFFFFF"/>
                </a:solidFill>
                <a:latin typeface="Carlito"/>
                <a:cs typeface="Carlito"/>
              </a:rPr>
              <a:t>diakhiri  dengan </a:t>
            </a:r>
            <a:r>
              <a:rPr dirty="0" sz="1700" spc="-10">
                <a:solidFill>
                  <a:srgbClr val="FFFFFF"/>
                </a:solidFill>
                <a:latin typeface="Carlito"/>
                <a:cs typeface="Carlito"/>
              </a:rPr>
              <a:t>kembali </a:t>
            </a:r>
            <a:r>
              <a:rPr dirty="0" sz="1700" spc="-30">
                <a:solidFill>
                  <a:srgbClr val="FFFFFF"/>
                </a:solidFill>
                <a:latin typeface="Carlito"/>
                <a:cs typeface="Carlito"/>
              </a:rPr>
              <a:t>ke </a:t>
            </a:r>
            <a:r>
              <a:rPr dirty="0" sz="1700" spc="-20">
                <a:solidFill>
                  <a:srgbClr val="FFFFFF"/>
                </a:solidFill>
                <a:latin typeface="Carlito"/>
                <a:cs typeface="Carlito"/>
              </a:rPr>
              <a:t>kota</a:t>
            </a:r>
            <a:r>
              <a:rPr dirty="0" sz="170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700">
                <a:solidFill>
                  <a:srgbClr val="FFFFFF"/>
                </a:solidFill>
                <a:latin typeface="Carlito"/>
                <a:cs typeface="Carlito"/>
              </a:rPr>
              <a:t>semula.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042" y="868756"/>
            <a:ext cx="288226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90" b="0">
                <a:solidFill>
                  <a:srgbClr val="AE7A51"/>
                </a:solidFill>
                <a:latin typeface="Arial"/>
                <a:cs typeface="Arial"/>
              </a:rPr>
              <a:t>Artikel</a:t>
            </a:r>
            <a:r>
              <a:rPr dirty="0" sz="3000" spc="-105" b="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3000" spc="-15" b="0">
                <a:solidFill>
                  <a:srgbClr val="AE7A51"/>
                </a:solidFill>
                <a:latin typeface="Arial"/>
                <a:cs typeface="Arial"/>
              </a:rPr>
              <a:t>Referensi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8353" y="1727707"/>
            <a:ext cx="8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23944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042" y="1686918"/>
            <a:ext cx="5749290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b="1">
                <a:solidFill>
                  <a:srgbClr val="223944"/>
                </a:solidFill>
                <a:latin typeface="Carlito"/>
                <a:cs typeface="Carlito"/>
              </a:rPr>
              <a:t>Judul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solidFill>
                  <a:srgbClr val="223944"/>
                </a:solidFill>
                <a:latin typeface="Carlito"/>
                <a:cs typeface="Carlito"/>
              </a:rPr>
              <a:t>A </a:t>
            </a: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Powerful </a:t>
            </a:r>
            <a:r>
              <a:rPr dirty="0" sz="1800" spc="-5">
                <a:solidFill>
                  <a:srgbClr val="223944"/>
                </a:solidFill>
                <a:latin typeface="Carlito"/>
                <a:cs typeface="Carlito"/>
              </a:rPr>
              <a:t>Genetic Algorithm </a:t>
            </a:r>
            <a:r>
              <a:rPr dirty="0" sz="1800" spc="-15">
                <a:solidFill>
                  <a:srgbClr val="223944"/>
                </a:solidFill>
                <a:latin typeface="Carlito"/>
                <a:cs typeface="Carlito"/>
              </a:rPr>
              <a:t>for </a:t>
            </a:r>
            <a:r>
              <a:rPr dirty="0" sz="1800" spc="-25">
                <a:solidFill>
                  <a:srgbClr val="223944"/>
                </a:solidFill>
                <a:latin typeface="Carlito"/>
                <a:cs typeface="Carlito"/>
              </a:rPr>
              <a:t>Traveling </a:t>
            </a:r>
            <a:r>
              <a:rPr dirty="0" sz="1800" spc="-5">
                <a:solidFill>
                  <a:srgbClr val="223944"/>
                </a:solidFill>
                <a:latin typeface="Carlito"/>
                <a:cs typeface="Carlito"/>
              </a:rPr>
              <a:t>Salesman</a:t>
            </a:r>
            <a:r>
              <a:rPr dirty="0" sz="1800" spc="70">
                <a:solidFill>
                  <a:srgbClr val="223944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Problem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042" y="868756"/>
            <a:ext cx="307911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5" b="0">
                <a:solidFill>
                  <a:srgbClr val="AE7A51"/>
                </a:solidFill>
                <a:latin typeface="Arial"/>
                <a:cs typeface="Arial"/>
              </a:rPr>
              <a:t>Infografis</a:t>
            </a:r>
            <a:r>
              <a:rPr dirty="0" sz="3000" spc="-130" b="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3000" spc="30" b="0">
                <a:solidFill>
                  <a:srgbClr val="AE7A51"/>
                </a:solidFill>
                <a:latin typeface="Arial"/>
                <a:cs typeface="Arial"/>
              </a:rPr>
              <a:t>Dataset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8353" y="1727707"/>
            <a:ext cx="8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23944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042" y="1686918"/>
            <a:ext cx="3380104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b="1">
                <a:solidFill>
                  <a:srgbClr val="223944"/>
                </a:solidFill>
                <a:latin typeface="Carlito"/>
                <a:cs typeface="Carlito"/>
              </a:rPr>
              <a:t>Nama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USA Lat,Long </a:t>
            </a:r>
            <a:r>
              <a:rPr dirty="0" sz="1800" spc="-15">
                <a:solidFill>
                  <a:srgbClr val="223944"/>
                </a:solidFill>
                <a:latin typeface="Carlito"/>
                <a:cs typeface="Carlito"/>
              </a:rPr>
              <a:t>for </a:t>
            </a:r>
            <a:r>
              <a:rPr dirty="0" sz="1800" spc="-20">
                <a:solidFill>
                  <a:srgbClr val="223944"/>
                </a:solidFill>
                <a:latin typeface="Carlito"/>
                <a:cs typeface="Carlito"/>
              </a:rPr>
              <a:t>state</a:t>
            </a:r>
            <a:r>
              <a:rPr dirty="0" sz="1800" spc="50">
                <a:solidFill>
                  <a:srgbClr val="223944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abbreviations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042" y="2470150"/>
            <a:ext cx="7330440" cy="9740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5" b="1">
                <a:solidFill>
                  <a:srgbClr val="223944"/>
                </a:solidFill>
                <a:latin typeface="Carlito"/>
                <a:cs typeface="Carlito"/>
              </a:rPr>
              <a:t>Deskripsi: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ts val="2500"/>
              </a:lnSpc>
              <a:spcBef>
                <a:spcPts val="125"/>
              </a:spcBef>
            </a:pP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Dataset yang </a:t>
            </a:r>
            <a:r>
              <a:rPr dirty="0" sz="1800" spc="-5">
                <a:solidFill>
                  <a:srgbClr val="223944"/>
                </a:solidFill>
                <a:latin typeface="Carlito"/>
                <a:cs typeface="Carlito"/>
              </a:rPr>
              <a:t>berisi </a:t>
            </a: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tentang singkatan, </a:t>
            </a:r>
            <a:r>
              <a:rPr dirty="0" sz="1800" spc="-5">
                <a:solidFill>
                  <a:srgbClr val="223944"/>
                </a:solidFill>
                <a:latin typeface="Carlito"/>
                <a:cs typeface="Carlito"/>
              </a:rPr>
              <a:t>nama lengkap, </a:t>
            </a: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garis </a:t>
            </a:r>
            <a:r>
              <a:rPr dirty="0" sz="1800" spc="-5">
                <a:solidFill>
                  <a:srgbClr val="223944"/>
                </a:solidFill>
                <a:latin typeface="Carlito"/>
                <a:cs typeface="Carlito"/>
              </a:rPr>
              <a:t>lintang, dan </a:t>
            </a: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garis  </a:t>
            </a:r>
            <a:r>
              <a:rPr dirty="0" sz="1800" spc="-5">
                <a:solidFill>
                  <a:srgbClr val="223944"/>
                </a:solidFill>
                <a:latin typeface="Carlito"/>
                <a:cs typeface="Carlito"/>
              </a:rPr>
              <a:t>bujur dari setiap </a:t>
            </a:r>
            <a:r>
              <a:rPr dirty="0" sz="1800" spc="-15">
                <a:solidFill>
                  <a:srgbClr val="223944"/>
                </a:solidFill>
                <a:latin typeface="Carlito"/>
                <a:cs typeface="Carlito"/>
              </a:rPr>
              <a:t>negara </a:t>
            </a:r>
            <a:r>
              <a:rPr dirty="0" sz="1800" spc="-5">
                <a:solidFill>
                  <a:srgbClr val="223944"/>
                </a:solidFill>
                <a:latin typeface="Carlito"/>
                <a:cs typeface="Carlito"/>
              </a:rPr>
              <a:t>bagian di </a:t>
            </a: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Amerika</a:t>
            </a:r>
            <a:r>
              <a:rPr dirty="0" sz="1800" spc="55">
                <a:solidFill>
                  <a:srgbClr val="223944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223944"/>
                </a:solidFill>
                <a:latin typeface="Carlito"/>
                <a:cs typeface="Carlito"/>
              </a:rPr>
              <a:t>Serikat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012" y="1773122"/>
            <a:ext cx="3464560" cy="1198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424242"/>
                </a:solidFill>
                <a:latin typeface="Arial"/>
                <a:cs typeface="Arial"/>
              </a:rPr>
              <a:t>Tahap</a:t>
            </a:r>
            <a:r>
              <a:rPr dirty="0" sz="3600" spc="-125" b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3600" spc="-25" b="0">
                <a:solidFill>
                  <a:srgbClr val="424242"/>
                </a:solidFill>
                <a:latin typeface="Arial"/>
                <a:cs typeface="Arial"/>
              </a:rPr>
              <a:t>Persiapan  </a:t>
            </a:r>
            <a:r>
              <a:rPr dirty="0" sz="3600" spc="35" b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0" y="1013205"/>
            <a:ext cx="2656205" cy="360680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250" spc="-5" b="0">
                <a:solidFill>
                  <a:srgbClr val="AE7A51"/>
                </a:solidFill>
                <a:latin typeface="Arial"/>
                <a:cs typeface="Arial"/>
              </a:rPr>
              <a:t>1. </a:t>
            </a:r>
            <a:r>
              <a:rPr dirty="0" sz="2200" spc="-20" b="0">
                <a:solidFill>
                  <a:srgbClr val="AE7A51"/>
                </a:solidFill>
                <a:latin typeface="Arial"/>
                <a:cs typeface="Arial"/>
              </a:rPr>
              <a:t>Membaca</a:t>
            </a:r>
            <a:r>
              <a:rPr dirty="0" sz="2200" spc="-320" b="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15" b="0">
                <a:solidFill>
                  <a:srgbClr val="AE7A51"/>
                </a:solidFill>
                <a:latin typeface="Arial"/>
                <a:cs typeface="Arial"/>
              </a:rPr>
              <a:t>Dataset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9065" y="1010538"/>
            <a:ext cx="26892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AE7A51"/>
                </a:solidFill>
                <a:latin typeface="Arial"/>
                <a:cs typeface="Arial"/>
              </a:rPr>
              <a:t>2. </a:t>
            </a:r>
            <a:r>
              <a:rPr dirty="0" sz="2200" spc="-20">
                <a:solidFill>
                  <a:srgbClr val="AE7A51"/>
                </a:solidFill>
                <a:latin typeface="Arial"/>
                <a:cs typeface="Arial"/>
              </a:rPr>
              <a:t>Mengecek</a:t>
            </a:r>
            <a:r>
              <a:rPr dirty="0" sz="2200" spc="-10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45">
                <a:solidFill>
                  <a:srgbClr val="AE7A51"/>
                </a:solidFill>
                <a:latin typeface="Arial"/>
                <a:cs typeface="Arial"/>
              </a:rPr>
              <a:t>duplikat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560" y="618490"/>
            <a:ext cx="401764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0">
                <a:solidFill>
                  <a:srgbClr val="AE7A51"/>
                </a:solidFill>
                <a:latin typeface="Arial"/>
                <a:cs typeface="Arial"/>
              </a:rPr>
              <a:t>3. </a:t>
            </a:r>
            <a:r>
              <a:rPr dirty="0" sz="2200" spc="-5" b="0">
                <a:solidFill>
                  <a:srgbClr val="AE7A51"/>
                </a:solidFill>
                <a:latin typeface="Arial"/>
                <a:cs typeface="Arial"/>
              </a:rPr>
              <a:t>Menambahkan </a:t>
            </a:r>
            <a:r>
              <a:rPr dirty="0" sz="2200" spc="40" b="0">
                <a:solidFill>
                  <a:srgbClr val="AE7A51"/>
                </a:solidFill>
                <a:latin typeface="Arial"/>
                <a:cs typeface="Arial"/>
              </a:rPr>
              <a:t>kolom </a:t>
            </a:r>
            <a:r>
              <a:rPr dirty="0" sz="2200" spc="50" b="0">
                <a:solidFill>
                  <a:srgbClr val="AE7A51"/>
                </a:solidFill>
                <a:latin typeface="Arial"/>
                <a:cs typeface="Arial"/>
              </a:rPr>
              <a:t>x </a:t>
            </a:r>
            <a:r>
              <a:rPr dirty="0" sz="2200" spc="5" b="0">
                <a:solidFill>
                  <a:srgbClr val="AE7A51"/>
                </a:solidFill>
                <a:latin typeface="Arial"/>
                <a:cs typeface="Arial"/>
              </a:rPr>
              <a:t>dan</a:t>
            </a:r>
            <a:r>
              <a:rPr dirty="0" sz="2200" spc="-330" b="0">
                <a:solidFill>
                  <a:srgbClr val="AE7A51"/>
                </a:solidFill>
                <a:latin typeface="Arial"/>
                <a:cs typeface="Arial"/>
              </a:rPr>
              <a:t> </a:t>
            </a:r>
            <a:r>
              <a:rPr dirty="0" sz="2200" spc="-160" b="0">
                <a:solidFill>
                  <a:srgbClr val="AE7A51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2022-12-20T14:14:37Z</dcterms:created>
  <dcterms:modified xsi:type="dcterms:W3CDTF">2022-12-20T14:14:37Z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2022-12-20T00:00:00Z</vt:filetime>
  </property>
</Properties>
</file>