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4"/>
  </p:normalViewPr>
  <p:slideViewPr>
    <p:cSldViewPr snapToObjects="1">
      <p:cViewPr varScale="1">
        <p:scale>
          <a:sx n="106" d="100"/>
          <a:sy n="106" d="100"/>
        </p:scale>
        <p:origin x="180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FDCF4AB-2419-5747-9157-D368EC39DCEC}"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CF4AB-2419-5747-9157-D368EC39DCEC}"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CF4AB-2419-5747-9157-D368EC39DCEC}"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DCF4AB-2419-5747-9157-D368EC39DCEC}"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DCF4AB-2419-5747-9157-D368EC39DCEC}" type="datetimeFigureOut">
              <a:rPr lang="en-US" smtClean="0"/>
              <a:pPr/>
              <a:t>4/3/24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DCF4AB-2419-5747-9157-D368EC39DCEC}" type="datetimeFigureOut">
              <a:rPr lang="en-US" smtClean="0"/>
              <a:pPr/>
              <a:t>4/3/24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DCF4AB-2419-5747-9157-D368EC39DCEC}" type="datetimeFigureOut">
              <a:rPr lang="en-US" smtClean="0"/>
              <a:pPr/>
              <a:t>4/3/24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DCF4AB-2419-5747-9157-D368EC39DCEC}" type="datetimeFigureOut">
              <a:rPr lang="en-US" smtClean="0"/>
              <a:pPr/>
              <a:t>4/3/24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DCF4AB-2419-5747-9157-D368EC39DCEC}" type="datetimeFigureOut">
              <a:rPr lang="en-US" smtClean="0"/>
              <a:pPr/>
              <a:t>4/3/24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CF4AB-2419-5747-9157-D368EC39DCEC}" type="datetimeFigureOut">
              <a:rPr lang="en-US" smtClean="0"/>
              <a:pPr/>
              <a:t>4/3/24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DCF4AB-2419-5747-9157-D368EC39DCEC}" type="datetimeFigureOut">
              <a:rPr lang="en-US" smtClean="0"/>
              <a:pPr/>
              <a:t>4/3/24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5628C6-BDBB-0B47-8832-09AD48FB51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DCF4AB-2419-5747-9157-D368EC39DCEC}" type="datetimeFigureOut">
              <a:rPr lang="en-US" smtClean="0"/>
              <a:pPr/>
              <a:t>4/3/24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5628C6-BDBB-0B47-8832-09AD48FB51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Redistribution for Equitable Growth	</a:t>
            </a:r>
          </a:p>
        </p:txBody>
      </p:sp>
      <p:sp>
        <p:nvSpPr>
          <p:cNvPr id="3" name="Subtitle 2"/>
          <p:cNvSpPr>
            <a:spLocks noGrp="1"/>
          </p:cNvSpPr>
          <p:nvPr>
            <p:ph type="subTitle" idx="1"/>
          </p:nvPr>
        </p:nvSpPr>
        <p:spPr/>
        <p:txBody>
          <a:bodyPr/>
          <a:lstStyle/>
          <a:p>
            <a:r>
              <a:rPr lang="en-US" dirty="0"/>
              <a:t>What are the alternatives?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ea typeface="ＭＳ Ｐゴシック" pitchFamily="-65" charset="-128"/>
                <a:cs typeface="ＭＳ Ｐゴシック" pitchFamily="-65" charset="-128"/>
              </a:rPr>
              <a:t>How does land reform help?</a:t>
            </a:r>
          </a:p>
        </p:txBody>
      </p:sp>
      <p:sp>
        <p:nvSpPr>
          <p:cNvPr id="23555" name="Content Placeholder 2"/>
          <p:cNvSpPr>
            <a:spLocks noGrp="1"/>
          </p:cNvSpPr>
          <p:nvPr>
            <p:ph idx="1"/>
          </p:nvPr>
        </p:nvSpPr>
        <p:spPr>
          <a:xfrm>
            <a:off x="457200" y="1219200"/>
            <a:ext cx="8229600" cy="5181600"/>
          </a:xfrm>
        </p:spPr>
        <p:txBody>
          <a:bodyPr>
            <a:normAutofit fontScale="92500"/>
          </a:bodyPr>
          <a:lstStyle/>
          <a:p>
            <a:r>
              <a:rPr lang="en-US" sz="2600" dirty="0">
                <a:ea typeface="ＭＳ Ｐゴシック" pitchFamily="-65" charset="-128"/>
                <a:cs typeface="ＭＳ Ｐゴシック" pitchFamily="-65" charset="-128"/>
              </a:rPr>
              <a:t>Land reform breaks the system of dominance of the land owners which is based on land concentration</a:t>
            </a:r>
          </a:p>
          <a:p>
            <a:r>
              <a:rPr lang="en-US" sz="2600" dirty="0">
                <a:ea typeface="ＭＳ Ｐゴシック" pitchFamily="-65" charset="-128"/>
                <a:cs typeface="ＭＳ Ｐゴシック" pitchFamily="-65" charset="-128"/>
              </a:rPr>
              <a:t>It improves wealth distribution as well as income distribution</a:t>
            </a:r>
          </a:p>
          <a:p>
            <a:r>
              <a:rPr lang="en-US" sz="2600" dirty="0">
                <a:ea typeface="ＭＳ Ｐゴシック" pitchFamily="-65" charset="-128"/>
                <a:cs typeface="ＭＳ Ｐゴシック" pitchFamily="-65" charset="-128"/>
              </a:rPr>
              <a:t>Combining the efficiency and equity impacts on income( average income increases due to the inverse relationship between farm size and productivity as well as incentive effects and distribution of income improves due to redistribution of productive assets) income poverty is bound to decrease</a:t>
            </a:r>
          </a:p>
          <a:p>
            <a:r>
              <a:rPr lang="en-US" sz="2600" dirty="0">
                <a:ea typeface="ＭＳ Ｐゴシック" pitchFamily="-65" charset="-128"/>
                <a:cs typeface="ＭＳ Ｐゴシック" pitchFamily="-65" charset="-128"/>
              </a:rPr>
              <a:t>There are major non-economic benefits of land reform as well (e.g. breakdown of social hierarchies which are based on economic dominance, end of political clout of the landowning class)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2" dur="500"/>
                                        <p:tgtEl>
                                          <p:spTgt spid="235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7" dur="500"/>
                                        <p:tgtEl>
                                          <p:spTgt spid="235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22"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74750" y="0"/>
            <a:ext cx="11493500" cy="7239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land reform relate to </a:t>
            </a:r>
            <a:r>
              <a:rPr lang="en-US"/>
              <a:t>inclusive development</a:t>
            </a:r>
            <a:endParaRPr lang="en-US" dirty="0"/>
          </a:p>
        </p:txBody>
      </p:sp>
      <p:sp>
        <p:nvSpPr>
          <p:cNvPr id="3" name="Content Placeholder 2"/>
          <p:cNvSpPr>
            <a:spLocks noGrp="1"/>
          </p:cNvSpPr>
          <p:nvPr>
            <p:ph idx="1"/>
          </p:nvPr>
        </p:nvSpPr>
        <p:spPr/>
        <p:txBody>
          <a:bodyPr>
            <a:normAutofit fontScale="85000" lnSpcReduction="20000"/>
          </a:bodyPr>
          <a:lstStyle/>
          <a:p>
            <a:r>
              <a:rPr lang="en-US" dirty="0"/>
              <a:t>It brings about equitable asset distribution in agriculture which involves some of the poorest sections in the economy</a:t>
            </a:r>
          </a:p>
          <a:p>
            <a:r>
              <a:rPr lang="en-US" dirty="0"/>
              <a:t>As long as it is complemented with suitable policies it can lead to agricultural growth which is broad based leading to a more equitable distribution of income</a:t>
            </a:r>
          </a:p>
          <a:p>
            <a:r>
              <a:rPr lang="en-US" dirty="0"/>
              <a:t> Unless the subsequent industrial development is particularly </a:t>
            </a:r>
            <a:r>
              <a:rPr lang="en-US" dirty="0" err="1"/>
              <a:t>disequalising</a:t>
            </a:r>
            <a:r>
              <a:rPr lang="en-US" dirty="0"/>
              <a:t>, the growth process built on a relatively equal distribution will yield more inclusive outcomes</a:t>
            </a:r>
          </a:p>
          <a:p>
            <a:r>
              <a:rPr lang="en-US" dirty="0"/>
              <a:t>The difference between South Korea, Taiwan on the one hand and China on the other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Limits of land reform</a:t>
            </a:r>
          </a:p>
        </p:txBody>
      </p:sp>
      <p:sp>
        <p:nvSpPr>
          <p:cNvPr id="3" name="Content Placeholder 2"/>
          <p:cNvSpPr>
            <a:spLocks noGrp="1"/>
          </p:cNvSpPr>
          <p:nvPr>
            <p:ph idx="1"/>
          </p:nvPr>
        </p:nvSpPr>
        <p:spPr/>
        <p:txBody>
          <a:bodyPr>
            <a:normAutofit fontScale="85000" lnSpcReduction="10000"/>
          </a:bodyPr>
          <a:lstStyle/>
          <a:p>
            <a:r>
              <a:rPr lang="en-US" dirty="0"/>
              <a:t>Land reform is not simply a policy option</a:t>
            </a:r>
          </a:p>
          <a:p>
            <a:r>
              <a:rPr lang="en-US" dirty="0"/>
              <a:t>Most successful land reforms are the result of revolutionary changes or particular circumstances </a:t>
            </a:r>
          </a:p>
          <a:p>
            <a:r>
              <a:rPr lang="en-US" dirty="0"/>
              <a:t>It is therefore difficult to replicate these successes</a:t>
            </a:r>
          </a:p>
          <a:p>
            <a:r>
              <a:rPr lang="en-US" dirty="0"/>
              <a:t>Moreover, severe inter-generational fragmentation has made average land sizes very small and potentially unviable</a:t>
            </a:r>
          </a:p>
          <a:p>
            <a:r>
              <a:rPr lang="en-US" dirty="0"/>
              <a:t>In the present bout of crisis facing agriculture, is it possible to implement radical land reform and still stimulate production?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Readings</a:t>
            </a:r>
          </a:p>
        </p:txBody>
      </p:sp>
      <p:sp>
        <p:nvSpPr>
          <p:cNvPr id="3" name="Content Placeholder 2"/>
          <p:cNvSpPr>
            <a:spLocks noGrp="1"/>
          </p:cNvSpPr>
          <p:nvPr>
            <p:ph idx="1"/>
          </p:nvPr>
        </p:nvSpPr>
        <p:spPr/>
        <p:txBody>
          <a:bodyPr/>
          <a:lstStyle/>
          <a:p>
            <a:r>
              <a:rPr lang="en-US" dirty="0"/>
              <a:t>Keith Griffin(1989): Chapter 7 from Alternative Strategies for Economic Development</a:t>
            </a:r>
          </a:p>
          <a:p>
            <a:pPr>
              <a:buNone/>
            </a:pPr>
            <a:r>
              <a:rPr lang="en-US" dirty="0"/>
              <a:t>(copy provided in class)</a:t>
            </a:r>
          </a:p>
          <a:p>
            <a:pPr>
              <a:buNone/>
            </a:pPr>
            <a:r>
              <a:rPr lang="en-US"/>
              <a:t>Suggested Reading:</a:t>
            </a:r>
            <a:endParaRPr lang="en-US" dirty="0"/>
          </a:p>
          <a:p>
            <a:r>
              <a:rPr lang="en-US" dirty="0"/>
              <a:t>Keith </a:t>
            </a:r>
            <a:r>
              <a:rPr lang="en-US" dirty="0" err="1"/>
              <a:t>Grifin</a:t>
            </a:r>
            <a:r>
              <a:rPr lang="en-US" dirty="0"/>
              <a:t>, Aziz Khan and Amy Ickowitz(2002): Poverty and Distribution of Land</a:t>
            </a:r>
          </a:p>
          <a:p>
            <a:pPr>
              <a:buNone/>
            </a:pPr>
            <a:r>
              <a:rPr lang="en-US" dirty="0"/>
              <a:t>Journal of Agrarian Change</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Redistribution?</a:t>
            </a:r>
          </a:p>
        </p:txBody>
      </p:sp>
      <p:sp>
        <p:nvSpPr>
          <p:cNvPr id="3" name="Content Placeholder 2"/>
          <p:cNvSpPr>
            <a:spLocks noGrp="1"/>
          </p:cNvSpPr>
          <p:nvPr>
            <p:ph idx="1"/>
          </p:nvPr>
        </p:nvSpPr>
        <p:spPr/>
        <p:txBody>
          <a:bodyPr/>
          <a:lstStyle/>
          <a:p>
            <a:r>
              <a:rPr lang="en-US" dirty="0"/>
              <a:t>Entitlement or command over goods and services are determined primarily by the endowment of an agent</a:t>
            </a:r>
          </a:p>
          <a:p>
            <a:r>
              <a:rPr lang="en-US" dirty="0"/>
              <a:t>Exchange possibility is the other determinant</a:t>
            </a:r>
          </a:p>
          <a:p>
            <a:r>
              <a:rPr lang="en-US" dirty="0"/>
              <a:t>Redistribution is the surest means to enhance this endowment for the poor</a:t>
            </a:r>
          </a:p>
          <a:p>
            <a:r>
              <a:rPr lang="en-US" dirty="0"/>
              <a:t>What are the alternative models of redistribution?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Redistribution on the margin</a:t>
            </a:r>
          </a:p>
        </p:txBody>
      </p:sp>
      <p:sp>
        <p:nvSpPr>
          <p:cNvPr id="3" name="Content Placeholder 2"/>
          <p:cNvSpPr>
            <a:spLocks noGrp="1"/>
          </p:cNvSpPr>
          <p:nvPr>
            <p:ph idx="1"/>
          </p:nvPr>
        </p:nvSpPr>
        <p:spPr/>
        <p:txBody>
          <a:bodyPr>
            <a:normAutofit fontScale="85000" lnSpcReduction="10000"/>
          </a:bodyPr>
          <a:lstStyle/>
          <a:p>
            <a:r>
              <a:rPr lang="en-US" dirty="0"/>
              <a:t>Idea </a:t>
            </a:r>
            <a:r>
              <a:rPr lang="en-US" dirty="0" err="1"/>
              <a:t>popularised</a:t>
            </a:r>
            <a:r>
              <a:rPr lang="en-US" dirty="0"/>
              <a:t> by the World Bank in the mid-1970s(Chenery et. al. Redistribution with Growth)</a:t>
            </a:r>
          </a:p>
          <a:p>
            <a:r>
              <a:rPr lang="en-US" dirty="0"/>
              <a:t>The core of the strategy is redistribution of the benefits of growth</a:t>
            </a:r>
          </a:p>
          <a:p>
            <a:r>
              <a:rPr lang="en-US" dirty="0"/>
              <a:t>In other words, growth is still generated by the autonomous movement of the economy but its dividends are shared (to some extent)</a:t>
            </a:r>
          </a:p>
          <a:p>
            <a:r>
              <a:rPr lang="en-US" dirty="0"/>
              <a:t>Different from involving the poor in the process generating growth</a:t>
            </a:r>
          </a:p>
          <a:p>
            <a:r>
              <a:rPr lang="en-US" dirty="0"/>
              <a:t>The tax-transfer mechanism is the main instrument for implementing this strategy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of redistributing growth</a:t>
            </a:r>
          </a:p>
        </p:txBody>
      </p:sp>
      <p:sp>
        <p:nvSpPr>
          <p:cNvPr id="3" name="Content Placeholder 2"/>
          <p:cNvSpPr>
            <a:spLocks noGrp="1"/>
          </p:cNvSpPr>
          <p:nvPr>
            <p:ph idx="1"/>
          </p:nvPr>
        </p:nvSpPr>
        <p:spPr/>
        <p:txBody>
          <a:bodyPr>
            <a:normAutofit fontScale="92500" lnSpcReduction="20000"/>
          </a:bodyPr>
          <a:lstStyle/>
          <a:p>
            <a:r>
              <a:rPr lang="en-US" dirty="0"/>
              <a:t>Consumption redistribution: A certain percentage of income or (incremental income) is transferred directly to the poor. The World Bank proposed a target of 2 percent of the GDP</a:t>
            </a:r>
          </a:p>
          <a:p>
            <a:r>
              <a:rPr lang="en-US" dirty="0"/>
              <a:t>Investment redistribution: A certain percentage of income is invested in projects directly affecting the poor</a:t>
            </a:r>
          </a:p>
          <a:p>
            <a:r>
              <a:rPr lang="en-US" dirty="0"/>
              <a:t>Possibility of a third model (perverse redistribution) : Restrict wage levels in order to boost profit and investment and eventually rates of growth. Distribution moves against the poor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the different models (based on simulation exercises)</a:t>
            </a:r>
          </a:p>
        </p:txBody>
      </p:sp>
      <p:sp>
        <p:nvSpPr>
          <p:cNvPr id="3" name="Content Placeholder 2"/>
          <p:cNvSpPr>
            <a:spLocks noGrp="1"/>
          </p:cNvSpPr>
          <p:nvPr>
            <p:ph idx="1"/>
          </p:nvPr>
        </p:nvSpPr>
        <p:spPr/>
        <p:txBody>
          <a:bodyPr>
            <a:normAutofit fontScale="70000" lnSpcReduction="20000"/>
          </a:bodyPr>
          <a:lstStyle/>
          <a:p>
            <a:r>
              <a:rPr lang="en-US" dirty="0"/>
              <a:t>In case of consumption transfers( 2 percent of the GDP annually for 25 years), there was a huge opportunity cost in terms of lost growth( which could have </a:t>
            </a:r>
            <a:r>
              <a:rPr lang="en-US" dirty="0" err="1"/>
              <a:t>materialised</a:t>
            </a:r>
            <a:r>
              <a:rPr lang="en-US" dirty="0"/>
              <a:t> from investments instead of consumption)</a:t>
            </a:r>
          </a:p>
          <a:p>
            <a:r>
              <a:rPr lang="en-US" dirty="0"/>
              <a:t>As soon as consumption transfers ceased the per capita consumption of the poor decreased</a:t>
            </a:r>
          </a:p>
          <a:p>
            <a:r>
              <a:rPr lang="en-US" dirty="0"/>
              <a:t>Eventually after 40 years the consumption levels of the poor was 19 percent lower that it would have been without the transfer</a:t>
            </a:r>
          </a:p>
          <a:p>
            <a:r>
              <a:rPr lang="en-US" dirty="0"/>
              <a:t>In case of investment transfers( 2 percent of GDP annually for 25 years), the consumption levels of the poor increased 23 percent after 40 years in contrast to what it would have been without the transfer</a:t>
            </a:r>
          </a:p>
          <a:p>
            <a:r>
              <a:rPr lang="en-US" dirty="0"/>
              <a:t>However, the immediate impact on poverty was lower in this case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general problems with the redistribution with growth strategy</a:t>
            </a:r>
          </a:p>
        </p:txBody>
      </p:sp>
      <p:sp>
        <p:nvSpPr>
          <p:cNvPr id="3" name="Content Placeholder 2"/>
          <p:cNvSpPr>
            <a:spLocks noGrp="1"/>
          </p:cNvSpPr>
          <p:nvPr>
            <p:ph idx="1"/>
          </p:nvPr>
        </p:nvSpPr>
        <p:spPr/>
        <p:txBody>
          <a:bodyPr>
            <a:normAutofit fontScale="70000" lnSpcReduction="20000"/>
          </a:bodyPr>
          <a:lstStyle/>
          <a:p>
            <a:r>
              <a:rPr lang="en-US" dirty="0"/>
              <a:t>First it is difficult to make the process viable politically for a sustained period (constant pressure from the rich to discontinue)</a:t>
            </a:r>
          </a:p>
          <a:p>
            <a:r>
              <a:rPr lang="en-US" dirty="0"/>
              <a:t>There are definite losses for the non –poor sections from this policy (for the middle class consumption falls 19 percent and 17 percent for the higher income group after 40 years)</a:t>
            </a:r>
          </a:p>
          <a:p>
            <a:r>
              <a:rPr lang="en-US" dirty="0"/>
              <a:t>Problem of efficient targeting and preventing leakage. Also the differential impact on different groups of the poor</a:t>
            </a:r>
          </a:p>
          <a:p>
            <a:r>
              <a:rPr lang="en-US" dirty="0"/>
              <a:t>Given the initial distribution of assets among the different classes, redistribution at the margin may not be successful in the long run to alter income distribution radically. There are countervailing market forces which might </a:t>
            </a:r>
            <a:r>
              <a:rPr lang="en-US" dirty="0" err="1"/>
              <a:t>neutralise</a:t>
            </a:r>
            <a:r>
              <a:rPr lang="en-US" dirty="0"/>
              <a:t> some of the positive  impact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Redistribution of Assets</a:t>
            </a:r>
          </a:p>
        </p:txBody>
      </p:sp>
      <p:sp>
        <p:nvSpPr>
          <p:cNvPr id="3" name="Content Placeholder 2"/>
          <p:cNvSpPr>
            <a:spLocks noGrp="1"/>
          </p:cNvSpPr>
          <p:nvPr>
            <p:ph idx="1"/>
          </p:nvPr>
        </p:nvSpPr>
        <p:spPr>
          <a:xfrm>
            <a:off x="457200" y="1417638"/>
            <a:ext cx="8229600" cy="4708525"/>
          </a:xfrm>
        </p:spPr>
        <p:txBody>
          <a:bodyPr>
            <a:normAutofit fontScale="85000" lnSpcReduction="20000"/>
          </a:bodyPr>
          <a:lstStyle/>
          <a:p>
            <a:r>
              <a:rPr lang="en-US" dirty="0"/>
              <a:t>Changing the initial distribution of endowments</a:t>
            </a:r>
          </a:p>
          <a:p>
            <a:r>
              <a:rPr lang="en-US" dirty="0"/>
              <a:t>Most often discussed in the context of land reform</a:t>
            </a:r>
          </a:p>
          <a:p>
            <a:r>
              <a:rPr lang="en-US" dirty="0"/>
              <a:t>Ex-ante </a:t>
            </a:r>
            <a:r>
              <a:rPr lang="en-US" dirty="0" err="1"/>
              <a:t>redistibution</a:t>
            </a:r>
            <a:r>
              <a:rPr lang="en-US" dirty="0"/>
              <a:t> of productive assets make poorer sections participate more in the growth process and benefit from it</a:t>
            </a:r>
          </a:p>
          <a:p>
            <a:r>
              <a:rPr lang="en-US" dirty="0"/>
              <a:t>One time redistribution which is difficult to bring about but does not need sustaining</a:t>
            </a:r>
          </a:p>
          <a:p>
            <a:r>
              <a:rPr lang="en-US" dirty="0"/>
              <a:t>Of course with regressive regimes land redistribution has been overturned as well </a:t>
            </a:r>
          </a:p>
          <a:p>
            <a:r>
              <a:rPr lang="en-US" dirty="0"/>
              <a:t>Successful land reforms have been credited with providing the basis for equitable growth in Japan, South Korea and Taiwan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774700" y="-152400"/>
            <a:ext cx="10693400" cy="7315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5376</TotalTime>
  <Words>880</Words>
  <Application>Microsoft Macintosh PowerPoint</Application>
  <PresentationFormat>On-screen Show (4:3)</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ＭＳ Ｐゴシック</vt:lpstr>
      <vt:lpstr>Arial</vt:lpstr>
      <vt:lpstr>Calibri</vt:lpstr>
      <vt:lpstr>Office Theme</vt:lpstr>
      <vt:lpstr>Redistribution for Equitable Growth </vt:lpstr>
      <vt:lpstr>Readings</vt:lpstr>
      <vt:lpstr>Why Redistribution?</vt:lpstr>
      <vt:lpstr>Redistribution on the margin</vt:lpstr>
      <vt:lpstr>Different ways of redistributing growth</vt:lpstr>
      <vt:lpstr>Comparing the different models (based on simulation exercises)</vt:lpstr>
      <vt:lpstr>Some general problems with the redistribution with growth strategy</vt:lpstr>
      <vt:lpstr>Redistribution of Assets</vt:lpstr>
      <vt:lpstr>PowerPoint Presentation</vt:lpstr>
      <vt:lpstr>How does land reform help?</vt:lpstr>
      <vt:lpstr>PowerPoint Presentation</vt:lpstr>
      <vt:lpstr>How does land reform relate to inclusive development</vt:lpstr>
      <vt:lpstr>Limits of land reform</vt:lpstr>
    </vt:vector>
  </TitlesOfParts>
  <Company>Institute of Social Studies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Redistribution for Equitable Growth</dc:title>
  <dc:creator>Anirban Dasgupta</dc:creator>
  <cp:lastModifiedBy>6878</cp:lastModifiedBy>
  <cp:revision>10</cp:revision>
  <dcterms:created xsi:type="dcterms:W3CDTF">2012-04-18T12:25:38Z</dcterms:created>
  <dcterms:modified xsi:type="dcterms:W3CDTF">2024-04-03T02:07:37Z</dcterms:modified>
</cp:coreProperties>
</file>