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0" r:id="rId3"/>
    <p:sldId id="258" r:id="rId4"/>
    <p:sldId id="259" r:id="rId5"/>
    <p:sldId id="260" r:id="rId6"/>
    <p:sldId id="261" r:id="rId7"/>
    <p:sldId id="262" r:id="rId8"/>
    <p:sldId id="263" r:id="rId9"/>
    <p:sldId id="264" r:id="rId10"/>
    <p:sldId id="265" r:id="rId11"/>
    <p:sldId id="273" r:id="rId12"/>
    <p:sldId id="274" r:id="rId13"/>
    <p:sldId id="275" r:id="rId14"/>
    <p:sldId id="276" r:id="rId15"/>
    <p:sldId id="277" r:id="rId16"/>
    <p:sldId id="278" r:id="rId17"/>
    <p:sldId id="279" r:id="rId18"/>
    <p:sldId id="266" r:id="rId19"/>
    <p:sldId id="267"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78"/>
  </p:normalViewPr>
  <p:slideViewPr>
    <p:cSldViewPr snapToGrid="0">
      <p:cViewPr varScale="1">
        <p:scale>
          <a:sx n="113" d="100"/>
          <a:sy n="113" d="100"/>
        </p:scale>
        <p:origin x="5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82B61-1CC4-3752-0DC8-90AF4661DE0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50D8A77-ACFE-06E0-BC3D-DC073562C2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79F320F-2FD8-BD05-BFEF-71DA2520F606}"/>
              </a:ext>
            </a:extLst>
          </p:cNvPr>
          <p:cNvSpPr>
            <a:spLocks noGrp="1"/>
          </p:cNvSpPr>
          <p:nvPr>
            <p:ph type="dt" sz="half" idx="10"/>
          </p:nvPr>
        </p:nvSpPr>
        <p:spPr/>
        <p:txBody>
          <a:bodyPr/>
          <a:lstStyle/>
          <a:p>
            <a:fld id="{7384BBF3-61AC-394D-B6F3-EF5D09C25093}" type="datetimeFigureOut">
              <a:rPr lang="en-US" smtClean="0"/>
              <a:t>4/9/24</a:t>
            </a:fld>
            <a:endParaRPr lang="en-US"/>
          </a:p>
        </p:txBody>
      </p:sp>
      <p:sp>
        <p:nvSpPr>
          <p:cNvPr id="5" name="Footer Placeholder 4">
            <a:extLst>
              <a:ext uri="{FF2B5EF4-FFF2-40B4-BE49-F238E27FC236}">
                <a16:creationId xmlns:a16="http://schemas.microsoft.com/office/drawing/2014/main" id="{9220D02F-D786-696D-1C27-9809D5434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75B452-CD68-1E6E-2E1C-512D719F9AE1}"/>
              </a:ext>
            </a:extLst>
          </p:cNvPr>
          <p:cNvSpPr>
            <a:spLocks noGrp="1"/>
          </p:cNvSpPr>
          <p:nvPr>
            <p:ph type="sldNum" sz="quarter" idx="12"/>
          </p:nvPr>
        </p:nvSpPr>
        <p:spPr/>
        <p:txBody>
          <a:bodyPr/>
          <a:lstStyle/>
          <a:p>
            <a:fld id="{8C59169D-AF07-BF4B-92A2-0B2A558C9D42}" type="slidenum">
              <a:rPr lang="en-US" smtClean="0"/>
              <a:t>‹#›</a:t>
            </a:fld>
            <a:endParaRPr lang="en-US"/>
          </a:p>
        </p:txBody>
      </p:sp>
    </p:spTree>
    <p:extLst>
      <p:ext uri="{BB962C8B-B14F-4D97-AF65-F5344CB8AC3E}">
        <p14:creationId xmlns:p14="http://schemas.microsoft.com/office/powerpoint/2010/main" val="279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A8236-8B50-AAA1-3ACE-525E0DC9E73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6AB7A53-C17A-1F89-046A-FB3ADDE5BA3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D06DED6-038F-D0EC-4A77-E074FDCD2115}"/>
              </a:ext>
            </a:extLst>
          </p:cNvPr>
          <p:cNvSpPr>
            <a:spLocks noGrp="1"/>
          </p:cNvSpPr>
          <p:nvPr>
            <p:ph type="dt" sz="half" idx="10"/>
          </p:nvPr>
        </p:nvSpPr>
        <p:spPr/>
        <p:txBody>
          <a:bodyPr/>
          <a:lstStyle/>
          <a:p>
            <a:fld id="{7384BBF3-61AC-394D-B6F3-EF5D09C25093}" type="datetimeFigureOut">
              <a:rPr lang="en-US" smtClean="0"/>
              <a:t>4/9/24</a:t>
            </a:fld>
            <a:endParaRPr lang="en-US"/>
          </a:p>
        </p:txBody>
      </p:sp>
      <p:sp>
        <p:nvSpPr>
          <p:cNvPr id="5" name="Footer Placeholder 4">
            <a:extLst>
              <a:ext uri="{FF2B5EF4-FFF2-40B4-BE49-F238E27FC236}">
                <a16:creationId xmlns:a16="http://schemas.microsoft.com/office/drawing/2014/main" id="{1D90615F-2350-D430-9483-0FE9D39D3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DF8F6-0537-946D-04DB-3AC238DDA778}"/>
              </a:ext>
            </a:extLst>
          </p:cNvPr>
          <p:cNvSpPr>
            <a:spLocks noGrp="1"/>
          </p:cNvSpPr>
          <p:nvPr>
            <p:ph type="sldNum" sz="quarter" idx="12"/>
          </p:nvPr>
        </p:nvSpPr>
        <p:spPr/>
        <p:txBody>
          <a:bodyPr/>
          <a:lstStyle/>
          <a:p>
            <a:fld id="{8C59169D-AF07-BF4B-92A2-0B2A558C9D42}" type="slidenum">
              <a:rPr lang="en-US" smtClean="0"/>
              <a:t>‹#›</a:t>
            </a:fld>
            <a:endParaRPr lang="en-US"/>
          </a:p>
        </p:txBody>
      </p:sp>
    </p:spTree>
    <p:extLst>
      <p:ext uri="{BB962C8B-B14F-4D97-AF65-F5344CB8AC3E}">
        <p14:creationId xmlns:p14="http://schemas.microsoft.com/office/powerpoint/2010/main" val="567175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619F2A-3CF2-DC13-A016-F4E979D5F99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DD9AA0E-AC13-5BA1-070D-598999FC750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14F4450-EC49-FFA3-3025-D3D81C289FB3}"/>
              </a:ext>
            </a:extLst>
          </p:cNvPr>
          <p:cNvSpPr>
            <a:spLocks noGrp="1"/>
          </p:cNvSpPr>
          <p:nvPr>
            <p:ph type="dt" sz="half" idx="10"/>
          </p:nvPr>
        </p:nvSpPr>
        <p:spPr/>
        <p:txBody>
          <a:bodyPr/>
          <a:lstStyle/>
          <a:p>
            <a:fld id="{7384BBF3-61AC-394D-B6F3-EF5D09C25093}" type="datetimeFigureOut">
              <a:rPr lang="en-US" smtClean="0"/>
              <a:t>4/9/24</a:t>
            </a:fld>
            <a:endParaRPr lang="en-US"/>
          </a:p>
        </p:txBody>
      </p:sp>
      <p:sp>
        <p:nvSpPr>
          <p:cNvPr id="5" name="Footer Placeholder 4">
            <a:extLst>
              <a:ext uri="{FF2B5EF4-FFF2-40B4-BE49-F238E27FC236}">
                <a16:creationId xmlns:a16="http://schemas.microsoft.com/office/drawing/2014/main" id="{2663C1D5-7568-BD96-D127-97F5A7E1C0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6866B-649E-656A-7053-B07855C86D1C}"/>
              </a:ext>
            </a:extLst>
          </p:cNvPr>
          <p:cNvSpPr>
            <a:spLocks noGrp="1"/>
          </p:cNvSpPr>
          <p:nvPr>
            <p:ph type="sldNum" sz="quarter" idx="12"/>
          </p:nvPr>
        </p:nvSpPr>
        <p:spPr/>
        <p:txBody>
          <a:bodyPr/>
          <a:lstStyle/>
          <a:p>
            <a:fld id="{8C59169D-AF07-BF4B-92A2-0B2A558C9D42}" type="slidenum">
              <a:rPr lang="en-US" smtClean="0"/>
              <a:t>‹#›</a:t>
            </a:fld>
            <a:endParaRPr lang="en-US"/>
          </a:p>
        </p:txBody>
      </p:sp>
    </p:spTree>
    <p:extLst>
      <p:ext uri="{BB962C8B-B14F-4D97-AF65-F5344CB8AC3E}">
        <p14:creationId xmlns:p14="http://schemas.microsoft.com/office/powerpoint/2010/main" val="1805770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21668-DF79-3EE2-4BB6-2CDDB3BC436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DAF66C0-0AB5-B45B-BCBF-2D4428E55F2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64668D1-B5BB-42B0-EE17-90EDD8A50642}"/>
              </a:ext>
            </a:extLst>
          </p:cNvPr>
          <p:cNvSpPr>
            <a:spLocks noGrp="1"/>
          </p:cNvSpPr>
          <p:nvPr>
            <p:ph type="dt" sz="half" idx="10"/>
          </p:nvPr>
        </p:nvSpPr>
        <p:spPr/>
        <p:txBody>
          <a:bodyPr/>
          <a:lstStyle/>
          <a:p>
            <a:fld id="{7384BBF3-61AC-394D-B6F3-EF5D09C25093}" type="datetimeFigureOut">
              <a:rPr lang="en-US" smtClean="0"/>
              <a:t>4/9/24</a:t>
            </a:fld>
            <a:endParaRPr lang="en-US"/>
          </a:p>
        </p:txBody>
      </p:sp>
      <p:sp>
        <p:nvSpPr>
          <p:cNvPr id="5" name="Footer Placeholder 4">
            <a:extLst>
              <a:ext uri="{FF2B5EF4-FFF2-40B4-BE49-F238E27FC236}">
                <a16:creationId xmlns:a16="http://schemas.microsoft.com/office/drawing/2014/main" id="{FF8799A5-0E10-8952-E0F2-383D553EBD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1270F1-165A-ED5A-E3B0-CD20DB544B1C}"/>
              </a:ext>
            </a:extLst>
          </p:cNvPr>
          <p:cNvSpPr>
            <a:spLocks noGrp="1"/>
          </p:cNvSpPr>
          <p:nvPr>
            <p:ph type="sldNum" sz="quarter" idx="12"/>
          </p:nvPr>
        </p:nvSpPr>
        <p:spPr/>
        <p:txBody>
          <a:bodyPr/>
          <a:lstStyle/>
          <a:p>
            <a:fld id="{8C59169D-AF07-BF4B-92A2-0B2A558C9D42}" type="slidenum">
              <a:rPr lang="en-US" smtClean="0"/>
              <a:t>‹#›</a:t>
            </a:fld>
            <a:endParaRPr lang="en-US"/>
          </a:p>
        </p:txBody>
      </p:sp>
    </p:spTree>
    <p:extLst>
      <p:ext uri="{BB962C8B-B14F-4D97-AF65-F5344CB8AC3E}">
        <p14:creationId xmlns:p14="http://schemas.microsoft.com/office/powerpoint/2010/main" val="3841449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A615F-C006-6D77-4B61-C286745147B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CD33461-7039-55B7-EF97-7C89A13665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B213826-1C45-3BFD-2BE6-84E7282AF0D5}"/>
              </a:ext>
            </a:extLst>
          </p:cNvPr>
          <p:cNvSpPr>
            <a:spLocks noGrp="1"/>
          </p:cNvSpPr>
          <p:nvPr>
            <p:ph type="dt" sz="half" idx="10"/>
          </p:nvPr>
        </p:nvSpPr>
        <p:spPr/>
        <p:txBody>
          <a:bodyPr/>
          <a:lstStyle/>
          <a:p>
            <a:fld id="{7384BBF3-61AC-394D-B6F3-EF5D09C25093}" type="datetimeFigureOut">
              <a:rPr lang="en-US" smtClean="0"/>
              <a:t>4/9/24</a:t>
            </a:fld>
            <a:endParaRPr lang="en-US"/>
          </a:p>
        </p:txBody>
      </p:sp>
      <p:sp>
        <p:nvSpPr>
          <p:cNvPr id="5" name="Footer Placeholder 4">
            <a:extLst>
              <a:ext uri="{FF2B5EF4-FFF2-40B4-BE49-F238E27FC236}">
                <a16:creationId xmlns:a16="http://schemas.microsoft.com/office/drawing/2014/main" id="{9230FAEC-892A-EDD2-49DD-B0A17EA913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2FCE47-6D55-2957-6875-AB62D2B67A02}"/>
              </a:ext>
            </a:extLst>
          </p:cNvPr>
          <p:cNvSpPr>
            <a:spLocks noGrp="1"/>
          </p:cNvSpPr>
          <p:nvPr>
            <p:ph type="sldNum" sz="quarter" idx="12"/>
          </p:nvPr>
        </p:nvSpPr>
        <p:spPr/>
        <p:txBody>
          <a:bodyPr/>
          <a:lstStyle/>
          <a:p>
            <a:fld id="{8C59169D-AF07-BF4B-92A2-0B2A558C9D42}" type="slidenum">
              <a:rPr lang="en-US" smtClean="0"/>
              <a:t>‹#›</a:t>
            </a:fld>
            <a:endParaRPr lang="en-US"/>
          </a:p>
        </p:txBody>
      </p:sp>
    </p:spTree>
    <p:extLst>
      <p:ext uri="{BB962C8B-B14F-4D97-AF65-F5344CB8AC3E}">
        <p14:creationId xmlns:p14="http://schemas.microsoft.com/office/powerpoint/2010/main" val="208960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4014F-DEAE-980E-8DA0-3601CC3A010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FD6A0DD-B22F-2F85-8E05-89391DC394D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DC13B81-AB85-B72F-054B-D47371A08A5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918B75C-5E78-78FF-30C3-8FF1E17CF553}"/>
              </a:ext>
            </a:extLst>
          </p:cNvPr>
          <p:cNvSpPr>
            <a:spLocks noGrp="1"/>
          </p:cNvSpPr>
          <p:nvPr>
            <p:ph type="dt" sz="half" idx="10"/>
          </p:nvPr>
        </p:nvSpPr>
        <p:spPr/>
        <p:txBody>
          <a:bodyPr/>
          <a:lstStyle/>
          <a:p>
            <a:fld id="{7384BBF3-61AC-394D-B6F3-EF5D09C25093}" type="datetimeFigureOut">
              <a:rPr lang="en-US" smtClean="0"/>
              <a:t>4/9/24</a:t>
            </a:fld>
            <a:endParaRPr lang="en-US"/>
          </a:p>
        </p:txBody>
      </p:sp>
      <p:sp>
        <p:nvSpPr>
          <p:cNvPr id="6" name="Footer Placeholder 5">
            <a:extLst>
              <a:ext uri="{FF2B5EF4-FFF2-40B4-BE49-F238E27FC236}">
                <a16:creationId xmlns:a16="http://schemas.microsoft.com/office/drawing/2014/main" id="{21688977-AA39-6F3C-2EBC-DFBF9972DD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AA7F2D-13C3-E6F3-71AB-C7C7834C038F}"/>
              </a:ext>
            </a:extLst>
          </p:cNvPr>
          <p:cNvSpPr>
            <a:spLocks noGrp="1"/>
          </p:cNvSpPr>
          <p:nvPr>
            <p:ph type="sldNum" sz="quarter" idx="12"/>
          </p:nvPr>
        </p:nvSpPr>
        <p:spPr/>
        <p:txBody>
          <a:bodyPr/>
          <a:lstStyle/>
          <a:p>
            <a:fld id="{8C59169D-AF07-BF4B-92A2-0B2A558C9D42}" type="slidenum">
              <a:rPr lang="en-US" smtClean="0"/>
              <a:t>‹#›</a:t>
            </a:fld>
            <a:endParaRPr lang="en-US"/>
          </a:p>
        </p:txBody>
      </p:sp>
    </p:spTree>
    <p:extLst>
      <p:ext uri="{BB962C8B-B14F-4D97-AF65-F5344CB8AC3E}">
        <p14:creationId xmlns:p14="http://schemas.microsoft.com/office/powerpoint/2010/main" val="3497553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F4462-EA73-1818-E221-13549262DB8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ECFEB2A-8FAF-5A0B-75EF-AD6B77CE57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B4DC548-2738-1A38-7678-9BD8AF05BB4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1013CAC-90F0-1E26-BB9A-E60AE9C8B1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CE612E3-76D5-D9D2-CCC9-9738C8CB032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95A4A1D-DB8A-3903-52F0-88D246BADFFC}"/>
              </a:ext>
            </a:extLst>
          </p:cNvPr>
          <p:cNvSpPr>
            <a:spLocks noGrp="1"/>
          </p:cNvSpPr>
          <p:nvPr>
            <p:ph type="dt" sz="half" idx="10"/>
          </p:nvPr>
        </p:nvSpPr>
        <p:spPr/>
        <p:txBody>
          <a:bodyPr/>
          <a:lstStyle/>
          <a:p>
            <a:fld id="{7384BBF3-61AC-394D-B6F3-EF5D09C25093}" type="datetimeFigureOut">
              <a:rPr lang="en-US" smtClean="0"/>
              <a:t>4/9/24</a:t>
            </a:fld>
            <a:endParaRPr lang="en-US"/>
          </a:p>
        </p:txBody>
      </p:sp>
      <p:sp>
        <p:nvSpPr>
          <p:cNvPr id="8" name="Footer Placeholder 7">
            <a:extLst>
              <a:ext uri="{FF2B5EF4-FFF2-40B4-BE49-F238E27FC236}">
                <a16:creationId xmlns:a16="http://schemas.microsoft.com/office/drawing/2014/main" id="{F51E9F61-5C72-31A9-AB29-64B72261C9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18EADB-C418-DEC4-10F1-DB6A2B24E54C}"/>
              </a:ext>
            </a:extLst>
          </p:cNvPr>
          <p:cNvSpPr>
            <a:spLocks noGrp="1"/>
          </p:cNvSpPr>
          <p:nvPr>
            <p:ph type="sldNum" sz="quarter" idx="12"/>
          </p:nvPr>
        </p:nvSpPr>
        <p:spPr/>
        <p:txBody>
          <a:bodyPr/>
          <a:lstStyle/>
          <a:p>
            <a:fld id="{8C59169D-AF07-BF4B-92A2-0B2A558C9D42}" type="slidenum">
              <a:rPr lang="en-US" smtClean="0"/>
              <a:t>‹#›</a:t>
            </a:fld>
            <a:endParaRPr lang="en-US"/>
          </a:p>
        </p:txBody>
      </p:sp>
    </p:spTree>
    <p:extLst>
      <p:ext uri="{BB962C8B-B14F-4D97-AF65-F5344CB8AC3E}">
        <p14:creationId xmlns:p14="http://schemas.microsoft.com/office/powerpoint/2010/main" val="1379911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96F52-403E-F7E8-5D5C-5CDF0A4D880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ABA01DD-90DC-4D1A-4996-87A91AE31AA4}"/>
              </a:ext>
            </a:extLst>
          </p:cNvPr>
          <p:cNvSpPr>
            <a:spLocks noGrp="1"/>
          </p:cNvSpPr>
          <p:nvPr>
            <p:ph type="dt" sz="half" idx="10"/>
          </p:nvPr>
        </p:nvSpPr>
        <p:spPr/>
        <p:txBody>
          <a:bodyPr/>
          <a:lstStyle/>
          <a:p>
            <a:fld id="{7384BBF3-61AC-394D-B6F3-EF5D09C25093}" type="datetimeFigureOut">
              <a:rPr lang="en-US" smtClean="0"/>
              <a:t>4/9/24</a:t>
            </a:fld>
            <a:endParaRPr lang="en-US"/>
          </a:p>
        </p:txBody>
      </p:sp>
      <p:sp>
        <p:nvSpPr>
          <p:cNvPr id="4" name="Footer Placeholder 3">
            <a:extLst>
              <a:ext uri="{FF2B5EF4-FFF2-40B4-BE49-F238E27FC236}">
                <a16:creationId xmlns:a16="http://schemas.microsoft.com/office/drawing/2014/main" id="{EC1A25F0-6978-44DF-EF4B-0605DE264A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27D053-30C6-DB58-61EC-8FA87293D7A3}"/>
              </a:ext>
            </a:extLst>
          </p:cNvPr>
          <p:cNvSpPr>
            <a:spLocks noGrp="1"/>
          </p:cNvSpPr>
          <p:nvPr>
            <p:ph type="sldNum" sz="quarter" idx="12"/>
          </p:nvPr>
        </p:nvSpPr>
        <p:spPr/>
        <p:txBody>
          <a:bodyPr/>
          <a:lstStyle/>
          <a:p>
            <a:fld id="{8C59169D-AF07-BF4B-92A2-0B2A558C9D42}" type="slidenum">
              <a:rPr lang="en-US" smtClean="0"/>
              <a:t>‹#›</a:t>
            </a:fld>
            <a:endParaRPr lang="en-US"/>
          </a:p>
        </p:txBody>
      </p:sp>
    </p:spTree>
    <p:extLst>
      <p:ext uri="{BB962C8B-B14F-4D97-AF65-F5344CB8AC3E}">
        <p14:creationId xmlns:p14="http://schemas.microsoft.com/office/powerpoint/2010/main" val="4123958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8C0CD2-0F06-31B3-C866-8C171600088D}"/>
              </a:ext>
            </a:extLst>
          </p:cNvPr>
          <p:cNvSpPr>
            <a:spLocks noGrp="1"/>
          </p:cNvSpPr>
          <p:nvPr>
            <p:ph type="dt" sz="half" idx="10"/>
          </p:nvPr>
        </p:nvSpPr>
        <p:spPr/>
        <p:txBody>
          <a:bodyPr/>
          <a:lstStyle/>
          <a:p>
            <a:fld id="{7384BBF3-61AC-394D-B6F3-EF5D09C25093}" type="datetimeFigureOut">
              <a:rPr lang="en-US" smtClean="0"/>
              <a:t>4/9/24</a:t>
            </a:fld>
            <a:endParaRPr lang="en-US"/>
          </a:p>
        </p:txBody>
      </p:sp>
      <p:sp>
        <p:nvSpPr>
          <p:cNvPr id="3" name="Footer Placeholder 2">
            <a:extLst>
              <a:ext uri="{FF2B5EF4-FFF2-40B4-BE49-F238E27FC236}">
                <a16:creationId xmlns:a16="http://schemas.microsoft.com/office/drawing/2014/main" id="{7670202F-2425-C472-9FE9-F176A22648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8F135B-5F57-2EDA-6A84-863385651AD9}"/>
              </a:ext>
            </a:extLst>
          </p:cNvPr>
          <p:cNvSpPr>
            <a:spLocks noGrp="1"/>
          </p:cNvSpPr>
          <p:nvPr>
            <p:ph type="sldNum" sz="quarter" idx="12"/>
          </p:nvPr>
        </p:nvSpPr>
        <p:spPr/>
        <p:txBody>
          <a:bodyPr/>
          <a:lstStyle/>
          <a:p>
            <a:fld id="{8C59169D-AF07-BF4B-92A2-0B2A558C9D42}" type="slidenum">
              <a:rPr lang="en-US" smtClean="0"/>
              <a:t>‹#›</a:t>
            </a:fld>
            <a:endParaRPr lang="en-US"/>
          </a:p>
        </p:txBody>
      </p:sp>
    </p:spTree>
    <p:extLst>
      <p:ext uri="{BB962C8B-B14F-4D97-AF65-F5344CB8AC3E}">
        <p14:creationId xmlns:p14="http://schemas.microsoft.com/office/powerpoint/2010/main" val="2606698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82FEA-FB59-1DE6-B294-6C50749D58C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F3D1389-FB85-0DB0-8E1D-BC71E7CE5D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984DA62-6D1A-9DED-5858-9822C56608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0D89C13-6538-F274-D5CE-5633067F4298}"/>
              </a:ext>
            </a:extLst>
          </p:cNvPr>
          <p:cNvSpPr>
            <a:spLocks noGrp="1"/>
          </p:cNvSpPr>
          <p:nvPr>
            <p:ph type="dt" sz="half" idx="10"/>
          </p:nvPr>
        </p:nvSpPr>
        <p:spPr/>
        <p:txBody>
          <a:bodyPr/>
          <a:lstStyle/>
          <a:p>
            <a:fld id="{7384BBF3-61AC-394D-B6F3-EF5D09C25093}" type="datetimeFigureOut">
              <a:rPr lang="en-US" smtClean="0"/>
              <a:t>4/9/24</a:t>
            </a:fld>
            <a:endParaRPr lang="en-US"/>
          </a:p>
        </p:txBody>
      </p:sp>
      <p:sp>
        <p:nvSpPr>
          <p:cNvPr id="6" name="Footer Placeholder 5">
            <a:extLst>
              <a:ext uri="{FF2B5EF4-FFF2-40B4-BE49-F238E27FC236}">
                <a16:creationId xmlns:a16="http://schemas.microsoft.com/office/drawing/2014/main" id="{256CB67E-C857-2538-5B06-899101B982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DC16F7-9FDD-E50E-0AA6-84603B5F7B77}"/>
              </a:ext>
            </a:extLst>
          </p:cNvPr>
          <p:cNvSpPr>
            <a:spLocks noGrp="1"/>
          </p:cNvSpPr>
          <p:nvPr>
            <p:ph type="sldNum" sz="quarter" idx="12"/>
          </p:nvPr>
        </p:nvSpPr>
        <p:spPr/>
        <p:txBody>
          <a:bodyPr/>
          <a:lstStyle/>
          <a:p>
            <a:fld id="{8C59169D-AF07-BF4B-92A2-0B2A558C9D42}" type="slidenum">
              <a:rPr lang="en-US" smtClean="0"/>
              <a:t>‹#›</a:t>
            </a:fld>
            <a:endParaRPr lang="en-US"/>
          </a:p>
        </p:txBody>
      </p:sp>
    </p:spTree>
    <p:extLst>
      <p:ext uri="{BB962C8B-B14F-4D97-AF65-F5344CB8AC3E}">
        <p14:creationId xmlns:p14="http://schemas.microsoft.com/office/powerpoint/2010/main" val="894113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F2D1E-AAAD-DCFD-A83F-547979219C8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2FA9274-A040-143D-4BD9-C4FED5574B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7C8267-6A10-94C5-CD49-6F00D0D0FA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E099A04-E2C4-C654-4D03-9314854D2271}"/>
              </a:ext>
            </a:extLst>
          </p:cNvPr>
          <p:cNvSpPr>
            <a:spLocks noGrp="1"/>
          </p:cNvSpPr>
          <p:nvPr>
            <p:ph type="dt" sz="half" idx="10"/>
          </p:nvPr>
        </p:nvSpPr>
        <p:spPr/>
        <p:txBody>
          <a:bodyPr/>
          <a:lstStyle/>
          <a:p>
            <a:fld id="{7384BBF3-61AC-394D-B6F3-EF5D09C25093}" type="datetimeFigureOut">
              <a:rPr lang="en-US" smtClean="0"/>
              <a:t>4/9/24</a:t>
            </a:fld>
            <a:endParaRPr lang="en-US"/>
          </a:p>
        </p:txBody>
      </p:sp>
      <p:sp>
        <p:nvSpPr>
          <p:cNvPr id="6" name="Footer Placeholder 5">
            <a:extLst>
              <a:ext uri="{FF2B5EF4-FFF2-40B4-BE49-F238E27FC236}">
                <a16:creationId xmlns:a16="http://schemas.microsoft.com/office/drawing/2014/main" id="{6365CCBD-5B7E-7576-3E8E-1DEB3D0AFB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FBCB63-E2E5-7DD7-F074-A26488D2F948}"/>
              </a:ext>
            </a:extLst>
          </p:cNvPr>
          <p:cNvSpPr>
            <a:spLocks noGrp="1"/>
          </p:cNvSpPr>
          <p:nvPr>
            <p:ph type="sldNum" sz="quarter" idx="12"/>
          </p:nvPr>
        </p:nvSpPr>
        <p:spPr/>
        <p:txBody>
          <a:bodyPr/>
          <a:lstStyle/>
          <a:p>
            <a:fld id="{8C59169D-AF07-BF4B-92A2-0B2A558C9D42}" type="slidenum">
              <a:rPr lang="en-US" smtClean="0"/>
              <a:t>‹#›</a:t>
            </a:fld>
            <a:endParaRPr lang="en-US"/>
          </a:p>
        </p:txBody>
      </p:sp>
    </p:spTree>
    <p:extLst>
      <p:ext uri="{BB962C8B-B14F-4D97-AF65-F5344CB8AC3E}">
        <p14:creationId xmlns:p14="http://schemas.microsoft.com/office/powerpoint/2010/main" val="4021853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926FE6-CEF5-5986-3210-CFE7446E7F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06244EC-C9DE-33AA-CC35-0142DF47CB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353963A-9AB3-CDAA-7EFF-4694D81FE6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84BBF3-61AC-394D-B6F3-EF5D09C25093}" type="datetimeFigureOut">
              <a:rPr lang="en-US" smtClean="0"/>
              <a:t>4/9/24</a:t>
            </a:fld>
            <a:endParaRPr lang="en-US"/>
          </a:p>
        </p:txBody>
      </p:sp>
      <p:sp>
        <p:nvSpPr>
          <p:cNvPr id="5" name="Footer Placeholder 4">
            <a:extLst>
              <a:ext uri="{FF2B5EF4-FFF2-40B4-BE49-F238E27FC236}">
                <a16:creationId xmlns:a16="http://schemas.microsoft.com/office/drawing/2014/main" id="{4B7DE7F5-F117-CDF3-7366-598F5E175A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ACD8B0-E75B-299D-EE94-00EAC52D15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59169D-AF07-BF4B-92A2-0B2A558C9D42}" type="slidenum">
              <a:rPr lang="en-US" smtClean="0"/>
              <a:t>‹#›</a:t>
            </a:fld>
            <a:endParaRPr lang="en-US"/>
          </a:p>
        </p:txBody>
      </p:sp>
    </p:spTree>
    <p:extLst>
      <p:ext uri="{BB962C8B-B14F-4D97-AF65-F5344CB8AC3E}">
        <p14:creationId xmlns:p14="http://schemas.microsoft.com/office/powerpoint/2010/main" val="479391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8E779-A1A8-E4EE-858B-A02439BBDC14}"/>
              </a:ext>
            </a:extLst>
          </p:cNvPr>
          <p:cNvSpPr>
            <a:spLocks noGrp="1"/>
          </p:cNvSpPr>
          <p:nvPr>
            <p:ph type="ctrTitle"/>
          </p:nvPr>
        </p:nvSpPr>
        <p:spPr/>
        <p:txBody>
          <a:bodyPr/>
          <a:lstStyle/>
          <a:p>
            <a:r>
              <a:rPr lang="en-US" dirty="0"/>
              <a:t>Capabilities and Human Development</a:t>
            </a:r>
          </a:p>
        </p:txBody>
      </p:sp>
      <p:sp>
        <p:nvSpPr>
          <p:cNvPr id="3" name="Subtitle 2">
            <a:extLst>
              <a:ext uri="{FF2B5EF4-FFF2-40B4-BE49-F238E27FC236}">
                <a16:creationId xmlns:a16="http://schemas.microsoft.com/office/drawing/2014/main" id="{B586EA98-C0D6-9D43-5603-7A94753B494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88326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r>
              <a:rPr lang="en-US" dirty="0"/>
              <a:t>1) Is there any reason for the observed functioning bundle to be different from the best available bundle (on the frontier or budget line)?</a:t>
            </a:r>
          </a:p>
          <a:p>
            <a:r>
              <a:rPr lang="en-US" dirty="0"/>
              <a:t>2) For evaluative purpose, how do we decide on a list of core </a:t>
            </a:r>
            <a:r>
              <a:rPr lang="en-US" dirty="0" err="1"/>
              <a:t>functionings</a:t>
            </a:r>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a:t>
            </a:r>
          </a:p>
        </p:txBody>
      </p:sp>
      <p:sp>
        <p:nvSpPr>
          <p:cNvPr id="3" name="Content Placeholder 2"/>
          <p:cNvSpPr>
            <a:spLocks noGrp="1"/>
          </p:cNvSpPr>
          <p:nvPr>
            <p:ph idx="1"/>
          </p:nvPr>
        </p:nvSpPr>
        <p:spPr/>
        <p:txBody>
          <a:bodyPr>
            <a:normAutofit/>
          </a:bodyPr>
          <a:lstStyle/>
          <a:p>
            <a:r>
              <a:rPr lang="en-US" dirty="0"/>
              <a:t>Possibility of voluntarily choosing to be within or below the frontier</a:t>
            </a:r>
          </a:p>
          <a:p>
            <a:r>
              <a:rPr lang="en-US" dirty="0"/>
              <a:t>Example: not choosing to go to university even though university education is free and accessible otherwise</a:t>
            </a:r>
          </a:p>
          <a:p>
            <a:r>
              <a:rPr lang="en-US" dirty="0"/>
              <a:t>Depending on whether one takes an instrumentalist or intrinsic view of freedom, one can have a different answer to this question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a:t>
            </a:r>
          </a:p>
        </p:txBody>
      </p:sp>
      <p:sp>
        <p:nvSpPr>
          <p:cNvPr id="3" name="Content Placeholder 2"/>
          <p:cNvSpPr>
            <a:spLocks noGrp="1"/>
          </p:cNvSpPr>
          <p:nvPr>
            <p:ph idx="1"/>
          </p:nvPr>
        </p:nvSpPr>
        <p:spPr/>
        <p:txBody>
          <a:bodyPr>
            <a:normAutofit fontScale="85000" lnSpcReduction="20000"/>
          </a:bodyPr>
          <a:lstStyle/>
          <a:p>
            <a:r>
              <a:rPr lang="en-US" dirty="0"/>
              <a:t>Martha Nussbaum suggests a set of central human capabilities( or </a:t>
            </a:r>
            <a:r>
              <a:rPr lang="en-US" dirty="0" err="1"/>
              <a:t>functionings</a:t>
            </a:r>
            <a:r>
              <a:rPr lang="en-US" dirty="0"/>
              <a:t>)</a:t>
            </a:r>
          </a:p>
          <a:p>
            <a:r>
              <a:rPr lang="en-US" dirty="0"/>
              <a:t>Being able to lead a normal life</a:t>
            </a:r>
          </a:p>
          <a:p>
            <a:r>
              <a:rPr lang="en-US" dirty="0"/>
              <a:t>Being healthy</a:t>
            </a:r>
          </a:p>
          <a:p>
            <a:r>
              <a:rPr lang="en-US" dirty="0"/>
              <a:t>Having bodily integrity</a:t>
            </a:r>
          </a:p>
          <a:p>
            <a:r>
              <a:rPr lang="en-US" dirty="0"/>
              <a:t>Senses, imagination and thought</a:t>
            </a:r>
          </a:p>
          <a:p>
            <a:r>
              <a:rPr lang="en-US" dirty="0"/>
              <a:t>Right to emotions</a:t>
            </a:r>
          </a:p>
          <a:p>
            <a:r>
              <a:rPr lang="en-US" dirty="0"/>
              <a:t>Practical reason</a:t>
            </a:r>
          </a:p>
          <a:p>
            <a:r>
              <a:rPr lang="en-US" dirty="0"/>
              <a:t>Right to affiliation</a:t>
            </a:r>
          </a:p>
          <a:p>
            <a:r>
              <a:rPr lang="en-US" dirty="0"/>
              <a:t>Harmony with other species</a:t>
            </a:r>
          </a:p>
          <a:p>
            <a:r>
              <a:rPr lang="en-US" dirty="0"/>
              <a:t>Being able to play and enjoy recreation</a:t>
            </a:r>
          </a:p>
          <a:p>
            <a:r>
              <a:rPr lang="en-US" dirty="0"/>
              <a:t>Control over one’s environment: both political and material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Some comments on the list (Nussbaum, 2003))</a:t>
            </a:r>
          </a:p>
        </p:txBody>
      </p:sp>
      <p:sp>
        <p:nvSpPr>
          <p:cNvPr id="3" name="Content Placeholder 2"/>
          <p:cNvSpPr>
            <a:spLocks noGrp="1"/>
          </p:cNvSpPr>
          <p:nvPr>
            <p:ph idx="1"/>
          </p:nvPr>
        </p:nvSpPr>
        <p:spPr/>
        <p:txBody>
          <a:bodyPr>
            <a:normAutofit/>
          </a:bodyPr>
          <a:lstStyle/>
          <a:p>
            <a:r>
              <a:rPr lang="en-US" dirty="0"/>
              <a:t>Open ended and continuously revised</a:t>
            </a:r>
          </a:p>
          <a:p>
            <a:r>
              <a:rPr lang="en-US" dirty="0"/>
              <a:t>Are reasonably broadly assigned leaving open the possibility of being interpreted on the basis of specific national or regional context</a:t>
            </a:r>
          </a:p>
          <a:p>
            <a:r>
              <a:rPr lang="en-US" dirty="0"/>
              <a:t>Is independent of different religious and philosophical positions</a:t>
            </a:r>
          </a:p>
          <a:p>
            <a:r>
              <a:rPr lang="en-US" dirty="0"/>
              <a:t>It’s the right in each case that is to be guaranteed but not the actual achievement with respect to a particular functioning</a:t>
            </a:r>
          </a:p>
          <a:p>
            <a:pPr>
              <a:buNone/>
            </a:pPr>
            <a:r>
              <a:rPr lang="en-US" dirty="0"/>
              <a:t>Ex: right to vote </a:t>
            </a:r>
            <a:r>
              <a:rPr lang="en-US" dirty="0" err="1"/>
              <a:t>vs</a:t>
            </a:r>
            <a:r>
              <a:rPr lang="en-US" dirty="0"/>
              <a:t> mandatory voting obligation</a:t>
            </a:r>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981200" y="274639"/>
            <a:ext cx="8229600" cy="5851525"/>
          </a:xfrm>
        </p:spPr>
        <p:txBody>
          <a:bodyPr>
            <a:normAutofit fontScale="70000" lnSpcReduction="20000"/>
          </a:bodyPr>
          <a:lstStyle/>
          <a:p>
            <a:pPr algn="just">
              <a:buNone/>
            </a:pPr>
            <a:r>
              <a:rPr lang="en-US" sz="3840" dirty="0"/>
              <a:t> “ Sixth and finally, I insist on a rather strong separation between issues of justification and issues of implementation. I believe that we can justify this list as a good basis for political principles all round the world. But this does not mean that we thereby license intervention with the affairs of a state that does not recognize them. It is a basis for persuasion, but I hold that military and economic sanctions are justified only in certain very grave circumstances involving traditionally recognized crimes against humanity (Martha Nussbaum 2002). So it seems less objectionable to recommend something to everyone, once we point out that it is part of the view that state sovereignty, grounded in the consent of the people, is a very important part of the whole package.” </a:t>
            </a:r>
          </a:p>
          <a:p>
            <a:pPr algn="just">
              <a:buNone/>
            </a:pPr>
            <a:endParaRPr lang="en-US" dirty="0"/>
          </a:p>
          <a:p>
            <a:pPr algn="just">
              <a:buNone/>
            </a:pPr>
            <a:r>
              <a:rPr lang="en-US" dirty="0"/>
              <a:t>Nussbaum, 2003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Critique of </a:t>
            </a:r>
            <a:r>
              <a:rPr lang="en-US" dirty="0" err="1"/>
              <a:t>Sen</a:t>
            </a:r>
            <a:r>
              <a:rPr lang="en-US" dirty="0"/>
              <a:t> (Nussbaum, 2003)</a:t>
            </a:r>
          </a:p>
        </p:txBody>
      </p:sp>
      <p:sp>
        <p:nvSpPr>
          <p:cNvPr id="3" name="Content Placeholder 2"/>
          <p:cNvSpPr>
            <a:spLocks noGrp="1"/>
          </p:cNvSpPr>
          <p:nvPr>
            <p:ph idx="1"/>
          </p:nvPr>
        </p:nvSpPr>
        <p:spPr/>
        <p:txBody>
          <a:bodyPr>
            <a:normAutofit/>
          </a:bodyPr>
          <a:lstStyle/>
          <a:p>
            <a:r>
              <a:rPr lang="en-US" dirty="0"/>
              <a:t>There is an obvious tension between </a:t>
            </a:r>
            <a:r>
              <a:rPr lang="en-US" dirty="0" err="1"/>
              <a:t>Sen’s</a:t>
            </a:r>
            <a:r>
              <a:rPr lang="en-US" dirty="0"/>
              <a:t> view on designating some </a:t>
            </a:r>
            <a:r>
              <a:rPr lang="en-US" dirty="0" err="1"/>
              <a:t>functionings</a:t>
            </a:r>
            <a:r>
              <a:rPr lang="en-US" dirty="0"/>
              <a:t> as basic and absolute across nations and cultures (like health and education in </a:t>
            </a:r>
            <a:r>
              <a:rPr lang="en-US" dirty="0" err="1"/>
              <a:t>HDRs</a:t>
            </a:r>
            <a:r>
              <a:rPr lang="en-US" dirty="0"/>
              <a:t>) and his unwillingness to specify a list of such </a:t>
            </a:r>
            <a:r>
              <a:rPr lang="en-US" dirty="0" err="1"/>
              <a:t>functionings</a:t>
            </a:r>
            <a:r>
              <a:rPr lang="en-US" dirty="0"/>
              <a:t> as fundamental entitlements</a:t>
            </a:r>
          </a:p>
          <a:p>
            <a:r>
              <a:rPr lang="en-US" b="1" dirty="0"/>
              <a:t>“</a:t>
            </a:r>
            <a:r>
              <a:rPr lang="en-US" b="1" dirty="0" err="1"/>
              <a:t>Sen</a:t>
            </a:r>
            <a:r>
              <a:rPr lang="en-US" b="1" dirty="0"/>
              <a:t> goes further, suggesting that democracy is inhibited by the endorsement of a set of central entitlements in international political debate, as when feminists insist on certain requirements of gender justice in international documents and </a:t>
            </a:r>
            <a:r>
              <a:rPr lang="en-US" b="1" dirty="0" err="1"/>
              <a:t>deliberations</a:t>
            </a:r>
            <a:r>
              <a:rPr lang="en-US" dirty="0" err="1"/>
              <a:t>.”(Nussbaum</a:t>
            </a:r>
            <a:r>
              <a:rPr lang="en-US" dirty="0"/>
              <a:t>, 2003)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Freedom</a:t>
            </a:r>
          </a:p>
        </p:txBody>
      </p:sp>
      <p:sp>
        <p:nvSpPr>
          <p:cNvPr id="3" name="Content Placeholder 2"/>
          <p:cNvSpPr>
            <a:spLocks noGrp="1"/>
          </p:cNvSpPr>
          <p:nvPr>
            <p:ph idx="1"/>
          </p:nvPr>
        </p:nvSpPr>
        <p:spPr/>
        <p:txBody>
          <a:bodyPr>
            <a:normAutofit/>
          </a:bodyPr>
          <a:lstStyle/>
          <a:p>
            <a:r>
              <a:rPr lang="en-US" dirty="0"/>
              <a:t>What about the importance of freedom as an essential social good: development as freedom?</a:t>
            </a:r>
          </a:p>
          <a:p>
            <a:r>
              <a:rPr lang="en-US" dirty="0"/>
              <a:t>Is freedom a universal good?</a:t>
            </a:r>
          </a:p>
          <a:p>
            <a:r>
              <a:rPr lang="en-US" dirty="0"/>
              <a:t>Some freedoms limit others</a:t>
            </a:r>
          </a:p>
          <a:p>
            <a:r>
              <a:rPr lang="en-US" dirty="0"/>
              <a:t>My freedom to enjoy exclusive access to the beach impinges on your rights of access</a:t>
            </a:r>
          </a:p>
          <a:p>
            <a:r>
              <a:rPr lang="en-US" dirty="0"/>
              <a:t>So ideally there should be a categorization of freedoms as indispensible, less desirable and even deplorable</a:t>
            </a:r>
          </a:p>
          <a:p>
            <a:r>
              <a:rPr lang="en-US" dirty="0"/>
              <a:t>Examples??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Can we leave the list of essential </a:t>
            </a:r>
            <a:r>
              <a:rPr lang="en-US" sz="3200" dirty="0" err="1"/>
              <a:t>functionings</a:t>
            </a:r>
            <a:r>
              <a:rPr lang="en-US" sz="3200" dirty="0"/>
              <a:t> to individual communities?</a:t>
            </a:r>
          </a:p>
        </p:txBody>
      </p:sp>
      <p:sp>
        <p:nvSpPr>
          <p:cNvPr id="3" name="Content Placeholder 2"/>
          <p:cNvSpPr>
            <a:spLocks noGrp="1"/>
          </p:cNvSpPr>
          <p:nvPr>
            <p:ph idx="1"/>
          </p:nvPr>
        </p:nvSpPr>
        <p:spPr/>
        <p:txBody>
          <a:bodyPr>
            <a:normAutofit/>
          </a:bodyPr>
          <a:lstStyle/>
          <a:p>
            <a:r>
              <a:rPr lang="en-US" b="1" dirty="0"/>
              <a:t>“some human matters are too important to be left to whim and caprice, or even to the dictates of a cultural tradition. To say that education for women, or adequate healthcare, is not justified just in case some nation believes that it is not justified seems like a capitulation to subjective preferences, of the sort that </a:t>
            </a:r>
            <a:r>
              <a:rPr lang="en-US" b="1" dirty="0" err="1"/>
              <a:t>Sen</a:t>
            </a:r>
            <a:r>
              <a:rPr lang="en-US" b="1" dirty="0"/>
              <a:t> has opposed throughout his career. As he has repeatedly stated: capabilities have intrinsic importance. But if we believe that, we also believe that it is right to say to nations that don’t sufficiently recognize one of them: you know, you too should endorse equal education for girls, and understand it as a fundamental constitutional entitlement.”</a:t>
            </a:r>
          </a:p>
          <a:p>
            <a:endParaRPr lang="en-US" b="1" dirty="0"/>
          </a:p>
          <a:p>
            <a:endParaRPr lang="en-US" b="1" dirty="0"/>
          </a:p>
          <a:p>
            <a:endParaRPr lang="en-US" b="1" dirty="0"/>
          </a:p>
          <a:p>
            <a:endParaRPr lang="en-US" b="1" dirty="0"/>
          </a:p>
          <a:p>
            <a:endParaRPr lang="en-US" b="1" dirty="0"/>
          </a:p>
          <a:p>
            <a:endParaRPr lang="en-US"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Pluralism as a case against a list of essential capabilities</a:t>
            </a:r>
          </a:p>
        </p:txBody>
      </p:sp>
      <p:sp>
        <p:nvSpPr>
          <p:cNvPr id="3" name="Content Placeholder 2"/>
          <p:cNvSpPr>
            <a:spLocks noGrp="1"/>
          </p:cNvSpPr>
          <p:nvPr>
            <p:ph idx="1"/>
          </p:nvPr>
        </p:nvSpPr>
        <p:spPr/>
        <p:txBody>
          <a:bodyPr>
            <a:normAutofit/>
          </a:bodyPr>
          <a:lstStyle/>
          <a:p>
            <a:r>
              <a:rPr lang="en-US" dirty="0"/>
              <a:t>Pluralism itself presupposes commitment to some basic cross-cultural entitlements like religious freedom, freedom of expression etc</a:t>
            </a:r>
          </a:p>
          <a:p>
            <a:r>
              <a:rPr lang="en-US" dirty="0"/>
              <a:t>One can add to these rights of minorities or </a:t>
            </a:r>
            <a:r>
              <a:rPr lang="en-US" dirty="0" err="1"/>
              <a:t>marginalised</a:t>
            </a:r>
            <a:r>
              <a:rPr lang="en-US" dirty="0"/>
              <a:t> groups on the basis of caste, gender and religion</a:t>
            </a:r>
          </a:p>
          <a:p>
            <a:r>
              <a:rPr lang="en-US" dirty="0"/>
              <a:t>Pluralism can be respected by focusing on the capability and not </a:t>
            </a:r>
            <a:r>
              <a:rPr lang="en-US" dirty="0" err="1"/>
              <a:t>functionings</a:t>
            </a:r>
            <a:r>
              <a:rPr lang="en-US" dirty="0"/>
              <a:t> along with a small list of essential capabilities</a:t>
            </a:r>
          </a:p>
          <a:p>
            <a:r>
              <a:rPr lang="en-US" dirty="0"/>
              <a:t>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Sen’s</a:t>
            </a:r>
            <a:r>
              <a:rPr lang="en-US" dirty="0"/>
              <a:t> response (</a:t>
            </a:r>
            <a:r>
              <a:rPr lang="en-US" dirty="0" err="1"/>
              <a:t>Sen</a:t>
            </a:r>
            <a:r>
              <a:rPr lang="en-US" dirty="0"/>
              <a:t>, 2004)</a:t>
            </a:r>
          </a:p>
        </p:txBody>
      </p:sp>
      <p:sp>
        <p:nvSpPr>
          <p:cNvPr id="3" name="Content Placeholder 2"/>
          <p:cNvSpPr>
            <a:spLocks noGrp="1"/>
          </p:cNvSpPr>
          <p:nvPr>
            <p:ph idx="1"/>
          </p:nvPr>
        </p:nvSpPr>
        <p:spPr/>
        <p:txBody>
          <a:bodyPr>
            <a:normAutofit fontScale="92500" lnSpcReduction="10000"/>
          </a:bodyPr>
          <a:lstStyle/>
          <a:p>
            <a:r>
              <a:rPr lang="en-US" dirty="0"/>
              <a:t>No pre-determined list of capabilities can be drawn without public deliberation</a:t>
            </a:r>
          </a:p>
          <a:p>
            <a:r>
              <a:rPr lang="en-US" dirty="0"/>
              <a:t>A list cannot be a theoretical outcome or result completely divorced from social reality</a:t>
            </a:r>
          </a:p>
          <a:p>
            <a:r>
              <a:rPr lang="en-US" dirty="0"/>
              <a:t>The relative weightage or ranking of the different capabilities: ability to shelter oneself from natural elements </a:t>
            </a:r>
            <a:r>
              <a:rPr lang="en-US" dirty="0" err="1"/>
              <a:t>vs</a:t>
            </a:r>
            <a:r>
              <a:rPr lang="en-US" dirty="0"/>
              <a:t> ability to beat hunger</a:t>
            </a:r>
          </a:p>
          <a:p>
            <a:r>
              <a:rPr lang="en-US" dirty="0"/>
              <a:t>For public policy the ranking of the above capabilities in terms of priority would be determined by the ground reality of a particular context</a:t>
            </a:r>
          </a:p>
          <a:p>
            <a:r>
              <a:rPr lang="en-US" dirty="0"/>
              <a:t>There could be a practical ground for narrowing the focus on a specific set of important capabilities in some cases: example HDI and its limited focus on health and education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0BBD8-CD87-4B18-0459-2C36D0C58DFD}"/>
              </a:ext>
            </a:extLst>
          </p:cNvPr>
          <p:cNvSpPr>
            <a:spLocks noGrp="1"/>
          </p:cNvSpPr>
          <p:nvPr>
            <p:ph type="title"/>
          </p:nvPr>
        </p:nvSpPr>
        <p:spPr/>
        <p:txBody>
          <a:bodyPr/>
          <a:lstStyle/>
          <a:p>
            <a:r>
              <a:rPr lang="en-US" dirty="0"/>
              <a:t>Readings</a:t>
            </a:r>
          </a:p>
        </p:txBody>
      </p:sp>
      <p:sp>
        <p:nvSpPr>
          <p:cNvPr id="3" name="Content Placeholder 2">
            <a:extLst>
              <a:ext uri="{FF2B5EF4-FFF2-40B4-BE49-F238E27FC236}">
                <a16:creationId xmlns:a16="http://schemas.microsoft.com/office/drawing/2014/main" id="{8393B41D-31EC-596A-D103-F7AA47CA7384}"/>
              </a:ext>
            </a:extLst>
          </p:cNvPr>
          <p:cNvSpPr>
            <a:spLocks noGrp="1"/>
          </p:cNvSpPr>
          <p:nvPr>
            <p:ph idx="1"/>
          </p:nvPr>
        </p:nvSpPr>
        <p:spPr/>
        <p:txBody>
          <a:bodyPr/>
          <a:lstStyle/>
          <a:p>
            <a:r>
              <a:rPr lang="en-US" dirty="0"/>
              <a:t>Amartya Sen(2003)</a:t>
            </a:r>
            <a:r>
              <a:rPr lang="en-IN" dirty="0"/>
              <a:t> “Development as Capability Expansion,” in Readings in Human Development, S. Fukuda-Parr et al., eds. (New Delhi and New York: Oxford University Press, 2003). </a:t>
            </a:r>
            <a:endParaRPr lang="en-US" dirty="0"/>
          </a:p>
          <a:p>
            <a:r>
              <a:rPr lang="en-US" dirty="0"/>
              <a:t>Martha Nussbaum (2003):Capabilities as Fundamental Entitlements: Sen and Social Justice. Feminist Economics. pages 33-50</a:t>
            </a:r>
          </a:p>
          <a:p>
            <a:r>
              <a:rPr lang="en-US" dirty="0"/>
              <a:t>Amartya Sen (2004): Capabilities, Lists and Public Reason: Continuing the Conversation. Feminist Economics. pages 77-80</a:t>
            </a:r>
          </a:p>
          <a:p>
            <a:endParaRPr lang="en-US" dirty="0"/>
          </a:p>
          <a:p>
            <a:endParaRPr lang="en-US" dirty="0"/>
          </a:p>
        </p:txBody>
      </p:sp>
    </p:spTree>
    <p:extLst>
      <p:ext uri="{BB962C8B-B14F-4D97-AF65-F5344CB8AC3E}">
        <p14:creationId xmlns:p14="http://schemas.microsoft.com/office/powerpoint/2010/main" val="772381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a ‘final’ list of capabilities is problematic?</a:t>
            </a:r>
          </a:p>
        </p:txBody>
      </p:sp>
      <p:sp>
        <p:nvSpPr>
          <p:cNvPr id="3" name="Content Placeholder 2"/>
          <p:cNvSpPr>
            <a:spLocks noGrp="1"/>
          </p:cNvSpPr>
          <p:nvPr>
            <p:ph idx="1"/>
          </p:nvPr>
        </p:nvSpPr>
        <p:spPr/>
        <p:txBody>
          <a:bodyPr/>
          <a:lstStyle/>
          <a:p>
            <a:r>
              <a:rPr lang="en-US" dirty="0"/>
              <a:t>A working list of important capabilities are linked to the objective in place</a:t>
            </a:r>
          </a:p>
          <a:p>
            <a:r>
              <a:rPr lang="en-US" dirty="0"/>
              <a:t>Social conditions vary and not least with time when new capabilities become important</a:t>
            </a:r>
          </a:p>
          <a:p>
            <a:r>
              <a:rPr lang="en-US" dirty="0"/>
              <a:t>Public deliberation can clarify and redefine the scope of certain capabilities, in effect evolving new capabilities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Poverty and capability deprivation</a:t>
            </a:r>
          </a:p>
        </p:txBody>
      </p:sp>
      <p:sp>
        <p:nvSpPr>
          <p:cNvPr id="3" name="Content Placeholder 2"/>
          <p:cNvSpPr>
            <a:spLocks noGrp="1"/>
          </p:cNvSpPr>
          <p:nvPr>
            <p:ph idx="1"/>
          </p:nvPr>
        </p:nvSpPr>
        <p:spPr/>
        <p:txBody>
          <a:bodyPr/>
          <a:lstStyle/>
          <a:p>
            <a:r>
              <a:rPr lang="en-US" dirty="0"/>
              <a:t> “I would like to say that poverty is an absolute notion in the space of capabilities but very often it will take a relative form in the space of commodities or characteristics.”</a:t>
            </a:r>
          </a:p>
          <a:p>
            <a:pPr>
              <a:buNone/>
            </a:pPr>
            <a:r>
              <a:rPr lang="en-US" dirty="0"/>
              <a:t>                                               Amartya Sen, 1982</a:t>
            </a:r>
          </a:p>
          <a:p>
            <a:r>
              <a:rPr lang="en-US" dirty="0"/>
              <a:t>Development (or human development) as capability expansion and conversely poverty as capability deprivation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end vs means of income expansion</a:t>
            </a:r>
          </a:p>
        </p:txBody>
      </p:sp>
      <p:sp>
        <p:nvSpPr>
          <p:cNvPr id="3" name="Content Placeholder 2"/>
          <p:cNvSpPr>
            <a:spLocks noGrp="1"/>
          </p:cNvSpPr>
          <p:nvPr>
            <p:ph idx="1"/>
          </p:nvPr>
        </p:nvSpPr>
        <p:spPr/>
        <p:txBody>
          <a:bodyPr>
            <a:normAutofit/>
          </a:bodyPr>
          <a:lstStyle/>
          <a:p>
            <a:r>
              <a:rPr lang="en-US" dirty="0"/>
              <a:t>Conventional development has been conceived in terms of income expansion</a:t>
            </a:r>
          </a:p>
          <a:p>
            <a:r>
              <a:rPr lang="en-US" dirty="0"/>
              <a:t>It is important to ask if growth of income is an end in itself or means to a different end</a:t>
            </a:r>
          </a:p>
          <a:p>
            <a:r>
              <a:rPr lang="en-US" dirty="0"/>
              <a:t>Even if income is an important determinant for achieving an “enriched life” there is no one to once correspondence between the two</a:t>
            </a:r>
          </a:p>
          <a:p>
            <a:r>
              <a:rPr lang="en-US" dirty="0"/>
              <a:t>As a result, it is important to delink development from the pursuit of higher incomes and focus directly on the ends that constitute better quality of life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Functionings and capability</a:t>
            </a:r>
          </a:p>
        </p:txBody>
      </p:sp>
      <p:sp>
        <p:nvSpPr>
          <p:cNvPr id="3" name="Content Placeholder 2"/>
          <p:cNvSpPr>
            <a:spLocks noGrp="1"/>
          </p:cNvSpPr>
          <p:nvPr>
            <p:ph idx="1"/>
          </p:nvPr>
        </p:nvSpPr>
        <p:spPr/>
        <p:txBody>
          <a:bodyPr>
            <a:normAutofit/>
          </a:bodyPr>
          <a:lstStyle/>
          <a:p>
            <a:r>
              <a:rPr lang="en-US" dirty="0"/>
              <a:t>Each functioning is a valuable constitutive element of human life like the ability to be disease free or the ability to read and write</a:t>
            </a:r>
          </a:p>
          <a:p>
            <a:r>
              <a:rPr lang="en-US" dirty="0"/>
              <a:t>A life worth living is made up of a vector of such functionings</a:t>
            </a:r>
          </a:p>
          <a:p>
            <a:r>
              <a:rPr lang="en-US" dirty="0"/>
              <a:t> A capability set is the set of various combinations of functionings available to a person</a:t>
            </a:r>
          </a:p>
          <a:p>
            <a:r>
              <a:rPr lang="en-US" dirty="0"/>
              <a:t>The aim of human development is to enhance this capability set i.e to expand the set of possible functionings available</a:t>
            </a:r>
          </a:p>
          <a:p>
            <a:r>
              <a:rPr lang="en-US" dirty="0"/>
              <a:t>Freedom to choose is an important aspect here (Development as Freedom)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linkage of capability with commodities and utility</a:t>
            </a:r>
          </a:p>
        </p:txBody>
      </p:sp>
      <p:sp>
        <p:nvSpPr>
          <p:cNvPr id="3" name="Content Placeholder 2"/>
          <p:cNvSpPr>
            <a:spLocks noGrp="1"/>
          </p:cNvSpPr>
          <p:nvPr>
            <p:ph idx="1"/>
          </p:nvPr>
        </p:nvSpPr>
        <p:spPr/>
        <p:txBody>
          <a:bodyPr>
            <a:normAutofit/>
          </a:bodyPr>
          <a:lstStyle/>
          <a:p>
            <a:r>
              <a:rPr lang="en-US" dirty="0"/>
              <a:t>Commodities may be important in fulfilling certain functioning requirement but there is no “one to one” mapping between the commodities and the functionings space</a:t>
            </a:r>
          </a:p>
          <a:p>
            <a:r>
              <a:rPr lang="en-US" dirty="0"/>
              <a:t>For example: the ability to be healthy may be related to the consumption of a certain medicine (commodity) but it may also be dependent on many other factors including public goods</a:t>
            </a:r>
          </a:p>
          <a:p>
            <a:r>
              <a:rPr lang="en-US" dirty="0"/>
              <a:t>The linkage between capability and utility is even more tenuous </a:t>
            </a:r>
          </a:p>
          <a:p>
            <a:r>
              <a:rPr lang="en-US" dirty="0"/>
              <a:t>Example: A poor person with long term experience and expectation of being undernourished might feel reasonably well-off in terms of utility in spite of clear deprivation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do we decide on important functionings?</a:t>
            </a:r>
          </a:p>
        </p:txBody>
      </p:sp>
      <p:sp>
        <p:nvSpPr>
          <p:cNvPr id="3" name="Content Placeholder 2"/>
          <p:cNvSpPr>
            <a:spLocks noGrp="1"/>
          </p:cNvSpPr>
          <p:nvPr>
            <p:ph idx="1"/>
          </p:nvPr>
        </p:nvSpPr>
        <p:spPr/>
        <p:txBody>
          <a:bodyPr>
            <a:normAutofit/>
          </a:bodyPr>
          <a:lstStyle/>
          <a:p>
            <a:r>
              <a:rPr lang="en-US" dirty="0"/>
              <a:t>In a situation of abject poverty one might focus on some basic functionings pertaining to health, education, nutrition etc</a:t>
            </a:r>
          </a:p>
          <a:p>
            <a:r>
              <a:rPr lang="en-US" dirty="0"/>
              <a:t>The Human Development Reports do the same by focusing on health and education</a:t>
            </a:r>
          </a:p>
          <a:p>
            <a:r>
              <a:rPr lang="en-US" dirty="0"/>
              <a:t>However, there could be as basic a functioning as political freedom which is fundamental to any society however poor it might be</a:t>
            </a:r>
          </a:p>
          <a:p>
            <a:r>
              <a:rPr lang="en-US" dirty="0"/>
              <a:t>With every extra functioning that is considered the dimension of human development increases, increasing the complication related to aggregation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Needs and Capabilities</a:t>
            </a:r>
          </a:p>
        </p:txBody>
      </p:sp>
      <p:sp>
        <p:nvSpPr>
          <p:cNvPr id="3" name="Content Placeholder 2"/>
          <p:cNvSpPr>
            <a:spLocks noGrp="1"/>
          </p:cNvSpPr>
          <p:nvPr>
            <p:ph idx="1"/>
          </p:nvPr>
        </p:nvSpPr>
        <p:spPr/>
        <p:txBody>
          <a:bodyPr>
            <a:normAutofit fontScale="92500"/>
          </a:bodyPr>
          <a:lstStyle/>
          <a:p>
            <a:r>
              <a:rPr lang="en-US" dirty="0"/>
              <a:t>The basic need approach became prominent in the mid 1970s with multilateral agencies like the World Bank and the ILO coming up with lists of “basic needs” which should be provided as end goals of development</a:t>
            </a:r>
          </a:p>
          <a:p>
            <a:r>
              <a:rPr lang="en-US" dirty="0"/>
              <a:t>The needs were often formulated in terms of specific quantities of commodities for meeting each need</a:t>
            </a:r>
          </a:p>
          <a:p>
            <a:r>
              <a:rPr lang="en-US" dirty="0"/>
              <a:t>The issue of relativism of poverty in the commodity space becomes important here as the conversion of commodities to functionings or capabilities is not unique</a:t>
            </a:r>
          </a:p>
          <a:p>
            <a:r>
              <a:rPr lang="en-US" dirty="0"/>
              <a:t>Moreover, it is alleged that the basic needs approach lacked theoretical foundations and was little more than an adhoc list of commodities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measure capabilities</a:t>
            </a:r>
          </a:p>
        </p:txBody>
      </p:sp>
      <p:sp>
        <p:nvSpPr>
          <p:cNvPr id="3" name="Content Placeholder 2"/>
          <p:cNvSpPr>
            <a:spLocks noGrp="1"/>
          </p:cNvSpPr>
          <p:nvPr>
            <p:ph idx="1"/>
          </p:nvPr>
        </p:nvSpPr>
        <p:spPr/>
        <p:txBody>
          <a:bodyPr>
            <a:normAutofit/>
          </a:bodyPr>
          <a:lstStyle/>
          <a:p>
            <a:r>
              <a:rPr lang="en-US" dirty="0"/>
              <a:t>The question of evaluating the state of achievement or deprivation with respect to the capability approach is complex</a:t>
            </a:r>
          </a:p>
          <a:p>
            <a:r>
              <a:rPr lang="en-US" dirty="0"/>
              <a:t>First, there is the question of deciding on the dimensions or </a:t>
            </a:r>
            <a:r>
              <a:rPr lang="en-US" dirty="0" err="1"/>
              <a:t>functionings</a:t>
            </a:r>
            <a:r>
              <a:rPr lang="en-US" dirty="0"/>
              <a:t> which are important</a:t>
            </a:r>
          </a:p>
          <a:p>
            <a:r>
              <a:rPr lang="en-US" dirty="0"/>
              <a:t>Second, there is the question of aggregation </a:t>
            </a:r>
          </a:p>
          <a:p>
            <a:r>
              <a:rPr lang="en-US" dirty="0"/>
              <a:t>Third, the data that is available for evaluation will relate to the actual achieved </a:t>
            </a:r>
            <a:r>
              <a:rPr lang="en-US" dirty="0" err="1"/>
              <a:t>functionings</a:t>
            </a:r>
            <a:r>
              <a:rPr lang="en-US" dirty="0"/>
              <a:t> and not the set of functioning bundles available to an individual or her capability set</a:t>
            </a:r>
          </a:p>
          <a:p>
            <a:r>
              <a:rPr lang="en-US" dirty="0"/>
              <a:t>The contrast between the intrinsic and instrumental views of freedom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1054</TotalTime>
  <Words>1607</Words>
  <Application>Microsoft Macintosh PowerPoint</Application>
  <PresentationFormat>Widescreen</PresentationFormat>
  <Paragraphs>100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Capabilities and Human Development</vt:lpstr>
      <vt:lpstr>Readings</vt:lpstr>
      <vt:lpstr>Poverty and capability deprivation</vt:lpstr>
      <vt:lpstr>The end vs means of income expansion</vt:lpstr>
      <vt:lpstr>Functionings and capability</vt:lpstr>
      <vt:lpstr>The linkage of capability with commodities and utility</vt:lpstr>
      <vt:lpstr>How do we decide on important functionings?</vt:lpstr>
      <vt:lpstr>Basic Needs and Capabilities</vt:lpstr>
      <vt:lpstr>How do we measure capabilities</vt:lpstr>
      <vt:lpstr>Question</vt:lpstr>
      <vt:lpstr>Question 1</vt:lpstr>
      <vt:lpstr>Question 2</vt:lpstr>
      <vt:lpstr>Some comments on the list (Nussbaum, 2003))</vt:lpstr>
      <vt:lpstr>PowerPoint Presentation</vt:lpstr>
      <vt:lpstr>Critique of Sen (Nussbaum, 2003)</vt:lpstr>
      <vt:lpstr>Freedom</vt:lpstr>
      <vt:lpstr>Can we leave the list of essential functionings to individual communities?</vt:lpstr>
      <vt:lpstr>Pluralism as a case against a list of essential capabilities</vt:lpstr>
      <vt:lpstr>Sen’s response (Sen, 2004)</vt:lpstr>
      <vt:lpstr>Why a ‘final’ list of capabilities is problematic?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Capabilities and Human Development</dc:title>
  <dc:creator>6878</dc:creator>
  <cp:lastModifiedBy>6878</cp:lastModifiedBy>
  <cp:revision>1</cp:revision>
  <dcterms:created xsi:type="dcterms:W3CDTF">2023-04-10T16:47:24Z</dcterms:created>
  <dcterms:modified xsi:type="dcterms:W3CDTF">2024-04-09T16:44:05Z</dcterms:modified>
</cp:coreProperties>
</file>