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1F99-8743-22C9-82C6-DF910855B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95C69-F81E-2878-0FE9-E3703FFC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523C-755E-7858-7AB0-6522BFED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A576-C412-24C6-7FBA-F4C0B50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CCF1-27A5-A630-6CC4-8E46295F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0C8-A644-7DEF-AACB-F21A688F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283DC-6B9A-6A13-5954-35B26303C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BD54-3115-AD45-6349-B8DEAED0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8434-D4CA-4B7D-DE6A-F9978580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0A7B-A2CD-2997-0E2C-4A15CA85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D4557-F200-A758-361E-4C744BCDF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A8171-A136-97E5-5ED2-F0C983561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F6A3-0A22-1C21-B730-B03E562F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009C-C8CC-E115-266F-63FD5BB3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2185-8AEE-FCD6-29A6-E2F334F1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5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CFCB-CFAA-EC66-4837-01C78E91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7AB9-376A-5DE3-0198-76B5E3CD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220AF-F821-2192-444D-6EED38D0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E0CE-FAB2-EDDB-F36E-13385005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AE08-D267-03C6-09ED-315A2367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EA36-B51A-3337-9709-6DCD1B93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CF32F-9A08-C8A4-1701-331229C9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9745-440F-9C8A-D89B-2BE01BCF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8084C-3CA3-5803-FCC8-1ECD79FB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76D0-A380-5778-42F0-1534E777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B399-056B-82F2-7E88-C6264465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E14F-52A7-7DCB-2190-9B1FE517A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34310-551B-D1B7-E24C-DC93C9CEB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33BD-4AC8-9A5D-BD55-F003140A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9FCF-D3DB-744D-2186-2EF637F9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5855-9731-20CD-4ECE-B46DB5FE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56C1-A66F-AF7E-F7E9-F83D00AB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49050-EC6E-A647-9823-DBEED432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7D56-BEE3-E381-0541-22F846E31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102C-16E1-76A0-CDCE-41D37AAA1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F62C6-6A9D-F750-D598-B2D34F3F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4871B-C1C6-C469-233D-FA6B10A5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5EAC1-CA53-1C21-6AAE-9202DE99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0131A-A0F6-6197-3037-FD2242BD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6CD0-FC8F-262C-963B-838EEA71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E0182-85D5-F6B4-ABB7-641F5B1F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184CA-AB58-998C-6713-F4EC9A40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581D9-F576-43C3-982F-F1B67304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5B127-D9F8-80FE-4E26-73A2DB6A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35C2B-76FC-64B6-E8C8-1414AD71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68CD2-E3A2-D410-C8F9-23A693FC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337E-8A51-6C41-8756-B72D8735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F037-43B1-DBEF-F28E-B7D279D5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F6E2-2578-3599-CC0E-EAF6A058D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A092C-E5FE-2078-7251-A9DE420D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BB413-4560-063E-A037-6AAC329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DF07-23DC-A6A6-0734-9809C38B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1B88-FAED-54D4-87E1-AC2F185C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DEF35-4F07-37F2-3EDE-795EC70DD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888EA-81A1-18AE-F1C5-C68F7738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E60F-BA53-4CCF-E8A8-EC29140B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915C-0F63-2169-0221-C31A1F59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1D97-BDD5-5D7E-E2A1-A546C9C7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D5967-DEA0-029B-D2F7-0ABF0BFB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4485-F602-EF43-EC3F-4F36ED21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4A46-C5F2-5B8B-C19B-8233D967A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0CBC-C69A-5F45-8A2F-7CE66FA5790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0CF1-A8E7-370F-B6D4-01D015F2C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3BE-D4B4-A86E-5890-78E629FDD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D9A7-9B71-F24D-80FB-CD9C917C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C510-6FB4-AD61-42BA-422CA3F1E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Growth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BECD-6403-0872-1517-1363CBD0B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59123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E825-B0DC-71EC-6F25-3EB23522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Solow residual and the idea of endogenous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497D-5C7D-DE9E-EE63-A1E3F9E4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Solow(neoclassical) model has limited capacity to explain the sources of growth in reality</a:t>
            </a:r>
          </a:p>
          <a:p>
            <a:r>
              <a:rPr lang="en-US" dirty="0"/>
              <a:t>Only 50 percent of historical growth is accounted for adjustments in K and L ( or k ). The rest is clubbed together as the Solow residual i.e. not assigned to any explicit source of growth</a:t>
            </a:r>
          </a:p>
          <a:p>
            <a:r>
              <a:rPr lang="en-US" dirty="0"/>
              <a:t>The understanding was that the Solow residual is a result of technological progress</a:t>
            </a:r>
          </a:p>
          <a:p>
            <a:r>
              <a:rPr lang="en-US" dirty="0"/>
              <a:t>But this progress is not endogenous to the Solow model</a:t>
            </a:r>
          </a:p>
          <a:p>
            <a:r>
              <a:rPr lang="en-US" dirty="0"/>
              <a:t>Also, the Solow model has no room to understand long-term growth            ( which is 0 )</a:t>
            </a:r>
          </a:p>
          <a:p>
            <a:r>
              <a:rPr lang="en-US" dirty="0"/>
              <a:t>Lastly, the thorny issue of convergence that the Solow model predicts</a:t>
            </a:r>
          </a:p>
        </p:txBody>
      </p:sp>
    </p:spTree>
    <p:extLst>
      <p:ext uri="{BB962C8B-B14F-4D97-AF65-F5344CB8AC3E}">
        <p14:creationId xmlns:p14="http://schemas.microsoft.com/office/powerpoint/2010/main" val="187758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C524-60C2-88B2-69A7-2DB6F99F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FB3A-5CA2-9A23-6A3A-61AD6F85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Todaro and Stephen Smith ( 2014) Economic Development- Pearson Publishing (Chapter 3, various parts) </a:t>
            </a:r>
          </a:p>
        </p:txBody>
      </p:sp>
    </p:spTree>
    <p:extLst>
      <p:ext uri="{BB962C8B-B14F-4D97-AF65-F5344CB8AC3E}">
        <p14:creationId xmlns:p14="http://schemas.microsoft.com/office/powerpoint/2010/main" val="2150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19EC-44B0-9807-1DF4-206E087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theory and growth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9A4D-FFB1-AF7D-B05E-3D3F5096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by the question what drives the process of economic growth and formulate a mathematical growth path based on social and economic parameters</a:t>
            </a:r>
          </a:p>
          <a:p>
            <a:r>
              <a:rPr lang="en-US" dirty="0"/>
              <a:t>Modern growth theory starts with the Harrod- </a:t>
            </a:r>
            <a:r>
              <a:rPr lang="en-US" dirty="0" err="1"/>
              <a:t>Domar</a:t>
            </a:r>
            <a:r>
              <a:rPr lang="en-US" dirty="0"/>
              <a:t> model based on a broadly Keynesian formulation ( mid 1940s). Taken up by newly developing countries as a policy guiding formulation in the 1950s</a:t>
            </a:r>
          </a:p>
          <a:p>
            <a:r>
              <a:rPr lang="en-US" dirty="0"/>
              <a:t>Followed by neoclassical growth model credited to Solow and Swan    (separate papers both published in 1956)</a:t>
            </a:r>
          </a:p>
          <a:p>
            <a:r>
              <a:rPr lang="en-US" dirty="0"/>
              <a:t>The modified neoclassical models called endogenous growth models starting from the late 1980s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5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4737-B099-BF3D-B600-7520DFD8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Basic structure of the Harrod-</a:t>
            </a:r>
            <a:r>
              <a:rPr lang="en-US" dirty="0" err="1"/>
              <a:t>Domar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B252-321A-A2D9-91D6-72C9C5EE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80" y="1280159"/>
            <a:ext cx="10515600" cy="52127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Savings function S= </a:t>
            </a:r>
            <a:r>
              <a:rPr lang="en-US" dirty="0" err="1"/>
              <a:t>sY</a:t>
            </a:r>
            <a:r>
              <a:rPr lang="en-US" dirty="0"/>
              <a:t>     (1) 0 &lt; s &lt; 1 </a:t>
            </a:r>
          </a:p>
          <a:p>
            <a:pPr marL="0" indent="0">
              <a:buNone/>
            </a:pPr>
            <a:r>
              <a:rPr lang="en-US" dirty="0"/>
              <a:t>     Total savings is a proportion of total income</a:t>
            </a:r>
          </a:p>
          <a:p>
            <a:pPr marL="0" indent="0">
              <a:buNone/>
            </a:pPr>
            <a:r>
              <a:rPr lang="en-US" dirty="0"/>
              <a:t>- Investment    I = ΔK          (2)  </a:t>
            </a:r>
          </a:p>
          <a:p>
            <a:pPr marL="0" indent="0">
              <a:buNone/>
            </a:pPr>
            <a:r>
              <a:rPr lang="en-US" dirty="0"/>
              <a:t>      Investment is change in capital stock (K)</a:t>
            </a:r>
          </a:p>
          <a:p>
            <a:pPr marL="0" indent="0">
              <a:buNone/>
            </a:pPr>
            <a:r>
              <a:rPr lang="en-US" dirty="0"/>
              <a:t> - K/Y = ΔK/ΔY = c                (3)  </a:t>
            </a:r>
          </a:p>
          <a:p>
            <a:pPr marL="0" indent="0">
              <a:buNone/>
            </a:pPr>
            <a:r>
              <a:rPr lang="en-US" dirty="0"/>
              <a:t>    Assuming production to be based on capital only (simplification) with     constant returns to scale</a:t>
            </a:r>
          </a:p>
          <a:p>
            <a:pPr marL="0" indent="0">
              <a:buNone/>
            </a:pPr>
            <a:r>
              <a:rPr lang="en-US" dirty="0"/>
              <a:t>-   S = I                                     (4)</a:t>
            </a:r>
          </a:p>
          <a:p>
            <a:pPr marL="0" indent="0">
              <a:buNone/>
            </a:pPr>
            <a:r>
              <a:rPr lang="en-US" dirty="0"/>
              <a:t>-   </a:t>
            </a:r>
            <a:r>
              <a:rPr lang="en-US" dirty="0" err="1"/>
              <a:t>sY</a:t>
            </a:r>
            <a:r>
              <a:rPr lang="en-US" dirty="0"/>
              <a:t> = c ΔY                             (5)</a:t>
            </a:r>
          </a:p>
          <a:p>
            <a:pPr marL="0" indent="0">
              <a:buNone/>
            </a:pPr>
            <a:r>
              <a:rPr lang="en-US" dirty="0"/>
              <a:t>-   ΔY/Y = s/c                           (6)</a:t>
            </a:r>
          </a:p>
          <a:p>
            <a:pPr marL="0" indent="0">
              <a:buNone/>
            </a:pPr>
            <a:r>
              <a:rPr lang="en-US" dirty="0"/>
              <a:t>-    g = s/c                                 (7) g being the growth rate of income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7A5A-C73F-778F-EC8E-8A97363A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</p:spPr>
        <p:txBody>
          <a:bodyPr/>
          <a:lstStyle/>
          <a:p>
            <a:r>
              <a:rPr lang="en-US" dirty="0"/>
              <a:t>Implications of the growth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A7FF-0372-E94C-590C-7A3849C6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10"/>
            <a:ext cx="10515600" cy="4725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Growth rate is a function of s, the savings propensity and c = K/Y or the capital output ratio. </a:t>
            </a:r>
          </a:p>
          <a:p>
            <a:r>
              <a:rPr lang="en-US" dirty="0"/>
              <a:t>1/c can be thought of as the  efficiency of capital in producing output.</a:t>
            </a:r>
          </a:p>
          <a:p>
            <a:r>
              <a:rPr lang="en-US" dirty="0"/>
              <a:t>A plausible g with s = 15 % and c = 4 is only 3.75 %</a:t>
            </a:r>
          </a:p>
          <a:p>
            <a:r>
              <a:rPr lang="en-US" dirty="0"/>
              <a:t>Growth rate can be pushed up from both ends- higher savings rate or higher efficiency of capital use</a:t>
            </a:r>
          </a:p>
          <a:p>
            <a:r>
              <a:rPr lang="en-US" dirty="0"/>
              <a:t>However, these are unlikely to be independent channels</a:t>
            </a:r>
          </a:p>
          <a:p>
            <a:r>
              <a:rPr lang="en-US" dirty="0"/>
              <a:t>The key implication is the necessity of augmenting savings rate continuously to ensure higher growth rates </a:t>
            </a:r>
          </a:p>
          <a:p>
            <a:r>
              <a:rPr lang="en-US" dirty="0"/>
              <a:t>Any deficit in domestic savings ( and therefore investment) to achieve a ‘desired’ rate of growth can be met in principle by foreign sources</a:t>
            </a:r>
          </a:p>
        </p:txBody>
      </p:sp>
    </p:spTree>
    <p:extLst>
      <p:ext uri="{BB962C8B-B14F-4D97-AF65-F5344CB8AC3E}">
        <p14:creationId xmlns:p14="http://schemas.microsoft.com/office/powerpoint/2010/main" val="15975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DFB4-4FEC-1EAA-BEA7-F1B61060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Solow-Swan Model or the neoclassical growth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2038-1AC9-BDB8-0A10-DAA7F4F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Assumptions:</a:t>
            </a:r>
          </a:p>
          <a:p>
            <a:pPr>
              <a:buFontTx/>
              <a:buChar char="-"/>
            </a:pPr>
            <a:r>
              <a:rPr lang="en-US" dirty="0"/>
              <a:t>Production function with two substitutable factors Capital ( K) and labour ( L) unlike the Harrod-</a:t>
            </a:r>
            <a:r>
              <a:rPr lang="en-US" dirty="0" err="1"/>
              <a:t>Domar</a:t>
            </a:r>
            <a:r>
              <a:rPr lang="en-US" dirty="0"/>
              <a:t> model</a:t>
            </a:r>
          </a:p>
          <a:p>
            <a:pPr>
              <a:buFontTx/>
              <a:buChar char="-"/>
            </a:pPr>
            <a:r>
              <a:rPr lang="en-US" dirty="0"/>
              <a:t>Constant Returns to Scale ( CRS)  production function</a:t>
            </a:r>
          </a:p>
          <a:p>
            <a:pPr>
              <a:buFontTx/>
              <a:buChar char="-"/>
            </a:pPr>
            <a:r>
              <a:rPr lang="en-US" dirty="0"/>
              <a:t>Y = F ( L, K)     F</a:t>
            </a:r>
            <a:r>
              <a:rPr lang="en-US" baseline="-25000" dirty="0"/>
              <a:t>L</a:t>
            </a:r>
            <a:r>
              <a:rPr lang="en-US" dirty="0"/>
              <a:t> and F</a:t>
            </a:r>
            <a:r>
              <a:rPr lang="en-US" baseline="-25000" dirty="0"/>
              <a:t>K</a:t>
            </a:r>
            <a:r>
              <a:rPr lang="en-US" dirty="0"/>
              <a:t> &gt; 0 and F</a:t>
            </a:r>
            <a:r>
              <a:rPr lang="en-US" baseline="-25000" dirty="0"/>
              <a:t>LL</a:t>
            </a:r>
            <a:r>
              <a:rPr lang="en-US" dirty="0"/>
              <a:t> and F</a:t>
            </a:r>
            <a:r>
              <a:rPr lang="en-US" baseline="-25000" dirty="0"/>
              <a:t>KK</a:t>
            </a:r>
            <a:r>
              <a:rPr lang="en-US" dirty="0"/>
              <a:t> &lt; 0</a:t>
            </a:r>
          </a:p>
          <a:p>
            <a:pPr>
              <a:buFontTx/>
              <a:buChar char="-"/>
            </a:pPr>
            <a:r>
              <a:rPr lang="en-US" dirty="0"/>
              <a:t>Diminishing marginal returns to capital and labour</a:t>
            </a:r>
          </a:p>
          <a:p>
            <a:pPr>
              <a:buFontTx/>
              <a:buChar char="-"/>
            </a:pPr>
            <a:r>
              <a:rPr lang="en-US" dirty="0"/>
              <a:t>There is a constant rate of growth of labour force n (</a:t>
            </a:r>
            <a:r>
              <a:rPr lang="en-US" dirty="0" err="1"/>
              <a:t>ie</a:t>
            </a:r>
            <a:r>
              <a:rPr lang="en-US" dirty="0"/>
              <a:t> dL/dt/L = n) </a:t>
            </a:r>
          </a:p>
          <a:p>
            <a:pPr>
              <a:buFontTx/>
              <a:buChar char="-"/>
            </a:pPr>
            <a:r>
              <a:rPr lang="en-US" dirty="0"/>
              <a:t>Constant depreciation rate 𝛅</a:t>
            </a:r>
          </a:p>
          <a:p>
            <a:pPr>
              <a:buFontTx/>
              <a:buChar char="-"/>
            </a:pPr>
            <a:r>
              <a:rPr lang="en-US" dirty="0"/>
              <a:t>Savings is a fraction of total income and all savings is invested</a:t>
            </a:r>
          </a:p>
          <a:p>
            <a:pPr marL="0" indent="0">
              <a:buNone/>
            </a:pPr>
            <a:r>
              <a:rPr lang="en-US" dirty="0"/>
              <a:t>    S = </a:t>
            </a:r>
            <a:r>
              <a:rPr lang="en-US" dirty="0" err="1"/>
              <a:t>sY</a:t>
            </a:r>
            <a:r>
              <a:rPr lang="en-US" dirty="0"/>
              <a:t> and I = ΔK = 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1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3061-FD43-782F-F616-966ACF2A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4BB1-C2A7-8F8B-306C-DFC7C697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B80EA-05F2-7C09-41E1-5EAD88A4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6"/>
            <a:ext cx="10863264" cy="59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C19D-D12E-CCED-3F0B-43FD5DA5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AA8-24CB-67FB-CC84-0A7AAB1A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E3AA-D888-B38C-55CF-4118FE12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471488"/>
            <a:ext cx="10515599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7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1E54-9F32-A950-AFD9-2D260EFF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concerns from the Solow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957F-E60B-767F-09AA-F65C370F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population growth rate increases?</a:t>
            </a:r>
          </a:p>
          <a:p>
            <a:r>
              <a:rPr lang="en-US" dirty="0"/>
              <a:t>What is the idea of convergence coming out of the Solow model?</a:t>
            </a:r>
          </a:p>
        </p:txBody>
      </p:sp>
    </p:spTree>
    <p:extLst>
      <p:ext uri="{BB962C8B-B14F-4D97-AF65-F5344CB8AC3E}">
        <p14:creationId xmlns:p14="http://schemas.microsoft.com/office/powerpoint/2010/main" val="23417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621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Growth and Development</vt:lpstr>
      <vt:lpstr>Readings</vt:lpstr>
      <vt:lpstr>Growth theory and growth models</vt:lpstr>
      <vt:lpstr>Basic structure of the Harrod-Domar model</vt:lpstr>
      <vt:lpstr>Implications of the growth equation</vt:lpstr>
      <vt:lpstr>Solow-Swan Model or the neoclassical growth model</vt:lpstr>
      <vt:lpstr>PowerPoint Presentation</vt:lpstr>
      <vt:lpstr>PowerPoint Presentation</vt:lpstr>
      <vt:lpstr>Some concerns from the Solow model</vt:lpstr>
      <vt:lpstr>Solow residual and the idea of endogenous growth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and Development</dc:title>
  <dc:creator>6878</dc:creator>
  <cp:lastModifiedBy>6878</cp:lastModifiedBy>
  <cp:revision>7</cp:revision>
  <dcterms:created xsi:type="dcterms:W3CDTF">2023-01-27T07:30:32Z</dcterms:created>
  <dcterms:modified xsi:type="dcterms:W3CDTF">2024-02-21T08:08:24Z</dcterms:modified>
</cp:coreProperties>
</file>